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1"/>
  </p:notesMasterIdLst>
  <p:sldIdLst>
    <p:sldId id="266" r:id="rId2"/>
    <p:sldId id="281" r:id="rId3"/>
    <p:sldId id="282" r:id="rId4"/>
    <p:sldId id="284" r:id="rId5"/>
    <p:sldId id="285" r:id="rId6"/>
    <p:sldId id="286" r:id="rId7"/>
    <p:sldId id="287" r:id="rId8"/>
    <p:sldId id="680" r:id="rId9"/>
    <p:sldId id="288" r:id="rId10"/>
    <p:sldId id="289" r:id="rId11"/>
    <p:sldId id="290" r:id="rId12"/>
    <p:sldId id="291" r:id="rId13"/>
    <p:sldId id="292" r:id="rId14"/>
    <p:sldId id="293" r:id="rId15"/>
    <p:sldId id="294" r:id="rId16"/>
    <p:sldId id="295" r:id="rId17"/>
    <p:sldId id="681" r:id="rId18"/>
    <p:sldId id="296" r:id="rId19"/>
    <p:sldId id="297" r:id="rId20"/>
    <p:sldId id="655" r:id="rId21"/>
    <p:sldId id="299" r:id="rId22"/>
    <p:sldId id="300" r:id="rId23"/>
    <p:sldId id="301" r:id="rId24"/>
    <p:sldId id="302" r:id="rId25"/>
    <p:sldId id="303" r:id="rId26"/>
    <p:sldId id="304" r:id="rId27"/>
    <p:sldId id="305" r:id="rId28"/>
    <p:sldId id="306" r:id="rId29"/>
    <p:sldId id="307" r:id="rId30"/>
    <p:sldId id="308" r:id="rId31"/>
    <p:sldId id="656" r:id="rId32"/>
    <p:sldId id="310" r:id="rId33"/>
    <p:sldId id="311" r:id="rId34"/>
    <p:sldId id="312" r:id="rId35"/>
    <p:sldId id="657" r:id="rId36"/>
    <p:sldId id="313" r:id="rId37"/>
    <p:sldId id="314" r:id="rId38"/>
    <p:sldId id="315" r:id="rId39"/>
    <p:sldId id="658" r:id="rId40"/>
    <p:sldId id="316" r:id="rId41"/>
    <p:sldId id="318" r:id="rId42"/>
    <p:sldId id="319" r:id="rId43"/>
    <p:sldId id="320" r:id="rId44"/>
    <p:sldId id="321" r:id="rId45"/>
    <p:sldId id="659" r:id="rId46"/>
    <p:sldId id="660" r:id="rId47"/>
    <p:sldId id="324" r:id="rId48"/>
    <p:sldId id="683" r:id="rId49"/>
    <p:sldId id="325" r:id="rId50"/>
    <p:sldId id="661" r:id="rId51"/>
    <p:sldId id="327" r:id="rId52"/>
    <p:sldId id="662" r:id="rId53"/>
    <p:sldId id="329" r:id="rId54"/>
    <p:sldId id="330" r:id="rId55"/>
    <p:sldId id="331" r:id="rId56"/>
    <p:sldId id="332" r:id="rId57"/>
    <p:sldId id="333" r:id="rId58"/>
    <p:sldId id="334" r:id="rId59"/>
    <p:sldId id="336" r:id="rId60"/>
    <p:sldId id="337" r:id="rId61"/>
    <p:sldId id="339" r:id="rId62"/>
    <p:sldId id="340" r:id="rId63"/>
    <p:sldId id="341" r:id="rId64"/>
    <p:sldId id="343" r:id="rId65"/>
    <p:sldId id="344" r:id="rId66"/>
    <p:sldId id="345" r:id="rId67"/>
    <p:sldId id="346" r:id="rId68"/>
    <p:sldId id="347" r:id="rId69"/>
    <p:sldId id="348" r:id="rId70"/>
    <p:sldId id="349" r:id="rId71"/>
    <p:sldId id="351" r:id="rId72"/>
    <p:sldId id="352" r:id="rId73"/>
    <p:sldId id="353" r:id="rId74"/>
    <p:sldId id="354" r:id="rId75"/>
    <p:sldId id="355" r:id="rId76"/>
    <p:sldId id="356" r:id="rId77"/>
    <p:sldId id="357" r:id="rId78"/>
    <p:sldId id="358" r:id="rId79"/>
    <p:sldId id="359" r:id="rId80"/>
    <p:sldId id="682" r:id="rId81"/>
    <p:sldId id="360" r:id="rId82"/>
    <p:sldId id="361" r:id="rId83"/>
    <p:sldId id="362" r:id="rId84"/>
    <p:sldId id="363" r:id="rId85"/>
    <p:sldId id="364" r:id="rId86"/>
    <p:sldId id="365" r:id="rId87"/>
    <p:sldId id="366" r:id="rId88"/>
    <p:sldId id="367" r:id="rId89"/>
    <p:sldId id="368" r:id="rId90"/>
    <p:sldId id="369" r:id="rId91"/>
    <p:sldId id="370" r:id="rId92"/>
    <p:sldId id="663" r:id="rId93"/>
    <p:sldId id="371" r:id="rId94"/>
    <p:sldId id="372" r:id="rId95"/>
    <p:sldId id="664" r:id="rId96"/>
    <p:sldId id="373" r:id="rId97"/>
    <p:sldId id="374" r:id="rId98"/>
    <p:sldId id="665" r:id="rId99"/>
    <p:sldId id="375" r:id="rId100"/>
    <p:sldId id="376" r:id="rId101"/>
    <p:sldId id="377" r:id="rId102"/>
    <p:sldId id="379" r:id="rId103"/>
    <p:sldId id="380" r:id="rId104"/>
    <p:sldId id="381" r:id="rId105"/>
    <p:sldId id="382" r:id="rId106"/>
    <p:sldId id="383" r:id="rId107"/>
    <p:sldId id="384" r:id="rId108"/>
    <p:sldId id="385" r:id="rId109"/>
    <p:sldId id="386" r:id="rId110"/>
    <p:sldId id="387" r:id="rId111"/>
    <p:sldId id="388" r:id="rId112"/>
    <p:sldId id="389" r:id="rId113"/>
    <p:sldId id="390" r:id="rId114"/>
    <p:sldId id="391" r:id="rId115"/>
    <p:sldId id="392" r:id="rId116"/>
    <p:sldId id="393" r:id="rId117"/>
    <p:sldId id="394" r:id="rId118"/>
    <p:sldId id="395" r:id="rId119"/>
    <p:sldId id="396" r:id="rId120"/>
    <p:sldId id="684" r:id="rId121"/>
    <p:sldId id="397" r:id="rId122"/>
    <p:sldId id="398" r:id="rId123"/>
    <p:sldId id="399" r:id="rId124"/>
    <p:sldId id="401" r:id="rId125"/>
    <p:sldId id="400" r:id="rId126"/>
    <p:sldId id="402" r:id="rId127"/>
    <p:sldId id="403" r:id="rId128"/>
    <p:sldId id="666" r:id="rId129"/>
    <p:sldId id="406" r:id="rId130"/>
    <p:sldId id="685" r:id="rId131"/>
    <p:sldId id="408" r:id="rId132"/>
    <p:sldId id="409" r:id="rId133"/>
    <p:sldId id="667" r:id="rId134"/>
    <p:sldId id="410" r:id="rId135"/>
    <p:sldId id="411" r:id="rId136"/>
    <p:sldId id="668" r:id="rId137"/>
    <p:sldId id="412" r:id="rId138"/>
    <p:sldId id="413" r:id="rId139"/>
    <p:sldId id="669" r:id="rId140"/>
    <p:sldId id="414" r:id="rId141"/>
    <p:sldId id="415" r:id="rId142"/>
    <p:sldId id="416" r:id="rId143"/>
    <p:sldId id="417" r:id="rId144"/>
    <p:sldId id="670" r:id="rId145"/>
    <p:sldId id="418" r:id="rId146"/>
    <p:sldId id="421" r:id="rId147"/>
    <p:sldId id="422" r:id="rId148"/>
    <p:sldId id="423" r:id="rId149"/>
    <p:sldId id="424" r:id="rId150"/>
    <p:sldId id="671" r:id="rId151"/>
    <p:sldId id="426" r:id="rId152"/>
    <p:sldId id="427" r:id="rId153"/>
    <p:sldId id="428" r:id="rId154"/>
    <p:sldId id="429" r:id="rId155"/>
    <p:sldId id="430" r:id="rId156"/>
    <p:sldId id="431" r:id="rId157"/>
    <p:sldId id="432" r:id="rId158"/>
    <p:sldId id="678" r:id="rId159"/>
    <p:sldId id="679" r:id="rId160"/>
    <p:sldId id="435" r:id="rId161"/>
    <p:sldId id="686" r:id="rId162"/>
    <p:sldId id="672" r:id="rId163"/>
    <p:sldId id="673" r:id="rId164"/>
    <p:sldId id="674" r:id="rId165"/>
    <p:sldId id="675" r:id="rId166"/>
    <p:sldId id="676" r:id="rId167"/>
    <p:sldId id="677" r:id="rId168"/>
    <p:sldId id="441" r:id="rId169"/>
    <p:sldId id="687" r:id="rId170"/>
    <p:sldId id="442" r:id="rId171"/>
    <p:sldId id="688" r:id="rId172"/>
    <p:sldId id="443" r:id="rId173"/>
    <p:sldId id="444" r:id="rId174"/>
    <p:sldId id="445" r:id="rId175"/>
    <p:sldId id="446" r:id="rId176"/>
    <p:sldId id="447" r:id="rId177"/>
    <p:sldId id="448" r:id="rId178"/>
    <p:sldId id="449" r:id="rId179"/>
    <p:sldId id="451" r:id="rId180"/>
    <p:sldId id="452" r:id="rId181"/>
    <p:sldId id="453" r:id="rId182"/>
    <p:sldId id="454" r:id="rId183"/>
    <p:sldId id="456" r:id="rId184"/>
    <p:sldId id="458" r:id="rId185"/>
    <p:sldId id="459" r:id="rId186"/>
    <p:sldId id="690" r:id="rId187"/>
    <p:sldId id="691" r:id="rId188"/>
    <p:sldId id="462" r:id="rId189"/>
    <p:sldId id="463" r:id="rId190"/>
    <p:sldId id="464" r:id="rId191"/>
    <p:sldId id="466" r:id="rId192"/>
    <p:sldId id="468" r:id="rId193"/>
    <p:sldId id="469" r:id="rId194"/>
    <p:sldId id="470" r:id="rId195"/>
    <p:sldId id="471" r:id="rId196"/>
    <p:sldId id="692" r:id="rId197"/>
    <p:sldId id="693" r:id="rId198"/>
    <p:sldId id="473" r:id="rId199"/>
    <p:sldId id="694" r:id="rId200"/>
    <p:sldId id="475" r:id="rId201"/>
    <p:sldId id="476" r:id="rId202"/>
    <p:sldId id="477" r:id="rId203"/>
    <p:sldId id="478" r:id="rId204"/>
    <p:sldId id="695" r:id="rId205"/>
    <p:sldId id="480" r:id="rId206"/>
    <p:sldId id="696" r:id="rId207"/>
    <p:sldId id="697" r:id="rId208"/>
    <p:sldId id="482" r:id="rId209"/>
    <p:sldId id="483" r:id="rId210"/>
    <p:sldId id="484" r:id="rId211"/>
    <p:sldId id="486" r:id="rId212"/>
    <p:sldId id="487" r:id="rId213"/>
    <p:sldId id="689" r:id="rId214"/>
    <p:sldId id="488" r:id="rId215"/>
    <p:sldId id="489" r:id="rId216"/>
    <p:sldId id="490" r:id="rId217"/>
    <p:sldId id="491" r:id="rId218"/>
    <p:sldId id="492" r:id="rId219"/>
    <p:sldId id="493" r:id="rId220"/>
    <p:sldId id="494" r:id="rId221"/>
    <p:sldId id="495" r:id="rId222"/>
    <p:sldId id="496" r:id="rId223"/>
    <p:sldId id="497" r:id="rId224"/>
    <p:sldId id="498" r:id="rId225"/>
    <p:sldId id="499" r:id="rId226"/>
    <p:sldId id="500" r:id="rId227"/>
    <p:sldId id="699" r:id="rId228"/>
    <p:sldId id="501" r:id="rId229"/>
    <p:sldId id="502" r:id="rId230"/>
    <p:sldId id="700" r:id="rId231"/>
    <p:sldId id="701" r:id="rId232"/>
    <p:sldId id="702" r:id="rId233"/>
    <p:sldId id="703" r:id="rId234"/>
    <p:sldId id="506" r:id="rId235"/>
    <p:sldId id="507" r:id="rId236"/>
    <p:sldId id="508" r:id="rId237"/>
    <p:sldId id="704" r:id="rId238"/>
    <p:sldId id="511" r:id="rId239"/>
    <p:sldId id="705" r:id="rId240"/>
    <p:sldId id="514" r:id="rId241"/>
    <p:sldId id="517" r:id="rId242"/>
    <p:sldId id="706" r:id="rId243"/>
    <p:sldId id="707" r:id="rId244"/>
    <p:sldId id="708" r:id="rId245"/>
    <p:sldId id="523" r:id="rId246"/>
    <p:sldId id="709" r:id="rId247"/>
    <p:sldId id="526" r:id="rId248"/>
    <p:sldId id="710" r:id="rId249"/>
    <p:sldId id="711" r:id="rId250"/>
    <p:sldId id="527" r:id="rId251"/>
    <p:sldId id="528" r:id="rId252"/>
    <p:sldId id="712" r:id="rId253"/>
    <p:sldId id="529" r:id="rId254"/>
    <p:sldId id="533" r:id="rId255"/>
    <p:sldId id="713" r:id="rId256"/>
    <p:sldId id="698" r:id="rId257"/>
    <p:sldId id="537" r:id="rId258"/>
    <p:sldId id="538" r:id="rId259"/>
    <p:sldId id="539" r:id="rId260"/>
    <p:sldId id="540" r:id="rId261"/>
    <p:sldId id="541" r:id="rId262"/>
    <p:sldId id="542" r:id="rId263"/>
    <p:sldId id="543" r:id="rId264"/>
    <p:sldId id="544" r:id="rId265"/>
    <p:sldId id="545" r:id="rId266"/>
    <p:sldId id="714" r:id="rId267"/>
    <p:sldId id="548" r:id="rId268"/>
    <p:sldId id="549" r:id="rId269"/>
    <p:sldId id="550" r:id="rId270"/>
    <p:sldId id="551" r:id="rId271"/>
    <p:sldId id="715" r:id="rId272"/>
    <p:sldId id="552" r:id="rId273"/>
    <p:sldId id="553" r:id="rId274"/>
    <p:sldId id="554" r:id="rId275"/>
    <p:sldId id="555" r:id="rId276"/>
    <p:sldId id="556" r:id="rId277"/>
    <p:sldId id="557" r:id="rId278"/>
    <p:sldId id="558" r:id="rId279"/>
    <p:sldId id="717" r:id="rId280"/>
    <p:sldId id="560" r:id="rId281"/>
    <p:sldId id="561" r:id="rId282"/>
    <p:sldId id="562" r:id="rId283"/>
    <p:sldId id="563" r:id="rId284"/>
    <p:sldId id="565" r:id="rId285"/>
    <p:sldId id="566" r:id="rId286"/>
    <p:sldId id="567" r:id="rId287"/>
    <p:sldId id="568" r:id="rId288"/>
    <p:sldId id="569" r:id="rId289"/>
    <p:sldId id="720" r:id="rId290"/>
    <p:sldId id="721" r:id="rId291"/>
    <p:sldId id="571" r:id="rId292"/>
    <p:sldId id="572" r:id="rId293"/>
    <p:sldId id="722" r:id="rId294"/>
    <p:sldId id="723" r:id="rId295"/>
    <p:sldId id="574" r:id="rId296"/>
    <p:sldId id="576" r:id="rId297"/>
    <p:sldId id="577" r:id="rId298"/>
    <p:sldId id="578" r:id="rId299"/>
    <p:sldId id="724" r:id="rId300"/>
    <p:sldId id="725" r:id="rId301"/>
    <p:sldId id="726" r:id="rId302"/>
    <p:sldId id="727" r:id="rId303"/>
    <p:sldId id="583" r:id="rId304"/>
    <p:sldId id="584" r:id="rId305"/>
    <p:sldId id="586" r:id="rId306"/>
    <p:sldId id="588" r:id="rId307"/>
    <p:sldId id="716" r:id="rId308"/>
    <p:sldId id="590" r:id="rId309"/>
    <p:sldId id="728" r:id="rId310"/>
    <p:sldId id="592" r:id="rId311"/>
    <p:sldId id="594" r:id="rId312"/>
    <p:sldId id="595" r:id="rId313"/>
    <p:sldId id="596" r:id="rId314"/>
    <p:sldId id="598" r:id="rId315"/>
    <p:sldId id="729" r:id="rId316"/>
    <p:sldId id="730" r:id="rId317"/>
    <p:sldId id="601" r:id="rId318"/>
    <p:sldId id="602" r:id="rId319"/>
    <p:sldId id="603" r:id="rId320"/>
    <p:sldId id="605" r:id="rId321"/>
    <p:sldId id="606" r:id="rId322"/>
    <p:sldId id="607" r:id="rId323"/>
    <p:sldId id="608" r:id="rId324"/>
    <p:sldId id="718" r:id="rId325"/>
    <p:sldId id="609" r:id="rId326"/>
    <p:sldId id="610" r:id="rId327"/>
    <p:sldId id="611" r:id="rId328"/>
    <p:sldId id="612" r:id="rId329"/>
    <p:sldId id="613" r:id="rId330"/>
    <p:sldId id="614" r:id="rId331"/>
    <p:sldId id="615" r:id="rId332"/>
    <p:sldId id="616" r:id="rId333"/>
    <p:sldId id="731" r:id="rId334"/>
    <p:sldId id="617" r:id="rId335"/>
    <p:sldId id="618" r:id="rId336"/>
    <p:sldId id="619" r:id="rId337"/>
    <p:sldId id="620" r:id="rId338"/>
    <p:sldId id="621" r:id="rId339"/>
    <p:sldId id="622" r:id="rId340"/>
    <p:sldId id="623" r:id="rId341"/>
    <p:sldId id="625" r:id="rId342"/>
    <p:sldId id="626" r:id="rId343"/>
    <p:sldId id="733" r:id="rId344"/>
    <p:sldId id="627" r:id="rId345"/>
    <p:sldId id="628" r:id="rId346"/>
    <p:sldId id="629" r:id="rId347"/>
    <p:sldId id="734" r:id="rId348"/>
    <p:sldId id="630" r:id="rId349"/>
    <p:sldId id="631" r:id="rId350"/>
    <p:sldId id="632" r:id="rId351"/>
    <p:sldId id="634" r:id="rId352"/>
    <p:sldId id="735" r:id="rId353"/>
    <p:sldId id="635" r:id="rId354"/>
    <p:sldId id="636" r:id="rId355"/>
    <p:sldId id="637" r:id="rId356"/>
    <p:sldId id="638" r:id="rId357"/>
    <p:sldId id="719" r:id="rId358"/>
    <p:sldId id="652" r:id="rId359"/>
    <p:sldId id="653" r:id="rId360"/>
  </p:sldIdLst>
  <p:sldSz cx="9144000" cy="5715000" type="screen16x10"/>
  <p:notesSz cx="8636000" cy="61214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06">
          <p15:clr>
            <a:srgbClr val="A4A3A4"/>
          </p15:clr>
        </p15:guide>
        <p15:guide id="2" pos="322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5126" autoAdjust="0"/>
  </p:normalViewPr>
  <p:slideViewPr>
    <p:cSldViewPr>
      <p:cViewPr>
        <p:scale>
          <a:sx n="110" d="100"/>
          <a:sy n="110" d="100"/>
        </p:scale>
        <p:origin x="210" y="-462"/>
      </p:cViewPr>
      <p:guideLst>
        <p:guide orient="horz" pos="1906"/>
        <p:guide pos="322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notesMaster" Target="notesMasters/notesMaster1.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presProps" Target="presProps.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viewProps" Target="viewProps.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tableStyles" Target="tableStyles.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173" Type="http://schemas.openxmlformats.org/officeDocument/2006/relationships/slide" Target="slides/slide172.xml"/><Relationship Id="rId229" Type="http://schemas.openxmlformats.org/officeDocument/2006/relationships/slide" Target="slides/slide228.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741738" cy="3063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4891088" y="0"/>
            <a:ext cx="3743325" cy="306388"/>
          </a:xfrm>
          <a:prstGeom prst="rect">
            <a:avLst/>
          </a:prstGeom>
        </p:spPr>
        <p:txBody>
          <a:bodyPr vert="horz" lIns="91440" tIns="45720" rIns="91440" bIns="45720" rtlCol="0"/>
          <a:lstStyle>
            <a:lvl1pPr algn="r">
              <a:defRPr sz="1200"/>
            </a:lvl1pPr>
          </a:lstStyle>
          <a:p>
            <a:fld id="{0FBBD2B7-05A3-4741-AB28-953A91E039A3}" type="datetimeFigureOut">
              <a:rPr lang="en-US" smtClean="0"/>
              <a:pPr/>
              <a:t>10/21/2022</a:t>
            </a:fld>
            <a:endParaRPr lang="en-US"/>
          </a:p>
        </p:txBody>
      </p:sp>
      <p:sp>
        <p:nvSpPr>
          <p:cNvPr id="4" name="Marcador de imagen de diapositiva 3"/>
          <p:cNvSpPr>
            <a:spLocks noGrp="1" noRot="1" noChangeAspect="1"/>
          </p:cNvSpPr>
          <p:nvPr>
            <p:ph type="sldImg" idx="2"/>
          </p:nvPr>
        </p:nvSpPr>
        <p:spPr>
          <a:xfrm>
            <a:off x="2665413" y="765175"/>
            <a:ext cx="3305175" cy="2065338"/>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863600" y="2946400"/>
            <a:ext cx="6908800" cy="2409825"/>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5815013"/>
            <a:ext cx="3741738" cy="3063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4891088" y="5815013"/>
            <a:ext cx="3743325" cy="306387"/>
          </a:xfrm>
          <a:prstGeom prst="rect">
            <a:avLst/>
          </a:prstGeom>
        </p:spPr>
        <p:txBody>
          <a:bodyPr vert="horz" lIns="91440" tIns="45720" rIns="91440" bIns="45720" rtlCol="0" anchor="b"/>
          <a:lstStyle>
            <a:lvl1pPr algn="r">
              <a:defRPr sz="1200"/>
            </a:lvl1pPr>
          </a:lstStyle>
          <a:p>
            <a:fld id="{4138DF45-E793-4402-8548-8D72D8DDE7CF}" type="slidenum">
              <a:rPr lang="en-US" smtClean="0"/>
              <a:pPr/>
              <a:t>‹Nº›</a:t>
            </a:fld>
            <a:endParaRPr lang="en-US"/>
          </a:p>
        </p:txBody>
      </p:sp>
    </p:spTree>
    <p:extLst>
      <p:ext uri="{BB962C8B-B14F-4D97-AF65-F5344CB8AC3E}">
        <p14:creationId xmlns:p14="http://schemas.microsoft.com/office/powerpoint/2010/main" val="4142099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7226A11C-3491-4D07-8613-FDC123177ED2}" type="slidenum">
              <a:rPr lang="es-AR" smtClean="0"/>
              <a:pPr/>
              <a:t>164</a:t>
            </a:fld>
            <a:endParaRPr lang="es-AR"/>
          </a:p>
        </p:txBody>
      </p:sp>
    </p:spTree>
    <p:extLst>
      <p:ext uri="{BB962C8B-B14F-4D97-AF65-F5344CB8AC3E}">
        <p14:creationId xmlns:p14="http://schemas.microsoft.com/office/powerpoint/2010/main" val="643686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7226A11C-3491-4D07-8613-FDC123177ED2}" type="slidenum">
              <a:rPr lang="es-AR" smtClean="0"/>
              <a:pPr/>
              <a:t>165</a:t>
            </a:fld>
            <a:endParaRPr lang="es-AR"/>
          </a:p>
        </p:txBody>
      </p:sp>
    </p:spTree>
    <p:extLst>
      <p:ext uri="{BB962C8B-B14F-4D97-AF65-F5344CB8AC3E}">
        <p14:creationId xmlns:p14="http://schemas.microsoft.com/office/powerpoint/2010/main" val="2656843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771651"/>
            <a:ext cx="7772400" cy="30777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200402"/>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10/21/2022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0">
                <a:solidFill>
                  <a:schemeClr val="tx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10/21/2022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0">
                <a:solidFill>
                  <a:schemeClr val="tx1"/>
                </a:solidFill>
                <a:latin typeface="Trebuchet MS"/>
                <a:cs typeface="Trebuchet MS"/>
              </a:defRPr>
            </a:lvl1pPr>
          </a:lstStyle>
          <a:p>
            <a:endParaRPr/>
          </a:p>
        </p:txBody>
      </p:sp>
      <p:sp>
        <p:nvSpPr>
          <p:cNvPr id="3" name="Holder 3"/>
          <p:cNvSpPr>
            <a:spLocks noGrp="1"/>
          </p:cNvSpPr>
          <p:nvPr>
            <p:ph sz="half" idx="2"/>
          </p:nvPr>
        </p:nvSpPr>
        <p:spPr>
          <a:xfrm>
            <a:off x="457201" y="1314452"/>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1" y="1314452"/>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10/21/2022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0">
                <a:solidFill>
                  <a:schemeClr val="tx1"/>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10/21/2022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10/21/2022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older 2"/>
          <p:cNvSpPr>
            <a:spLocks noGrp="1"/>
          </p:cNvSpPr>
          <p:nvPr>
            <p:ph type="title"/>
          </p:nvPr>
        </p:nvSpPr>
        <p:spPr>
          <a:xfrm>
            <a:off x="1029663" y="1272820"/>
            <a:ext cx="7084679" cy="307777"/>
          </a:xfrm>
          <a:prstGeom prst="rect">
            <a:avLst/>
          </a:prstGeom>
        </p:spPr>
        <p:txBody>
          <a:bodyPr wrap="square" lIns="0" tIns="0" rIns="0" bIns="0">
            <a:spAutoFit/>
          </a:bodyPr>
          <a:lstStyle>
            <a:lvl1pPr>
              <a:defRPr sz="2000" b="0" i="0">
                <a:solidFill>
                  <a:schemeClr val="tx1"/>
                </a:solidFill>
                <a:latin typeface="Trebuchet MS"/>
                <a:cs typeface="Trebuchet MS"/>
              </a:defRPr>
            </a:lvl1pPr>
          </a:lstStyle>
          <a:p>
            <a:endParaRPr/>
          </a:p>
        </p:txBody>
      </p:sp>
      <p:sp>
        <p:nvSpPr>
          <p:cNvPr id="3" name="Holder 3"/>
          <p:cNvSpPr>
            <a:spLocks noGrp="1"/>
          </p:cNvSpPr>
          <p:nvPr>
            <p:ph type="body" idx="1"/>
          </p:nvPr>
        </p:nvSpPr>
        <p:spPr>
          <a:xfrm>
            <a:off x="457200" y="1314452"/>
            <a:ext cx="82296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5314952"/>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5314952"/>
            <a:ext cx="210312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10/21/2022</a:t>
            </a:fld>
            <a:endParaRPr lang="en-US"/>
          </a:p>
        </p:txBody>
      </p:sp>
      <p:sp>
        <p:nvSpPr>
          <p:cNvPr id="6" name="Holder 6"/>
          <p:cNvSpPr>
            <a:spLocks noGrp="1"/>
          </p:cNvSpPr>
          <p:nvPr>
            <p:ph type="sldNum" sz="quarter" idx="7"/>
          </p:nvPr>
        </p:nvSpPr>
        <p:spPr>
          <a:xfrm>
            <a:off x="6583680" y="5314952"/>
            <a:ext cx="21031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xml"/><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5.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5.xml"/><Relationship Id="rId4" Type="http://schemas.openxmlformats.org/officeDocument/2006/relationships/image" Target="../media/image66.png"/></Relationships>
</file>

<file path=ppt/slides/_rels/slide4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5.xml"/><Relationship Id="rId4" Type="http://schemas.openxmlformats.org/officeDocument/2006/relationships/image" Target="../media/image71.png"/></Relationships>
</file>

<file path=ppt/slides/_rels/slide4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5.xml"/><Relationship Id="rId4" Type="http://schemas.openxmlformats.org/officeDocument/2006/relationships/image" Target="../media/image77.png"/></Relationships>
</file>

<file path=ppt/slides/_rels/slide5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5.xml"/><Relationship Id="rId5" Type="http://schemas.openxmlformats.org/officeDocument/2006/relationships/image" Target="../media/image85.png"/><Relationship Id="rId4" Type="http://schemas.openxmlformats.org/officeDocument/2006/relationships/image" Target="../media/image84.png"/></Relationships>
</file>

<file path=ppt/slides/_rels/slide5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5.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5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3.png"/><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5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5.xml"/><Relationship Id="rId5" Type="http://schemas.openxmlformats.org/officeDocument/2006/relationships/image" Target="../media/image105.png"/><Relationship Id="rId4" Type="http://schemas.openxmlformats.org/officeDocument/2006/relationships/image" Target="../media/image104.png"/></Relationships>
</file>

<file path=ppt/slides/_rels/slide6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5.xml"/><Relationship Id="rId4" Type="http://schemas.openxmlformats.org/officeDocument/2006/relationships/image" Target="../media/image117.png"/></Relationships>
</file>

<file path=ppt/slides/_rels/slide6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7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5.xml"/><Relationship Id="rId4" Type="http://schemas.openxmlformats.org/officeDocument/2006/relationships/image" Target="../media/image126.png"/></Relationships>
</file>

<file path=ppt/slides/_rels/slide73.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5.xml"/><Relationship Id="rId4" Type="http://schemas.openxmlformats.org/officeDocument/2006/relationships/image" Target="../media/image132.png"/></Relationships>
</file>

<file path=ppt/slides/_rels/slide76.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5.xml"/><Relationship Id="rId4" Type="http://schemas.openxmlformats.org/officeDocument/2006/relationships/image" Target="../media/image137.png"/></Relationships>
</file>

<file path=ppt/slides/_rels/slide79.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5.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84.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5.xml"/><Relationship Id="rId5" Type="http://schemas.openxmlformats.org/officeDocument/2006/relationships/image" Target="../media/image152.png"/><Relationship Id="rId4" Type="http://schemas.openxmlformats.org/officeDocument/2006/relationships/image" Target="../media/image151.png"/></Relationships>
</file>

<file path=ppt/slides/_rels/slide86.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5.xml"/><Relationship Id="rId5" Type="http://schemas.openxmlformats.org/officeDocument/2006/relationships/image" Target="../media/image186.png"/><Relationship Id="rId4" Type="http://schemas.openxmlformats.org/officeDocument/2006/relationships/image" Target="../media/image185.png"/></Relationships>
</file>

<file path=ppt/slides/_rels/slide109.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5.xml"/><Relationship Id="rId4" Type="http://schemas.openxmlformats.org/officeDocument/2006/relationships/image" Target="../media/image190.png"/></Relationships>
</file>

<file path=ppt/slides/_rels/slide112.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png"/><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5.xml"/><Relationship Id="rId5" Type="http://schemas.openxmlformats.org/officeDocument/2006/relationships/image" Target="../media/image201.png"/><Relationship Id="rId4" Type="http://schemas.openxmlformats.org/officeDocument/2006/relationships/image" Target="../media/image200.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5.xml"/><Relationship Id="rId4" Type="http://schemas.openxmlformats.org/officeDocument/2006/relationships/image" Target="../media/image204.png"/></Relationships>
</file>

<file path=ppt/slides/_rels/slide127.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5.xml"/><Relationship Id="rId4" Type="http://schemas.openxmlformats.org/officeDocument/2006/relationships/image" Target="../media/image207.png"/></Relationships>
</file>

<file path=ppt/slides/_rels/slide128.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png"/><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5.xml"/><Relationship Id="rId4" Type="http://schemas.openxmlformats.org/officeDocument/2006/relationships/image" Target="../media/image217.png"/></Relationships>
</file>

<file path=ppt/slides/_rels/slide137.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21.png"/><Relationship Id="rId1" Type="http://schemas.openxmlformats.org/officeDocument/2006/relationships/slideLayout" Target="../slideLayouts/slideLayout5.xml"/><Relationship Id="rId4" Type="http://schemas.openxmlformats.org/officeDocument/2006/relationships/image" Target="../media/image223.png"/></Relationships>
</file>

<file path=ppt/slides/_rels/slide142.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image" Target="../media/image224.png"/><Relationship Id="rId1" Type="http://schemas.openxmlformats.org/officeDocument/2006/relationships/slideLayout" Target="../slideLayouts/slideLayout5.xml"/><Relationship Id="rId5" Type="http://schemas.openxmlformats.org/officeDocument/2006/relationships/image" Target="../media/image227.png"/><Relationship Id="rId4" Type="http://schemas.openxmlformats.org/officeDocument/2006/relationships/image" Target="../media/image226.png"/></Relationships>
</file>

<file path=ppt/slides/_rels/slide143.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8.png"/><Relationship Id="rId1" Type="http://schemas.openxmlformats.org/officeDocument/2006/relationships/slideLayout" Target="../slideLayouts/slideLayout5.xml"/><Relationship Id="rId4" Type="http://schemas.openxmlformats.org/officeDocument/2006/relationships/image" Target="../media/image230.png"/></Relationships>
</file>

<file path=ppt/slides/_rels/slide144.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image" Target="../media/image232.png"/><Relationship Id="rId1" Type="http://schemas.openxmlformats.org/officeDocument/2006/relationships/slideLayout" Target="../slideLayouts/slideLayout5.xml"/><Relationship Id="rId5" Type="http://schemas.openxmlformats.org/officeDocument/2006/relationships/image" Target="../media/image235.png"/><Relationship Id="rId4" Type="http://schemas.openxmlformats.org/officeDocument/2006/relationships/image" Target="../media/image234.png"/></Relationships>
</file>

<file path=ppt/slides/_rels/slide146.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5.xml"/><Relationship Id="rId4" Type="http://schemas.openxmlformats.org/officeDocument/2006/relationships/image" Target="../media/image241.png"/></Relationships>
</file>

<file path=ppt/slides/_rels/slide149.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5.xml"/><Relationship Id="rId4" Type="http://schemas.openxmlformats.org/officeDocument/2006/relationships/image" Target="../media/image244.png"/></Relationships>
</file>

<file path=ppt/slides/_rels/slide150.xml.rels><?xml version="1.0" encoding="UTF-8" standalone="yes"?>
<Relationships xmlns="http://schemas.openxmlformats.org/package/2006/relationships"><Relationship Id="rId3" Type="http://schemas.openxmlformats.org/officeDocument/2006/relationships/image" Target="../media/image246.png"/><Relationship Id="rId7" Type="http://schemas.openxmlformats.org/officeDocument/2006/relationships/image" Target="../media/image250.png"/><Relationship Id="rId2" Type="http://schemas.openxmlformats.org/officeDocument/2006/relationships/image" Target="../media/image245.png"/><Relationship Id="rId1" Type="http://schemas.openxmlformats.org/officeDocument/2006/relationships/slideLayout" Target="../slideLayouts/slideLayout5.xml"/><Relationship Id="rId6" Type="http://schemas.openxmlformats.org/officeDocument/2006/relationships/image" Target="../media/image249.png"/><Relationship Id="rId5" Type="http://schemas.openxmlformats.org/officeDocument/2006/relationships/image" Target="../media/image248.png"/><Relationship Id="rId4" Type="http://schemas.openxmlformats.org/officeDocument/2006/relationships/image" Target="../media/image247.png"/></Relationships>
</file>

<file path=ppt/slides/_rels/slide151.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5.xml"/><Relationship Id="rId4" Type="http://schemas.openxmlformats.org/officeDocument/2006/relationships/image" Target="../media/image253.png"/></Relationships>
</file>

<file path=ppt/slides/_rels/slide152.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image" Target="../media/image254.png"/><Relationship Id="rId1" Type="http://schemas.openxmlformats.org/officeDocument/2006/relationships/slideLayout" Target="../slideLayouts/slideLayout5.xml"/><Relationship Id="rId4" Type="http://schemas.openxmlformats.org/officeDocument/2006/relationships/image" Target="../media/image256.png"/></Relationships>
</file>

<file path=ppt/slides/_rels/slide153.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image" Target="../media/image257.png"/><Relationship Id="rId1" Type="http://schemas.openxmlformats.org/officeDocument/2006/relationships/slideLayout" Target="../slideLayouts/slideLayout5.xml"/><Relationship Id="rId5" Type="http://schemas.openxmlformats.org/officeDocument/2006/relationships/image" Target="../media/image260.png"/><Relationship Id="rId4" Type="http://schemas.openxmlformats.org/officeDocument/2006/relationships/image" Target="../media/image259.png"/></Relationships>
</file>

<file path=ppt/slides/_rels/slide154.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image" Target="../media/image261.png"/><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image" Target="../media/image263.png"/><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image" Target="../media/image264.png"/><Relationship Id="rId1" Type="http://schemas.openxmlformats.org/officeDocument/2006/relationships/slideLayout" Target="../slideLayouts/slideLayout5.xml"/><Relationship Id="rId4" Type="http://schemas.openxmlformats.org/officeDocument/2006/relationships/image" Target="../media/image266.png"/></Relationships>
</file>

<file path=ppt/slides/_rels/slide157.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image" Target="../media/image267.png"/><Relationship Id="rId1" Type="http://schemas.openxmlformats.org/officeDocument/2006/relationships/slideLayout" Target="../slideLayouts/slideLayout5.xml"/><Relationship Id="rId4" Type="http://schemas.openxmlformats.org/officeDocument/2006/relationships/image" Target="../media/image269.png"/></Relationships>
</file>

<file path=ppt/slides/_rels/slide158.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270.png"/><Relationship Id="rId1" Type="http://schemas.openxmlformats.org/officeDocument/2006/relationships/slideLayout" Target="../slideLayouts/slideLayout5.xml"/><Relationship Id="rId4" Type="http://schemas.openxmlformats.org/officeDocument/2006/relationships/image" Target="../media/image272.png"/></Relationships>
</file>

<file path=ppt/slides/_rels/slide159.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image" Target="../media/image273.png"/><Relationship Id="rId1" Type="http://schemas.openxmlformats.org/officeDocument/2006/relationships/slideLayout" Target="../slideLayouts/slideLayout5.xml"/></Relationships>
</file>

<file path=ppt/slides/_rels/slide160.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image" Target="../media/image275.png"/><Relationship Id="rId1" Type="http://schemas.openxmlformats.org/officeDocument/2006/relationships/slideLayout" Target="../slideLayouts/slideLayout5.xml"/><Relationship Id="rId5" Type="http://schemas.openxmlformats.org/officeDocument/2006/relationships/image" Target="../media/image278.png"/><Relationship Id="rId4" Type="http://schemas.openxmlformats.org/officeDocument/2006/relationships/image" Target="../media/image277.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3.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image" Target="../media/image279.png"/><Relationship Id="rId1" Type="http://schemas.openxmlformats.org/officeDocument/2006/relationships/slideLayout" Target="../slideLayouts/slideLayout5.xml"/></Relationships>
</file>

<file path=ppt/slides/_rels/slide164.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image" Target="../media/image282.png"/><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image" Target="../media/image284.png"/><Relationship Id="rId1" Type="http://schemas.openxmlformats.org/officeDocument/2006/relationships/slideLayout" Target="../slideLayouts/slideLayout5.xml"/><Relationship Id="rId4" Type="http://schemas.openxmlformats.org/officeDocument/2006/relationships/image" Target="../media/image286.png"/></Relationships>
</file>

<file path=ppt/slides/_rels/slide168.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image" Target="../media/image287.png"/><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image" Target="../media/image289.png"/><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2" Type="http://schemas.openxmlformats.org/officeDocument/2006/relationships/image" Target="../media/image290.png"/><Relationship Id="rId1" Type="http://schemas.openxmlformats.org/officeDocument/2006/relationships/slideLayout" Target="../slideLayouts/slideLayout5.xml"/></Relationships>
</file>

<file path=ppt/slides/_rels/slide173.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image" Target="../media/image291.png"/><Relationship Id="rId1" Type="http://schemas.openxmlformats.org/officeDocument/2006/relationships/slideLayout" Target="../slideLayouts/slideLayout5.xml"/><Relationship Id="rId4" Type="http://schemas.openxmlformats.org/officeDocument/2006/relationships/image" Target="../media/image293.png"/></Relationships>
</file>

<file path=ppt/slides/_rels/slide174.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image" Target="../media/image294.png"/><Relationship Id="rId1" Type="http://schemas.openxmlformats.org/officeDocument/2006/relationships/slideLayout" Target="../slideLayouts/slideLayout5.xml"/><Relationship Id="rId6" Type="http://schemas.openxmlformats.org/officeDocument/2006/relationships/image" Target="../media/image298.png"/><Relationship Id="rId5" Type="http://schemas.openxmlformats.org/officeDocument/2006/relationships/image" Target="../media/image297.png"/><Relationship Id="rId4" Type="http://schemas.openxmlformats.org/officeDocument/2006/relationships/image" Target="../media/image296.png"/></Relationships>
</file>

<file path=ppt/slides/_rels/slide175.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image" Target="../media/image299.png"/><Relationship Id="rId1" Type="http://schemas.openxmlformats.org/officeDocument/2006/relationships/slideLayout" Target="../slideLayouts/slideLayout5.xml"/><Relationship Id="rId4" Type="http://schemas.openxmlformats.org/officeDocument/2006/relationships/image" Target="../media/image301.png"/></Relationships>
</file>

<file path=ppt/slides/_rels/slide176.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image" Target="../media/image302.png"/><Relationship Id="rId1" Type="http://schemas.openxmlformats.org/officeDocument/2006/relationships/slideLayout" Target="../slideLayouts/slideLayout5.xml"/><Relationship Id="rId5" Type="http://schemas.openxmlformats.org/officeDocument/2006/relationships/image" Target="../media/image305.png"/><Relationship Id="rId4" Type="http://schemas.openxmlformats.org/officeDocument/2006/relationships/image" Target="../media/image304.png"/></Relationships>
</file>

<file path=ppt/slides/_rels/slide177.xml.rels><?xml version="1.0" encoding="UTF-8" standalone="yes"?>
<Relationships xmlns="http://schemas.openxmlformats.org/package/2006/relationships"><Relationship Id="rId3" Type="http://schemas.openxmlformats.org/officeDocument/2006/relationships/image" Target="../media/image307.png"/><Relationship Id="rId2" Type="http://schemas.openxmlformats.org/officeDocument/2006/relationships/image" Target="../media/image306.png"/><Relationship Id="rId1" Type="http://schemas.openxmlformats.org/officeDocument/2006/relationships/slideLayout" Target="../slideLayouts/slideLayout5.xml"/></Relationships>
</file>

<file path=ppt/slides/_rels/slide178.xml.rels><?xml version="1.0" encoding="UTF-8" standalone="yes"?>
<Relationships xmlns="http://schemas.openxmlformats.org/package/2006/relationships"><Relationship Id="rId2" Type="http://schemas.openxmlformats.org/officeDocument/2006/relationships/image" Target="../media/image308.png"/><Relationship Id="rId1" Type="http://schemas.openxmlformats.org/officeDocument/2006/relationships/slideLayout" Target="../slideLayouts/slideLayout5.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0.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image" Target="../media/image309.png"/><Relationship Id="rId1" Type="http://schemas.openxmlformats.org/officeDocument/2006/relationships/slideLayout" Target="../slideLayouts/slideLayout5.xml"/></Relationships>
</file>

<file path=ppt/slides/_rels/slide181.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image" Target="../media/image311.png"/><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3" Type="http://schemas.openxmlformats.org/officeDocument/2006/relationships/image" Target="../media/image314.png"/><Relationship Id="rId2" Type="http://schemas.openxmlformats.org/officeDocument/2006/relationships/image" Target="../media/image313.png"/><Relationship Id="rId1" Type="http://schemas.openxmlformats.org/officeDocument/2006/relationships/slideLayout" Target="../slideLayouts/slideLayout5.xml"/></Relationships>
</file>

<file path=ppt/slides/_rels/slide183.xml.rels><?xml version="1.0" encoding="UTF-8" standalone="yes"?>
<Relationships xmlns="http://schemas.openxmlformats.org/package/2006/relationships"><Relationship Id="rId3" Type="http://schemas.openxmlformats.org/officeDocument/2006/relationships/image" Target="../media/image316.png"/><Relationship Id="rId2" Type="http://schemas.openxmlformats.org/officeDocument/2006/relationships/image" Target="../media/image315.png"/><Relationship Id="rId1" Type="http://schemas.openxmlformats.org/officeDocument/2006/relationships/slideLayout" Target="../slideLayouts/slideLayout5.xml"/></Relationships>
</file>

<file path=ppt/slides/_rels/slide184.xml.rels><?xml version="1.0" encoding="UTF-8" standalone="yes"?>
<Relationships xmlns="http://schemas.openxmlformats.org/package/2006/relationships"><Relationship Id="rId3" Type="http://schemas.openxmlformats.org/officeDocument/2006/relationships/image" Target="../media/image318.png"/><Relationship Id="rId2" Type="http://schemas.openxmlformats.org/officeDocument/2006/relationships/image" Target="../media/image317.png"/><Relationship Id="rId1" Type="http://schemas.openxmlformats.org/officeDocument/2006/relationships/slideLayout" Target="../slideLayouts/slideLayout5.xml"/></Relationships>
</file>

<file path=ppt/slides/_rels/slide185.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image" Target="../media/image319.png"/><Relationship Id="rId1" Type="http://schemas.openxmlformats.org/officeDocument/2006/relationships/slideLayout" Target="../slideLayouts/slideLayout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7.xml.rels><?xml version="1.0" encoding="UTF-8" standalone="yes"?>
<Relationships xmlns="http://schemas.openxmlformats.org/package/2006/relationships"><Relationship Id="rId3" Type="http://schemas.openxmlformats.org/officeDocument/2006/relationships/image" Target="../media/image322.png"/><Relationship Id="rId2" Type="http://schemas.openxmlformats.org/officeDocument/2006/relationships/image" Target="../media/image321.png"/><Relationship Id="rId1" Type="http://schemas.openxmlformats.org/officeDocument/2006/relationships/slideLayout" Target="../slideLayouts/slideLayout5.xml"/></Relationships>
</file>

<file path=ppt/slides/_rels/slide188.xml.rels><?xml version="1.0" encoding="UTF-8" standalone="yes"?>
<Relationships xmlns="http://schemas.openxmlformats.org/package/2006/relationships"><Relationship Id="rId2" Type="http://schemas.openxmlformats.org/officeDocument/2006/relationships/image" Target="../media/image323.png"/><Relationship Id="rId1" Type="http://schemas.openxmlformats.org/officeDocument/2006/relationships/slideLayout" Target="../slideLayouts/slideLayout5.xml"/></Relationships>
</file>

<file path=ppt/slides/_rels/slide189.xml.rels><?xml version="1.0" encoding="UTF-8" standalone="yes"?>
<Relationships xmlns="http://schemas.openxmlformats.org/package/2006/relationships"><Relationship Id="rId2" Type="http://schemas.openxmlformats.org/officeDocument/2006/relationships/image" Target="../media/image324.png"/><Relationship Id="rId1" Type="http://schemas.openxmlformats.org/officeDocument/2006/relationships/slideLayout" Target="../slideLayouts/slideLayout5.xml"/></Relationships>
</file>

<file path=ppt/slides/_rels/slide190.xml.rels><?xml version="1.0" encoding="UTF-8" standalone="yes"?>
<Relationships xmlns="http://schemas.openxmlformats.org/package/2006/relationships"><Relationship Id="rId3" Type="http://schemas.openxmlformats.org/officeDocument/2006/relationships/image" Target="../media/image326.png"/><Relationship Id="rId2" Type="http://schemas.openxmlformats.org/officeDocument/2006/relationships/image" Target="../media/image325.png"/><Relationship Id="rId1" Type="http://schemas.openxmlformats.org/officeDocument/2006/relationships/slideLayout" Target="../slideLayouts/slideLayout5.xml"/></Relationships>
</file>

<file path=ppt/slides/_rels/slide191.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image" Target="../media/image327.png"/><Relationship Id="rId1" Type="http://schemas.openxmlformats.org/officeDocument/2006/relationships/slideLayout" Target="../slideLayouts/slideLayout5.xml"/></Relationships>
</file>

<file path=ppt/slides/_rels/slide192.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329.png"/><Relationship Id="rId1" Type="http://schemas.openxmlformats.org/officeDocument/2006/relationships/slideLayout" Target="../slideLayouts/slideLayout5.xml"/><Relationship Id="rId5" Type="http://schemas.openxmlformats.org/officeDocument/2006/relationships/image" Target="../media/image332.png"/><Relationship Id="rId4" Type="http://schemas.openxmlformats.org/officeDocument/2006/relationships/image" Target="../media/image331.png"/></Relationships>
</file>

<file path=ppt/slides/_rels/slide193.xml.rels><?xml version="1.0" encoding="UTF-8" standalone="yes"?>
<Relationships xmlns="http://schemas.openxmlformats.org/package/2006/relationships"><Relationship Id="rId3" Type="http://schemas.openxmlformats.org/officeDocument/2006/relationships/image" Target="../media/image334.png"/><Relationship Id="rId2" Type="http://schemas.openxmlformats.org/officeDocument/2006/relationships/image" Target="../media/image333.png"/><Relationship Id="rId1" Type="http://schemas.openxmlformats.org/officeDocument/2006/relationships/slideLayout" Target="../slideLayouts/slideLayout5.xml"/></Relationships>
</file>

<file path=ppt/slides/_rels/slide194.xml.rels><?xml version="1.0" encoding="UTF-8" standalone="yes"?>
<Relationships xmlns="http://schemas.openxmlformats.org/package/2006/relationships"><Relationship Id="rId2" Type="http://schemas.openxmlformats.org/officeDocument/2006/relationships/image" Target="../media/image335.png"/><Relationship Id="rId1" Type="http://schemas.openxmlformats.org/officeDocument/2006/relationships/slideLayout" Target="../slideLayouts/slideLayout5.xml"/></Relationships>
</file>

<file path=ppt/slides/_rels/slide195.xml.rels><?xml version="1.0" encoding="UTF-8" standalone="yes"?>
<Relationships xmlns="http://schemas.openxmlformats.org/package/2006/relationships"><Relationship Id="rId2" Type="http://schemas.openxmlformats.org/officeDocument/2006/relationships/image" Target="../media/image336.png"/><Relationship Id="rId1" Type="http://schemas.openxmlformats.org/officeDocument/2006/relationships/slideLayout" Target="../slideLayouts/slideLayout5.xml"/></Relationships>
</file>

<file path=ppt/slides/_rels/slide196.xml.rels><?xml version="1.0" encoding="UTF-8" standalone="yes"?>
<Relationships xmlns="http://schemas.openxmlformats.org/package/2006/relationships"><Relationship Id="rId3" Type="http://schemas.openxmlformats.org/officeDocument/2006/relationships/image" Target="../media/image338.png"/><Relationship Id="rId2" Type="http://schemas.openxmlformats.org/officeDocument/2006/relationships/image" Target="../media/image337.png"/><Relationship Id="rId1" Type="http://schemas.openxmlformats.org/officeDocument/2006/relationships/slideLayout" Target="../slideLayouts/slideLayout5.xml"/></Relationships>
</file>

<file path=ppt/slides/_rels/slide197.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image" Target="../media/image339.png"/><Relationship Id="rId1" Type="http://schemas.openxmlformats.org/officeDocument/2006/relationships/slideLayout" Target="../slideLayouts/slideLayout5.xml"/></Relationships>
</file>

<file path=ppt/slides/_rels/slide198.xml.rels><?xml version="1.0" encoding="UTF-8" standalone="yes"?>
<Relationships xmlns="http://schemas.openxmlformats.org/package/2006/relationships"><Relationship Id="rId3" Type="http://schemas.openxmlformats.org/officeDocument/2006/relationships/image" Target="../media/image342.png"/><Relationship Id="rId2" Type="http://schemas.openxmlformats.org/officeDocument/2006/relationships/image" Target="../media/image341.png"/><Relationship Id="rId1" Type="http://schemas.openxmlformats.org/officeDocument/2006/relationships/slideLayout" Target="../slideLayouts/slideLayout5.xml"/><Relationship Id="rId4" Type="http://schemas.openxmlformats.org/officeDocument/2006/relationships/image" Target="../media/image343.png"/></Relationships>
</file>

<file path=ppt/slides/_rels/slide199.xml.rels><?xml version="1.0" encoding="UTF-8" standalone="yes"?>
<Relationships xmlns="http://schemas.openxmlformats.org/package/2006/relationships"><Relationship Id="rId3" Type="http://schemas.openxmlformats.org/officeDocument/2006/relationships/image" Target="../media/image345.png"/><Relationship Id="rId2" Type="http://schemas.openxmlformats.org/officeDocument/2006/relationships/image" Target="../media/image344.png"/><Relationship Id="rId1" Type="http://schemas.openxmlformats.org/officeDocument/2006/relationships/slideLayout" Target="../slideLayouts/slideLayout5.xml"/><Relationship Id="rId5" Type="http://schemas.openxmlformats.org/officeDocument/2006/relationships/image" Target="../media/image347.png"/><Relationship Id="rId4" Type="http://schemas.openxmlformats.org/officeDocument/2006/relationships/image" Target="../media/image346.png"/></Relationships>
</file>

<file path=ppt/slides/_rels/slide200.xml.rels><?xml version="1.0" encoding="UTF-8" standalone="yes"?>
<Relationships xmlns="http://schemas.openxmlformats.org/package/2006/relationships"><Relationship Id="rId3" Type="http://schemas.openxmlformats.org/officeDocument/2006/relationships/image" Target="../media/image349.png"/><Relationship Id="rId2" Type="http://schemas.openxmlformats.org/officeDocument/2006/relationships/image" Target="../media/image348.png"/><Relationship Id="rId1" Type="http://schemas.openxmlformats.org/officeDocument/2006/relationships/slideLayout" Target="../slideLayouts/slideLayout5.xml"/></Relationships>
</file>

<file path=ppt/slides/_rels/slide201.xml.rels><?xml version="1.0" encoding="UTF-8" standalone="yes"?>
<Relationships xmlns="http://schemas.openxmlformats.org/package/2006/relationships"><Relationship Id="rId3" Type="http://schemas.openxmlformats.org/officeDocument/2006/relationships/image" Target="../media/image351.png"/><Relationship Id="rId2" Type="http://schemas.openxmlformats.org/officeDocument/2006/relationships/image" Target="../media/image350.png"/><Relationship Id="rId1" Type="http://schemas.openxmlformats.org/officeDocument/2006/relationships/slideLayout" Target="../slideLayouts/slideLayout5.xml"/><Relationship Id="rId4" Type="http://schemas.openxmlformats.org/officeDocument/2006/relationships/image" Target="../media/image352.png"/></Relationships>
</file>

<file path=ppt/slides/_rels/slide202.xml.rels><?xml version="1.0" encoding="UTF-8" standalone="yes"?>
<Relationships xmlns="http://schemas.openxmlformats.org/package/2006/relationships"><Relationship Id="rId3" Type="http://schemas.openxmlformats.org/officeDocument/2006/relationships/image" Target="../media/image354.png"/><Relationship Id="rId2" Type="http://schemas.openxmlformats.org/officeDocument/2006/relationships/image" Target="../media/image353.png"/><Relationship Id="rId1" Type="http://schemas.openxmlformats.org/officeDocument/2006/relationships/slideLayout" Target="../slideLayouts/slideLayout5.xml"/><Relationship Id="rId4" Type="http://schemas.openxmlformats.org/officeDocument/2006/relationships/image" Target="../media/image355.png"/></Relationships>
</file>

<file path=ppt/slides/_rels/slide203.xml.rels><?xml version="1.0" encoding="UTF-8" standalone="yes"?>
<Relationships xmlns="http://schemas.openxmlformats.org/package/2006/relationships"><Relationship Id="rId3" Type="http://schemas.openxmlformats.org/officeDocument/2006/relationships/image" Target="../media/image357.png"/><Relationship Id="rId2" Type="http://schemas.openxmlformats.org/officeDocument/2006/relationships/image" Target="../media/image356.png"/><Relationship Id="rId1" Type="http://schemas.openxmlformats.org/officeDocument/2006/relationships/slideLayout" Target="../slideLayouts/slideLayout5.xml"/><Relationship Id="rId6" Type="http://schemas.openxmlformats.org/officeDocument/2006/relationships/image" Target="../media/image360.png"/><Relationship Id="rId5" Type="http://schemas.openxmlformats.org/officeDocument/2006/relationships/image" Target="../media/image359.png"/><Relationship Id="rId4" Type="http://schemas.openxmlformats.org/officeDocument/2006/relationships/image" Target="../media/image358.png"/></Relationships>
</file>

<file path=ppt/slides/_rels/slide204.xml.rels><?xml version="1.0" encoding="UTF-8" standalone="yes"?>
<Relationships xmlns="http://schemas.openxmlformats.org/package/2006/relationships"><Relationship Id="rId3" Type="http://schemas.openxmlformats.org/officeDocument/2006/relationships/image" Target="../media/image362.png"/><Relationship Id="rId2" Type="http://schemas.openxmlformats.org/officeDocument/2006/relationships/image" Target="../media/image361.png"/><Relationship Id="rId1" Type="http://schemas.openxmlformats.org/officeDocument/2006/relationships/slideLayout" Target="../slideLayouts/slideLayout5.xml"/><Relationship Id="rId6" Type="http://schemas.openxmlformats.org/officeDocument/2006/relationships/image" Target="../media/image365.png"/><Relationship Id="rId5" Type="http://schemas.openxmlformats.org/officeDocument/2006/relationships/image" Target="../media/image364.png"/><Relationship Id="rId4" Type="http://schemas.openxmlformats.org/officeDocument/2006/relationships/image" Target="../media/image363.png"/></Relationships>
</file>

<file path=ppt/slides/_rels/slide205.xml.rels><?xml version="1.0" encoding="UTF-8" standalone="yes"?>
<Relationships xmlns="http://schemas.openxmlformats.org/package/2006/relationships"><Relationship Id="rId2" Type="http://schemas.openxmlformats.org/officeDocument/2006/relationships/image" Target="../media/image366.png"/><Relationship Id="rId1" Type="http://schemas.openxmlformats.org/officeDocument/2006/relationships/slideLayout" Target="../slideLayouts/slideLayout5.xml"/></Relationships>
</file>

<file path=ppt/slides/_rels/slide206.xml.rels><?xml version="1.0" encoding="UTF-8" standalone="yes"?>
<Relationships xmlns="http://schemas.openxmlformats.org/package/2006/relationships"><Relationship Id="rId2" Type="http://schemas.openxmlformats.org/officeDocument/2006/relationships/image" Target="../media/image367.png"/><Relationship Id="rId1" Type="http://schemas.openxmlformats.org/officeDocument/2006/relationships/slideLayout" Target="../slideLayouts/slideLayout5.xml"/></Relationships>
</file>

<file path=ppt/slides/_rels/slide207.xml.rels><?xml version="1.0" encoding="UTF-8" standalone="yes"?>
<Relationships xmlns="http://schemas.openxmlformats.org/package/2006/relationships"><Relationship Id="rId3" Type="http://schemas.openxmlformats.org/officeDocument/2006/relationships/image" Target="../media/image369.png"/><Relationship Id="rId2" Type="http://schemas.openxmlformats.org/officeDocument/2006/relationships/image" Target="../media/image368.png"/><Relationship Id="rId1" Type="http://schemas.openxmlformats.org/officeDocument/2006/relationships/slideLayout" Target="../slideLayouts/slideLayout5.xml"/></Relationships>
</file>

<file path=ppt/slides/_rels/slide208.xml.rels><?xml version="1.0" encoding="UTF-8" standalone="yes"?>
<Relationships xmlns="http://schemas.openxmlformats.org/package/2006/relationships"><Relationship Id="rId3" Type="http://schemas.openxmlformats.org/officeDocument/2006/relationships/image" Target="../media/image371.png"/><Relationship Id="rId7" Type="http://schemas.openxmlformats.org/officeDocument/2006/relationships/image" Target="../media/image375.png"/><Relationship Id="rId2" Type="http://schemas.openxmlformats.org/officeDocument/2006/relationships/image" Target="../media/image370.png"/><Relationship Id="rId1" Type="http://schemas.openxmlformats.org/officeDocument/2006/relationships/slideLayout" Target="../slideLayouts/slideLayout5.xml"/><Relationship Id="rId6" Type="http://schemas.openxmlformats.org/officeDocument/2006/relationships/image" Target="../media/image374.png"/><Relationship Id="rId5" Type="http://schemas.openxmlformats.org/officeDocument/2006/relationships/image" Target="../media/image373.png"/><Relationship Id="rId4" Type="http://schemas.openxmlformats.org/officeDocument/2006/relationships/image" Target="../media/image372.png"/></Relationships>
</file>

<file path=ppt/slides/_rels/slide209.xml.rels><?xml version="1.0" encoding="UTF-8" standalone="yes"?>
<Relationships xmlns="http://schemas.openxmlformats.org/package/2006/relationships"><Relationship Id="rId3" Type="http://schemas.openxmlformats.org/officeDocument/2006/relationships/image" Target="../media/image377.png"/><Relationship Id="rId2" Type="http://schemas.openxmlformats.org/officeDocument/2006/relationships/image" Target="../media/image376.png"/><Relationship Id="rId1" Type="http://schemas.openxmlformats.org/officeDocument/2006/relationships/slideLayout" Target="../slideLayouts/slideLayout5.xml"/><Relationship Id="rId5" Type="http://schemas.openxmlformats.org/officeDocument/2006/relationships/image" Target="../media/image379.png"/><Relationship Id="rId4" Type="http://schemas.openxmlformats.org/officeDocument/2006/relationships/image" Target="../media/image378.png"/></Relationships>
</file>

<file path=ppt/slides/_rels/slide210.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380.png"/><Relationship Id="rId1" Type="http://schemas.openxmlformats.org/officeDocument/2006/relationships/slideLayout" Target="../slideLayouts/slideLayout5.xml"/><Relationship Id="rId5" Type="http://schemas.openxmlformats.org/officeDocument/2006/relationships/image" Target="../media/image383.png"/><Relationship Id="rId4" Type="http://schemas.openxmlformats.org/officeDocument/2006/relationships/image" Target="../media/image382.png"/></Relationships>
</file>

<file path=ppt/slides/_rels/slide211.xml.rels><?xml version="1.0" encoding="UTF-8" standalone="yes"?>
<Relationships xmlns="http://schemas.openxmlformats.org/package/2006/relationships"><Relationship Id="rId3" Type="http://schemas.openxmlformats.org/officeDocument/2006/relationships/image" Target="../media/image385.png"/><Relationship Id="rId7" Type="http://schemas.openxmlformats.org/officeDocument/2006/relationships/image" Target="../media/image389.png"/><Relationship Id="rId2" Type="http://schemas.openxmlformats.org/officeDocument/2006/relationships/image" Target="../media/image384.png"/><Relationship Id="rId1" Type="http://schemas.openxmlformats.org/officeDocument/2006/relationships/slideLayout" Target="../slideLayouts/slideLayout5.xml"/><Relationship Id="rId6" Type="http://schemas.openxmlformats.org/officeDocument/2006/relationships/image" Target="../media/image388.png"/><Relationship Id="rId5" Type="http://schemas.openxmlformats.org/officeDocument/2006/relationships/image" Target="../media/image387.png"/><Relationship Id="rId4" Type="http://schemas.openxmlformats.org/officeDocument/2006/relationships/image" Target="../media/image386.png"/></Relationships>
</file>

<file path=ppt/slides/_rels/slide212.xml.rels><?xml version="1.0" encoding="UTF-8" standalone="yes"?>
<Relationships xmlns="http://schemas.openxmlformats.org/package/2006/relationships"><Relationship Id="rId3" Type="http://schemas.openxmlformats.org/officeDocument/2006/relationships/image" Target="../media/image391.png"/><Relationship Id="rId2" Type="http://schemas.openxmlformats.org/officeDocument/2006/relationships/image" Target="../media/image390.png"/><Relationship Id="rId1" Type="http://schemas.openxmlformats.org/officeDocument/2006/relationships/slideLayout" Target="../slideLayouts/slideLayout5.xml"/><Relationship Id="rId4" Type="http://schemas.openxmlformats.org/officeDocument/2006/relationships/image" Target="../media/image392.png"/></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5.xml.rels><?xml version="1.0" encoding="UTF-8" standalone="yes"?>
<Relationships xmlns="http://schemas.openxmlformats.org/package/2006/relationships"><Relationship Id="rId2" Type="http://schemas.openxmlformats.org/officeDocument/2006/relationships/image" Target="../media/image393.png"/><Relationship Id="rId1" Type="http://schemas.openxmlformats.org/officeDocument/2006/relationships/slideLayout" Target="../slideLayouts/slideLayout5.xml"/></Relationships>
</file>

<file path=ppt/slides/_rels/slide216.xml.rels><?xml version="1.0" encoding="UTF-8" standalone="yes"?>
<Relationships xmlns="http://schemas.openxmlformats.org/package/2006/relationships"><Relationship Id="rId2" Type="http://schemas.openxmlformats.org/officeDocument/2006/relationships/image" Target="../media/image394.png"/><Relationship Id="rId1" Type="http://schemas.openxmlformats.org/officeDocument/2006/relationships/slideLayout" Target="../slideLayouts/slideLayout5.xml"/></Relationships>
</file>

<file path=ppt/slides/_rels/slide217.xml.rels><?xml version="1.0" encoding="UTF-8" standalone="yes"?>
<Relationships xmlns="http://schemas.openxmlformats.org/package/2006/relationships"><Relationship Id="rId3" Type="http://schemas.openxmlformats.org/officeDocument/2006/relationships/image" Target="../media/image396.png"/><Relationship Id="rId2" Type="http://schemas.openxmlformats.org/officeDocument/2006/relationships/image" Target="../media/image395.png"/><Relationship Id="rId1" Type="http://schemas.openxmlformats.org/officeDocument/2006/relationships/slideLayout" Target="../slideLayouts/slideLayout5.xml"/></Relationships>
</file>

<file path=ppt/slides/_rels/slide218.xml.rels><?xml version="1.0" encoding="UTF-8" standalone="yes"?>
<Relationships xmlns="http://schemas.openxmlformats.org/package/2006/relationships"><Relationship Id="rId3" Type="http://schemas.openxmlformats.org/officeDocument/2006/relationships/image" Target="../media/image398.png"/><Relationship Id="rId2" Type="http://schemas.openxmlformats.org/officeDocument/2006/relationships/image" Target="../media/image397.png"/><Relationship Id="rId1" Type="http://schemas.openxmlformats.org/officeDocument/2006/relationships/slideLayout" Target="../slideLayouts/slideLayout5.xml"/></Relationships>
</file>

<file path=ppt/slides/_rels/slide219.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image" Target="../media/image399.png"/><Relationship Id="rId1" Type="http://schemas.openxmlformats.org/officeDocument/2006/relationships/slideLayout" Target="../slideLayouts/slideLayout5.xml"/><Relationship Id="rId4" Type="http://schemas.openxmlformats.org/officeDocument/2006/relationships/image" Target="../media/image401.png"/></Relationships>
</file>

<file path=ppt/slides/_rels/slide220.xml.rels><?xml version="1.0" encoding="UTF-8" standalone="yes"?>
<Relationships xmlns="http://schemas.openxmlformats.org/package/2006/relationships"><Relationship Id="rId3" Type="http://schemas.openxmlformats.org/officeDocument/2006/relationships/image" Target="../media/image403.png"/><Relationship Id="rId2" Type="http://schemas.openxmlformats.org/officeDocument/2006/relationships/image" Target="../media/image402.png"/><Relationship Id="rId1" Type="http://schemas.openxmlformats.org/officeDocument/2006/relationships/slideLayout" Target="../slideLayouts/slideLayout5.xml"/></Relationships>
</file>

<file path=ppt/slides/_rels/slide221.xml.rels><?xml version="1.0" encoding="UTF-8" standalone="yes"?>
<Relationships xmlns="http://schemas.openxmlformats.org/package/2006/relationships"><Relationship Id="rId3" Type="http://schemas.openxmlformats.org/officeDocument/2006/relationships/image" Target="../media/image405.png"/><Relationship Id="rId2" Type="http://schemas.openxmlformats.org/officeDocument/2006/relationships/image" Target="../media/image404.png"/><Relationship Id="rId1" Type="http://schemas.openxmlformats.org/officeDocument/2006/relationships/slideLayout" Target="../slideLayouts/slideLayout5.xml"/><Relationship Id="rId5" Type="http://schemas.openxmlformats.org/officeDocument/2006/relationships/image" Target="../media/image407.png"/><Relationship Id="rId4" Type="http://schemas.openxmlformats.org/officeDocument/2006/relationships/image" Target="../media/image406.png"/></Relationships>
</file>

<file path=ppt/slides/_rels/slide222.xml.rels><?xml version="1.0" encoding="UTF-8" standalone="yes"?>
<Relationships xmlns="http://schemas.openxmlformats.org/package/2006/relationships"><Relationship Id="rId3" Type="http://schemas.openxmlformats.org/officeDocument/2006/relationships/image" Target="../media/image409.png"/><Relationship Id="rId2" Type="http://schemas.openxmlformats.org/officeDocument/2006/relationships/image" Target="../media/image408.png"/><Relationship Id="rId1" Type="http://schemas.openxmlformats.org/officeDocument/2006/relationships/slideLayout" Target="../slideLayouts/slideLayout5.xml"/><Relationship Id="rId5" Type="http://schemas.openxmlformats.org/officeDocument/2006/relationships/image" Target="../media/image411.png"/><Relationship Id="rId4" Type="http://schemas.openxmlformats.org/officeDocument/2006/relationships/image" Target="../media/image410.png"/></Relationships>
</file>

<file path=ppt/slides/_rels/slide223.xml.rels><?xml version="1.0" encoding="UTF-8" standalone="yes"?>
<Relationships xmlns="http://schemas.openxmlformats.org/package/2006/relationships"><Relationship Id="rId3" Type="http://schemas.openxmlformats.org/officeDocument/2006/relationships/image" Target="../media/image413.png"/><Relationship Id="rId2" Type="http://schemas.openxmlformats.org/officeDocument/2006/relationships/image" Target="../media/image412.png"/><Relationship Id="rId1" Type="http://schemas.openxmlformats.org/officeDocument/2006/relationships/slideLayout" Target="../slideLayouts/slideLayout5.xml"/><Relationship Id="rId4" Type="http://schemas.openxmlformats.org/officeDocument/2006/relationships/image" Target="../media/image414.png"/></Relationships>
</file>

<file path=ppt/slides/_rels/slide224.xml.rels><?xml version="1.0" encoding="UTF-8" standalone="yes"?>
<Relationships xmlns="http://schemas.openxmlformats.org/package/2006/relationships"><Relationship Id="rId3" Type="http://schemas.openxmlformats.org/officeDocument/2006/relationships/image" Target="../media/image416.png"/><Relationship Id="rId2" Type="http://schemas.openxmlformats.org/officeDocument/2006/relationships/image" Target="../media/image415.png"/><Relationship Id="rId1" Type="http://schemas.openxmlformats.org/officeDocument/2006/relationships/slideLayout" Target="../slideLayouts/slideLayout5.xml"/></Relationships>
</file>

<file path=ppt/slides/_rels/slide225.xml.rels><?xml version="1.0" encoding="UTF-8" standalone="yes"?>
<Relationships xmlns="http://schemas.openxmlformats.org/package/2006/relationships"><Relationship Id="rId3" Type="http://schemas.openxmlformats.org/officeDocument/2006/relationships/image" Target="../media/image418.png"/><Relationship Id="rId2" Type="http://schemas.openxmlformats.org/officeDocument/2006/relationships/image" Target="../media/image417.png"/><Relationship Id="rId1" Type="http://schemas.openxmlformats.org/officeDocument/2006/relationships/slideLayout" Target="../slideLayouts/slideLayout5.xml"/><Relationship Id="rId4" Type="http://schemas.openxmlformats.org/officeDocument/2006/relationships/image" Target="../media/image419.png"/></Relationships>
</file>

<file path=ppt/slides/_rels/slide226.xml.rels><?xml version="1.0" encoding="UTF-8" standalone="yes"?>
<Relationships xmlns="http://schemas.openxmlformats.org/package/2006/relationships"><Relationship Id="rId3" Type="http://schemas.openxmlformats.org/officeDocument/2006/relationships/image" Target="../media/image421.png"/><Relationship Id="rId2" Type="http://schemas.openxmlformats.org/officeDocument/2006/relationships/image" Target="../media/image420.png"/><Relationship Id="rId1" Type="http://schemas.openxmlformats.org/officeDocument/2006/relationships/slideLayout" Target="../slideLayouts/slideLayout5.xml"/><Relationship Id="rId5" Type="http://schemas.openxmlformats.org/officeDocument/2006/relationships/image" Target="../media/image423.png"/><Relationship Id="rId4" Type="http://schemas.openxmlformats.org/officeDocument/2006/relationships/image" Target="../media/image422.png"/></Relationships>
</file>

<file path=ppt/slides/_rels/slide227.xml.rels><?xml version="1.0" encoding="UTF-8" standalone="yes"?>
<Relationships xmlns="http://schemas.openxmlformats.org/package/2006/relationships"><Relationship Id="rId3" Type="http://schemas.openxmlformats.org/officeDocument/2006/relationships/image" Target="../media/image425.png"/><Relationship Id="rId2" Type="http://schemas.openxmlformats.org/officeDocument/2006/relationships/image" Target="../media/image424.png"/><Relationship Id="rId1" Type="http://schemas.openxmlformats.org/officeDocument/2006/relationships/slideLayout" Target="../slideLayouts/slideLayout5.xml"/><Relationship Id="rId5" Type="http://schemas.openxmlformats.org/officeDocument/2006/relationships/image" Target="../media/image427.png"/><Relationship Id="rId4" Type="http://schemas.openxmlformats.org/officeDocument/2006/relationships/image" Target="../media/image426.png"/></Relationships>
</file>

<file path=ppt/slides/_rels/slide228.xml.rels><?xml version="1.0" encoding="UTF-8" standalone="yes"?>
<Relationships xmlns="http://schemas.openxmlformats.org/package/2006/relationships"><Relationship Id="rId3" Type="http://schemas.openxmlformats.org/officeDocument/2006/relationships/image" Target="../media/image429.png"/><Relationship Id="rId2" Type="http://schemas.openxmlformats.org/officeDocument/2006/relationships/image" Target="../media/image428.png"/><Relationship Id="rId1" Type="http://schemas.openxmlformats.org/officeDocument/2006/relationships/slideLayout" Target="../slideLayouts/slideLayout5.xml"/><Relationship Id="rId4" Type="http://schemas.openxmlformats.org/officeDocument/2006/relationships/image" Target="../media/image430.png"/></Relationships>
</file>

<file path=ppt/slides/_rels/slide229.xml.rels><?xml version="1.0" encoding="UTF-8" standalone="yes"?>
<Relationships xmlns="http://schemas.openxmlformats.org/package/2006/relationships"><Relationship Id="rId2" Type="http://schemas.openxmlformats.org/officeDocument/2006/relationships/image" Target="../media/image431.png"/><Relationship Id="rId1" Type="http://schemas.openxmlformats.org/officeDocument/2006/relationships/slideLayout" Target="../slideLayouts/slideLayout5.xml"/></Relationships>
</file>

<file path=ppt/slides/_rels/slide230.xml.rels><?xml version="1.0" encoding="UTF-8" standalone="yes"?>
<Relationships xmlns="http://schemas.openxmlformats.org/package/2006/relationships"><Relationship Id="rId3" Type="http://schemas.openxmlformats.org/officeDocument/2006/relationships/image" Target="../media/image433.png"/><Relationship Id="rId7" Type="http://schemas.openxmlformats.org/officeDocument/2006/relationships/image" Target="../media/image437.png"/><Relationship Id="rId2" Type="http://schemas.openxmlformats.org/officeDocument/2006/relationships/image" Target="../media/image432.png"/><Relationship Id="rId1" Type="http://schemas.openxmlformats.org/officeDocument/2006/relationships/slideLayout" Target="../slideLayouts/slideLayout5.xml"/><Relationship Id="rId6" Type="http://schemas.openxmlformats.org/officeDocument/2006/relationships/image" Target="../media/image436.png"/><Relationship Id="rId5" Type="http://schemas.openxmlformats.org/officeDocument/2006/relationships/image" Target="../media/image435.png"/><Relationship Id="rId4" Type="http://schemas.openxmlformats.org/officeDocument/2006/relationships/image" Target="../media/image434.png"/></Relationships>
</file>

<file path=ppt/slides/_rels/slide231.xml.rels><?xml version="1.0" encoding="UTF-8" standalone="yes"?>
<Relationships xmlns="http://schemas.openxmlformats.org/package/2006/relationships"><Relationship Id="rId3" Type="http://schemas.openxmlformats.org/officeDocument/2006/relationships/image" Target="../media/image439.png"/><Relationship Id="rId2" Type="http://schemas.openxmlformats.org/officeDocument/2006/relationships/image" Target="../media/image438.png"/><Relationship Id="rId1" Type="http://schemas.openxmlformats.org/officeDocument/2006/relationships/slideLayout" Target="../slideLayouts/slideLayout5.xml"/><Relationship Id="rId4" Type="http://schemas.openxmlformats.org/officeDocument/2006/relationships/image" Target="../media/image440.png"/></Relationships>
</file>

<file path=ppt/slides/_rels/slide232.xml.rels><?xml version="1.0" encoding="UTF-8" standalone="yes"?>
<Relationships xmlns="http://schemas.openxmlformats.org/package/2006/relationships"><Relationship Id="rId3" Type="http://schemas.openxmlformats.org/officeDocument/2006/relationships/image" Target="../media/image442.png"/><Relationship Id="rId2" Type="http://schemas.openxmlformats.org/officeDocument/2006/relationships/image" Target="../media/image441.png"/><Relationship Id="rId1" Type="http://schemas.openxmlformats.org/officeDocument/2006/relationships/slideLayout" Target="../slideLayouts/slideLayout5.xml"/><Relationship Id="rId5" Type="http://schemas.openxmlformats.org/officeDocument/2006/relationships/image" Target="../media/image444.png"/><Relationship Id="rId4" Type="http://schemas.openxmlformats.org/officeDocument/2006/relationships/image" Target="../media/image443.png"/></Relationships>
</file>

<file path=ppt/slides/_rels/slide233.xml.rels><?xml version="1.0" encoding="UTF-8" standalone="yes"?>
<Relationships xmlns="http://schemas.openxmlformats.org/package/2006/relationships"><Relationship Id="rId3" Type="http://schemas.openxmlformats.org/officeDocument/2006/relationships/image" Target="../media/image446.png"/><Relationship Id="rId2" Type="http://schemas.openxmlformats.org/officeDocument/2006/relationships/image" Target="../media/image445.png"/><Relationship Id="rId1" Type="http://schemas.openxmlformats.org/officeDocument/2006/relationships/slideLayout" Target="../slideLayouts/slideLayout5.xml"/></Relationships>
</file>

<file path=ppt/slides/_rels/slide234.xml.rels><?xml version="1.0" encoding="UTF-8" standalone="yes"?>
<Relationships xmlns="http://schemas.openxmlformats.org/package/2006/relationships"><Relationship Id="rId2" Type="http://schemas.openxmlformats.org/officeDocument/2006/relationships/image" Target="../media/image447.png"/><Relationship Id="rId1" Type="http://schemas.openxmlformats.org/officeDocument/2006/relationships/slideLayout" Target="../slideLayouts/slideLayout5.xml"/></Relationships>
</file>

<file path=ppt/slides/_rels/slide235.xml.rels><?xml version="1.0" encoding="UTF-8" standalone="yes"?>
<Relationships xmlns="http://schemas.openxmlformats.org/package/2006/relationships"><Relationship Id="rId3" Type="http://schemas.openxmlformats.org/officeDocument/2006/relationships/image" Target="../media/image449.png"/><Relationship Id="rId2" Type="http://schemas.openxmlformats.org/officeDocument/2006/relationships/image" Target="../media/image448.png"/><Relationship Id="rId1" Type="http://schemas.openxmlformats.org/officeDocument/2006/relationships/slideLayout" Target="../slideLayouts/slideLayout5.xml"/><Relationship Id="rId4" Type="http://schemas.openxmlformats.org/officeDocument/2006/relationships/image" Target="../media/image450.png"/></Relationships>
</file>

<file path=ppt/slides/_rels/slide236.xml.rels><?xml version="1.0" encoding="UTF-8" standalone="yes"?>
<Relationships xmlns="http://schemas.openxmlformats.org/package/2006/relationships"><Relationship Id="rId3" Type="http://schemas.openxmlformats.org/officeDocument/2006/relationships/image" Target="../media/image452.png"/><Relationship Id="rId2" Type="http://schemas.openxmlformats.org/officeDocument/2006/relationships/image" Target="../media/image451.png"/><Relationship Id="rId1" Type="http://schemas.openxmlformats.org/officeDocument/2006/relationships/slideLayout" Target="../slideLayouts/slideLayout5.xml"/><Relationship Id="rId5" Type="http://schemas.openxmlformats.org/officeDocument/2006/relationships/image" Target="../media/image454.png"/><Relationship Id="rId4" Type="http://schemas.openxmlformats.org/officeDocument/2006/relationships/image" Target="../media/image453.png"/></Relationships>
</file>

<file path=ppt/slides/_rels/slide237.xml.rels><?xml version="1.0" encoding="UTF-8" standalone="yes"?>
<Relationships xmlns="http://schemas.openxmlformats.org/package/2006/relationships"><Relationship Id="rId3" Type="http://schemas.openxmlformats.org/officeDocument/2006/relationships/image" Target="../media/image456.png"/><Relationship Id="rId2" Type="http://schemas.openxmlformats.org/officeDocument/2006/relationships/image" Target="../media/image455.png"/><Relationship Id="rId1" Type="http://schemas.openxmlformats.org/officeDocument/2006/relationships/slideLayout" Target="../slideLayouts/slideLayout5.xml"/><Relationship Id="rId5" Type="http://schemas.openxmlformats.org/officeDocument/2006/relationships/image" Target="../media/image458.png"/><Relationship Id="rId4" Type="http://schemas.openxmlformats.org/officeDocument/2006/relationships/image" Target="../media/image457.png"/></Relationships>
</file>

<file path=ppt/slides/_rels/slide238.xml.rels><?xml version="1.0" encoding="UTF-8" standalone="yes"?>
<Relationships xmlns="http://schemas.openxmlformats.org/package/2006/relationships"><Relationship Id="rId3" Type="http://schemas.openxmlformats.org/officeDocument/2006/relationships/image" Target="../media/image460.png"/><Relationship Id="rId2" Type="http://schemas.openxmlformats.org/officeDocument/2006/relationships/image" Target="../media/image459.png"/><Relationship Id="rId1" Type="http://schemas.openxmlformats.org/officeDocument/2006/relationships/slideLayout" Target="../slideLayouts/slideLayout5.xml"/><Relationship Id="rId6" Type="http://schemas.openxmlformats.org/officeDocument/2006/relationships/image" Target="../media/image463.png"/><Relationship Id="rId5" Type="http://schemas.openxmlformats.org/officeDocument/2006/relationships/image" Target="../media/image462.png"/><Relationship Id="rId4" Type="http://schemas.openxmlformats.org/officeDocument/2006/relationships/image" Target="../media/image461.png"/></Relationships>
</file>

<file path=ppt/slides/_rels/slide239.xml.rels><?xml version="1.0" encoding="UTF-8" standalone="yes"?>
<Relationships xmlns="http://schemas.openxmlformats.org/package/2006/relationships"><Relationship Id="rId3" Type="http://schemas.openxmlformats.org/officeDocument/2006/relationships/image" Target="../media/image465.png"/><Relationship Id="rId2" Type="http://schemas.openxmlformats.org/officeDocument/2006/relationships/image" Target="../media/image464.png"/><Relationship Id="rId1" Type="http://schemas.openxmlformats.org/officeDocument/2006/relationships/slideLayout" Target="../slideLayouts/slideLayout5.xml"/><Relationship Id="rId4" Type="http://schemas.openxmlformats.org/officeDocument/2006/relationships/image" Target="../media/image466.png"/></Relationships>
</file>

<file path=ppt/slides/_rels/slide240.xml.rels><?xml version="1.0" encoding="UTF-8" standalone="yes"?>
<Relationships xmlns="http://schemas.openxmlformats.org/package/2006/relationships"><Relationship Id="rId3" Type="http://schemas.openxmlformats.org/officeDocument/2006/relationships/image" Target="../media/image468.png"/><Relationship Id="rId2" Type="http://schemas.openxmlformats.org/officeDocument/2006/relationships/image" Target="../media/image467.png"/><Relationship Id="rId1" Type="http://schemas.openxmlformats.org/officeDocument/2006/relationships/slideLayout" Target="../slideLayouts/slideLayout5.xml"/><Relationship Id="rId5" Type="http://schemas.openxmlformats.org/officeDocument/2006/relationships/image" Target="../media/image470.png"/><Relationship Id="rId4" Type="http://schemas.openxmlformats.org/officeDocument/2006/relationships/image" Target="../media/image469.png"/></Relationships>
</file>

<file path=ppt/slides/_rels/slide241.xml.rels><?xml version="1.0" encoding="UTF-8" standalone="yes"?>
<Relationships xmlns="http://schemas.openxmlformats.org/package/2006/relationships"><Relationship Id="rId3" Type="http://schemas.openxmlformats.org/officeDocument/2006/relationships/image" Target="../media/image472.png"/><Relationship Id="rId2" Type="http://schemas.openxmlformats.org/officeDocument/2006/relationships/image" Target="../media/image471.png"/><Relationship Id="rId1" Type="http://schemas.openxmlformats.org/officeDocument/2006/relationships/slideLayout" Target="../slideLayouts/slideLayout5.xml"/><Relationship Id="rId4" Type="http://schemas.openxmlformats.org/officeDocument/2006/relationships/image" Target="../media/image473.png"/></Relationships>
</file>

<file path=ppt/slides/_rels/slide242.xml.rels><?xml version="1.0" encoding="UTF-8" standalone="yes"?>
<Relationships xmlns="http://schemas.openxmlformats.org/package/2006/relationships"><Relationship Id="rId3" Type="http://schemas.openxmlformats.org/officeDocument/2006/relationships/image" Target="../media/image475.png"/><Relationship Id="rId2" Type="http://schemas.openxmlformats.org/officeDocument/2006/relationships/image" Target="../media/image474.png"/><Relationship Id="rId1" Type="http://schemas.openxmlformats.org/officeDocument/2006/relationships/slideLayout" Target="../slideLayouts/slideLayout5.xml"/><Relationship Id="rId5" Type="http://schemas.openxmlformats.org/officeDocument/2006/relationships/image" Target="../media/image477.png"/><Relationship Id="rId4" Type="http://schemas.openxmlformats.org/officeDocument/2006/relationships/image" Target="../media/image476.png"/></Relationships>
</file>

<file path=ppt/slides/_rels/slide243.xml.rels><?xml version="1.0" encoding="UTF-8" standalone="yes"?>
<Relationships xmlns="http://schemas.openxmlformats.org/package/2006/relationships"><Relationship Id="rId3" Type="http://schemas.openxmlformats.org/officeDocument/2006/relationships/image" Target="../media/image479.png"/><Relationship Id="rId2" Type="http://schemas.openxmlformats.org/officeDocument/2006/relationships/image" Target="../media/image478.png"/><Relationship Id="rId1" Type="http://schemas.openxmlformats.org/officeDocument/2006/relationships/slideLayout" Target="../slideLayouts/slideLayout5.xml"/></Relationships>
</file>

<file path=ppt/slides/_rels/slide244.xml.rels><?xml version="1.0" encoding="UTF-8" standalone="yes"?>
<Relationships xmlns="http://schemas.openxmlformats.org/package/2006/relationships"><Relationship Id="rId3" Type="http://schemas.openxmlformats.org/officeDocument/2006/relationships/image" Target="../media/image481.png"/><Relationship Id="rId2" Type="http://schemas.openxmlformats.org/officeDocument/2006/relationships/image" Target="../media/image480.png"/><Relationship Id="rId1" Type="http://schemas.openxmlformats.org/officeDocument/2006/relationships/slideLayout" Target="../slideLayouts/slideLayout5.xml"/><Relationship Id="rId6" Type="http://schemas.openxmlformats.org/officeDocument/2006/relationships/image" Target="../media/image484.png"/><Relationship Id="rId5" Type="http://schemas.openxmlformats.org/officeDocument/2006/relationships/image" Target="../media/image483.png"/><Relationship Id="rId4" Type="http://schemas.openxmlformats.org/officeDocument/2006/relationships/image" Target="../media/image482.png"/></Relationships>
</file>

<file path=ppt/slides/_rels/slide245.xml.rels><?xml version="1.0" encoding="UTF-8" standalone="yes"?>
<Relationships xmlns="http://schemas.openxmlformats.org/package/2006/relationships"><Relationship Id="rId3" Type="http://schemas.openxmlformats.org/officeDocument/2006/relationships/image" Target="../media/image486.png"/><Relationship Id="rId2" Type="http://schemas.openxmlformats.org/officeDocument/2006/relationships/image" Target="../media/image485.png"/><Relationship Id="rId1" Type="http://schemas.openxmlformats.org/officeDocument/2006/relationships/slideLayout" Target="../slideLayouts/slideLayout5.xml"/></Relationships>
</file>

<file path=ppt/slides/_rels/slide246.xml.rels><?xml version="1.0" encoding="UTF-8" standalone="yes"?>
<Relationships xmlns="http://schemas.openxmlformats.org/package/2006/relationships"><Relationship Id="rId3" Type="http://schemas.openxmlformats.org/officeDocument/2006/relationships/image" Target="../media/image488.png"/><Relationship Id="rId2" Type="http://schemas.openxmlformats.org/officeDocument/2006/relationships/image" Target="../media/image487.png"/><Relationship Id="rId1" Type="http://schemas.openxmlformats.org/officeDocument/2006/relationships/slideLayout" Target="../slideLayouts/slideLayout5.xml"/><Relationship Id="rId5" Type="http://schemas.openxmlformats.org/officeDocument/2006/relationships/image" Target="../media/image490.png"/><Relationship Id="rId4" Type="http://schemas.openxmlformats.org/officeDocument/2006/relationships/image" Target="../media/image489.png"/></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1.xml.rels><?xml version="1.0" encoding="UTF-8" standalone="yes"?>
<Relationships xmlns="http://schemas.openxmlformats.org/package/2006/relationships"><Relationship Id="rId3" Type="http://schemas.openxmlformats.org/officeDocument/2006/relationships/image" Target="../media/image492.png"/><Relationship Id="rId2" Type="http://schemas.openxmlformats.org/officeDocument/2006/relationships/image" Target="../media/image491.png"/><Relationship Id="rId1" Type="http://schemas.openxmlformats.org/officeDocument/2006/relationships/slideLayout" Target="../slideLayouts/slideLayout5.xml"/><Relationship Id="rId5" Type="http://schemas.openxmlformats.org/officeDocument/2006/relationships/image" Target="../media/image494.png"/><Relationship Id="rId4" Type="http://schemas.openxmlformats.org/officeDocument/2006/relationships/image" Target="../media/image493.png"/></Relationships>
</file>

<file path=ppt/slides/_rels/slide252.xml.rels><?xml version="1.0" encoding="UTF-8" standalone="yes"?>
<Relationships xmlns="http://schemas.openxmlformats.org/package/2006/relationships"><Relationship Id="rId3" Type="http://schemas.openxmlformats.org/officeDocument/2006/relationships/image" Target="../media/image496.png"/><Relationship Id="rId7" Type="http://schemas.openxmlformats.org/officeDocument/2006/relationships/image" Target="../media/image500.png"/><Relationship Id="rId2" Type="http://schemas.openxmlformats.org/officeDocument/2006/relationships/image" Target="../media/image495.png"/><Relationship Id="rId1" Type="http://schemas.openxmlformats.org/officeDocument/2006/relationships/slideLayout" Target="../slideLayouts/slideLayout5.xml"/><Relationship Id="rId6" Type="http://schemas.openxmlformats.org/officeDocument/2006/relationships/image" Target="../media/image499.png"/><Relationship Id="rId5" Type="http://schemas.openxmlformats.org/officeDocument/2006/relationships/image" Target="../media/image498.png"/><Relationship Id="rId4" Type="http://schemas.openxmlformats.org/officeDocument/2006/relationships/image" Target="../media/image497.png"/></Relationships>
</file>

<file path=ppt/slides/_rels/slide253.xml.rels><?xml version="1.0" encoding="UTF-8" standalone="yes"?>
<Relationships xmlns="http://schemas.openxmlformats.org/package/2006/relationships"><Relationship Id="rId3" Type="http://schemas.openxmlformats.org/officeDocument/2006/relationships/image" Target="../media/image502.png"/><Relationship Id="rId2" Type="http://schemas.openxmlformats.org/officeDocument/2006/relationships/image" Target="../media/image501.png"/><Relationship Id="rId1" Type="http://schemas.openxmlformats.org/officeDocument/2006/relationships/slideLayout" Target="../slideLayouts/slideLayout5.xml"/><Relationship Id="rId4" Type="http://schemas.openxmlformats.org/officeDocument/2006/relationships/image" Target="../media/image503.png"/></Relationships>
</file>

<file path=ppt/slides/_rels/slide254.xml.rels><?xml version="1.0" encoding="UTF-8" standalone="yes"?>
<Relationships xmlns="http://schemas.openxmlformats.org/package/2006/relationships"><Relationship Id="rId3" Type="http://schemas.openxmlformats.org/officeDocument/2006/relationships/image" Target="../media/image505.png"/><Relationship Id="rId2" Type="http://schemas.openxmlformats.org/officeDocument/2006/relationships/image" Target="../media/image504.png"/><Relationship Id="rId1" Type="http://schemas.openxmlformats.org/officeDocument/2006/relationships/slideLayout" Target="../slideLayouts/slideLayout5.xml"/></Relationships>
</file>

<file path=ppt/slides/_rels/slide255.xml.rels><?xml version="1.0" encoding="UTF-8" standalone="yes"?>
<Relationships xmlns="http://schemas.openxmlformats.org/package/2006/relationships"><Relationship Id="rId3" Type="http://schemas.openxmlformats.org/officeDocument/2006/relationships/image" Target="../media/image507.png"/><Relationship Id="rId2" Type="http://schemas.openxmlformats.org/officeDocument/2006/relationships/image" Target="../media/image506.png"/><Relationship Id="rId1" Type="http://schemas.openxmlformats.org/officeDocument/2006/relationships/slideLayout" Target="../slideLayouts/slideLayout5.xml"/><Relationship Id="rId4" Type="http://schemas.openxmlformats.org/officeDocument/2006/relationships/image" Target="../media/image508.png"/></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8.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image" Target="../media/image509.png"/><Relationship Id="rId1" Type="http://schemas.openxmlformats.org/officeDocument/2006/relationships/slideLayout" Target="../slideLayouts/slideLayout5.xml"/></Relationships>
</file>

<file path=ppt/slides/_rels/slide259.xml.rels><?xml version="1.0" encoding="UTF-8" standalone="yes"?>
<Relationships xmlns="http://schemas.openxmlformats.org/package/2006/relationships"><Relationship Id="rId2" Type="http://schemas.openxmlformats.org/officeDocument/2006/relationships/image" Target="../media/image511.png"/><Relationship Id="rId1" Type="http://schemas.openxmlformats.org/officeDocument/2006/relationships/slideLayout" Target="../slideLayouts/slideLayout5.xml"/></Relationships>
</file>

<file path=ppt/slides/_rels/slide260.xml.rels><?xml version="1.0" encoding="UTF-8" standalone="yes"?>
<Relationships xmlns="http://schemas.openxmlformats.org/package/2006/relationships"><Relationship Id="rId3" Type="http://schemas.openxmlformats.org/officeDocument/2006/relationships/image" Target="../media/image513.png"/><Relationship Id="rId2" Type="http://schemas.openxmlformats.org/officeDocument/2006/relationships/image" Target="../media/image512.png"/><Relationship Id="rId1" Type="http://schemas.openxmlformats.org/officeDocument/2006/relationships/slideLayout" Target="../slideLayouts/slideLayout5.xml"/></Relationships>
</file>

<file path=ppt/slides/_rels/slide261.xml.rels><?xml version="1.0" encoding="UTF-8" standalone="yes"?>
<Relationships xmlns="http://schemas.openxmlformats.org/package/2006/relationships"><Relationship Id="rId3" Type="http://schemas.openxmlformats.org/officeDocument/2006/relationships/image" Target="../media/image515.png"/><Relationship Id="rId2" Type="http://schemas.openxmlformats.org/officeDocument/2006/relationships/image" Target="../media/image514.png"/><Relationship Id="rId1" Type="http://schemas.openxmlformats.org/officeDocument/2006/relationships/slideLayout" Target="../slideLayouts/slideLayout5.xml"/></Relationships>
</file>

<file path=ppt/slides/_rels/slide262.xml.rels><?xml version="1.0" encoding="UTF-8" standalone="yes"?>
<Relationships xmlns="http://schemas.openxmlformats.org/package/2006/relationships"><Relationship Id="rId3" Type="http://schemas.openxmlformats.org/officeDocument/2006/relationships/image" Target="../media/image517.png"/><Relationship Id="rId2" Type="http://schemas.openxmlformats.org/officeDocument/2006/relationships/image" Target="../media/image516.png"/><Relationship Id="rId1" Type="http://schemas.openxmlformats.org/officeDocument/2006/relationships/slideLayout" Target="../slideLayouts/slideLayout5.xml"/><Relationship Id="rId4" Type="http://schemas.openxmlformats.org/officeDocument/2006/relationships/image" Target="../media/image518.png"/></Relationships>
</file>

<file path=ppt/slides/_rels/slide263.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image" Target="../media/image519.png"/><Relationship Id="rId1" Type="http://schemas.openxmlformats.org/officeDocument/2006/relationships/slideLayout" Target="../slideLayouts/slideLayout5.xml"/></Relationships>
</file>

<file path=ppt/slides/_rels/slide264.xml.rels><?xml version="1.0" encoding="UTF-8" standalone="yes"?>
<Relationships xmlns="http://schemas.openxmlformats.org/package/2006/relationships"><Relationship Id="rId3" Type="http://schemas.openxmlformats.org/officeDocument/2006/relationships/image" Target="../media/image522.png"/><Relationship Id="rId2" Type="http://schemas.openxmlformats.org/officeDocument/2006/relationships/image" Target="../media/image521.png"/><Relationship Id="rId1" Type="http://schemas.openxmlformats.org/officeDocument/2006/relationships/slideLayout" Target="../slideLayouts/slideLayout5.xml"/></Relationships>
</file>

<file path=ppt/slides/_rels/slide265.xml.rels><?xml version="1.0" encoding="UTF-8" standalone="yes"?>
<Relationships xmlns="http://schemas.openxmlformats.org/package/2006/relationships"><Relationship Id="rId3" Type="http://schemas.openxmlformats.org/officeDocument/2006/relationships/image" Target="../media/image524.png"/><Relationship Id="rId2" Type="http://schemas.openxmlformats.org/officeDocument/2006/relationships/image" Target="../media/image523.png"/><Relationship Id="rId1" Type="http://schemas.openxmlformats.org/officeDocument/2006/relationships/slideLayout" Target="../slideLayouts/slideLayout5.xml"/><Relationship Id="rId5" Type="http://schemas.openxmlformats.org/officeDocument/2006/relationships/image" Target="../media/image526.png"/><Relationship Id="rId4" Type="http://schemas.openxmlformats.org/officeDocument/2006/relationships/image" Target="../media/image525.png"/></Relationships>
</file>

<file path=ppt/slides/_rels/slide266.xml.rels><?xml version="1.0" encoding="UTF-8" standalone="yes"?>
<Relationships xmlns="http://schemas.openxmlformats.org/package/2006/relationships"><Relationship Id="rId8" Type="http://schemas.openxmlformats.org/officeDocument/2006/relationships/image" Target="../media/image533.png"/><Relationship Id="rId3" Type="http://schemas.openxmlformats.org/officeDocument/2006/relationships/image" Target="../media/image528.png"/><Relationship Id="rId7" Type="http://schemas.openxmlformats.org/officeDocument/2006/relationships/image" Target="../media/image532.png"/><Relationship Id="rId2" Type="http://schemas.openxmlformats.org/officeDocument/2006/relationships/image" Target="../media/image527.png"/><Relationship Id="rId1" Type="http://schemas.openxmlformats.org/officeDocument/2006/relationships/slideLayout" Target="../slideLayouts/slideLayout5.xml"/><Relationship Id="rId6" Type="http://schemas.openxmlformats.org/officeDocument/2006/relationships/image" Target="../media/image531.png"/><Relationship Id="rId5" Type="http://schemas.openxmlformats.org/officeDocument/2006/relationships/image" Target="../media/image530.png"/><Relationship Id="rId4" Type="http://schemas.openxmlformats.org/officeDocument/2006/relationships/image" Target="../media/image529.png"/></Relationships>
</file>

<file path=ppt/slides/_rels/slide267.xml.rels><?xml version="1.0" encoding="UTF-8" standalone="yes"?>
<Relationships xmlns="http://schemas.openxmlformats.org/package/2006/relationships"><Relationship Id="rId3" Type="http://schemas.openxmlformats.org/officeDocument/2006/relationships/image" Target="../media/image535.png"/><Relationship Id="rId2" Type="http://schemas.openxmlformats.org/officeDocument/2006/relationships/image" Target="../media/image534.png"/><Relationship Id="rId1" Type="http://schemas.openxmlformats.org/officeDocument/2006/relationships/slideLayout" Target="../slideLayouts/slideLayout5.xml"/><Relationship Id="rId4" Type="http://schemas.openxmlformats.org/officeDocument/2006/relationships/image" Target="../media/image536.png"/></Relationships>
</file>

<file path=ppt/slides/_rels/slide268.xml.rels><?xml version="1.0" encoding="UTF-8" standalone="yes"?>
<Relationships xmlns="http://schemas.openxmlformats.org/package/2006/relationships"><Relationship Id="rId3" Type="http://schemas.openxmlformats.org/officeDocument/2006/relationships/image" Target="../media/image538.png"/><Relationship Id="rId2" Type="http://schemas.openxmlformats.org/officeDocument/2006/relationships/image" Target="../media/image537.png"/><Relationship Id="rId1" Type="http://schemas.openxmlformats.org/officeDocument/2006/relationships/slideLayout" Target="../slideLayouts/slideLayout5.xml"/></Relationships>
</file>

<file path=ppt/slides/_rels/slide269.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image" Target="../media/image539.png"/><Relationship Id="rId1" Type="http://schemas.openxmlformats.org/officeDocument/2006/relationships/slideLayout" Target="../slideLayouts/slideLayout5.xml"/><Relationship Id="rId5" Type="http://schemas.openxmlformats.org/officeDocument/2006/relationships/image" Target="../media/image542.png"/><Relationship Id="rId4" Type="http://schemas.openxmlformats.org/officeDocument/2006/relationships/image" Target="../media/image541.png"/></Relationships>
</file>

<file path=ppt/slides/_rels/slide270.xml.rels><?xml version="1.0" encoding="UTF-8" standalone="yes"?>
<Relationships xmlns="http://schemas.openxmlformats.org/package/2006/relationships"><Relationship Id="rId3" Type="http://schemas.openxmlformats.org/officeDocument/2006/relationships/image" Target="../media/image544.png"/><Relationship Id="rId2" Type="http://schemas.openxmlformats.org/officeDocument/2006/relationships/image" Target="../media/image543.png"/><Relationship Id="rId1" Type="http://schemas.openxmlformats.org/officeDocument/2006/relationships/slideLayout" Target="../slideLayouts/slideLayout5.xml"/><Relationship Id="rId4" Type="http://schemas.openxmlformats.org/officeDocument/2006/relationships/image" Target="../media/image545.png"/></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6.xml.rels><?xml version="1.0" encoding="UTF-8" standalone="yes"?>
<Relationships xmlns="http://schemas.openxmlformats.org/package/2006/relationships"><Relationship Id="rId2" Type="http://schemas.openxmlformats.org/officeDocument/2006/relationships/image" Target="../media/image546.png"/><Relationship Id="rId1" Type="http://schemas.openxmlformats.org/officeDocument/2006/relationships/slideLayout" Target="../slideLayouts/slideLayout5.xml"/></Relationships>
</file>

<file path=ppt/slides/_rels/slide277.xml.rels><?xml version="1.0" encoding="UTF-8" standalone="yes"?>
<Relationships xmlns="http://schemas.openxmlformats.org/package/2006/relationships"><Relationship Id="rId2" Type="http://schemas.openxmlformats.org/officeDocument/2006/relationships/image" Target="../media/image547.png"/><Relationship Id="rId1" Type="http://schemas.openxmlformats.org/officeDocument/2006/relationships/slideLayout" Target="../slideLayouts/slideLayout5.xml"/></Relationships>
</file>

<file path=ppt/slides/_rels/slide278.xml.rels><?xml version="1.0" encoding="UTF-8" standalone="yes"?>
<Relationships xmlns="http://schemas.openxmlformats.org/package/2006/relationships"><Relationship Id="rId3" Type="http://schemas.openxmlformats.org/officeDocument/2006/relationships/image" Target="../media/image549.png"/><Relationship Id="rId2" Type="http://schemas.openxmlformats.org/officeDocument/2006/relationships/image" Target="../media/image548.png"/><Relationship Id="rId1" Type="http://schemas.openxmlformats.org/officeDocument/2006/relationships/slideLayout" Target="../slideLayouts/slideLayout5.xml"/></Relationships>
</file>

<file path=ppt/slides/_rels/slide279.xml.rels><?xml version="1.0" encoding="UTF-8" standalone="yes"?>
<Relationships xmlns="http://schemas.openxmlformats.org/package/2006/relationships"><Relationship Id="rId3" Type="http://schemas.openxmlformats.org/officeDocument/2006/relationships/image" Target="../media/image551.png"/><Relationship Id="rId2" Type="http://schemas.openxmlformats.org/officeDocument/2006/relationships/image" Target="../media/image550.png"/><Relationship Id="rId1" Type="http://schemas.openxmlformats.org/officeDocument/2006/relationships/slideLayout" Target="../slideLayouts/slideLayout5.xml"/></Relationships>
</file>

<file path=ppt/slides/_rels/slide280.xml.rels><?xml version="1.0" encoding="UTF-8" standalone="yes"?>
<Relationships xmlns="http://schemas.openxmlformats.org/package/2006/relationships"><Relationship Id="rId3" Type="http://schemas.openxmlformats.org/officeDocument/2006/relationships/image" Target="../media/image553.png"/><Relationship Id="rId2" Type="http://schemas.openxmlformats.org/officeDocument/2006/relationships/image" Target="../media/image552.png"/><Relationship Id="rId1" Type="http://schemas.openxmlformats.org/officeDocument/2006/relationships/slideLayout" Target="../slideLayouts/slideLayout5.xml"/></Relationships>
</file>

<file path=ppt/slides/_rels/slide281.xml.rels><?xml version="1.0" encoding="UTF-8" standalone="yes"?>
<Relationships xmlns="http://schemas.openxmlformats.org/package/2006/relationships"><Relationship Id="rId3" Type="http://schemas.openxmlformats.org/officeDocument/2006/relationships/image" Target="../media/image555.png"/><Relationship Id="rId2" Type="http://schemas.openxmlformats.org/officeDocument/2006/relationships/image" Target="../media/image554.png"/><Relationship Id="rId1" Type="http://schemas.openxmlformats.org/officeDocument/2006/relationships/slideLayout" Target="../slideLayouts/slideLayout5.xml"/></Relationships>
</file>

<file path=ppt/slides/_rels/slide282.xml.rels><?xml version="1.0" encoding="UTF-8" standalone="yes"?>
<Relationships xmlns="http://schemas.openxmlformats.org/package/2006/relationships"><Relationship Id="rId3" Type="http://schemas.openxmlformats.org/officeDocument/2006/relationships/image" Target="../media/image557.png"/><Relationship Id="rId2" Type="http://schemas.openxmlformats.org/officeDocument/2006/relationships/image" Target="../media/image556.png"/><Relationship Id="rId1" Type="http://schemas.openxmlformats.org/officeDocument/2006/relationships/slideLayout" Target="../slideLayouts/slideLayout5.xml"/></Relationships>
</file>

<file path=ppt/slides/_rels/slide283.xml.rels><?xml version="1.0" encoding="UTF-8" standalone="yes"?>
<Relationships xmlns="http://schemas.openxmlformats.org/package/2006/relationships"><Relationship Id="rId3" Type="http://schemas.openxmlformats.org/officeDocument/2006/relationships/image" Target="../media/image559.png"/><Relationship Id="rId2" Type="http://schemas.openxmlformats.org/officeDocument/2006/relationships/image" Target="../media/image558.png"/><Relationship Id="rId1" Type="http://schemas.openxmlformats.org/officeDocument/2006/relationships/slideLayout" Target="../slideLayouts/slideLayout5.xml"/></Relationships>
</file>

<file path=ppt/slides/_rels/slide284.xml.rels><?xml version="1.0" encoding="UTF-8" standalone="yes"?>
<Relationships xmlns="http://schemas.openxmlformats.org/package/2006/relationships"><Relationship Id="rId3" Type="http://schemas.openxmlformats.org/officeDocument/2006/relationships/image" Target="../media/image561.png"/><Relationship Id="rId2" Type="http://schemas.openxmlformats.org/officeDocument/2006/relationships/image" Target="../media/image560.png"/><Relationship Id="rId1" Type="http://schemas.openxmlformats.org/officeDocument/2006/relationships/slideLayout" Target="../slideLayouts/slideLayout5.xml"/><Relationship Id="rId5" Type="http://schemas.openxmlformats.org/officeDocument/2006/relationships/image" Target="../media/image563.png"/><Relationship Id="rId4" Type="http://schemas.openxmlformats.org/officeDocument/2006/relationships/image" Target="../media/image562.png"/></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6.xml.rels><?xml version="1.0" encoding="UTF-8" standalone="yes"?>
<Relationships xmlns="http://schemas.openxmlformats.org/package/2006/relationships"><Relationship Id="rId3" Type="http://schemas.openxmlformats.org/officeDocument/2006/relationships/image" Target="../media/image565.png"/><Relationship Id="rId2" Type="http://schemas.openxmlformats.org/officeDocument/2006/relationships/image" Target="../media/image564.png"/><Relationship Id="rId1" Type="http://schemas.openxmlformats.org/officeDocument/2006/relationships/slideLayout" Target="../slideLayouts/slideLayout5.xml"/><Relationship Id="rId6" Type="http://schemas.openxmlformats.org/officeDocument/2006/relationships/image" Target="../media/image568.png"/><Relationship Id="rId5" Type="http://schemas.openxmlformats.org/officeDocument/2006/relationships/image" Target="../media/image567.png"/><Relationship Id="rId4" Type="http://schemas.openxmlformats.org/officeDocument/2006/relationships/image" Target="../media/image566.png"/></Relationships>
</file>

<file path=ppt/slides/_rels/slide287.xml.rels><?xml version="1.0" encoding="UTF-8" standalone="yes"?>
<Relationships xmlns="http://schemas.openxmlformats.org/package/2006/relationships"><Relationship Id="rId2" Type="http://schemas.openxmlformats.org/officeDocument/2006/relationships/image" Target="../media/image569.png"/><Relationship Id="rId1" Type="http://schemas.openxmlformats.org/officeDocument/2006/relationships/slideLayout" Target="../slideLayouts/slideLayout5.xml"/></Relationships>
</file>

<file path=ppt/slides/_rels/slide288.xml.rels><?xml version="1.0" encoding="UTF-8" standalone="yes"?>
<Relationships xmlns="http://schemas.openxmlformats.org/package/2006/relationships"><Relationship Id="rId2" Type="http://schemas.openxmlformats.org/officeDocument/2006/relationships/image" Target="../media/image570.png"/><Relationship Id="rId1" Type="http://schemas.openxmlformats.org/officeDocument/2006/relationships/slideLayout" Target="../slideLayouts/slideLayout5.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0.xml.rels><?xml version="1.0" encoding="UTF-8" standalone="yes"?>
<Relationships xmlns="http://schemas.openxmlformats.org/package/2006/relationships"><Relationship Id="rId3" Type="http://schemas.openxmlformats.org/officeDocument/2006/relationships/image" Target="../media/image572.png"/><Relationship Id="rId2" Type="http://schemas.openxmlformats.org/officeDocument/2006/relationships/image" Target="../media/image571.png"/><Relationship Id="rId1" Type="http://schemas.openxmlformats.org/officeDocument/2006/relationships/slideLayout" Target="../slideLayouts/slideLayout5.xml"/><Relationship Id="rId5" Type="http://schemas.openxmlformats.org/officeDocument/2006/relationships/image" Target="../media/image574.png"/><Relationship Id="rId4" Type="http://schemas.openxmlformats.org/officeDocument/2006/relationships/image" Target="../media/image573.png"/></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2.xml.rels><?xml version="1.0" encoding="UTF-8" standalone="yes"?>
<Relationships xmlns="http://schemas.openxmlformats.org/package/2006/relationships"><Relationship Id="rId2" Type="http://schemas.openxmlformats.org/officeDocument/2006/relationships/image" Target="../media/image575.png"/><Relationship Id="rId1" Type="http://schemas.openxmlformats.org/officeDocument/2006/relationships/slideLayout" Target="../slideLayouts/slideLayout5.xml"/></Relationships>
</file>

<file path=ppt/slides/_rels/slide293.xml.rels><?xml version="1.0" encoding="UTF-8" standalone="yes"?>
<Relationships xmlns="http://schemas.openxmlformats.org/package/2006/relationships"><Relationship Id="rId3" Type="http://schemas.openxmlformats.org/officeDocument/2006/relationships/image" Target="../media/image577.png"/><Relationship Id="rId2" Type="http://schemas.openxmlformats.org/officeDocument/2006/relationships/image" Target="../media/image576.png"/><Relationship Id="rId1" Type="http://schemas.openxmlformats.org/officeDocument/2006/relationships/slideLayout" Target="../slideLayouts/slideLayout5.xml"/><Relationship Id="rId5" Type="http://schemas.openxmlformats.org/officeDocument/2006/relationships/image" Target="../media/image579.png"/><Relationship Id="rId4" Type="http://schemas.openxmlformats.org/officeDocument/2006/relationships/image" Target="../media/image578.png"/></Relationships>
</file>

<file path=ppt/slides/_rels/slide294.xml.rels><?xml version="1.0" encoding="UTF-8" standalone="yes"?>
<Relationships xmlns="http://schemas.openxmlformats.org/package/2006/relationships"><Relationship Id="rId3" Type="http://schemas.openxmlformats.org/officeDocument/2006/relationships/image" Target="../media/image581.png"/><Relationship Id="rId2" Type="http://schemas.openxmlformats.org/officeDocument/2006/relationships/image" Target="../media/image580.png"/><Relationship Id="rId1" Type="http://schemas.openxmlformats.org/officeDocument/2006/relationships/slideLayout" Target="../slideLayouts/slideLayout5.xml"/></Relationships>
</file>

<file path=ppt/slides/_rels/slide295.xml.rels><?xml version="1.0" encoding="UTF-8" standalone="yes"?>
<Relationships xmlns="http://schemas.openxmlformats.org/package/2006/relationships"><Relationship Id="rId3" Type="http://schemas.openxmlformats.org/officeDocument/2006/relationships/image" Target="../media/image583.png"/><Relationship Id="rId2" Type="http://schemas.openxmlformats.org/officeDocument/2006/relationships/image" Target="../media/image582.png"/><Relationship Id="rId1" Type="http://schemas.openxmlformats.org/officeDocument/2006/relationships/slideLayout" Target="../slideLayouts/slideLayout5.xml"/><Relationship Id="rId5" Type="http://schemas.openxmlformats.org/officeDocument/2006/relationships/image" Target="../media/image585.png"/><Relationship Id="rId4" Type="http://schemas.openxmlformats.org/officeDocument/2006/relationships/image" Target="../media/image584.png"/></Relationships>
</file>

<file path=ppt/slides/_rels/slide296.xml.rels><?xml version="1.0" encoding="UTF-8" standalone="yes"?>
<Relationships xmlns="http://schemas.openxmlformats.org/package/2006/relationships"><Relationship Id="rId3" Type="http://schemas.openxmlformats.org/officeDocument/2006/relationships/image" Target="../media/image587.png"/><Relationship Id="rId2" Type="http://schemas.openxmlformats.org/officeDocument/2006/relationships/image" Target="../media/image586.png"/><Relationship Id="rId1" Type="http://schemas.openxmlformats.org/officeDocument/2006/relationships/slideLayout" Target="../slideLayouts/slideLayout5.xml"/><Relationship Id="rId4" Type="http://schemas.openxmlformats.org/officeDocument/2006/relationships/image" Target="../media/image588.png"/></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9.xml.rels><?xml version="1.0" encoding="UTF-8" standalone="yes"?>
<Relationships xmlns="http://schemas.openxmlformats.org/package/2006/relationships"><Relationship Id="rId3" Type="http://schemas.openxmlformats.org/officeDocument/2006/relationships/image" Target="../media/image590.png"/><Relationship Id="rId2" Type="http://schemas.openxmlformats.org/officeDocument/2006/relationships/image" Target="../media/image589.png"/><Relationship Id="rId1" Type="http://schemas.openxmlformats.org/officeDocument/2006/relationships/slideLayout" Target="../slideLayouts/slideLayout5.xml"/></Relationships>
</file>

<file path=ppt/slides/_rels/slide300.xml.rels><?xml version="1.0" encoding="UTF-8" standalone="yes"?>
<Relationships xmlns="http://schemas.openxmlformats.org/package/2006/relationships"><Relationship Id="rId3" Type="http://schemas.openxmlformats.org/officeDocument/2006/relationships/image" Target="../media/image592.png"/><Relationship Id="rId2" Type="http://schemas.openxmlformats.org/officeDocument/2006/relationships/image" Target="../media/image591.png"/><Relationship Id="rId1" Type="http://schemas.openxmlformats.org/officeDocument/2006/relationships/slideLayout" Target="../slideLayouts/slideLayout5.xml"/></Relationships>
</file>

<file path=ppt/slides/_rels/slide301.xml.rels><?xml version="1.0" encoding="UTF-8" standalone="yes"?>
<Relationships xmlns="http://schemas.openxmlformats.org/package/2006/relationships"><Relationship Id="rId3" Type="http://schemas.openxmlformats.org/officeDocument/2006/relationships/image" Target="../media/image594.png"/><Relationship Id="rId2" Type="http://schemas.openxmlformats.org/officeDocument/2006/relationships/image" Target="../media/image593.png"/><Relationship Id="rId1" Type="http://schemas.openxmlformats.org/officeDocument/2006/relationships/slideLayout" Target="../slideLayouts/slideLayout5.xml"/></Relationships>
</file>

<file path=ppt/slides/_rels/slide302.xml.rels><?xml version="1.0" encoding="UTF-8" standalone="yes"?>
<Relationships xmlns="http://schemas.openxmlformats.org/package/2006/relationships"><Relationship Id="rId3" Type="http://schemas.openxmlformats.org/officeDocument/2006/relationships/image" Target="../media/image596.png"/><Relationship Id="rId2" Type="http://schemas.openxmlformats.org/officeDocument/2006/relationships/image" Target="../media/image595.png"/><Relationship Id="rId1" Type="http://schemas.openxmlformats.org/officeDocument/2006/relationships/slideLayout" Target="../slideLayouts/slideLayout5.xml"/></Relationships>
</file>

<file path=ppt/slides/_rels/slide303.xml.rels><?xml version="1.0" encoding="UTF-8" standalone="yes"?>
<Relationships xmlns="http://schemas.openxmlformats.org/package/2006/relationships"><Relationship Id="rId3" Type="http://schemas.openxmlformats.org/officeDocument/2006/relationships/image" Target="../media/image598.png"/><Relationship Id="rId2" Type="http://schemas.openxmlformats.org/officeDocument/2006/relationships/image" Target="../media/image597.png"/><Relationship Id="rId1" Type="http://schemas.openxmlformats.org/officeDocument/2006/relationships/slideLayout" Target="../slideLayouts/slideLayout5.xml"/></Relationships>
</file>

<file path=ppt/slides/_rels/slide304.xml.rels><?xml version="1.0" encoding="UTF-8" standalone="yes"?>
<Relationships xmlns="http://schemas.openxmlformats.org/package/2006/relationships"><Relationship Id="rId3" Type="http://schemas.openxmlformats.org/officeDocument/2006/relationships/image" Target="../media/image600.png"/><Relationship Id="rId2" Type="http://schemas.openxmlformats.org/officeDocument/2006/relationships/image" Target="../media/image599.png"/><Relationship Id="rId1" Type="http://schemas.openxmlformats.org/officeDocument/2006/relationships/slideLayout" Target="../slideLayouts/slideLayout5.xml"/></Relationships>
</file>

<file path=ppt/slides/_rels/slide305.xml.rels><?xml version="1.0" encoding="UTF-8" standalone="yes"?>
<Relationships xmlns="http://schemas.openxmlformats.org/package/2006/relationships"><Relationship Id="rId3" Type="http://schemas.openxmlformats.org/officeDocument/2006/relationships/image" Target="../media/image602.png"/><Relationship Id="rId2" Type="http://schemas.openxmlformats.org/officeDocument/2006/relationships/image" Target="../media/image601.png"/><Relationship Id="rId1" Type="http://schemas.openxmlformats.org/officeDocument/2006/relationships/slideLayout" Target="../slideLayouts/slideLayout5.xml"/><Relationship Id="rId4" Type="http://schemas.openxmlformats.org/officeDocument/2006/relationships/image" Target="../media/image603.png"/></Relationships>
</file>

<file path=ppt/slides/_rels/slide306.xml.rels><?xml version="1.0" encoding="UTF-8" standalone="yes"?>
<Relationships xmlns="http://schemas.openxmlformats.org/package/2006/relationships"><Relationship Id="rId2" Type="http://schemas.openxmlformats.org/officeDocument/2006/relationships/image" Target="../media/image604.png"/><Relationship Id="rId1" Type="http://schemas.openxmlformats.org/officeDocument/2006/relationships/slideLayout" Target="../slideLayouts/slideLayout5.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9.xml.rels><?xml version="1.0" encoding="UTF-8" standalone="yes"?>
<Relationships xmlns="http://schemas.openxmlformats.org/package/2006/relationships"><Relationship Id="rId3" Type="http://schemas.openxmlformats.org/officeDocument/2006/relationships/image" Target="../media/image606.png"/><Relationship Id="rId2" Type="http://schemas.openxmlformats.org/officeDocument/2006/relationships/image" Target="../media/image605.png"/><Relationship Id="rId1" Type="http://schemas.openxmlformats.org/officeDocument/2006/relationships/slideLayout" Target="../slideLayouts/slideLayout5.xml"/></Relationships>
</file>

<file path=ppt/slides/_rels/slide310.xml.rels><?xml version="1.0" encoding="UTF-8" standalone="yes"?>
<Relationships xmlns="http://schemas.openxmlformats.org/package/2006/relationships"><Relationship Id="rId3" Type="http://schemas.openxmlformats.org/officeDocument/2006/relationships/image" Target="../media/image608.png"/><Relationship Id="rId2" Type="http://schemas.openxmlformats.org/officeDocument/2006/relationships/image" Target="../media/image607.png"/><Relationship Id="rId1" Type="http://schemas.openxmlformats.org/officeDocument/2006/relationships/slideLayout" Target="../slideLayouts/slideLayout5.xml"/><Relationship Id="rId4" Type="http://schemas.openxmlformats.org/officeDocument/2006/relationships/image" Target="../media/image609.png"/></Relationships>
</file>

<file path=ppt/slides/_rels/slide311.xml.rels><?xml version="1.0" encoding="UTF-8" standalone="yes"?>
<Relationships xmlns="http://schemas.openxmlformats.org/package/2006/relationships"><Relationship Id="rId3" Type="http://schemas.openxmlformats.org/officeDocument/2006/relationships/image" Target="../media/image611.png"/><Relationship Id="rId2" Type="http://schemas.openxmlformats.org/officeDocument/2006/relationships/image" Target="../media/image610.png"/><Relationship Id="rId1" Type="http://schemas.openxmlformats.org/officeDocument/2006/relationships/slideLayout" Target="../slideLayouts/slideLayout5.xml"/><Relationship Id="rId5" Type="http://schemas.openxmlformats.org/officeDocument/2006/relationships/image" Target="../media/image613.png"/><Relationship Id="rId4" Type="http://schemas.openxmlformats.org/officeDocument/2006/relationships/image" Target="../media/image612.png"/></Relationships>
</file>

<file path=ppt/slides/_rels/slide312.xml.rels><?xml version="1.0" encoding="UTF-8" standalone="yes"?>
<Relationships xmlns="http://schemas.openxmlformats.org/package/2006/relationships"><Relationship Id="rId3" Type="http://schemas.openxmlformats.org/officeDocument/2006/relationships/image" Target="../media/image615.png"/><Relationship Id="rId2" Type="http://schemas.openxmlformats.org/officeDocument/2006/relationships/image" Target="../media/image614.png"/><Relationship Id="rId1" Type="http://schemas.openxmlformats.org/officeDocument/2006/relationships/slideLayout" Target="../slideLayouts/slideLayout5.xml"/><Relationship Id="rId6" Type="http://schemas.openxmlformats.org/officeDocument/2006/relationships/image" Target="../media/image618.png"/><Relationship Id="rId5" Type="http://schemas.openxmlformats.org/officeDocument/2006/relationships/image" Target="../media/image617.png"/><Relationship Id="rId4" Type="http://schemas.openxmlformats.org/officeDocument/2006/relationships/image" Target="../media/image616.png"/></Relationships>
</file>

<file path=ppt/slides/_rels/slide313.xml.rels><?xml version="1.0" encoding="UTF-8" standalone="yes"?>
<Relationships xmlns="http://schemas.openxmlformats.org/package/2006/relationships"><Relationship Id="rId3" Type="http://schemas.openxmlformats.org/officeDocument/2006/relationships/image" Target="../media/image620.png"/><Relationship Id="rId2" Type="http://schemas.openxmlformats.org/officeDocument/2006/relationships/image" Target="../media/image619.png"/><Relationship Id="rId1" Type="http://schemas.openxmlformats.org/officeDocument/2006/relationships/slideLayout" Target="../slideLayouts/slideLayout5.xml"/><Relationship Id="rId4" Type="http://schemas.openxmlformats.org/officeDocument/2006/relationships/image" Target="../media/image621.png"/></Relationships>
</file>

<file path=ppt/slides/_rels/slide314.xml.rels><?xml version="1.0" encoding="UTF-8" standalone="yes"?>
<Relationships xmlns="http://schemas.openxmlformats.org/package/2006/relationships"><Relationship Id="rId3" Type="http://schemas.openxmlformats.org/officeDocument/2006/relationships/image" Target="../media/image623.png"/><Relationship Id="rId2" Type="http://schemas.openxmlformats.org/officeDocument/2006/relationships/image" Target="../media/image622.png"/><Relationship Id="rId1" Type="http://schemas.openxmlformats.org/officeDocument/2006/relationships/slideLayout" Target="../slideLayouts/slideLayout5.xml"/></Relationships>
</file>

<file path=ppt/slides/_rels/slide315.xml.rels><?xml version="1.0" encoding="UTF-8" standalone="yes"?>
<Relationships xmlns="http://schemas.openxmlformats.org/package/2006/relationships"><Relationship Id="rId2" Type="http://schemas.openxmlformats.org/officeDocument/2006/relationships/image" Target="../media/image624.png"/><Relationship Id="rId1" Type="http://schemas.openxmlformats.org/officeDocument/2006/relationships/slideLayout" Target="../slideLayouts/slideLayout5.xml"/></Relationships>
</file>

<file path=ppt/slides/_rels/slide316.xml.rels><?xml version="1.0" encoding="UTF-8" standalone="yes"?>
<Relationships xmlns="http://schemas.openxmlformats.org/package/2006/relationships"><Relationship Id="rId3" Type="http://schemas.openxmlformats.org/officeDocument/2006/relationships/image" Target="../media/image626.png"/><Relationship Id="rId2" Type="http://schemas.openxmlformats.org/officeDocument/2006/relationships/image" Target="../media/image625.png"/><Relationship Id="rId1" Type="http://schemas.openxmlformats.org/officeDocument/2006/relationships/slideLayout" Target="../slideLayouts/slideLayout5.xml"/><Relationship Id="rId5" Type="http://schemas.openxmlformats.org/officeDocument/2006/relationships/image" Target="../media/image628.png"/><Relationship Id="rId4" Type="http://schemas.openxmlformats.org/officeDocument/2006/relationships/image" Target="../media/image627.png"/></Relationships>
</file>

<file path=ppt/slides/_rels/slide317.xml.rels><?xml version="1.0" encoding="UTF-8" standalone="yes"?>
<Relationships xmlns="http://schemas.openxmlformats.org/package/2006/relationships"><Relationship Id="rId3" Type="http://schemas.openxmlformats.org/officeDocument/2006/relationships/image" Target="../media/image630.png"/><Relationship Id="rId7" Type="http://schemas.openxmlformats.org/officeDocument/2006/relationships/image" Target="../media/image634.png"/><Relationship Id="rId2" Type="http://schemas.openxmlformats.org/officeDocument/2006/relationships/image" Target="../media/image629.png"/><Relationship Id="rId1" Type="http://schemas.openxmlformats.org/officeDocument/2006/relationships/slideLayout" Target="../slideLayouts/slideLayout5.xml"/><Relationship Id="rId6" Type="http://schemas.openxmlformats.org/officeDocument/2006/relationships/image" Target="../media/image633.png"/><Relationship Id="rId5" Type="http://schemas.openxmlformats.org/officeDocument/2006/relationships/image" Target="../media/image632.png"/><Relationship Id="rId4" Type="http://schemas.openxmlformats.org/officeDocument/2006/relationships/image" Target="../media/image631.png"/></Relationships>
</file>

<file path=ppt/slides/_rels/slide318.xml.rels><?xml version="1.0" encoding="UTF-8" standalone="yes"?>
<Relationships xmlns="http://schemas.openxmlformats.org/package/2006/relationships"><Relationship Id="rId3" Type="http://schemas.openxmlformats.org/officeDocument/2006/relationships/image" Target="../media/image636.png"/><Relationship Id="rId2" Type="http://schemas.openxmlformats.org/officeDocument/2006/relationships/image" Target="../media/image635.png"/><Relationship Id="rId1" Type="http://schemas.openxmlformats.org/officeDocument/2006/relationships/slideLayout" Target="../slideLayouts/slideLayout5.xml"/></Relationships>
</file>

<file path=ppt/slides/_rels/slide319.xml.rels><?xml version="1.0" encoding="UTF-8" standalone="yes"?>
<Relationships xmlns="http://schemas.openxmlformats.org/package/2006/relationships"><Relationship Id="rId3" Type="http://schemas.openxmlformats.org/officeDocument/2006/relationships/image" Target="../media/image638.png"/><Relationship Id="rId2" Type="http://schemas.openxmlformats.org/officeDocument/2006/relationships/image" Target="../media/image637.png"/><Relationship Id="rId1" Type="http://schemas.openxmlformats.org/officeDocument/2006/relationships/slideLayout" Target="../slideLayouts/slideLayout5.xml"/></Relationships>
</file>

<file path=ppt/slides/_rels/slide320.xml.rels><?xml version="1.0" encoding="UTF-8" standalone="yes"?>
<Relationships xmlns="http://schemas.openxmlformats.org/package/2006/relationships"><Relationship Id="rId2" Type="http://schemas.openxmlformats.org/officeDocument/2006/relationships/image" Target="../media/image639.png"/><Relationship Id="rId1" Type="http://schemas.openxmlformats.org/officeDocument/2006/relationships/slideLayout" Target="../slideLayouts/slideLayout5.xml"/></Relationships>
</file>

<file path=ppt/slides/_rels/slide321.xml.rels><?xml version="1.0" encoding="UTF-8" standalone="yes"?>
<Relationships xmlns="http://schemas.openxmlformats.org/package/2006/relationships"><Relationship Id="rId3" Type="http://schemas.openxmlformats.org/officeDocument/2006/relationships/image" Target="../media/image641.png"/><Relationship Id="rId2" Type="http://schemas.openxmlformats.org/officeDocument/2006/relationships/image" Target="../media/image640.png"/><Relationship Id="rId1" Type="http://schemas.openxmlformats.org/officeDocument/2006/relationships/slideLayout" Target="../slideLayouts/slideLayout5.xml"/><Relationship Id="rId4" Type="http://schemas.openxmlformats.org/officeDocument/2006/relationships/image" Target="../media/image642.png"/></Relationships>
</file>

<file path=ppt/slides/_rels/slide322.xml.rels><?xml version="1.0" encoding="UTF-8" standalone="yes"?>
<Relationships xmlns="http://schemas.openxmlformats.org/package/2006/relationships"><Relationship Id="rId3" Type="http://schemas.openxmlformats.org/officeDocument/2006/relationships/image" Target="../media/image644.png"/><Relationship Id="rId2" Type="http://schemas.openxmlformats.org/officeDocument/2006/relationships/image" Target="../media/image643.png"/><Relationship Id="rId1" Type="http://schemas.openxmlformats.org/officeDocument/2006/relationships/slideLayout" Target="../slideLayouts/slideLayout5.xml"/><Relationship Id="rId6" Type="http://schemas.openxmlformats.org/officeDocument/2006/relationships/image" Target="../media/image647.png"/><Relationship Id="rId5" Type="http://schemas.openxmlformats.org/officeDocument/2006/relationships/image" Target="../media/image646.png"/><Relationship Id="rId4" Type="http://schemas.openxmlformats.org/officeDocument/2006/relationships/image" Target="../media/image645.png"/></Relationships>
</file>

<file path=ppt/slides/_rels/slide323.xml.rels><?xml version="1.0" encoding="UTF-8" standalone="yes"?>
<Relationships xmlns="http://schemas.openxmlformats.org/package/2006/relationships"><Relationship Id="rId2" Type="http://schemas.openxmlformats.org/officeDocument/2006/relationships/image" Target="../media/image648.png"/><Relationship Id="rId1" Type="http://schemas.openxmlformats.org/officeDocument/2006/relationships/slideLayout" Target="../slideLayouts/slideLayout5.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6.xml.rels><?xml version="1.0" encoding="UTF-8" standalone="yes"?>
<Relationships xmlns="http://schemas.openxmlformats.org/package/2006/relationships"><Relationship Id="rId2" Type="http://schemas.openxmlformats.org/officeDocument/2006/relationships/image" Target="../media/image649.png"/><Relationship Id="rId1" Type="http://schemas.openxmlformats.org/officeDocument/2006/relationships/slideLayout" Target="../slideLayouts/slideLayout5.xml"/></Relationships>
</file>

<file path=ppt/slides/_rels/slide327.xml.rels><?xml version="1.0" encoding="UTF-8" standalone="yes"?>
<Relationships xmlns="http://schemas.openxmlformats.org/package/2006/relationships"><Relationship Id="rId3" Type="http://schemas.openxmlformats.org/officeDocument/2006/relationships/image" Target="../media/image651.png"/><Relationship Id="rId2" Type="http://schemas.openxmlformats.org/officeDocument/2006/relationships/image" Target="../media/image650.png"/><Relationship Id="rId1" Type="http://schemas.openxmlformats.org/officeDocument/2006/relationships/slideLayout" Target="../slideLayouts/slideLayout5.xml"/></Relationships>
</file>

<file path=ppt/slides/_rels/slide328.xml.rels><?xml version="1.0" encoding="UTF-8" standalone="yes"?>
<Relationships xmlns="http://schemas.openxmlformats.org/package/2006/relationships"><Relationship Id="rId2" Type="http://schemas.openxmlformats.org/officeDocument/2006/relationships/image" Target="../media/image652.png"/><Relationship Id="rId1" Type="http://schemas.openxmlformats.org/officeDocument/2006/relationships/slideLayout" Target="../slideLayouts/slideLayout5.xml"/></Relationships>
</file>

<file path=ppt/slides/_rels/slide329.xml.rels><?xml version="1.0" encoding="UTF-8" standalone="yes"?>
<Relationships xmlns="http://schemas.openxmlformats.org/package/2006/relationships"><Relationship Id="rId3" Type="http://schemas.openxmlformats.org/officeDocument/2006/relationships/image" Target="../media/image654.png"/><Relationship Id="rId2" Type="http://schemas.openxmlformats.org/officeDocument/2006/relationships/image" Target="../media/image653.png"/><Relationship Id="rId1" Type="http://schemas.openxmlformats.org/officeDocument/2006/relationships/slideLayout" Target="../slideLayouts/slideLayout5.xml"/></Relationships>
</file>

<file path=ppt/slides/_rels/slide330.xml.rels><?xml version="1.0" encoding="UTF-8" standalone="yes"?>
<Relationships xmlns="http://schemas.openxmlformats.org/package/2006/relationships"><Relationship Id="rId3" Type="http://schemas.openxmlformats.org/officeDocument/2006/relationships/image" Target="../media/image656.png"/><Relationship Id="rId2" Type="http://schemas.openxmlformats.org/officeDocument/2006/relationships/image" Target="../media/image655.png"/><Relationship Id="rId1" Type="http://schemas.openxmlformats.org/officeDocument/2006/relationships/slideLayout" Target="../slideLayouts/slideLayout5.xml"/></Relationships>
</file>

<file path=ppt/slides/_rels/slide331.xml.rels><?xml version="1.0" encoding="UTF-8" standalone="yes"?>
<Relationships xmlns="http://schemas.openxmlformats.org/package/2006/relationships"><Relationship Id="rId3" Type="http://schemas.openxmlformats.org/officeDocument/2006/relationships/image" Target="../media/image658.png"/><Relationship Id="rId2" Type="http://schemas.openxmlformats.org/officeDocument/2006/relationships/image" Target="../media/image657.png"/><Relationship Id="rId1" Type="http://schemas.openxmlformats.org/officeDocument/2006/relationships/slideLayout" Target="../slideLayouts/slideLayout5.xml"/></Relationships>
</file>

<file path=ppt/slides/_rels/slide332.xml.rels><?xml version="1.0" encoding="UTF-8" standalone="yes"?>
<Relationships xmlns="http://schemas.openxmlformats.org/package/2006/relationships"><Relationship Id="rId2" Type="http://schemas.openxmlformats.org/officeDocument/2006/relationships/image" Target="../media/image659.png"/><Relationship Id="rId1" Type="http://schemas.openxmlformats.org/officeDocument/2006/relationships/slideLayout" Target="../slideLayouts/slideLayout5.xml"/></Relationships>
</file>

<file path=ppt/slides/_rels/slide333.xml.rels><?xml version="1.0" encoding="UTF-8" standalone="yes"?>
<Relationships xmlns="http://schemas.openxmlformats.org/package/2006/relationships"><Relationship Id="rId3" Type="http://schemas.openxmlformats.org/officeDocument/2006/relationships/image" Target="../media/image661.png"/><Relationship Id="rId2" Type="http://schemas.openxmlformats.org/officeDocument/2006/relationships/image" Target="../media/image660.png"/><Relationship Id="rId1" Type="http://schemas.openxmlformats.org/officeDocument/2006/relationships/slideLayout" Target="../slideLayouts/slideLayout5.xml"/></Relationships>
</file>

<file path=ppt/slides/_rels/slide334.xml.rels><?xml version="1.0" encoding="UTF-8" standalone="yes"?>
<Relationships xmlns="http://schemas.openxmlformats.org/package/2006/relationships"><Relationship Id="rId2" Type="http://schemas.openxmlformats.org/officeDocument/2006/relationships/image" Target="../media/image662.png"/><Relationship Id="rId1" Type="http://schemas.openxmlformats.org/officeDocument/2006/relationships/slideLayout" Target="../slideLayouts/slideLayout5.xml"/></Relationships>
</file>

<file path=ppt/slides/_rels/slide335.xml.rels><?xml version="1.0" encoding="UTF-8" standalone="yes"?>
<Relationships xmlns="http://schemas.openxmlformats.org/package/2006/relationships"><Relationship Id="rId3" Type="http://schemas.openxmlformats.org/officeDocument/2006/relationships/image" Target="../media/image664.png"/><Relationship Id="rId2" Type="http://schemas.openxmlformats.org/officeDocument/2006/relationships/image" Target="../media/image663.png"/><Relationship Id="rId1" Type="http://schemas.openxmlformats.org/officeDocument/2006/relationships/slideLayout" Target="../slideLayouts/slideLayout5.xml"/></Relationships>
</file>

<file path=ppt/slides/_rels/slide336.xml.rels><?xml version="1.0" encoding="UTF-8" standalone="yes"?>
<Relationships xmlns="http://schemas.openxmlformats.org/package/2006/relationships"><Relationship Id="rId3" Type="http://schemas.openxmlformats.org/officeDocument/2006/relationships/image" Target="../media/image666.png"/><Relationship Id="rId2" Type="http://schemas.openxmlformats.org/officeDocument/2006/relationships/image" Target="../media/image665.png"/><Relationship Id="rId1" Type="http://schemas.openxmlformats.org/officeDocument/2006/relationships/slideLayout" Target="../slideLayouts/slideLayout5.xml"/></Relationships>
</file>

<file path=ppt/slides/_rels/slide337.xml.rels><?xml version="1.0" encoding="UTF-8" standalone="yes"?>
<Relationships xmlns="http://schemas.openxmlformats.org/package/2006/relationships"><Relationship Id="rId3" Type="http://schemas.openxmlformats.org/officeDocument/2006/relationships/image" Target="../media/image668.png"/><Relationship Id="rId2" Type="http://schemas.openxmlformats.org/officeDocument/2006/relationships/image" Target="../media/image667.png"/><Relationship Id="rId1" Type="http://schemas.openxmlformats.org/officeDocument/2006/relationships/slideLayout" Target="../slideLayouts/slideLayout5.xml"/><Relationship Id="rId4" Type="http://schemas.openxmlformats.org/officeDocument/2006/relationships/image" Target="../media/image669.png"/></Relationships>
</file>

<file path=ppt/slides/_rels/slide338.xml.rels><?xml version="1.0" encoding="UTF-8" standalone="yes"?>
<Relationships xmlns="http://schemas.openxmlformats.org/package/2006/relationships"><Relationship Id="rId3" Type="http://schemas.openxmlformats.org/officeDocument/2006/relationships/image" Target="../media/image671.png"/><Relationship Id="rId2" Type="http://schemas.openxmlformats.org/officeDocument/2006/relationships/image" Target="../media/image670.png"/><Relationship Id="rId1" Type="http://schemas.openxmlformats.org/officeDocument/2006/relationships/slideLayout" Target="../slideLayouts/slideLayout5.xml"/><Relationship Id="rId4" Type="http://schemas.openxmlformats.org/officeDocument/2006/relationships/image" Target="../media/image672.png"/></Relationships>
</file>

<file path=ppt/slides/_rels/slide339.xml.rels><?xml version="1.0" encoding="UTF-8" standalone="yes"?>
<Relationships xmlns="http://schemas.openxmlformats.org/package/2006/relationships"><Relationship Id="rId3" Type="http://schemas.openxmlformats.org/officeDocument/2006/relationships/image" Target="../media/image674.png"/><Relationship Id="rId2" Type="http://schemas.openxmlformats.org/officeDocument/2006/relationships/image" Target="../media/image673.png"/><Relationship Id="rId1" Type="http://schemas.openxmlformats.org/officeDocument/2006/relationships/slideLayout" Target="../slideLayouts/slideLayout5.xml"/><Relationship Id="rId5" Type="http://schemas.openxmlformats.org/officeDocument/2006/relationships/image" Target="../media/image676.png"/><Relationship Id="rId4" Type="http://schemas.openxmlformats.org/officeDocument/2006/relationships/image" Target="../media/image675.png"/></Relationships>
</file>

<file path=ppt/slides/_rels/slide340.xml.rels><?xml version="1.0" encoding="UTF-8" standalone="yes"?>
<Relationships xmlns="http://schemas.openxmlformats.org/package/2006/relationships"><Relationship Id="rId3" Type="http://schemas.openxmlformats.org/officeDocument/2006/relationships/image" Target="../media/image678.png"/><Relationship Id="rId2" Type="http://schemas.openxmlformats.org/officeDocument/2006/relationships/image" Target="../media/image677.png"/><Relationship Id="rId1" Type="http://schemas.openxmlformats.org/officeDocument/2006/relationships/slideLayout" Target="../slideLayouts/slideLayout5.xml"/><Relationship Id="rId4" Type="http://schemas.openxmlformats.org/officeDocument/2006/relationships/image" Target="../media/image679.png"/></Relationships>
</file>

<file path=ppt/slides/_rels/slide341.xml.rels><?xml version="1.0" encoding="UTF-8" standalone="yes"?>
<Relationships xmlns="http://schemas.openxmlformats.org/package/2006/relationships"><Relationship Id="rId3" Type="http://schemas.openxmlformats.org/officeDocument/2006/relationships/image" Target="../media/image681.png"/><Relationship Id="rId2" Type="http://schemas.openxmlformats.org/officeDocument/2006/relationships/image" Target="../media/image680.png"/><Relationship Id="rId1" Type="http://schemas.openxmlformats.org/officeDocument/2006/relationships/slideLayout" Target="../slideLayouts/slideLayout5.xml"/></Relationships>
</file>

<file path=ppt/slides/_rels/slide342.xml.rels><?xml version="1.0" encoding="UTF-8" standalone="yes"?>
<Relationships xmlns="http://schemas.openxmlformats.org/package/2006/relationships"><Relationship Id="rId3" Type="http://schemas.openxmlformats.org/officeDocument/2006/relationships/image" Target="../media/image683.png"/><Relationship Id="rId2" Type="http://schemas.openxmlformats.org/officeDocument/2006/relationships/image" Target="../media/image682.png"/><Relationship Id="rId1" Type="http://schemas.openxmlformats.org/officeDocument/2006/relationships/slideLayout" Target="../slideLayouts/slideLayout5.xml"/><Relationship Id="rId6" Type="http://schemas.openxmlformats.org/officeDocument/2006/relationships/image" Target="../media/image686.png"/><Relationship Id="rId5" Type="http://schemas.openxmlformats.org/officeDocument/2006/relationships/image" Target="../media/image685.png"/><Relationship Id="rId4" Type="http://schemas.openxmlformats.org/officeDocument/2006/relationships/image" Target="../media/image684.png"/></Relationships>
</file>

<file path=ppt/slides/_rels/slide343.xml.rels><?xml version="1.0" encoding="UTF-8" standalone="yes"?>
<Relationships xmlns="http://schemas.openxmlformats.org/package/2006/relationships"><Relationship Id="rId3" Type="http://schemas.openxmlformats.org/officeDocument/2006/relationships/image" Target="../media/image688.png"/><Relationship Id="rId2" Type="http://schemas.openxmlformats.org/officeDocument/2006/relationships/image" Target="../media/image687.png"/><Relationship Id="rId1" Type="http://schemas.openxmlformats.org/officeDocument/2006/relationships/slideLayout" Target="../slideLayouts/slideLayout5.xml"/></Relationships>
</file>

<file path=ppt/slides/_rels/slide344.xml.rels><?xml version="1.0" encoding="UTF-8" standalone="yes"?>
<Relationships xmlns="http://schemas.openxmlformats.org/package/2006/relationships"><Relationship Id="rId3" Type="http://schemas.openxmlformats.org/officeDocument/2006/relationships/image" Target="../media/image690.png"/><Relationship Id="rId2" Type="http://schemas.openxmlformats.org/officeDocument/2006/relationships/image" Target="../media/image689.png"/><Relationship Id="rId1" Type="http://schemas.openxmlformats.org/officeDocument/2006/relationships/slideLayout" Target="../slideLayouts/slideLayout5.xml"/><Relationship Id="rId4" Type="http://schemas.openxmlformats.org/officeDocument/2006/relationships/image" Target="../media/image691.png"/></Relationships>
</file>

<file path=ppt/slides/_rels/slide345.xml.rels><?xml version="1.0" encoding="UTF-8" standalone="yes"?>
<Relationships xmlns="http://schemas.openxmlformats.org/package/2006/relationships"><Relationship Id="rId2" Type="http://schemas.openxmlformats.org/officeDocument/2006/relationships/image" Target="../media/image692.png"/><Relationship Id="rId1" Type="http://schemas.openxmlformats.org/officeDocument/2006/relationships/slideLayout" Target="../slideLayouts/slideLayout5.xml"/></Relationships>
</file>

<file path=ppt/slides/_rels/slide346.xml.rels><?xml version="1.0" encoding="UTF-8" standalone="yes"?>
<Relationships xmlns="http://schemas.openxmlformats.org/package/2006/relationships"><Relationship Id="rId3" Type="http://schemas.openxmlformats.org/officeDocument/2006/relationships/image" Target="../media/image694.png"/><Relationship Id="rId2" Type="http://schemas.openxmlformats.org/officeDocument/2006/relationships/image" Target="../media/image693.png"/><Relationship Id="rId1" Type="http://schemas.openxmlformats.org/officeDocument/2006/relationships/slideLayout" Target="../slideLayouts/slideLayout5.xml"/><Relationship Id="rId4" Type="http://schemas.openxmlformats.org/officeDocument/2006/relationships/image" Target="../media/image695.png"/></Relationships>
</file>

<file path=ppt/slides/_rels/slide347.xml.rels><?xml version="1.0" encoding="UTF-8" standalone="yes"?>
<Relationships xmlns="http://schemas.openxmlformats.org/package/2006/relationships"><Relationship Id="rId3" Type="http://schemas.openxmlformats.org/officeDocument/2006/relationships/image" Target="../media/image697.png"/><Relationship Id="rId2" Type="http://schemas.openxmlformats.org/officeDocument/2006/relationships/image" Target="../media/image696.png"/><Relationship Id="rId1" Type="http://schemas.openxmlformats.org/officeDocument/2006/relationships/slideLayout" Target="../slideLayouts/slideLayout5.xml"/></Relationships>
</file>

<file path=ppt/slides/_rels/slide348.xml.rels><?xml version="1.0" encoding="UTF-8" standalone="yes"?>
<Relationships xmlns="http://schemas.openxmlformats.org/package/2006/relationships"><Relationship Id="rId3" Type="http://schemas.openxmlformats.org/officeDocument/2006/relationships/image" Target="../media/image699.png"/><Relationship Id="rId2" Type="http://schemas.openxmlformats.org/officeDocument/2006/relationships/image" Target="../media/image698.png"/><Relationship Id="rId1" Type="http://schemas.openxmlformats.org/officeDocument/2006/relationships/slideLayout" Target="../slideLayouts/slideLayout5.xml"/></Relationships>
</file>

<file path=ppt/slides/_rels/slide349.xml.rels><?xml version="1.0" encoding="UTF-8" standalone="yes"?>
<Relationships xmlns="http://schemas.openxmlformats.org/package/2006/relationships"><Relationship Id="rId2" Type="http://schemas.openxmlformats.org/officeDocument/2006/relationships/image" Target="../media/image700.png"/><Relationship Id="rId1" Type="http://schemas.openxmlformats.org/officeDocument/2006/relationships/slideLayout" Target="../slideLayouts/slideLayout5.xml"/></Relationships>
</file>

<file path=ppt/slides/_rels/slide350.xml.rels><?xml version="1.0" encoding="UTF-8" standalone="yes"?>
<Relationships xmlns="http://schemas.openxmlformats.org/package/2006/relationships"><Relationship Id="rId2" Type="http://schemas.openxmlformats.org/officeDocument/2006/relationships/image" Target="../media/image701.png"/><Relationship Id="rId1" Type="http://schemas.openxmlformats.org/officeDocument/2006/relationships/slideLayout" Target="../slideLayouts/slideLayout5.xml"/></Relationships>
</file>

<file path=ppt/slides/_rels/slide351.xml.rels><?xml version="1.0" encoding="UTF-8" standalone="yes"?>
<Relationships xmlns="http://schemas.openxmlformats.org/package/2006/relationships"><Relationship Id="rId2" Type="http://schemas.openxmlformats.org/officeDocument/2006/relationships/image" Target="../media/image702.png"/><Relationship Id="rId1" Type="http://schemas.openxmlformats.org/officeDocument/2006/relationships/slideLayout" Target="../slideLayouts/slideLayout5.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3.xml.rels><?xml version="1.0" encoding="UTF-8" standalone="yes"?>
<Relationships xmlns="http://schemas.openxmlformats.org/package/2006/relationships"><Relationship Id="rId3" Type="http://schemas.openxmlformats.org/officeDocument/2006/relationships/image" Target="../media/image704.png"/><Relationship Id="rId2" Type="http://schemas.openxmlformats.org/officeDocument/2006/relationships/image" Target="../media/image703.png"/><Relationship Id="rId1" Type="http://schemas.openxmlformats.org/officeDocument/2006/relationships/slideLayout" Target="../slideLayouts/slideLayout5.xml"/></Relationships>
</file>

<file path=ppt/slides/_rels/slide354.xml.rels><?xml version="1.0" encoding="UTF-8" standalone="yes"?>
<Relationships xmlns="http://schemas.openxmlformats.org/package/2006/relationships"><Relationship Id="rId3" Type="http://schemas.openxmlformats.org/officeDocument/2006/relationships/image" Target="../media/image706.png"/><Relationship Id="rId2" Type="http://schemas.openxmlformats.org/officeDocument/2006/relationships/image" Target="../media/image705.png"/><Relationship Id="rId1" Type="http://schemas.openxmlformats.org/officeDocument/2006/relationships/slideLayout" Target="../slideLayouts/slideLayout5.xml"/></Relationships>
</file>

<file path=ppt/slides/_rels/slide355.xml.rels><?xml version="1.0" encoding="UTF-8" standalone="yes"?>
<Relationships xmlns="http://schemas.openxmlformats.org/package/2006/relationships"><Relationship Id="rId3" Type="http://schemas.openxmlformats.org/officeDocument/2006/relationships/image" Target="../media/image708.png"/><Relationship Id="rId2" Type="http://schemas.openxmlformats.org/officeDocument/2006/relationships/image" Target="../media/image707.png"/><Relationship Id="rId1" Type="http://schemas.openxmlformats.org/officeDocument/2006/relationships/slideLayout" Target="../slideLayouts/slideLayout5.xml"/></Relationships>
</file>

<file path=ppt/slides/_rels/slide356.xml.rels><?xml version="1.0" encoding="UTF-8" standalone="yes"?>
<Relationships xmlns="http://schemas.openxmlformats.org/package/2006/relationships"><Relationship Id="rId3" Type="http://schemas.openxmlformats.org/officeDocument/2006/relationships/image" Target="../media/image710.png"/><Relationship Id="rId2" Type="http://schemas.openxmlformats.org/officeDocument/2006/relationships/image" Target="../media/image709.png"/><Relationship Id="rId1" Type="http://schemas.openxmlformats.org/officeDocument/2006/relationships/slideLayout" Target="../slideLayouts/slideLayout5.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04800" y="495300"/>
            <a:ext cx="8610600" cy="4449295"/>
          </a:xfrm>
          <a:prstGeom prst="rect">
            <a:avLst/>
          </a:prstGeom>
        </p:spPr>
        <p:txBody>
          <a:bodyPr vert="horz" wrap="square" lIns="0" tIns="12065" rIns="0" bIns="0" rtlCol="0">
            <a:spAutoFit/>
          </a:bodyPr>
          <a:lstStyle/>
          <a:p>
            <a:pPr marL="55244" algn="just">
              <a:lnSpc>
                <a:spcPct val="100000"/>
              </a:lnSpc>
              <a:spcBef>
                <a:spcPts val="95"/>
              </a:spcBef>
            </a:pPr>
            <a:r>
              <a:rPr lang="es-AR" sz="1100" b="1" spc="-55" dirty="0" smtClean="0">
                <a:latin typeface="Trebuchet MS" panose="020B0603020202020204" pitchFamily="34" charset="0"/>
                <a:cs typeface="Trebuchet MS"/>
              </a:rPr>
              <a:t>Prefacio</a:t>
            </a:r>
          </a:p>
          <a:p>
            <a:pPr marL="55244" algn="just">
              <a:lnSpc>
                <a:spcPct val="100000"/>
              </a:lnSpc>
              <a:spcBef>
                <a:spcPts val="95"/>
              </a:spcBef>
            </a:pPr>
            <a:endParaRPr lang="es-AR" sz="1100" spc="-55" dirty="0" smtClean="0">
              <a:latin typeface="Trebuchet MS" panose="020B0603020202020204" pitchFamily="34" charset="0"/>
              <a:cs typeface="Trebuchet MS"/>
            </a:endParaRPr>
          </a:p>
          <a:p>
            <a:pPr marL="55244" algn="just">
              <a:lnSpc>
                <a:spcPct val="100000"/>
              </a:lnSpc>
              <a:spcBef>
                <a:spcPts val="95"/>
              </a:spcBef>
            </a:pPr>
            <a:r>
              <a:rPr lang="es-AR" sz="1100" spc="-55" dirty="0" smtClean="0">
                <a:latin typeface="Trebuchet MS" panose="020B0603020202020204" pitchFamily="34" charset="0"/>
                <a:cs typeface="Trebuchet MS"/>
              </a:rPr>
              <a:t>Con cada proyecto, el ingeniero de planificación de sistemas eléctricos se enfrenta a las siguientes preguntas:</a:t>
            </a:r>
          </a:p>
          <a:p>
            <a:pPr marL="55244" algn="just">
              <a:lnSpc>
                <a:spcPct val="100000"/>
              </a:lnSpc>
              <a:spcBef>
                <a:spcPts val="95"/>
              </a:spcBef>
            </a:pPr>
            <a:r>
              <a:rPr lang="es-AR" sz="1100" spc="-55" dirty="0" smtClean="0">
                <a:latin typeface="Trebuchet MS" panose="020B0603020202020204" pitchFamily="34" charset="0"/>
                <a:cs typeface="Trebuchet MS"/>
              </a:rPr>
              <a:t>¿Cómo puedo diseñar el sistema eléctrico?</a:t>
            </a:r>
          </a:p>
          <a:p>
            <a:pPr marL="55244" algn="just">
              <a:lnSpc>
                <a:spcPct val="100000"/>
              </a:lnSpc>
              <a:spcBef>
                <a:spcPts val="95"/>
              </a:spcBef>
            </a:pPr>
            <a:r>
              <a:rPr lang="es-AR" sz="1100" spc="-55" dirty="0" smtClean="0">
                <a:latin typeface="Trebuchet MS" panose="020B0603020202020204" pitchFamily="34" charset="0"/>
                <a:cs typeface="Trebuchet MS"/>
              </a:rPr>
              <a:t>¿Qué normas debo observar?</a:t>
            </a:r>
          </a:p>
          <a:p>
            <a:pPr marL="55244" algn="just">
              <a:lnSpc>
                <a:spcPct val="100000"/>
              </a:lnSpc>
              <a:spcBef>
                <a:spcPts val="95"/>
              </a:spcBef>
            </a:pPr>
            <a:r>
              <a:rPr lang="es-AR" sz="1100" spc="-55" dirty="0" smtClean="0">
                <a:latin typeface="Trebuchet MS" panose="020B0603020202020204" pitchFamily="34" charset="0"/>
                <a:cs typeface="Trebuchet MS"/>
              </a:rPr>
              <a:t>¿Qué cálculos debo realizar?</a:t>
            </a:r>
          </a:p>
          <a:p>
            <a:pPr marL="55244" algn="just">
              <a:lnSpc>
                <a:spcPct val="100000"/>
              </a:lnSpc>
              <a:spcBef>
                <a:spcPts val="95"/>
              </a:spcBef>
            </a:pPr>
            <a:r>
              <a:rPr lang="es-AR" sz="1100" spc="-55" dirty="0" smtClean="0">
                <a:latin typeface="Trebuchet MS" panose="020B0603020202020204" pitchFamily="34" charset="0"/>
                <a:cs typeface="Trebuchet MS"/>
              </a:rPr>
              <a:t>¿Qué métodos/CAD puedo usar?</a:t>
            </a:r>
          </a:p>
          <a:p>
            <a:pPr marL="55244" algn="just">
              <a:lnSpc>
                <a:spcPct val="100000"/>
              </a:lnSpc>
              <a:spcBef>
                <a:spcPts val="95"/>
              </a:spcBef>
            </a:pPr>
            <a:r>
              <a:rPr lang="es-AR" sz="1100" spc="-55" dirty="0" smtClean="0">
                <a:latin typeface="Trebuchet MS" panose="020B0603020202020204" pitchFamily="34" charset="0"/>
                <a:cs typeface="Trebuchet MS"/>
              </a:rPr>
              <a:t>¿Qué medidas de protección debo tener en cuenta?</a:t>
            </a:r>
          </a:p>
          <a:p>
            <a:pPr marL="55244" algn="just">
              <a:lnSpc>
                <a:spcPct val="100000"/>
              </a:lnSpc>
              <a:spcBef>
                <a:spcPts val="95"/>
              </a:spcBef>
            </a:pPr>
            <a:r>
              <a:rPr lang="es-AR" sz="1100" spc="-55" dirty="0" smtClean="0">
                <a:latin typeface="Trebuchet MS" panose="020B0603020202020204" pitchFamily="34" charset="0"/>
                <a:cs typeface="Trebuchet MS"/>
              </a:rPr>
              <a:t>¿Qué requisitos y condiciones se aplican para la planificación de proyectos?</a:t>
            </a:r>
          </a:p>
          <a:p>
            <a:pPr marL="55244" algn="just">
              <a:lnSpc>
                <a:spcPct val="100000"/>
              </a:lnSpc>
              <a:spcBef>
                <a:spcPts val="95"/>
              </a:spcBef>
            </a:pPr>
            <a:r>
              <a:rPr lang="es-AR" sz="1100" spc="-55" dirty="0" smtClean="0">
                <a:latin typeface="Trebuchet MS" panose="020B0603020202020204" pitchFamily="34" charset="0"/>
                <a:cs typeface="Trebuchet MS"/>
              </a:rPr>
              <a:t>¿Cómo pueden protegerse las personas y los animales contra descargas eléctricas?</a:t>
            </a:r>
          </a:p>
          <a:p>
            <a:pPr marL="55244" algn="just">
              <a:lnSpc>
                <a:spcPct val="100000"/>
              </a:lnSpc>
              <a:spcBef>
                <a:spcPts val="95"/>
              </a:spcBef>
            </a:pPr>
            <a:r>
              <a:rPr lang="es-AR" sz="1100" spc="-55" dirty="0" smtClean="0">
                <a:latin typeface="Trebuchet MS" panose="020B0603020202020204" pitchFamily="34" charset="0"/>
                <a:cs typeface="Trebuchet MS"/>
              </a:rPr>
              <a:t>¿Qué componentes operativos debo seleccionar?</a:t>
            </a:r>
          </a:p>
          <a:p>
            <a:pPr marL="55244" algn="just">
              <a:lnSpc>
                <a:spcPct val="100000"/>
              </a:lnSpc>
              <a:spcBef>
                <a:spcPts val="95"/>
              </a:spcBef>
            </a:pPr>
            <a:r>
              <a:rPr lang="es-AR" sz="1100" spc="-55" dirty="0" smtClean="0">
                <a:latin typeface="Trebuchet MS" panose="020B0603020202020204" pitchFamily="34" charset="0"/>
                <a:cs typeface="Trebuchet MS"/>
              </a:rPr>
              <a:t>¿Hay problemas especiales con respecto a la planificación?</a:t>
            </a:r>
          </a:p>
          <a:p>
            <a:pPr marL="55244" algn="just">
              <a:lnSpc>
                <a:spcPct val="100000"/>
              </a:lnSpc>
              <a:spcBef>
                <a:spcPts val="95"/>
              </a:spcBef>
            </a:pPr>
            <a:r>
              <a:rPr lang="es-AR" sz="1100" spc="-55" dirty="0" smtClean="0">
                <a:latin typeface="Trebuchet MS" panose="020B0603020202020204" pitchFamily="34" charset="0"/>
                <a:cs typeface="Trebuchet MS"/>
              </a:rPr>
              <a:t>Para el cálculo, dimensionamiento y evaluación de un sistema, además de un amplio conocimiento profesional, el ingeniero de planificación requiere sobre todo experiencia en CAD y conocimiento de todas las normas y reglamentos relevantes. Debido a la gran cantidad de normas y su revisión en intervalos regulares y también debido a su creciente armonización internacional, mantener este conocimiento es cada vez más difícil.</a:t>
            </a:r>
          </a:p>
          <a:p>
            <a:pPr marL="55244" algn="just">
              <a:lnSpc>
                <a:spcPct val="100000"/>
              </a:lnSpc>
              <a:spcBef>
                <a:spcPts val="95"/>
              </a:spcBef>
            </a:pPr>
            <a:r>
              <a:rPr lang="es-AR" sz="1100" spc="-55" dirty="0" smtClean="0">
                <a:latin typeface="Trebuchet MS" panose="020B0603020202020204" pitchFamily="34" charset="0"/>
                <a:cs typeface="Trebuchet MS"/>
              </a:rPr>
              <a:t>Por esta razón el presente libro, que pretende ser una ayuda para el ingeniero planificador en la solución de problemas en redes de baja tensión, también presenta una discusión detallada de la situación corriente en lo que respecta a las normas.</a:t>
            </a:r>
          </a:p>
          <a:p>
            <a:pPr marL="55244" algn="just">
              <a:lnSpc>
                <a:spcPct val="100000"/>
              </a:lnSpc>
              <a:spcBef>
                <a:spcPts val="95"/>
              </a:spcBef>
            </a:pPr>
            <a:r>
              <a:rPr lang="es-AR" sz="1100" spc="-55" dirty="0" smtClean="0">
                <a:latin typeface="Trebuchet MS" panose="020B0603020202020204" pitchFamily="34" charset="0"/>
                <a:cs typeface="Trebuchet MS"/>
              </a:rPr>
              <a:t>Tras la parte teórica y la discusión de reglamentos y normas, se desarrolla de forma completa una amplia gama de ejemplos tomados en gran parte de la práctica. Las numerosas tablas y diagramas de los que se pueden extraer los valores de planificación necesarios para el cálculo hacen de este libro una referencia indispensable. A cada tema se le da su propio tratamiento.</a:t>
            </a:r>
          </a:p>
          <a:p>
            <a:pPr marL="55244" algn="just">
              <a:lnSpc>
                <a:spcPct val="100000"/>
              </a:lnSpc>
              <a:spcBef>
                <a:spcPts val="95"/>
              </a:spcBef>
            </a:pPr>
            <a:r>
              <a:rPr lang="es-AR" sz="1100" spc="-55" dirty="0" smtClean="0">
                <a:latin typeface="Trebuchet MS" panose="020B0603020202020204" pitchFamily="34" charset="0"/>
                <a:cs typeface="Trebuchet MS"/>
              </a:rPr>
              <a:t>Para los cálculos requeridos en la planificación de proyectos, los programas CAD incluidos en el CD-ROM adjunto seguramente serán de gran utilidad para el ingeniero de planificación.</a:t>
            </a:r>
          </a:p>
          <a:p>
            <a:pPr marL="55244" algn="just">
              <a:lnSpc>
                <a:spcPct val="100000"/>
              </a:lnSpc>
              <a:spcBef>
                <a:spcPts val="95"/>
              </a:spcBef>
            </a:pPr>
            <a:r>
              <a:rPr lang="es-AR" sz="1100" spc="-55" dirty="0" smtClean="0">
                <a:latin typeface="Trebuchet MS" panose="020B0603020202020204" pitchFamily="34" charset="0"/>
                <a:cs typeface="Trebuchet MS"/>
              </a:rPr>
              <a:t>La idea de desarrollar una ayuda de planificación de proyectos fácil de usar para actividades prácticas de planificación surgió durante los muchos años que pasé en el área del suministro de energía, sobre todo durante mi período de enseñanza en VDE, en la Academia Técnica de </a:t>
            </a:r>
            <a:r>
              <a:rPr lang="es-AR" sz="1100" spc="-55" dirty="0" err="1" smtClean="0">
                <a:latin typeface="Trebuchet MS" panose="020B0603020202020204" pitchFamily="34" charset="0"/>
                <a:cs typeface="Trebuchet MS"/>
              </a:rPr>
              <a:t>Esslingen</a:t>
            </a:r>
            <a:r>
              <a:rPr lang="es-AR" sz="1100" spc="-55" dirty="0" smtClean="0">
                <a:latin typeface="Trebuchet MS" panose="020B0603020202020204" pitchFamily="34" charset="0"/>
                <a:cs typeface="Trebuchet MS"/>
              </a:rPr>
              <a:t> y en la </a:t>
            </a:r>
            <a:r>
              <a:rPr lang="es-AR" sz="1100" spc="-55" dirty="0" err="1" smtClean="0">
                <a:latin typeface="Trebuchet MS" panose="020B0603020202020204" pitchFamily="34" charset="0"/>
                <a:cs typeface="Trebuchet MS"/>
              </a:rPr>
              <a:t>Master</a:t>
            </a:r>
            <a:r>
              <a:rPr lang="es-AR" sz="1100" spc="-55" dirty="0" smtClean="0">
                <a:latin typeface="Trebuchet MS" panose="020B0603020202020204" pitchFamily="34" charset="0"/>
                <a:cs typeface="Trebuchet MS"/>
              </a:rPr>
              <a:t> </a:t>
            </a:r>
            <a:r>
              <a:rPr lang="es-AR" sz="1100" spc="-55" dirty="0" err="1" smtClean="0">
                <a:latin typeface="Trebuchet MS" panose="020B0603020202020204" pitchFamily="34" charset="0"/>
                <a:cs typeface="Trebuchet MS"/>
              </a:rPr>
              <a:t>Trade</a:t>
            </a:r>
            <a:r>
              <a:rPr lang="es-AR" sz="1100" spc="-55" dirty="0" smtClean="0">
                <a:latin typeface="Trebuchet MS" panose="020B0603020202020204" pitchFamily="34" charset="0"/>
                <a:cs typeface="Trebuchet MS"/>
              </a:rPr>
              <a:t> </a:t>
            </a:r>
            <a:r>
              <a:rPr lang="es-AR" sz="1100" spc="-55" dirty="0" err="1" smtClean="0">
                <a:latin typeface="Trebuchet MS" panose="020B0603020202020204" pitchFamily="34" charset="0"/>
                <a:cs typeface="Trebuchet MS"/>
              </a:rPr>
              <a:t>School</a:t>
            </a:r>
            <a:r>
              <a:rPr lang="es-AR" sz="1100" spc="-55" dirty="0" smtClean="0">
                <a:latin typeface="Trebuchet MS" panose="020B0603020202020204" pitchFamily="34" charset="0"/>
                <a:cs typeface="Trebuchet MS"/>
              </a:rPr>
              <a:t>. en Heidelberg.</a:t>
            </a:r>
            <a:endParaRPr sz="1100" dirty="0">
              <a:latin typeface="Trebuchet MS" panose="020B0603020202020204" pitchFamily="34" charset="0"/>
              <a:cs typeface="Arial M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85720" y="142856"/>
            <a:ext cx="5119694" cy="810477"/>
          </a:xfrm>
          <a:prstGeom prst="rect">
            <a:avLst/>
          </a:prstGeom>
        </p:spPr>
        <p:txBody>
          <a:bodyPr vert="horz" wrap="square" lIns="0" tIns="33019" rIns="0" bIns="0" rtlCol="0">
            <a:spAutoFit/>
          </a:bodyPr>
          <a:lstStyle/>
          <a:p>
            <a:pPr marL="19685">
              <a:lnSpc>
                <a:spcPct val="100000"/>
              </a:lnSpc>
              <a:spcBef>
                <a:spcPts val="259"/>
              </a:spcBef>
            </a:pPr>
            <a:r>
              <a:rPr lang="es-AR" sz="2400" b="1" spc="220" dirty="0" smtClean="0">
                <a:latin typeface="Trebuchet MS"/>
                <a:cs typeface="Trebuchet MS"/>
              </a:rPr>
              <a:t>Introducción</a:t>
            </a:r>
          </a:p>
          <a:p>
            <a:pPr marL="19685">
              <a:lnSpc>
                <a:spcPct val="100000"/>
              </a:lnSpc>
              <a:spcBef>
                <a:spcPts val="259"/>
              </a:spcBef>
            </a:pPr>
            <a:r>
              <a:rPr lang="es-AR" sz="2400" b="1" spc="220" dirty="0" smtClean="0">
                <a:latin typeface="Trebuchet MS"/>
                <a:cs typeface="Trebuchet MS"/>
              </a:rPr>
              <a:t>Términos y definiciones</a:t>
            </a:r>
            <a:endParaRPr sz="2400" b="1">
              <a:latin typeface="Trebuchet MS"/>
              <a:cs typeface="Trebuchet MS"/>
            </a:endParaRPr>
          </a:p>
        </p:txBody>
      </p:sp>
      <p:sp>
        <p:nvSpPr>
          <p:cNvPr id="6" name="object 6"/>
          <p:cNvSpPr txBox="1"/>
          <p:nvPr/>
        </p:nvSpPr>
        <p:spPr>
          <a:xfrm>
            <a:off x="381000" y="952500"/>
            <a:ext cx="8382000" cy="4782078"/>
          </a:xfrm>
          <a:prstGeom prst="rect">
            <a:avLst/>
          </a:prstGeom>
        </p:spPr>
        <p:txBody>
          <a:bodyPr vert="horz" wrap="square" lIns="0" tIns="26670" rIns="0" bIns="0" rtlCol="0">
            <a:spAutoFit/>
          </a:bodyPr>
          <a:lstStyle/>
          <a:p>
            <a:pPr marL="19685" algn="just">
              <a:lnSpc>
                <a:spcPct val="100000"/>
              </a:lnSpc>
              <a:spcBef>
                <a:spcPts val="210"/>
              </a:spcBef>
            </a:pPr>
            <a:r>
              <a:rPr lang="es-AR" sz="1100" b="1" spc="-30" dirty="0" smtClean="0">
                <a:latin typeface="Trebuchet MS"/>
                <a:cs typeface="Trebuchet MS"/>
              </a:rPr>
              <a:t>Sistema eléctrico</a:t>
            </a:r>
          </a:p>
          <a:p>
            <a:pPr marL="19685" algn="just">
              <a:lnSpc>
                <a:spcPct val="100000"/>
              </a:lnSpc>
              <a:spcBef>
                <a:spcPts val="210"/>
              </a:spcBef>
            </a:pPr>
            <a:r>
              <a:rPr lang="es-AR" sz="1100" spc="-30" dirty="0" smtClean="0">
                <a:latin typeface="Trebuchet MS"/>
                <a:cs typeface="Trebuchet MS"/>
              </a:rPr>
              <a:t>es la combinación de equipos eléctricos operativos para la generación, posterior transmisión, conversión, distribución y consumo de energía eléctrica con el propósito de realizar un trabajo en forma de trabajo mecánico, para la generación de calor e iluminación o en procesos electroquímicos.</a:t>
            </a:r>
          </a:p>
          <a:p>
            <a:pPr marL="19685" algn="just">
              <a:lnSpc>
                <a:spcPct val="100000"/>
              </a:lnSpc>
              <a:spcBef>
                <a:spcPts val="210"/>
              </a:spcBef>
            </a:pPr>
            <a:r>
              <a:rPr lang="es-AR" sz="1100" b="1" spc="-30" dirty="0" smtClean="0">
                <a:latin typeface="Trebuchet MS"/>
                <a:cs typeface="Trebuchet MS"/>
              </a:rPr>
              <a:t>Equipo eléctrico operativo</a:t>
            </a:r>
          </a:p>
          <a:p>
            <a:pPr marL="19685" algn="just">
              <a:lnSpc>
                <a:spcPct val="100000"/>
              </a:lnSpc>
              <a:spcBef>
                <a:spcPts val="210"/>
              </a:spcBef>
            </a:pPr>
            <a:r>
              <a:rPr lang="es-AR" sz="1100" spc="-30" dirty="0" smtClean="0">
                <a:latin typeface="Trebuchet MS"/>
                <a:cs typeface="Trebuchet MS"/>
              </a:rPr>
              <a:t>se refiere a todos los objetos utilizados en los sistemas eléctricos y que sirven para hacer uso de la energía eléctrica. Estos pueden clasificarse como equipos fijos y móviles de instalación permanente, así como aparatos portátiles.</a:t>
            </a:r>
          </a:p>
          <a:p>
            <a:pPr marL="19685" algn="just">
              <a:lnSpc>
                <a:spcPct val="100000"/>
              </a:lnSpc>
              <a:spcBef>
                <a:spcPts val="210"/>
              </a:spcBef>
            </a:pPr>
            <a:r>
              <a:rPr lang="es-AR" sz="1100" b="1" spc="-30" dirty="0" smtClean="0">
                <a:latin typeface="Trebuchet MS"/>
                <a:cs typeface="Trebuchet MS"/>
              </a:rPr>
              <a:t>Áreas de operación eléctrica</a:t>
            </a:r>
          </a:p>
          <a:p>
            <a:pPr marL="19685" algn="just">
              <a:lnSpc>
                <a:spcPct val="100000"/>
              </a:lnSpc>
              <a:spcBef>
                <a:spcPts val="210"/>
              </a:spcBef>
            </a:pPr>
            <a:r>
              <a:rPr lang="es-AR" sz="1100" spc="-30" dirty="0" smtClean="0">
                <a:latin typeface="Trebuchet MS"/>
                <a:cs typeface="Trebuchet MS"/>
              </a:rPr>
              <a:t>son cuartos, áreas y gabinetes para sistemas eléctricos claramente definidos, que sirven para acomodar equipos operativos.</a:t>
            </a:r>
          </a:p>
          <a:p>
            <a:pPr marL="19685" algn="just">
              <a:lnSpc>
                <a:spcPct val="100000"/>
              </a:lnSpc>
              <a:spcBef>
                <a:spcPts val="210"/>
              </a:spcBef>
            </a:pPr>
            <a:r>
              <a:rPr lang="es-AR" sz="1100" b="1" spc="-30" dirty="0" smtClean="0">
                <a:latin typeface="Trebuchet MS"/>
                <a:cs typeface="Trebuchet MS"/>
              </a:rPr>
              <a:t>Mantenimiento</a:t>
            </a:r>
          </a:p>
          <a:p>
            <a:pPr marL="19685" algn="just">
              <a:lnSpc>
                <a:spcPct val="100000"/>
              </a:lnSpc>
              <a:spcBef>
                <a:spcPts val="210"/>
              </a:spcBef>
            </a:pPr>
            <a:r>
              <a:rPr lang="es-AR" sz="1100" spc="-30" dirty="0" smtClean="0">
                <a:latin typeface="Trebuchet MS"/>
                <a:cs typeface="Trebuchet MS"/>
              </a:rPr>
              <a:t>es un término general que incluye la inspección, el mantenimiento, las reparaciones, el reemplazo y el control de los sistemas eléctricos.</a:t>
            </a:r>
          </a:p>
          <a:p>
            <a:pPr marL="19685" algn="just">
              <a:lnSpc>
                <a:spcPct val="100000"/>
              </a:lnSpc>
              <a:spcBef>
                <a:spcPts val="210"/>
              </a:spcBef>
            </a:pPr>
            <a:r>
              <a:rPr lang="es-AR" sz="1100" b="1" spc="-30" dirty="0" smtClean="0">
                <a:latin typeface="Trebuchet MS"/>
                <a:cs typeface="Trebuchet MS"/>
              </a:rPr>
              <a:t>Trabajador electricista capacitado</a:t>
            </a:r>
          </a:p>
          <a:p>
            <a:pPr marL="19685" algn="just">
              <a:lnSpc>
                <a:spcPct val="100000"/>
              </a:lnSpc>
              <a:spcBef>
                <a:spcPts val="210"/>
              </a:spcBef>
            </a:pPr>
            <a:r>
              <a:rPr lang="es-AR" sz="1100" spc="-30" dirty="0" smtClean="0">
                <a:latin typeface="Trebuchet MS"/>
                <a:cs typeface="Trebuchet MS"/>
              </a:rPr>
              <a:t>es una persona que posee una cualificación eléctrica especializada (p. ej., formación especial, varios años ayudando a electricistas cualificados, conocimientos y experiencia, conocimiento de las normas aplicables y la capacidad de reconocer los peligros y evaluar correctamente las tareas asignadas) para la instalación y operación de sistemas eléctricos y equipos operativos.</a:t>
            </a:r>
          </a:p>
          <a:p>
            <a:pPr marL="19685" algn="just">
              <a:lnSpc>
                <a:spcPct val="100000"/>
              </a:lnSpc>
              <a:spcBef>
                <a:spcPts val="210"/>
              </a:spcBef>
            </a:pPr>
            <a:r>
              <a:rPr lang="es-AR" sz="1100" b="1" spc="-30" dirty="0" smtClean="0">
                <a:latin typeface="Trebuchet MS"/>
                <a:cs typeface="Trebuchet MS"/>
              </a:rPr>
              <a:t>Persona instruida electrotécnicamente</a:t>
            </a:r>
          </a:p>
          <a:p>
            <a:pPr marL="19685" algn="just">
              <a:lnSpc>
                <a:spcPct val="100000"/>
              </a:lnSpc>
              <a:spcBef>
                <a:spcPts val="210"/>
              </a:spcBef>
            </a:pPr>
            <a:r>
              <a:rPr lang="es-AR" sz="1100" spc="-30" dirty="0" smtClean="0">
                <a:latin typeface="Trebuchet MS"/>
                <a:cs typeface="Trebuchet MS"/>
              </a:rPr>
              <a:t>es una persona con menos calificación que el electricista capacitado. De esta persona sólo se exigen conocimientos y comportamiento técnicamente correctos, así como el desempeño de las tareas encomendadas.</a:t>
            </a:r>
          </a:p>
          <a:p>
            <a:pPr marL="19685" algn="just">
              <a:lnSpc>
                <a:spcPct val="100000"/>
              </a:lnSpc>
              <a:spcBef>
                <a:spcPts val="210"/>
              </a:spcBef>
            </a:pPr>
            <a:r>
              <a:rPr lang="es-AR" sz="1100" spc="-30" dirty="0" smtClean="0">
                <a:latin typeface="Trebuchet MS"/>
                <a:cs typeface="Trebuchet MS"/>
              </a:rPr>
              <a:t>Laico electrotécnico no es un electricista capacitado ni una persona instruida electrotécnicamente. No es responsable de la instalación, modificación y operación de los sistemas eléctricos. Puede trabajar solo bajo la vigilancia y el liderazgo continuos de un electricista capacitado.</a:t>
            </a:r>
          </a:p>
          <a:p>
            <a:pPr marL="12700" algn="just">
              <a:lnSpc>
                <a:spcPct val="100000"/>
              </a:lnSpc>
              <a:spcBef>
                <a:spcPts val="210"/>
              </a:spcBef>
            </a:pPr>
            <a:r>
              <a:rPr lang="es-AR" sz="1100" b="1" spc="-30" dirty="0" smtClean="0">
                <a:latin typeface="Trebuchet MS"/>
                <a:cs typeface="Trebuchet MS"/>
              </a:rPr>
              <a:t>Reglamento electrotécnico</a:t>
            </a:r>
          </a:p>
          <a:p>
            <a:pPr marL="12700" algn="just">
              <a:lnSpc>
                <a:spcPct val="100000"/>
              </a:lnSpc>
              <a:spcBef>
                <a:spcPts val="210"/>
              </a:spcBef>
            </a:pPr>
            <a:r>
              <a:rPr lang="es-AR" sz="1100" spc="-30" dirty="0" smtClean="0">
                <a:latin typeface="Trebuchet MS"/>
                <a:cs typeface="Trebuchet MS"/>
              </a:rPr>
              <a:t>son las “reglas de tecnología generalmente reconocidas” que se encuentran en las normas y a las que se refiere el sindicato profesional. Estas normas forman parte de las normas de prevención de accidentes y, por lo tanto, son normas electrotécnicas jurídicamente vinculantes. El cumplimiento de estas normas es absolutamente esencial.</a:t>
            </a:r>
            <a:endParaRPr lang="es-AR" sz="1100" dirty="0" smtClean="0">
              <a:latin typeface="Trebuchet MS"/>
              <a:cs typeface="Trebuchet MS"/>
            </a:endParaRPr>
          </a:p>
          <a:p>
            <a:pPr marL="19685" algn="just">
              <a:lnSpc>
                <a:spcPct val="100000"/>
              </a:lnSpc>
              <a:spcBef>
                <a:spcPts val="210"/>
              </a:spcBef>
            </a:pPr>
            <a:endParaRPr sz="900" dirty="0">
              <a:latin typeface="Trebuchet MS"/>
              <a:cs typeface="Trebuchet M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228600" y="264895"/>
            <a:ext cx="8686800" cy="2287805"/>
          </a:xfrm>
          <a:prstGeom prst="rect">
            <a:avLst/>
          </a:prstGeom>
        </p:spPr>
        <p:txBody>
          <a:bodyPr vert="horz" wrap="square" lIns="0" tIns="33019" rIns="0" bIns="0" rtlCol="0">
            <a:spAutoFit/>
          </a:bodyPr>
          <a:lstStyle/>
          <a:p>
            <a:pPr marL="18415" algn="just">
              <a:lnSpc>
                <a:spcPct val="100000"/>
              </a:lnSpc>
              <a:spcBef>
                <a:spcPts val="259"/>
              </a:spcBef>
            </a:pPr>
            <a:r>
              <a:rPr lang="es-AR" sz="2400" b="1" spc="-30" dirty="0" smtClean="0">
                <a:latin typeface="Trebuchet MS"/>
                <a:cs typeface="Trebuchet MS"/>
              </a:rPr>
              <a:t>2      Planificación y Gestión de Proyectos</a:t>
            </a:r>
          </a:p>
          <a:p>
            <a:pPr marL="18415" algn="just">
              <a:lnSpc>
                <a:spcPct val="100000"/>
              </a:lnSpc>
              <a:spcBef>
                <a:spcPts val="259"/>
              </a:spcBef>
            </a:pPr>
            <a:endParaRPr lang="es-AR" sz="1100" spc="-30" dirty="0" smtClean="0">
              <a:latin typeface="Trebuchet MS"/>
              <a:cs typeface="Trebuchet MS"/>
            </a:endParaRPr>
          </a:p>
          <a:p>
            <a:pPr marL="18415" algn="just">
              <a:lnSpc>
                <a:spcPct val="100000"/>
              </a:lnSpc>
              <a:spcBef>
                <a:spcPts val="259"/>
              </a:spcBef>
            </a:pPr>
            <a:r>
              <a:rPr lang="es-AR" sz="1100" b="1" spc="-30" dirty="0" smtClean="0">
                <a:latin typeface="Trebuchet MS"/>
                <a:cs typeface="Trebuchet MS"/>
              </a:rPr>
              <a:t>2.1    Lineamientos para la Remuneración de Arquitectos e Ingenieros y Reglamento para la Contratación de Instalaciones del Sistema</a:t>
            </a:r>
          </a:p>
          <a:p>
            <a:pPr marL="18415" algn="just">
              <a:lnSpc>
                <a:spcPct val="100000"/>
              </a:lnSpc>
              <a:spcBef>
                <a:spcPts val="259"/>
              </a:spcBef>
            </a:pPr>
            <a:endParaRPr lang="es-AR" sz="1100" spc="-30" dirty="0" smtClean="0">
              <a:latin typeface="Trebuchet MS"/>
              <a:cs typeface="Trebuchet MS"/>
            </a:endParaRPr>
          </a:p>
          <a:p>
            <a:pPr marL="18415" algn="just">
              <a:lnSpc>
                <a:spcPct val="100000"/>
              </a:lnSpc>
              <a:spcBef>
                <a:spcPts val="259"/>
              </a:spcBef>
            </a:pPr>
            <a:r>
              <a:rPr lang="es-AR" sz="1100" spc="-30" dirty="0" smtClean="0">
                <a:latin typeface="Trebuchet MS"/>
                <a:cs typeface="Trebuchet MS"/>
              </a:rPr>
              <a:t>Para la planificación y dirección de obra de los contratos públicos se utiliza exclusivamente el Reglamento para la Contratación de Instalaciones del Sistema y las Directrices para la Remuneración de Arquitectos e Ingenieros. Las convocatorias a licitación, la adjudicación de contratos, la realización de los trabajos contratados y la facturación de los servicios de construcción se resumen en los Servicios de Construcción y sirven como base legal para los contratos privados de construcción. De particular interés aquí son los Acuerdos de Servicios de la Construcción (sistemas de líneas y cables eléctricos en edificios), (Reglamento 6eneral para las Construcciones de Todo Tipo) y (Sistemas de Protección contra el Rayo) [1].</a:t>
            </a:r>
          </a:p>
          <a:p>
            <a:pPr marL="18415" algn="just">
              <a:lnSpc>
                <a:spcPct val="100000"/>
              </a:lnSpc>
              <a:spcBef>
                <a:spcPts val="259"/>
              </a:spcBef>
            </a:pPr>
            <a:r>
              <a:rPr lang="es-AR" sz="1100" spc="-30" dirty="0" smtClean="0">
                <a:latin typeface="Trebuchet MS"/>
                <a:cs typeface="Trebuchet MS"/>
              </a:rPr>
              <a:t>El Reglamento para la Contratación de Instalaciones del Sistema regula los pagos y describe detalladamente los servicios, además de especificar rangos aceptables de remuneración (Cuadro 2.1).</a:t>
            </a:r>
          </a:p>
        </p:txBody>
      </p:sp>
      <p:sp>
        <p:nvSpPr>
          <p:cNvPr id="13" name="object 13"/>
          <p:cNvSpPr txBox="1"/>
          <p:nvPr/>
        </p:nvSpPr>
        <p:spPr>
          <a:xfrm>
            <a:off x="457200" y="4305300"/>
            <a:ext cx="8077200" cy="941220"/>
          </a:xfrm>
          <a:prstGeom prst="rect">
            <a:avLst/>
          </a:prstGeom>
        </p:spPr>
        <p:txBody>
          <a:bodyPr vert="horz" wrap="square" lIns="0" tIns="12065" rIns="0" bIns="0" rtlCol="0">
            <a:spAutoFit/>
          </a:bodyPr>
          <a:lstStyle/>
          <a:p>
            <a:pPr marL="12700" marR="5080" indent="-12700" algn="just">
              <a:lnSpc>
                <a:spcPct val="110600"/>
              </a:lnSpc>
              <a:spcBef>
                <a:spcPts val="95"/>
              </a:spcBef>
            </a:pPr>
            <a:r>
              <a:rPr lang="es-AR" sz="1100" spc="-15" dirty="0" err="1" smtClean="0">
                <a:latin typeface="Trebuchet MS" pitchFamily="34" charset="0"/>
                <a:cs typeface="Arial MT"/>
              </a:rPr>
              <a:t>The</a:t>
            </a:r>
            <a:r>
              <a:rPr lang="es-AR" sz="1100" spc="-15" dirty="0" smtClean="0">
                <a:latin typeface="Trebuchet MS" pitchFamily="34" charset="0"/>
                <a:cs typeface="Arial MT"/>
              </a:rPr>
              <a:t> </a:t>
            </a:r>
            <a:r>
              <a:rPr lang="es-AR" sz="1100" spc="-15" dirty="0" err="1" smtClean="0">
                <a:latin typeface="Trebuchet MS" pitchFamily="34" charset="0"/>
                <a:cs typeface="Arial MT"/>
              </a:rPr>
              <a:t>Engineering</a:t>
            </a:r>
            <a:r>
              <a:rPr lang="es-AR" sz="1100" spc="-15" dirty="0" smtClean="0">
                <a:latin typeface="Trebuchet MS" pitchFamily="34" charset="0"/>
                <a:cs typeface="Arial MT"/>
              </a:rPr>
              <a:t> </a:t>
            </a:r>
            <a:r>
              <a:rPr lang="es-AR" sz="1100" spc="-15" dirty="0" err="1" smtClean="0">
                <a:latin typeface="Trebuchet MS" pitchFamily="34" charset="0"/>
                <a:cs typeface="Arial MT"/>
              </a:rPr>
              <a:t>Servibook</a:t>
            </a:r>
            <a:r>
              <a:rPr lang="es-AR" sz="1100" spc="-15" dirty="0" smtClean="0">
                <a:latin typeface="Trebuchet MS" pitchFamily="34" charset="0"/>
                <a:cs typeface="Arial MT"/>
              </a:rPr>
              <a:t>) o en forma de descripción del sistema. Las partidas individuales incluyen detalles por número de veces aplicables, metros o sumas globales.</a:t>
            </a:r>
          </a:p>
          <a:p>
            <a:pPr marL="12700" marR="5080" indent="-12700" algn="just">
              <a:lnSpc>
                <a:spcPct val="110600"/>
              </a:lnSpc>
              <a:spcBef>
                <a:spcPts val="95"/>
              </a:spcBef>
            </a:pPr>
            <a:r>
              <a:rPr lang="es-AR" sz="1100" spc="-15" dirty="0" smtClean="0">
                <a:latin typeface="Trebuchet MS" pitchFamily="34" charset="0"/>
                <a:cs typeface="Arial MT"/>
              </a:rPr>
              <a:t>El Manual de ces se ocupa de todos los servicios de los contratistas. El planificador del sistema eléctrico determina sus costos, siguiendo los grupos de costos prescritos. Los servicios de ingeniería pueden describirse en forma de directorio de servicios (alcance</a:t>
            </a:r>
            <a:endParaRPr sz="1100">
              <a:latin typeface="Trebuchet MS" pitchFamily="34" charset="0"/>
              <a:cs typeface="Arial MT"/>
            </a:endParaRPr>
          </a:p>
        </p:txBody>
      </p:sp>
      <p:pic>
        <p:nvPicPr>
          <p:cNvPr id="1026" name="Picture 2"/>
          <p:cNvPicPr>
            <a:picLocks noChangeAspect="1" noChangeArrowheads="1"/>
          </p:cNvPicPr>
          <p:nvPr/>
        </p:nvPicPr>
        <p:blipFill>
          <a:blip r:embed="rId2"/>
          <a:srcRect/>
          <a:stretch>
            <a:fillRect/>
          </a:stretch>
        </p:blipFill>
        <p:spPr bwMode="auto">
          <a:xfrm>
            <a:off x="457200" y="2552700"/>
            <a:ext cx="8153400" cy="170892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66700"/>
            <a:ext cx="8686800" cy="5454698"/>
          </a:xfrm>
          <a:prstGeom prst="rect">
            <a:avLst/>
          </a:prstGeom>
        </p:spPr>
        <p:txBody>
          <a:bodyPr vert="horz" wrap="square" lIns="0" tIns="12065" rIns="0" bIns="0" rtlCol="0">
            <a:spAutoFit/>
          </a:bodyPr>
          <a:lstStyle/>
          <a:p>
            <a:pPr marL="12700" algn="just">
              <a:lnSpc>
                <a:spcPct val="100000"/>
              </a:lnSpc>
              <a:spcBef>
                <a:spcPts val="95"/>
              </a:spcBef>
            </a:pPr>
            <a:r>
              <a:rPr lang="es-AR" sz="1100" spc="-20" dirty="0" smtClean="0">
                <a:latin typeface="Trebuchet MS" pitchFamily="34" charset="0"/>
                <a:cs typeface="Trebuchet MS"/>
              </a:rPr>
              <a:t>La descripción del sistema contiene únicamente el equipamiento y la función de los sistemas eléctricos. La empresa contratante está obligada a presentar cualquier crítica a la obra propuesta por escrito antes del inicio de la obra. La empresa contratante deberá tener debidamente en cuenta la vigencia de las normas y los períodos transitorios definidos para las nuevas normas.</a:t>
            </a:r>
          </a:p>
          <a:p>
            <a:pPr marL="12700" algn="just">
              <a:lnSpc>
                <a:spcPct val="100000"/>
              </a:lnSpc>
              <a:spcBef>
                <a:spcPts val="95"/>
              </a:spcBef>
            </a:pPr>
            <a:r>
              <a:rPr lang="es-AR" sz="1100" spc="-20" dirty="0" smtClean="0">
                <a:latin typeface="Trebuchet MS" pitchFamily="34" charset="0"/>
                <a:cs typeface="Trebuchet MS"/>
              </a:rPr>
              <a:t>Después de completar el trabajo contratado, el contratista también debe proporcionar esquemas generales de circuitos y planos de  instalación. Antes de la puesta en marcha, IEC 60 364 Parte 61 requiere que el sistema sea probado con respecto a la capacidad operativa. Las descripciones detalladas se pueden encontrar en la 6uía de planificación del experto [2].</a:t>
            </a:r>
          </a:p>
          <a:p>
            <a:pPr marL="12700" algn="just">
              <a:lnSpc>
                <a:spcPct val="100000"/>
              </a:lnSpc>
              <a:spcBef>
                <a:spcPts val="95"/>
              </a:spcBef>
            </a:pPr>
            <a:r>
              <a:rPr lang="es-AR" sz="1100" spc="-20" dirty="0" smtClean="0">
                <a:latin typeface="Trebuchet MS" pitchFamily="34" charset="0"/>
                <a:cs typeface="Trebuchet MS"/>
              </a:rPr>
              <a:t>El proyecto se lleva a cabo, p. de acuerdo con los siguientes pasos secuenciales:</a:t>
            </a:r>
          </a:p>
          <a:p>
            <a:pPr marL="12700" algn="just">
              <a:lnSpc>
                <a:spcPct val="100000"/>
              </a:lnSpc>
              <a:spcBef>
                <a:spcPts val="95"/>
              </a:spcBef>
            </a:pPr>
            <a:endParaRPr lang="es-AR" sz="1100" spc="-20" dirty="0" smtClean="0">
              <a:latin typeface="Trebuchet MS" pitchFamily="34" charset="0"/>
              <a:cs typeface="Trebuchet MS"/>
            </a:endParaRPr>
          </a:p>
          <a:p>
            <a:pPr marL="19050" indent="158750" algn="just">
              <a:spcBef>
                <a:spcPts val="210"/>
              </a:spcBef>
              <a:buFont typeface="Wingdings" pitchFamily="2" charset="2"/>
              <a:buChar char="§"/>
            </a:pPr>
            <a:r>
              <a:rPr lang="es-AR" sz="1100" spc="-10" dirty="0" smtClean="0">
                <a:latin typeface="Trebuchet MS" pitchFamily="34" charset="0"/>
                <a:cs typeface="Arial MT"/>
              </a:rPr>
              <a:t>Consulta al cliente</a:t>
            </a:r>
          </a:p>
          <a:p>
            <a:pPr marL="19050" indent="158750" algn="just">
              <a:spcBef>
                <a:spcPts val="210"/>
              </a:spcBef>
              <a:buFont typeface="Wingdings" pitchFamily="2" charset="2"/>
              <a:buChar char="§"/>
            </a:pPr>
            <a:r>
              <a:rPr lang="es-AR" sz="1100" spc="-10" dirty="0" smtClean="0">
                <a:latin typeface="Trebuchet MS" pitchFamily="34" charset="0"/>
                <a:cs typeface="Arial MT"/>
              </a:rPr>
              <a:t>Diseño preliminar y presentación de oferta Estimación de costos</a:t>
            </a:r>
          </a:p>
          <a:p>
            <a:pPr marL="19050" indent="158750" algn="just">
              <a:spcBef>
                <a:spcPts val="210"/>
              </a:spcBef>
              <a:buFont typeface="Wingdings" pitchFamily="2" charset="2"/>
              <a:buChar char="§"/>
            </a:pPr>
            <a:r>
              <a:rPr lang="es-AR" sz="1100" spc="-10" dirty="0" smtClean="0">
                <a:latin typeface="Trebuchet MS" pitchFamily="34" charset="0"/>
                <a:cs typeface="Arial MT"/>
              </a:rPr>
              <a:t>negociaciones</a:t>
            </a:r>
          </a:p>
          <a:p>
            <a:pPr marL="19050" indent="158750" algn="just">
              <a:spcBef>
                <a:spcPts val="210"/>
              </a:spcBef>
              <a:buFont typeface="Wingdings" pitchFamily="2" charset="2"/>
              <a:buChar char="§"/>
            </a:pPr>
            <a:r>
              <a:rPr lang="es-AR" sz="1100" spc="-10" dirty="0" smtClean="0">
                <a:latin typeface="Trebuchet MS" pitchFamily="34" charset="0"/>
                <a:cs typeface="Arial MT"/>
              </a:rPr>
              <a:t>Comienzo del proyecto, procesamiento</a:t>
            </a:r>
          </a:p>
          <a:p>
            <a:pPr marL="19050" indent="158750" algn="just">
              <a:spcBef>
                <a:spcPts val="210"/>
              </a:spcBef>
              <a:buFont typeface="Wingdings" pitchFamily="2" charset="2"/>
              <a:buChar char="§"/>
            </a:pPr>
            <a:r>
              <a:rPr lang="es-AR" sz="1100" spc="-10" dirty="0" smtClean="0">
                <a:latin typeface="Trebuchet MS" pitchFamily="34" charset="0"/>
                <a:cs typeface="Arial MT"/>
              </a:rPr>
              <a:t>Creación de plan de proyecto, invitación a licitación Redacción de contratos para el sistema</a:t>
            </a:r>
          </a:p>
          <a:p>
            <a:pPr marL="19050" indent="158750" algn="just">
              <a:spcBef>
                <a:spcPts val="210"/>
              </a:spcBef>
              <a:buFont typeface="Wingdings" pitchFamily="2" charset="2"/>
              <a:buChar char="§"/>
            </a:pPr>
            <a:r>
              <a:rPr lang="es-AR" sz="1100" spc="-10" dirty="0" smtClean="0">
                <a:latin typeface="Trebuchet MS" pitchFamily="34" charset="0"/>
                <a:cs typeface="Arial MT"/>
              </a:rPr>
              <a:t>Realización, seguimiento Instalación del sistema Puesta en marcha, medición Facturación, documentación, garantía</a:t>
            </a:r>
          </a:p>
          <a:p>
            <a:pPr marL="19050" indent="158750" algn="just">
              <a:spcBef>
                <a:spcPts val="210"/>
              </a:spcBef>
              <a:buFont typeface="Wingdings" pitchFamily="2" charset="2"/>
              <a:buChar char="§"/>
            </a:pPr>
            <a:endParaRPr lang="es-ES" sz="1100" spc="-10" dirty="0" smtClean="0">
              <a:latin typeface="Trebuchet MS" pitchFamily="34" charset="0"/>
              <a:cs typeface="Arial MT"/>
            </a:endParaRPr>
          </a:p>
          <a:p>
            <a:pPr marL="32384" algn="just">
              <a:lnSpc>
                <a:spcPct val="100000"/>
              </a:lnSpc>
              <a:spcBef>
                <a:spcPts val="170"/>
              </a:spcBef>
            </a:pPr>
            <a:r>
              <a:rPr lang="es-AR" sz="1100" b="1" spc="-50" dirty="0" smtClean="0">
                <a:latin typeface="Trebuchet MS" pitchFamily="34" charset="0"/>
                <a:cs typeface="Trebuchet MS"/>
              </a:rPr>
              <a:t>2.2   Directrices para la Planificación de Proyectos de Sistemas Eléctricos</a:t>
            </a:r>
          </a:p>
          <a:p>
            <a:pPr marL="32384" algn="just">
              <a:lnSpc>
                <a:spcPct val="100000"/>
              </a:lnSpc>
              <a:spcBef>
                <a:spcPts val="170"/>
              </a:spcBef>
            </a:pPr>
            <a:endParaRPr lang="es-AR" sz="1100" spc="-50" dirty="0" smtClean="0">
              <a:latin typeface="Trebuchet MS" pitchFamily="34" charset="0"/>
              <a:cs typeface="Trebuchet MS"/>
            </a:endParaRPr>
          </a:p>
          <a:p>
            <a:pPr marL="32384" algn="just">
              <a:lnSpc>
                <a:spcPct val="100000"/>
              </a:lnSpc>
              <a:spcBef>
                <a:spcPts val="170"/>
              </a:spcBef>
            </a:pPr>
            <a:r>
              <a:rPr lang="es-AR" sz="1100" spc="-50" dirty="0" smtClean="0">
                <a:latin typeface="Trebuchet MS" pitchFamily="34" charset="0"/>
                <a:cs typeface="Trebuchet MS"/>
              </a:rPr>
              <a:t>Los siguientes diagramas de circuitos, dibujos y documentos técnicos son necesarios para la instalación de sistemas eléctricos:</a:t>
            </a:r>
          </a:p>
          <a:p>
            <a:pPr marL="32384" algn="just">
              <a:lnSpc>
                <a:spcPct val="100000"/>
              </a:lnSpc>
              <a:spcBef>
                <a:spcPts val="170"/>
              </a:spcBef>
            </a:pPr>
            <a:endParaRPr lang="es-AR" sz="1100" spc="-50" dirty="0">
              <a:latin typeface="Trebuchet MS" pitchFamily="34" charset="0"/>
              <a:cs typeface="Trebuchet MS"/>
            </a:endParaRPr>
          </a:p>
          <a:p>
            <a:pPr marL="32384" algn="just">
              <a:lnSpc>
                <a:spcPct val="100000"/>
              </a:lnSpc>
              <a:spcBef>
                <a:spcPts val="170"/>
              </a:spcBef>
            </a:pPr>
            <a:endParaRPr lang="es-AR" sz="1100" spc="-50" dirty="0" smtClean="0">
              <a:latin typeface="Trebuchet MS" pitchFamily="34" charset="0"/>
              <a:cs typeface="Trebuchet MS"/>
            </a:endParaRPr>
          </a:p>
          <a:p>
            <a:pPr marL="260984" indent="-228600" algn="just">
              <a:lnSpc>
                <a:spcPct val="100000"/>
              </a:lnSpc>
              <a:spcBef>
                <a:spcPts val="170"/>
              </a:spcBef>
              <a:buFont typeface="+mj-lt"/>
              <a:buAutoNum type="arabicPeriod"/>
            </a:pPr>
            <a:r>
              <a:rPr lang="es-AR" sz="1100" b="1" spc="-50" dirty="0" smtClean="0">
                <a:latin typeface="Trebuchet MS" pitchFamily="34" charset="0"/>
                <a:cs typeface="Trebuchet MS"/>
              </a:rPr>
              <a:t>Equilibrio de potencia de todo el sistema</a:t>
            </a:r>
          </a:p>
          <a:p>
            <a:pPr marL="661034" lvl="1" indent="-171450" algn="just">
              <a:spcBef>
                <a:spcPts val="170"/>
              </a:spcBef>
              <a:buFont typeface="Courier New" panose="02070309020205020404" pitchFamily="49" charset="0"/>
              <a:buChar char="o"/>
            </a:pPr>
            <a:r>
              <a:rPr lang="es-AR" sz="1100" spc="-50" dirty="0" smtClean="0">
                <a:latin typeface="Trebuchet MS" pitchFamily="34" charset="0"/>
                <a:cs typeface="Trebuchet MS"/>
              </a:rPr>
              <a:t>baja tensión (230 V, 400 V, 690 V)</a:t>
            </a:r>
          </a:p>
          <a:p>
            <a:pPr marL="661034" lvl="1" indent="-171450" algn="just">
              <a:spcBef>
                <a:spcPts val="170"/>
              </a:spcBef>
              <a:buFont typeface="Courier New" panose="02070309020205020404" pitchFamily="49" charset="0"/>
              <a:buChar char="o"/>
            </a:pPr>
            <a:r>
              <a:rPr lang="es-AR" sz="1100" spc="-50" dirty="0" smtClean="0">
                <a:latin typeface="Trebuchet MS" pitchFamily="34" charset="0"/>
                <a:cs typeface="Trebuchet MS"/>
              </a:rPr>
              <a:t>media tensión (6 </a:t>
            </a:r>
            <a:r>
              <a:rPr lang="es-AR" sz="1100" spc="-50" dirty="0" err="1" smtClean="0">
                <a:latin typeface="Trebuchet MS" pitchFamily="34" charset="0"/>
                <a:cs typeface="Trebuchet MS"/>
              </a:rPr>
              <a:t>kV</a:t>
            </a:r>
            <a:r>
              <a:rPr lang="es-AR" sz="1100" spc="-50" dirty="0" smtClean="0">
                <a:latin typeface="Trebuchet MS" pitchFamily="34" charset="0"/>
                <a:cs typeface="Trebuchet MS"/>
              </a:rPr>
              <a:t>, 10 </a:t>
            </a:r>
            <a:r>
              <a:rPr lang="es-AR" sz="1100" spc="-50" dirty="0" err="1" smtClean="0">
                <a:latin typeface="Trebuchet MS" pitchFamily="34" charset="0"/>
                <a:cs typeface="Trebuchet MS"/>
              </a:rPr>
              <a:t>kV</a:t>
            </a:r>
            <a:r>
              <a:rPr lang="es-AR" sz="1100" spc="-50" dirty="0" smtClean="0">
                <a:latin typeface="Trebuchet MS" pitchFamily="34" charset="0"/>
                <a:cs typeface="Trebuchet MS"/>
              </a:rPr>
              <a:t>, 20 </a:t>
            </a:r>
            <a:r>
              <a:rPr lang="es-AR" sz="1100" spc="-50" dirty="0" err="1" smtClean="0">
                <a:latin typeface="Trebuchet MS" pitchFamily="34" charset="0"/>
                <a:cs typeface="Trebuchet MS"/>
              </a:rPr>
              <a:t>kV</a:t>
            </a:r>
            <a:r>
              <a:rPr lang="es-AR" sz="1100" spc="-50" dirty="0" smtClean="0">
                <a:latin typeface="Trebuchet MS" pitchFamily="34" charset="0"/>
                <a:cs typeface="Trebuchet MS"/>
              </a:rPr>
              <a:t>)</a:t>
            </a:r>
          </a:p>
          <a:p>
            <a:pPr marL="661034" lvl="1" indent="-171450" algn="just">
              <a:spcBef>
                <a:spcPts val="170"/>
              </a:spcBef>
              <a:buFont typeface="Courier New" panose="02070309020205020404" pitchFamily="49" charset="0"/>
              <a:buChar char="o"/>
            </a:pPr>
            <a:r>
              <a:rPr lang="es-AR" sz="1100" spc="-50" dirty="0" smtClean="0">
                <a:latin typeface="Trebuchet MS" pitchFamily="34" charset="0"/>
                <a:cs typeface="Trebuchet MS"/>
              </a:rPr>
              <a:t>alta tensión, según sea necesario (110 </a:t>
            </a:r>
            <a:r>
              <a:rPr lang="es-AR" sz="1100" spc="-50" dirty="0" err="1" smtClean="0">
                <a:latin typeface="Trebuchet MS" pitchFamily="34" charset="0"/>
                <a:cs typeface="Trebuchet MS"/>
              </a:rPr>
              <a:t>kV</a:t>
            </a:r>
            <a:r>
              <a:rPr lang="es-AR" sz="1100" spc="-50" dirty="0" smtClean="0">
                <a:latin typeface="Trebuchet MS" pitchFamily="34" charset="0"/>
                <a:cs typeface="Trebuchet MS"/>
              </a:rPr>
              <a:t>, 220 </a:t>
            </a:r>
            <a:r>
              <a:rPr lang="es-AR" sz="1100" spc="-50" dirty="0" err="1" smtClean="0">
                <a:latin typeface="Trebuchet MS" pitchFamily="34" charset="0"/>
                <a:cs typeface="Trebuchet MS"/>
              </a:rPr>
              <a:t>kV</a:t>
            </a:r>
            <a:r>
              <a:rPr lang="es-AR" sz="1100" spc="-50" dirty="0" smtClean="0">
                <a:latin typeface="Trebuchet MS" pitchFamily="34" charset="0"/>
                <a:cs typeface="Trebuchet MS"/>
              </a:rPr>
              <a:t>, 380 </a:t>
            </a:r>
            <a:r>
              <a:rPr lang="es-AR" sz="1100" spc="-50" dirty="0" err="1" smtClean="0">
                <a:latin typeface="Trebuchet MS" pitchFamily="34" charset="0"/>
                <a:cs typeface="Trebuchet MS"/>
              </a:rPr>
              <a:t>kV</a:t>
            </a:r>
            <a:r>
              <a:rPr lang="es-AR" sz="1100" spc="-50" dirty="0" smtClean="0">
                <a:latin typeface="Trebuchet MS" pitchFamily="34" charset="0"/>
                <a:cs typeface="Trebuchet MS"/>
              </a:rPr>
              <a:t>)</a:t>
            </a:r>
          </a:p>
          <a:p>
            <a:pPr marL="260984" indent="-228600" algn="just">
              <a:lnSpc>
                <a:spcPct val="100000"/>
              </a:lnSpc>
              <a:spcBef>
                <a:spcPts val="170"/>
              </a:spcBef>
              <a:buFont typeface="+mj-lt"/>
              <a:buAutoNum type="arabicPeriod"/>
            </a:pPr>
            <a:r>
              <a:rPr lang="es-AR" sz="1100" b="1" spc="-50" dirty="0" smtClean="0">
                <a:latin typeface="Trebuchet MS" pitchFamily="34" charset="0"/>
                <a:cs typeface="Trebuchet MS"/>
              </a:rPr>
              <a:t>Listas de motores según IEC 34</a:t>
            </a:r>
          </a:p>
          <a:p>
            <a:pPr marL="661034" lvl="1" indent="-171450" algn="just">
              <a:spcBef>
                <a:spcPts val="170"/>
              </a:spcBef>
              <a:buFont typeface="Courier New" panose="02070309020205020404" pitchFamily="49" charset="0"/>
              <a:buChar char="o"/>
            </a:pPr>
            <a:r>
              <a:rPr lang="es-AR" sz="1100" spc="-50" dirty="0" smtClean="0">
                <a:latin typeface="Trebuchet MS" pitchFamily="34" charset="0"/>
                <a:cs typeface="Trebuchet MS"/>
              </a:rPr>
              <a:t>potencia nominal en </a:t>
            </a:r>
            <a:r>
              <a:rPr lang="es-AR" sz="1100" spc="-50" dirty="0" err="1" smtClean="0">
                <a:latin typeface="Trebuchet MS" pitchFamily="34" charset="0"/>
                <a:cs typeface="Trebuchet MS"/>
              </a:rPr>
              <a:t>kW</a:t>
            </a:r>
            <a:endParaRPr lang="es-AR" sz="1100" spc="-50" dirty="0" smtClean="0">
              <a:latin typeface="Trebuchet MS" pitchFamily="34" charset="0"/>
              <a:cs typeface="Trebuchet MS"/>
            </a:endParaRPr>
          </a:p>
          <a:p>
            <a:pPr marL="661034" lvl="1" indent="-171450">
              <a:spcBef>
                <a:spcPts val="170"/>
              </a:spcBef>
              <a:buFont typeface="Courier New" panose="02070309020205020404" pitchFamily="49" charset="0"/>
              <a:buChar char="o"/>
            </a:pPr>
            <a:r>
              <a:rPr lang="es-AR" sz="1100" spc="-50" dirty="0" smtClean="0">
                <a:latin typeface="Trebuchet MS" pitchFamily="34" charset="0"/>
                <a:cs typeface="Trebuchet MS"/>
              </a:rPr>
              <a:t>designaciones de terminales</a:t>
            </a:r>
          </a:p>
          <a:p>
            <a:pPr marL="661034" lvl="1" indent="-171450">
              <a:spcBef>
                <a:spcPts val="170"/>
              </a:spcBef>
              <a:buFont typeface="Courier New" panose="02070309020205020404" pitchFamily="49" charset="0"/>
              <a:buChar char="o"/>
            </a:pPr>
            <a:r>
              <a:rPr lang="es-AR" sz="1100" spc="-50" dirty="0" smtClean="0">
                <a:latin typeface="Trebuchet MS" pitchFamily="34" charset="0"/>
                <a:cs typeface="Trebuchet MS"/>
              </a:rPr>
              <a:t>cargar datos, modo de operación</a:t>
            </a:r>
            <a:endParaRPr lang="es-AR" sz="1100" dirty="0" smtClean="0">
              <a:latin typeface="Trebuchet MS" pitchFamily="34" charset="0"/>
              <a:cs typeface="Arial MT"/>
            </a:endParaRPr>
          </a:p>
          <a:p>
            <a:pPr marL="12700">
              <a:lnSpc>
                <a:spcPct val="100000"/>
              </a:lnSpc>
              <a:spcBef>
                <a:spcPts val="95"/>
              </a:spcBef>
            </a:pPr>
            <a:endParaRPr sz="900" dirty="0">
              <a:latin typeface="Arial MT"/>
              <a:cs typeface="Arial MT"/>
            </a:endParaRPr>
          </a:p>
        </p:txBody>
      </p:sp>
      <p:sp>
        <p:nvSpPr>
          <p:cNvPr id="7" name="6 Rectángulo"/>
          <p:cNvSpPr/>
          <p:nvPr/>
        </p:nvSpPr>
        <p:spPr>
          <a:xfrm>
            <a:off x="5029200" y="3924300"/>
            <a:ext cx="4572000" cy="1626086"/>
          </a:xfrm>
          <a:prstGeom prst="rect">
            <a:avLst/>
          </a:prstGeom>
        </p:spPr>
        <p:txBody>
          <a:bodyPr>
            <a:spAutoFit/>
          </a:bodyPr>
          <a:lstStyle/>
          <a:p>
            <a:pPr marL="203834" indent="-171450" algn="just">
              <a:lnSpc>
                <a:spcPct val="100000"/>
              </a:lnSpc>
              <a:spcBef>
                <a:spcPts val="170"/>
              </a:spcBef>
              <a:buFont typeface="Courier New" panose="02070309020205020404" pitchFamily="49" charset="0"/>
              <a:buChar char="o"/>
            </a:pPr>
            <a:r>
              <a:rPr lang="es-AR" sz="1100" spc="-50" dirty="0" smtClean="0">
                <a:latin typeface="Trebuchet MS" pitchFamily="34" charset="0"/>
                <a:cs typeface="Trebuchet MS"/>
              </a:rPr>
              <a:t>tensión nominal en V</a:t>
            </a:r>
          </a:p>
          <a:p>
            <a:pPr marL="203834" indent="-171450" algn="just">
              <a:lnSpc>
                <a:spcPct val="100000"/>
              </a:lnSpc>
              <a:spcBef>
                <a:spcPts val="170"/>
              </a:spcBef>
              <a:buFont typeface="Courier New" panose="02070309020205020404" pitchFamily="49" charset="0"/>
              <a:buChar char="o"/>
            </a:pPr>
            <a:r>
              <a:rPr lang="es-AR" sz="1100" spc="-50" dirty="0" smtClean="0">
                <a:latin typeface="Trebuchet MS" pitchFamily="34" charset="0"/>
                <a:cs typeface="Trebuchet MS"/>
              </a:rPr>
              <a:t>velocidad nominal del motor en rpm</a:t>
            </a:r>
          </a:p>
          <a:p>
            <a:pPr marL="203834" indent="-171450" algn="just">
              <a:lnSpc>
                <a:spcPct val="100000"/>
              </a:lnSpc>
              <a:spcBef>
                <a:spcPts val="170"/>
              </a:spcBef>
              <a:buFont typeface="Courier New" panose="02070309020205020404" pitchFamily="49" charset="0"/>
              <a:buChar char="o"/>
            </a:pPr>
            <a:r>
              <a:rPr lang="es-AR" sz="1100" spc="-50" dirty="0" smtClean="0">
                <a:latin typeface="Trebuchet MS" pitchFamily="34" charset="0"/>
                <a:cs typeface="Trebuchet MS"/>
              </a:rPr>
              <a:t>par nominal en </a:t>
            </a:r>
            <a:r>
              <a:rPr lang="es-AR" sz="1100" spc="-50" dirty="0" err="1" smtClean="0">
                <a:latin typeface="Trebuchet MS" pitchFamily="34" charset="0"/>
                <a:cs typeface="Trebuchet MS"/>
              </a:rPr>
              <a:t>Nm</a:t>
            </a:r>
            <a:endParaRPr lang="es-AR" sz="1100" spc="-50" dirty="0" smtClean="0">
              <a:latin typeface="Trebuchet MS" pitchFamily="34" charset="0"/>
              <a:cs typeface="Trebuchet MS"/>
            </a:endParaRPr>
          </a:p>
          <a:p>
            <a:pPr marL="203834" indent="-171450" algn="just">
              <a:lnSpc>
                <a:spcPct val="100000"/>
              </a:lnSpc>
              <a:spcBef>
                <a:spcPts val="170"/>
              </a:spcBef>
              <a:buFont typeface="Courier New" panose="02070309020205020404" pitchFamily="49" charset="0"/>
              <a:buChar char="o"/>
            </a:pPr>
            <a:r>
              <a:rPr lang="es-AR" sz="1100" spc="-50" dirty="0" smtClean="0">
                <a:latin typeface="Trebuchet MS" pitchFamily="34" charset="0"/>
                <a:cs typeface="Trebuchet MS"/>
              </a:rPr>
              <a:t>momento de inercia en kg/m2</a:t>
            </a:r>
          </a:p>
          <a:p>
            <a:pPr marL="203834" indent="-171450" algn="just">
              <a:lnSpc>
                <a:spcPct val="100000"/>
              </a:lnSpc>
              <a:spcBef>
                <a:spcPts val="170"/>
              </a:spcBef>
              <a:buFont typeface="Courier New" panose="02070309020205020404" pitchFamily="49" charset="0"/>
              <a:buChar char="o"/>
            </a:pPr>
            <a:r>
              <a:rPr lang="es-AR" sz="1100" spc="-50" dirty="0" smtClean="0">
                <a:latin typeface="Trebuchet MS" pitchFamily="34" charset="0"/>
                <a:cs typeface="Trebuchet MS"/>
              </a:rPr>
              <a:t>temperatura ambiente en °C</a:t>
            </a:r>
          </a:p>
          <a:p>
            <a:pPr marL="203834" indent="-171450" algn="just">
              <a:lnSpc>
                <a:spcPct val="100000"/>
              </a:lnSpc>
              <a:spcBef>
                <a:spcPts val="170"/>
              </a:spcBef>
              <a:buFont typeface="Courier New" panose="02070309020205020404" pitchFamily="49" charset="0"/>
              <a:buChar char="o"/>
            </a:pPr>
            <a:r>
              <a:rPr lang="es-AR" sz="1100" spc="-50" dirty="0" smtClean="0">
                <a:latin typeface="Trebuchet MS" pitchFamily="34" charset="0"/>
                <a:cs typeface="Trebuchet MS"/>
              </a:rPr>
              <a:t>tipo y clase de motor</a:t>
            </a:r>
          </a:p>
          <a:p>
            <a:pPr marL="203834" indent="-171450" algn="just">
              <a:lnSpc>
                <a:spcPct val="100000"/>
              </a:lnSpc>
              <a:spcBef>
                <a:spcPts val="170"/>
              </a:spcBef>
              <a:buFont typeface="Courier New" panose="02070309020205020404" pitchFamily="49" charset="0"/>
              <a:buChar char="o"/>
            </a:pPr>
            <a:r>
              <a:rPr lang="es-AR" sz="1100" spc="-50" dirty="0" smtClean="0">
                <a:latin typeface="Trebuchet MS" pitchFamily="34" charset="0"/>
                <a:cs typeface="Trebuchet MS"/>
              </a:rPr>
              <a:t>diseño, tamaño y tipo de protección</a:t>
            </a:r>
          </a:p>
          <a:p>
            <a:pPr marL="203834" indent="-171450" algn="just">
              <a:lnSpc>
                <a:spcPct val="100000"/>
              </a:lnSpc>
              <a:spcBef>
                <a:spcPts val="170"/>
              </a:spcBef>
              <a:buFont typeface="Courier New" panose="02070309020205020404" pitchFamily="49" charset="0"/>
              <a:buChar char="o"/>
            </a:pPr>
            <a:r>
              <a:rPr lang="es-AR" sz="1100" spc="-50" dirty="0" smtClean="0">
                <a:latin typeface="Trebuchet MS" pitchFamily="34" charset="0"/>
                <a:cs typeface="Trebuchet MS"/>
              </a:rPr>
              <a:t>fabricante, accesorios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800" y="190500"/>
            <a:ext cx="8610600" cy="4987904"/>
          </a:xfrm>
          <a:prstGeom prst="rect">
            <a:avLst/>
          </a:prstGeom>
        </p:spPr>
        <p:txBody>
          <a:bodyPr vert="horz" wrap="square" lIns="0" tIns="12065" rIns="0" bIns="0" rtlCol="0">
            <a:spAutoFit/>
          </a:bodyPr>
          <a:lstStyle/>
          <a:p>
            <a:pPr marL="630238" lvl="1" indent="-171450" algn="just">
              <a:lnSpc>
                <a:spcPts val="1100"/>
              </a:lnSpc>
              <a:spcBef>
                <a:spcPts val="95"/>
              </a:spcBef>
              <a:buFont typeface="Courier New" panose="02070309020205020404" pitchFamily="49" charset="0"/>
              <a:buChar char="o"/>
            </a:pPr>
            <a:r>
              <a:rPr lang="es-AR" sz="1000" spc="-40" dirty="0" smtClean="0">
                <a:latin typeface="Trebuchet MS" pitchFamily="34" charset="0"/>
                <a:cs typeface="Arial MT"/>
              </a:rPr>
              <a:t>par de arranque, corriente de arranque</a:t>
            </a:r>
          </a:p>
          <a:p>
            <a:pPr marL="630238" lvl="1" indent="-171450" algn="just">
              <a:lnSpc>
                <a:spcPts val="1100"/>
              </a:lnSpc>
              <a:spcBef>
                <a:spcPts val="95"/>
              </a:spcBef>
              <a:buFont typeface="Courier New" panose="02070309020205020404" pitchFamily="49" charset="0"/>
              <a:buChar char="o"/>
            </a:pPr>
            <a:r>
              <a:rPr lang="es-AR" sz="1000" spc="-40" dirty="0" smtClean="0">
                <a:latin typeface="Trebuchet MS" pitchFamily="34" charset="0"/>
                <a:cs typeface="Arial MT"/>
              </a:rPr>
              <a:t>eficiencia</a:t>
            </a:r>
          </a:p>
          <a:p>
            <a:pPr marL="630238" lvl="1" indent="-171450" algn="just">
              <a:lnSpc>
                <a:spcPts val="1100"/>
              </a:lnSpc>
              <a:spcBef>
                <a:spcPts val="95"/>
              </a:spcBef>
              <a:buFont typeface="Courier New" panose="02070309020205020404" pitchFamily="49" charset="0"/>
              <a:buChar char="o"/>
            </a:pPr>
            <a:r>
              <a:rPr lang="es-AR" sz="1000" spc="-40" dirty="0" smtClean="0">
                <a:latin typeface="Trebuchet MS" pitchFamily="34" charset="0"/>
                <a:cs typeface="Arial MT"/>
              </a:rPr>
              <a:t>ciclo operativo</a:t>
            </a:r>
          </a:p>
          <a:p>
            <a:pPr marL="230188" indent="-228600" algn="just">
              <a:lnSpc>
                <a:spcPts val="1100"/>
              </a:lnSpc>
              <a:spcBef>
                <a:spcPts val="95"/>
              </a:spcBef>
              <a:buFont typeface="+mj-lt"/>
              <a:buAutoNum type="arabicPeriod" startAt="3"/>
            </a:pPr>
            <a:r>
              <a:rPr lang="es-AR" sz="1000" b="1" spc="-40" dirty="0" smtClean="0">
                <a:latin typeface="Trebuchet MS" pitchFamily="34" charset="0"/>
                <a:cs typeface="Arial MT"/>
              </a:rPr>
              <a:t>Diagramas de circuitos generales </a:t>
            </a:r>
            <a:r>
              <a:rPr lang="es-AR" sz="1000" spc="-40" dirty="0" smtClean="0">
                <a:latin typeface="Trebuchet MS" pitchFamily="34" charset="0"/>
                <a:cs typeface="Arial MT"/>
              </a:rPr>
              <a:t>Un diagrama general es la representación simplificada de un circuito. Muestra el principio funcional y la estructura de un sistema eléctrico e incluye, p. voltajes, frecuencia, potencia, designaciones de terminales y datos del transformador.</a:t>
            </a:r>
          </a:p>
          <a:p>
            <a:pPr marL="230188" indent="-228600" algn="just">
              <a:lnSpc>
                <a:spcPts val="1100"/>
              </a:lnSpc>
              <a:spcBef>
                <a:spcPts val="95"/>
              </a:spcBef>
              <a:buFont typeface="+mj-lt"/>
              <a:buAutoNum type="arabicPeriod" startAt="3"/>
            </a:pPr>
            <a:r>
              <a:rPr lang="es-AR" sz="1000" b="1" spc="-40" dirty="0" smtClean="0">
                <a:latin typeface="Trebuchet MS" pitchFamily="34" charset="0"/>
                <a:cs typeface="Arial MT"/>
              </a:rPr>
              <a:t>Diagramas de red El diagrama de red muestra todas las conexiones y partes de una red, no dibujada a escala.</a:t>
            </a:r>
          </a:p>
          <a:p>
            <a:pPr marL="230188" indent="-228600" algn="just">
              <a:lnSpc>
                <a:spcPts val="1100"/>
              </a:lnSpc>
              <a:spcBef>
                <a:spcPts val="95"/>
              </a:spcBef>
              <a:buFont typeface="+mj-lt"/>
              <a:buAutoNum type="arabicPeriod" startAt="3"/>
            </a:pPr>
            <a:r>
              <a:rPr lang="es-AR" sz="1000" b="1" spc="-40" dirty="0" smtClean="0">
                <a:latin typeface="Trebuchet MS" pitchFamily="34" charset="0"/>
                <a:cs typeface="Arial MT"/>
              </a:rPr>
              <a:t>Diagramas de una o tres líneas </a:t>
            </a:r>
          </a:p>
          <a:p>
            <a:pPr marL="1588" algn="just">
              <a:lnSpc>
                <a:spcPts val="1100"/>
              </a:lnSpc>
              <a:spcBef>
                <a:spcPts val="95"/>
              </a:spcBef>
            </a:pPr>
            <a:r>
              <a:rPr lang="es-AR" sz="1000" spc="-40" dirty="0" smtClean="0">
                <a:latin typeface="Trebuchet MS" pitchFamily="34" charset="0"/>
                <a:cs typeface="Arial MT"/>
              </a:rPr>
              <a:t>       Estos diagramas incluyen, p.</a:t>
            </a:r>
          </a:p>
          <a:p>
            <a:pPr marL="630238" lvl="1" indent="-171450" algn="just">
              <a:lnSpc>
                <a:spcPts val="1100"/>
              </a:lnSpc>
              <a:spcBef>
                <a:spcPts val="95"/>
              </a:spcBef>
              <a:buFont typeface="Courier New" panose="02070309020205020404" pitchFamily="49" charset="0"/>
              <a:buChar char="o"/>
            </a:pPr>
            <a:r>
              <a:rPr lang="es-AR" sz="1000" spc="-40" dirty="0" err="1" smtClean="0">
                <a:latin typeface="Trebuchet MS" pitchFamily="34" charset="0"/>
                <a:cs typeface="Arial MT"/>
              </a:rPr>
              <a:t>aparamenta</a:t>
            </a:r>
            <a:r>
              <a:rPr lang="es-AR" sz="1000" spc="-40" dirty="0" smtClean="0">
                <a:latin typeface="Trebuchet MS" pitchFamily="34" charset="0"/>
                <a:cs typeface="Arial MT"/>
              </a:rPr>
              <a:t> de alta tensión</a:t>
            </a:r>
          </a:p>
          <a:p>
            <a:pPr marL="630238" lvl="1" indent="-171450" algn="just">
              <a:lnSpc>
                <a:spcPts val="1100"/>
              </a:lnSpc>
              <a:spcBef>
                <a:spcPts val="95"/>
              </a:spcBef>
              <a:buFont typeface="Courier New" panose="02070309020205020404" pitchFamily="49" charset="0"/>
              <a:buChar char="o"/>
            </a:pPr>
            <a:r>
              <a:rPr lang="es-AR" sz="1000" spc="-40" dirty="0" err="1" smtClean="0">
                <a:latin typeface="Trebuchet MS" pitchFamily="34" charset="0"/>
                <a:cs typeface="Arial MT"/>
              </a:rPr>
              <a:t>aparamenta</a:t>
            </a:r>
            <a:r>
              <a:rPr lang="es-AR" sz="1000" spc="-40" dirty="0" smtClean="0">
                <a:latin typeface="Trebuchet MS" pitchFamily="34" charset="0"/>
                <a:cs typeface="Arial MT"/>
              </a:rPr>
              <a:t> de media tensión</a:t>
            </a:r>
          </a:p>
          <a:p>
            <a:pPr marL="630238" lvl="1" indent="-171450" algn="just">
              <a:lnSpc>
                <a:spcPts val="1100"/>
              </a:lnSpc>
              <a:spcBef>
                <a:spcPts val="95"/>
              </a:spcBef>
              <a:buFont typeface="Courier New" panose="02070309020205020404" pitchFamily="49" charset="0"/>
              <a:buChar char="o"/>
            </a:pPr>
            <a:r>
              <a:rPr lang="es-AR" sz="1000" spc="-40" dirty="0" err="1" smtClean="0">
                <a:latin typeface="Trebuchet MS" pitchFamily="34" charset="0"/>
                <a:cs typeface="Arial MT"/>
              </a:rPr>
              <a:t>aparamenta</a:t>
            </a:r>
            <a:r>
              <a:rPr lang="es-AR" sz="1000" spc="-40" dirty="0" smtClean="0">
                <a:latin typeface="Trebuchet MS" pitchFamily="34" charset="0"/>
                <a:cs typeface="Arial MT"/>
              </a:rPr>
              <a:t> de baja tensión</a:t>
            </a:r>
          </a:p>
          <a:p>
            <a:pPr marL="630238" lvl="1" indent="-171450" algn="just">
              <a:lnSpc>
                <a:spcPts val="1100"/>
              </a:lnSpc>
              <a:spcBef>
                <a:spcPts val="95"/>
              </a:spcBef>
              <a:buFont typeface="Courier New" panose="02070309020205020404" pitchFamily="49" charset="0"/>
              <a:buChar char="o"/>
            </a:pPr>
            <a:r>
              <a:rPr lang="es-AR" sz="1000" spc="-40" dirty="0" smtClean="0">
                <a:latin typeface="Trebuchet MS" pitchFamily="34" charset="0"/>
                <a:cs typeface="Arial MT"/>
              </a:rPr>
              <a:t>distribuciones de luz</a:t>
            </a:r>
          </a:p>
          <a:p>
            <a:pPr marL="630238" lvl="1" indent="-171450" algn="just">
              <a:lnSpc>
                <a:spcPts val="1100"/>
              </a:lnSpc>
              <a:spcBef>
                <a:spcPts val="95"/>
              </a:spcBef>
              <a:buFont typeface="Courier New" panose="02070309020205020404" pitchFamily="49" charset="0"/>
              <a:buChar char="o"/>
            </a:pPr>
            <a:r>
              <a:rPr lang="es-AR" sz="1000" spc="-40" dirty="0" smtClean="0">
                <a:latin typeface="Trebuchet MS" pitchFamily="34" charset="0"/>
                <a:cs typeface="Arial MT"/>
              </a:rPr>
              <a:t>distribuciones de potencia</a:t>
            </a:r>
          </a:p>
          <a:p>
            <a:pPr marL="630238" lvl="1" indent="-171450" algn="just">
              <a:lnSpc>
                <a:spcPts val="1100"/>
              </a:lnSpc>
              <a:spcBef>
                <a:spcPts val="95"/>
              </a:spcBef>
              <a:buFont typeface="Courier New" panose="02070309020205020404" pitchFamily="49" charset="0"/>
              <a:buChar char="o"/>
            </a:pPr>
            <a:r>
              <a:rPr lang="es-AR" sz="1000" spc="-40" dirty="0" smtClean="0">
                <a:latin typeface="Trebuchet MS" pitchFamily="34" charset="0"/>
                <a:cs typeface="Arial MT"/>
              </a:rPr>
              <a:t>distribuciones de corriente débiles</a:t>
            </a:r>
          </a:p>
          <a:p>
            <a:pPr marL="630238" lvl="1" indent="-171450" algn="just">
              <a:lnSpc>
                <a:spcPts val="1100"/>
              </a:lnSpc>
              <a:spcBef>
                <a:spcPts val="95"/>
              </a:spcBef>
              <a:buFont typeface="Courier New" panose="02070309020205020404" pitchFamily="49" charset="0"/>
              <a:buChar char="o"/>
            </a:pPr>
            <a:r>
              <a:rPr lang="es-AR" sz="1000" spc="-40" dirty="0" smtClean="0">
                <a:latin typeface="Trebuchet MS" pitchFamily="34" charset="0"/>
                <a:cs typeface="Arial MT"/>
              </a:rPr>
              <a:t>Distribuciones de corriente continua</a:t>
            </a:r>
          </a:p>
          <a:p>
            <a:pPr marL="630238" lvl="1" indent="-171450" algn="just">
              <a:lnSpc>
                <a:spcPts val="1100"/>
              </a:lnSpc>
              <a:spcBef>
                <a:spcPts val="95"/>
              </a:spcBef>
              <a:buFont typeface="Courier New" panose="02070309020205020404" pitchFamily="49" charset="0"/>
              <a:buChar char="o"/>
            </a:pPr>
            <a:r>
              <a:rPr lang="es-AR" sz="1000" spc="-40" dirty="0" smtClean="0">
                <a:latin typeface="Trebuchet MS" pitchFamily="34" charset="0"/>
                <a:cs typeface="Arial MT"/>
              </a:rPr>
              <a:t>Fuente de alimentación de reserva</a:t>
            </a:r>
          </a:p>
          <a:p>
            <a:pPr marL="230188" indent="-228600" algn="just">
              <a:lnSpc>
                <a:spcPts val="1100"/>
              </a:lnSpc>
              <a:spcBef>
                <a:spcPts val="95"/>
              </a:spcBef>
              <a:buFont typeface="+mj-lt"/>
              <a:buAutoNum type="arabicPeriod" startAt="6"/>
            </a:pPr>
            <a:r>
              <a:rPr lang="es-AR" sz="1000" b="1" spc="-40" dirty="0" smtClean="0">
                <a:latin typeface="Trebuchet MS" pitchFamily="34" charset="0"/>
                <a:cs typeface="Arial MT"/>
              </a:rPr>
              <a:t>Diagrama de ubicación </a:t>
            </a:r>
            <a:r>
              <a:rPr lang="es-AR" sz="1000" spc="-40" dirty="0" smtClean="0">
                <a:latin typeface="Trebuchet MS" pitchFamily="34" charset="0"/>
                <a:cs typeface="Arial MT"/>
              </a:rPr>
              <a:t>El diagrama de ubicación incluye las ubicaciones de instalación de todos los equipos operativos.</a:t>
            </a:r>
          </a:p>
          <a:p>
            <a:pPr marL="230188" indent="-228600" algn="just">
              <a:lnSpc>
                <a:spcPts val="1100"/>
              </a:lnSpc>
              <a:spcBef>
                <a:spcPts val="95"/>
              </a:spcBef>
              <a:buFont typeface="+mj-lt"/>
              <a:buAutoNum type="arabicPeriod" startAt="6"/>
            </a:pPr>
            <a:r>
              <a:rPr lang="es-AR" sz="1000" b="1" spc="-40" dirty="0" smtClean="0">
                <a:latin typeface="Trebuchet MS" pitchFamily="34" charset="0"/>
                <a:cs typeface="Arial MT"/>
              </a:rPr>
              <a:t>Diagramas de enrutamiento</a:t>
            </a:r>
          </a:p>
          <a:p>
            <a:pPr marL="1588" algn="just">
              <a:lnSpc>
                <a:spcPts val="1100"/>
              </a:lnSpc>
              <a:spcBef>
                <a:spcPts val="95"/>
              </a:spcBef>
            </a:pPr>
            <a:r>
              <a:rPr lang="es-AR" sz="1000" spc="-40" dirty="0" smtClean="0">
                <a:latin typeface="Trebuchet MS" pitchFamily="34" charset="0"/>
                <a:cs typeface="Arial MT"/>
              </a:rPr>
              <a:t>      Los diagramas de enrutamiento muestran el tipo de instalación de cables dentro de un edificio o parte del sistema, p. en bastidores de cables.</a:t>
            </a:r>
          </a:p>
          <a:p>
            <a:pPr marL="230188" indent="-228600" algn="just">
              <a:lnSpc>
                <a:spcPts val="1100"/>
              </a:lnSpc>
              <a:spcBef>
                <a:spcPts val="95"/>
              </a:spcBef>
              <a:buFont typeface="+mj-lt"/>
              <a:buAutoNum type="arabicPeriod" startAt="8"/>
            </a:pPr>
            <a:r>
              <a:rPr lang="es-AR" sz="1000" b="1" spc="-40" dirty="0" smtClean="0">
                <a:latin typeface="Trebuchet MS" pitchFamily="34" charset="0"/>
                <a:cs typeface="Arial MT"/>
              </a:rPr>
              <a:t>Detalles de construcción </a:t>
            </a:r>
            <a:r>
              <a:rPr lang="es-AR" sz="1000" spc="-40" dirty="0" smtClean="0">
                <a:latin typeface="Trebuchet MS" pitchFamily="34" charset="0"/>
                <a:cs typeface="Arial MT"/>
              </a:rPr>
              <a:t>Todos los objetos eléctricos, como transformadores, salas de conmutación, conductos de cables, aperturas e instalación de cables y líneas, se muestran en sus ubicaciones correctas.</a:t>
            </a:r>
          </a:p>
          <a:p>
            <a:pPr marL="230188" indent="-228600" algn="just">
              <a:lnSpc>
                <a:spcPts val="1100"/>
              </a:lnSpc>
              <a:spcBef>
                <a:spcPts val="95"/>
              </a:spcBef>
              <a:buFont typeface="+mj-lt"/>
              <a:buAutoNum type="arabicPeriod" startAt="8"/>
            </a:pPr>
            <a:r>
              <a:rPr lang="es-AR" sz="1000" b="1" spc="-40" dirty="0" smtClean="0">
                <a:latin typeface="Trebuchet MS" pitchFamily="34" charset="0"/>
                <a:cs typeface="Arial MT"/>
              </a:rPr>
              <a:t>Descripciones funcionales</a:t>
            </a:r>
          </a:p>
          <a:p>
            <a:pPr marL="265113" indent="-263525" algn="just">
              <a:lnSpc>
                <a:spcPts val="1100"/>
              </a:lnSpc>
              <a:spcBef>
                <a:spcPts val="95"/>
              </a:spcBef>
            </a:pPr>
            <a:r>
              <a:rPr lang="es-AR" sz="1000" spc="-40" dirty="0" smtClean="0">
                <a:latin typeface="Trebuchet MS" pitchFamily="34" charset="0"/>
                <a:cs typeface="Arial MT"/>
              </a:rPr>
              <a:t>       Se describe detalladamente la función del sistema, todas las condiciones de funcionamiento, el número y tipo de controles en forma de diagrama lógico, diagrama funcional y </a:t>
            </a:r>
            <a:r>
              <a:rPr lang="es-AR" sz="1000" spc="-40" dirty="0" err="1" smtClean="0">
                <a:latin typeface="Trebuchet MS" pitchFamily="34" charset="0"/>
                <a:cs typeface="Arial MT"/>
              </a:rPr>
              <a:t>estructograma</a:t>
            </a:r>
            <a:r>
              <a:rPr lang="es-AR" sz="1000" spc="-40" dirty="0" smtClean="0">
                <a:latin typeface="Trebuchet MS" pitchFamily="34" charset="0"/>
                <a:cs typeface="Arial MT"/>
              </a:rPr>
              <a:t> o diagrama de conexión equipotencial. Los diagramas de circuito se pueden crear sobre la base de estos.</a:t>
            </a:r>
          </a:p>
          <a:p>
            <a:pPr marL="230188" indent="-228600" algn="just">
              <a:lnSpc>
                <a:spcPts val="1100"/>
              </a:lnSpc>
              <a:spcBef>
                <a:spcPts val="95"/>
              </a:spcBef>
              <a:buFont typeface="+mj-lt"/>
              <a:buAutoNum type="arabicPeriod" startAt="10"/>
            </a:pPr>
            <a:r>
              <a:rPr lang="es-AR" sz="1000" b="1" spc="-40" dirty="0" smtClean="0">
                <a:latin typeface="Trebuchet MS" pitchFamily="34" charset="0"/>
                <a:cs typeface="Arial MT"/>
              </a:rPr>
              <a:t>Diagramas de circuito</a:t>
            </a:r>
            <a:r>
              <a:rPr lang="es-AR" sz="1000" spc="-40" dirty="0" smtClean="0">
                <a:latin typeface="Trebuchet MS" pitchFamily="34" charset="0"/>
                <a:cs typeface="Arial MT"/>
              </a:rPr>
              <a:t>. Un diagrama de circuito es la representación detallada de un sistema o circuito con sus detalles. Se deben ingresar todos los equipos y unidades de protección contra </a:t>
            </a:r>
            <a:r>
              <a:rPr lang="es-AR" sz="1000" spc="-40" dirty="0" err="1" smtClean="0">
                <a:latin typeface="Trebuchet MS" pitchFamily="34" charset="0"/>
                <a:cs typeface="Arial MT"/>
              </a:rPr>
              <a:t>sobrecorriente</a:t>
            </a:r>
            <a:r>
              <a:rPr lang="es-AR" sz="1000" spc="-40" dirty="0" smtClean="0">
                <a:latin typeface="Trebuchet MS" pitchFamily="34" charset="0"/>
                <a:cs typeface="Arial MT"/>
              </a:rPr>
              <a:t>, terminales y regletas de terminales, tipos de instalación de cables, secciones transversales, potencias nominales, voltajes y frecuencias. La lista de componentes incluye todas las unidades que se muestran en el diagrama del circuito.</a:t>
            </a:r>
          </a:p>
          <a:p>
            <a:pPr marL="230188" indent="-228600" algn="just">
              <a:lnSpc>
                <a:spcPts val="1100"/>
              </a:lnSpc>
              <a:spcBef>
                <a:spcPts val="95"/>
              </a:spcBef>
              <a:buFont typeface="+mj-lt"/>
              <a:buAutoNum type="arabicPeriod" startAt="10"/>
            </a:pPr>
            <a:r>
              <a:rPr lang="es-AR" sz="1000" b="1" spc="-40" dirty="0" smtClean="0">
                <a:latin typeface="Trebuchet MS" pitchFamily="34" charset="0"/>
                <a:cs typeface="Arial MT"/>
              </a:rPr>
              <a:t>Diagramas de terminales y conexiones cruzadas (empresa ejecutora)</a:t>
            </a:r>
          </a:p>
          <a:p>
            <a:pPr marL="265113" indent="-263525" algn="just">
              <a:lnSpc>
                <a:spcPts val="1100"/>
              </a:lnSpc>
              <a:spcBef>
                <a:spcPts val="95"/>
              </a:spcBef>
            </a:pPr>
            <a:r>
              <a:rPr lang="es-AR" sz="1000" spc="-40" dirty="0" smtClean="0">
                <a:latin typeface="Trebuchet MS" pitchFamily="34" charset="0"/>
                <a:cs typeface="Arial MT"/>
              </a:rPr>
              <a:t>        Los esquemas de bornes y conexiones transversales son esquemas de conexión para regletas de bornes en campos de interconexión. Representan las conexiones  eléctricas del sistema. Se deben especificar los números de terminal, los nombres de destino y los tipos de cable.</a:t>
            </a:r>
          </a:p>
          <a:p>
            <a:pPr marL="230188" indent="-228600" algn="just">
              <a:lnSpc>
                <a:spcPts val="1100"/>
              </a:lnSpc>
              <a:spcBef>
                <a:spcPts val="95"/>
              </a:spcBef>
              <a:buFont typeface="+mj-lt"/>
              <a:buAutoNum type="arabicPeriod" startAt="12"/>
            </a:pPr>
            <a:r>
              <a:rPr lang="es-AR" sz="1000" b="1" spc="-40" dirty="0" smtClean="0">
                <a:latin typeface="Trebuchet MS" pitchFamily="34" charset="0"/>
                <a:cs typeface="Arial MT"/>
              </a:rPr>
              <a:t>Lista de cables</a:t>
            </a:r>
          </a:p>
          <a:p>
            <a:pPr marL="265113" indent="-263525" algn="just">
              <a:lnSpc>
                <a:spcPts val="1100"/>
              </a:lnSpc>
              <a:spcBef>
                <a:spcPts val="95"/>
              </a:spcBef>
            </a:pPr>
            <a:r>
              <a:rPr lang="es-AR" sz="1000" spc="-40" dirty="0" smtClean="0">
                <a:latin typeface="Trebuchet MS" pitchFamily="34" charset="0"/>
                <a:cs typeface="Arial MT"/>
              </a:rPr>
              <a:t>        La lista de cables muestra el número de cable, el tipo, la sección transversal, el voltaje, el número de núcleos, las interconexiones de los electrodos de puesta a tierra.</a:t>
            </a:r>
            <a:endParaRPr sz="1000" dirty="0">
              <a:latin typeface="Trebuchet MS" pitchFamily="34" charset="0"/>
              <a:cs typeface="Arial M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81000" y="419100"/>
            <a:ext cx="8458200" cy="2679580"/>
          </a:xfrm>
          <a:prstGeom prst="rect">
            <a:avLst/>
          </a:prstGeom>
        </p:spPr>
        <p:txBody>
          <a:bodyPr vert="horz" wrap="square" lIns="0" tIns="12065" rIns="0" bIns="0" rtlCol="0">
            <a:spAutoFit/>
          </a:bodyPr>
          <a:lstStyle/>
          <a:p>
            <a:pPr marL="12700" algn="just">
              <a:lnSpc>
                <a:spcPct val="100000"/>
              </a:lnSpc>
              <a:spcBef>
                <a:spcPts val="95"/>
              </a:spcBef>
            </a:pPr>
            <a:endParaRPr lang="es-AR" sz="1100" spc="-20" dirty="0" smtClean="0">
              <a:latin typeface="Trebuchet MS"/>
              <a:cs typeface="Trebuchet MS"/>
            </a:endParaRPr>
          </a:p>
          <a:p>
            <a:pPr marL="241300" indent="-228600" algn="just">
              <a:lnSpc>
                <a:spcPct val="100000"/>
              </a:lnSpc>
              <a:spcBef>
                <a:spcPts val="95"/>
              </a:spcBef>
              <a:buFont typeface="+mj-lt"/>
              <a:buAutoNum type="arabicPeriod" startAt="13"/>
            </a:pPr>
            <a:r>
              <a:rPr lang="es-AR" sz="1100" b="1" spc="-20" dirty="0" smtClean="0">
                <a:latin typeface="Trebuchet MS"/>
                <a:cs typeface="Trebuchet MS"/>
              </a:rPr>
              <a:t>Sistemas de corriente débiles</a:t>
            </a:r>
          </a:p>
          <a:p>
            <a:pPr marL="265113" indent="-252413" algn="just">
              <a:lnSpc>
                <a:spcPct val="100000"/>
              </a:lnSpc>
              <a:spcBef>
                <a:spcPts val="95"/>
              </a:spcBef>
            </a:pPr>
            <a:r>
              <a:rPr lang="es-AR" sz="1100" spc="-20" dirty="0" smtClean="0">
                <a:latin typeface="Trebuchet MS"/>
                <a:cs typeface="Trebuchet MS"/>
              </a:rPr>
              <a:t>      Los sistemas de corriente débil, como los sistemas de intercomunicación, teléfono y alarma contra incendios, deben mostrarse en diagramas de instalación separados.</a:t>
            </a:r>
          </a:p>
          <a:p>
            <a:pPr marL="241300" indent="-228600" algn="just">
              <a:lnSpc>
                <a:spcPct val="100000"/>
              </a:lnSpc>
              <a:spcBef>
                <a:spcPts val="95"/>
              </a:spcBef>
              <a:buFont typeface="+mj-lt"/>
              <a:buAutoNum type="arabicPeriod" startAt="14"/>
            </a:pPr>
            <a:r>
              <a:rPr lang="es-AR" sz="1100" b="1" spc="-20" dirty="0" smtClean="0">
                <a:latin typeface="Trebuchet MS"/>
                <a:cs typeface="Trebuchet MS"/>
              </a:rPr>
              <a:t>Listas de materiales</a:t>
            </a:r>
          </a:p>
          <a:p>
            <a:pPr marL="265113" indent="-252413" algn="just">
              <a:lnSpc>
                <a:spcPct val="100000"/>
              </a:lnSpc>
              <a:spcBef>
                <a:spcPts val="95"/>
              </a:spcBef>
            </a:pPr>
            <a:r>
              <a:rPr lang="es-AR" sz="1100" spc="-20" dirty="0" smtClean="0">
                <a:latin typeface="Trebuchet MS"/>
                <a:cs typeface="Trebuchet MS"/>
              </a:rPr>
              <a:t>      Las listas de materiales incluyen toda la documentación sobre la calidad del material eléctrico y las especificaciones de las instalaciones descritas en el proyecto.</a:t>
            </a:r>
          </a:p>
          <a:p>
            <a:pPr marL="241300" indent="-228600" algn="just">
              <a:lnSpc>
                <a:spcPct val="100000"/>
              </a:lnSpc>
              <a:spcBef>
                <a:spcPts val="95"/>
              </a:spcBef>
              <a:buFont typeface="+mj-lt"/>
              <a:buAutoNum type="arabicPeriod" startAt="15"/>
            </a:pPr>
            <a:r>
              <a:rPr lang="es-AR" sz="1100" b="1" spc="-20" dirty="0" smtClean="0">
                <a:latin typeface="Trebuchet MS"/>
                <a:cs typeface="Trebuchet MS"/>
              </a:rPr>
              <a:t>Cronograma de instalación</a:t>
            </a:r>
          </a:p>
          <a:p>
            <a:pPr marL="265113" indent="-252413" algn="just">
              <a:lnSpc>
                <a:spcPct val="100000"/>
              </a:lnSpc>
              <a:spcBef>
                <a:spcPts val="95"/>
              </a:spcBef>
            </a:pPr>
            <a:r>
              <a:rPr lang="es-AR" sz="1100" spc="-20" dirty="0" smtClean="0">
                <a:latin typeface="Trebuchet MS"/>
                <a:cs typeface="Trebuchet MS"/>
              </a:rPr>
              <a:t>      Se resume todo el programa de instalación, incluidos los períodos para las tareas especificadas y el tiempo en horas.</a:t>
            </a:r>
          </a:p>
          <a:p>
            <a:pPr marL="12700" algn="just">
              <a:lnSpc>
                <a:spcPct val="100000"/>
              </a:lnSpc>
              <a:spcBef>
                <a:spcPts val="95"/>
              </a:spcBef>
            </a:pPr>
            <a:r>
              <a:rPr lang="es-AR" sz="1100" b="1" spc="-20" dirty="0" smtClean="0">
                <a:latin typeface="Trebuchet MS"/>
                <a:cs typeface="Trebuchet MS"/>
              </a:rPr>
              <a:t>16. Documentación</a:t>
            </a:r>
          </a:p>
          <a:p>
            <a:pPr marL="265113" indent="-252413" algn="just">
              <a:lnSpc>
                <a:spcPct val="100000"/>
              </a:lnSpc>
              <a:spcBef>
                <a:spcPts val="95"/>
              </a:spcBef>
            </a:pPr>
            <a:r>
              <a:rPr lang="es-AR" sz="1100" spc="-20" dirty="0" smtClean="0">
                <a:latin typeface="Trebuchet MS"/>
                <a:cs typeface="Trebuchet MS"/>
              </a:rPr>
              <a:t>     Después de la instalación de los sistemas, todos los planos, documentos y certificados de medición deben verificarse para verificar que sean correctos y, si es necesario, corregirlos.</a:t>
            </a:r>
          </a:p>
          <a:p>
            <a:pPr marL="12700" algn="just">
              <a:lnSpc>
                <a:spcPct val="100000"/>
              </a:lnSpc>
              <a:spcBef>
                <a:spcPts val="95"/>
              </a:spcBef>
            </a:pPr>
            <a:endParaRPr lang="es-AR" sz="1100" spc="-20" dirty="0" smtClean="0">
              <a:latin typeface="Trebuchet MS"/>
              <a:cs typeface="Trebuchet MS"/>
            </a:endParaRPr>
          </a:p>
          <a:p>
            <a:pPr marL="12700" algn="just">
              <a:lnSpc>
                <a:spcPct val="100000"/>
              </a:lnSpc>
              <a:spcBef>
                <a:spcPts val="95"/>
              </a:spcBef>
            </a:pPr>
            <a:r>
              <a:rPr lang="es-AR" sz="1100" spc="-20" dirty="0" smtClean="0">
                <a:latin typeface="Trebuchet MS"/>
                <a:cs typeface="Trebuchet MS"/>
              </a:rPr>
              <a:t>En el CD que acompaña a este libro encontrará un ejemplo de programas modernos de planificación de proyectos. Este software permite la planificación, los cálculos, la administración y el archivo racionales en el armario de distribución.</a:t>
            </a:r>
            <a:endParaRPr sz="1100" dirty="0">
              <a:latin typeface="Arial MT"/>
              <a:cs typeface="Arial M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33590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28600" y="559783"/>
            <a:ext cx="1752600" cy="4888517"/>
          </a:xfrm>
          <a:prstGeom prst="rect">
            <a:avLst/>
          </a:prstGeom>
        </p:spPr>
        <p:txBody>
          <a:bodyPr vert="horz" wrap="square" lIns="0" tIns="33019" rIns="0" bIns="0" rtlCol="0">
            <a:spAutoFit/>
          </a:bodyPr>
          <a:lstStyle/>
          <a:p>
            <a:pPr marL="19685" algn="just">
              <a:lnSpc>
                <a:spcPct val="100000"/>
              </a:lnSpc>
              <a:spcBef>
                <a:spcPts val="259"/>
              </a:spcBef>
            </a:pPr>
            <a:endParaRPr lang="es-AR" sz="1100" b="1" spc="100" dirty="0" smtClean="0">
              <a:latin typeface="Trebuchet MS"/>
              <a:cs typeface="Trebuchet MS"/>
            </a:endParaRPr>
          </a:p>
          <a:p>
            <a:pPr marL="19685" algn="just">
              <a:lnSpc>
                <a:spcPct val="100000"/>
              </a:lnSpc>
              <a:spcBef>
                <a:spcPts val="259"/>
              </a:spcBef>
            </a:pPr>
            <a:r>
              <a:rPr lang="es-AR" sz="1100" b="1" spc="100" dirty="0" smtClean="0">
                <a:latin typeface="Trebuchet MS"/>
                <a:cs typeface="Trebuchet MS"/>
              </a:rPr>
              <a:t>3.1 Sistemas de Media Tensión</a:t>
            </a:r>
          </a:p>
          <a:p>
            <a:pPr marL="19685" algn="just">
              <a:lnSpc>
                <a:spcPct val="100000"/>
              </a:lnSpc>
              <a:spcBef>
                <a:spcPts val="259"/>
              </a:spcBef>
            </a:pPr>
            <a:endParaRPr lang="es-AR" sz="1100" spc="100" dirty="0" smtClean="0">
              <a:latin typeface="Trebuchet MS"/>
              <a:cs typeface="Trebuchet MS"/>
            </a:endParaRPr>
          </a:p>
          <a:p>
            <a:pPr marL="19685" algn="just">
              <a:lnSpc>
                <a:spcPct val="100000"/>
              </a:lnSpc>
              <a:spcBef>
                <a:spcPts val="259"/>
              </a:spcBef>
            </a:pPr>
            <a:r>
              <a:rPr lang="es-AR" sz="1100" spc="100" dirty="0" smtClean="0">
                <a:latin typeface="Trebuchet MS"/>
                <a:cs typeface="Trebuchet MS"/>
              </a:rPr>
              <a:t>Según IEC 38, los sistemas de media tensión se accionan con tensiones entre 1 y 36 </a:t>
            </a:r>
            <a:r>
              <a:rPr lang="es-AR" sz="1100" spc="100" dirty="0" err="1" smtClean="0">
                <a:latin typeface="Trebuchet MS"/>
                <a:cs typeface="Trebuchet MS"/>
              </a:rPr>
              <a:t>kV</a:t>
            </a:r>
            <a:r>
              <a:rPr lang="es-AR" sz="1100" spc="100" dirty="0" smtClean="0">
                <a:latin typeface="Trebuchet MS"/>
                <a:cs typeface="Trebuchet MS"/>
              </a:rPr>
              <a:t> y se alimentan de redes de alta tensión (Figura 3.1). La tensión nominal es de 10 o 20 </a:t>
            </a:r>
            <a:r>
              <a:rPr lang="es-AR" sz="1100" spc="100" dirty="0" err="1" smtClean="0">
                <a:latin typeface="Trebuchet MS"/>
                <a:cs typeface="Trebuchet MS"/>
              </a:rPr>
              <a:t>kV</a:t>
            </a:r>
            <a:r>
              <a:rPr lang="es-AR" sz="1100" spc="100" dirty="0" smtClean="0">
                <a:latin typeface="Trebuchet MS"/>
                <a:cs typeface="Trebuchet MS"/>
              </a:rPr>
              <a:t>. La transmisión se realiza normalmente con el uso de cables enterrados, que conectan las estaciones individuales entre sí en una estructura de anillo con la ayuda de puntos de aislamiento. Las líneas entre las estaciones se pueden aislar en caso de perturbaciones (Figura 3.2).</a:t>
            </a:r>
            <a:endParaRPr sz="900" dirty="0">
              <a:latin typeface="Arial MT"/>
              <a:cs typeface="Arial MT"/>
            </a:endParaRPr>
          </a:p>
        </p:txBody>
      </p:sp>
      <p:sp>
        <p:nvSpPr>
          <p:cNvPr id="26" name="object 26"/>
          <p:cNvSpPr txBox="1"/>
          <p:nvPr/>
        </p:nvSpPr>
        <p:spPr>
          <a:xfrm>
            <a:off x="1799193" y="5274640"/>
            <a:ext cx="3982952" cy="181460"/>
          </a:xfrm>
          <a:prstGeom prst="rect">
            <a:avLst/>
          </a:prstGeom>
        </p:spPr>
        <p:txBody>
          <a:bodyPr vert="horz" wrap="square" lIns="0" tIns="12065" rIns="0" bIns="0" rtlCol="0">
            <a:spAutoFit/>
          </a:bodyPr>
          <a:lstStyle/>
          <a:p>
            <a:pPr marL="12700" algn="ctr">
              <a:lnSpc>
                <a:spcPct val="100000"/>
              </a:lnSpc>
              <a:spcBef>
                <a:spcPts val="95"/>
              </a:spcBef>
            </a:pPr>
            <a:r>
              <a:rPr lang="es-AR" sz="1100" b="1" spc="-25" dirty="0" smtClean="0">
                <a:latin typeface="Trebuchet MS"/>
                <a:cs typeface="Trebuchet MS"/>
              </a:rPr>
              <a:t>Figura 3.1 Vista general de un sistema de media tensión</a:t>
            </a:r>
            <a:endParaRPr sz="1100" b="1" dirty="0">
              <a:latin typeface="Trebuchet MS"/>
              <a:cs typeface="Trebuchet MS"/>
            </a:endParaRPr>
          </a:p>
        </p:txBody>
      </p:sp>
      <p:pic>
        <p:nvPicPr>
          <p:cNvPr id="2050" name="Picture 2"/>
          <p:cNvPicPr>
            <a:picLocks noChangeAspect="1" noChangeArrowheads="1"/>
          </p:cNvPicPr>
          <p:nvPr/>
        </p:nvPicPr>
        <p:blipFill>
          <a:blip r:embed="rId2"/>
          <a:srcRect/>
          <a:stretch>
            <a:fillRect/>
          </a:stretch>
        </p:blipFill>
        <p:spPr bwMode="auto">
          <a:xfrm>
            <a:off x="2241988" y="635983"/>
            <a:ext cx="3505200" cy="4659917"/>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5659352" y="587250"/>
            <a:ext cx="3200400" cy="4480737"/>
          </a:xfrm>
          <a:prstGeom prst="rect">
            <a:avLst/>
          </a:prstGeom>
          <a:noFill/>
          <a:ln w="9525">
            <a:noFill/>
            <a:miter lim="800000"/>
            <a:headEnd/>
            <a:tailEnd/>
          </a:ln>
          <a:effectLst/>
        </p:spPr>
      </p:pic>
      <p:sp>
        <p:nvSpPr>
          <p:cNvPr id="28" name="27 Rectángulo"/>
          <p:cNvSpPr/>
          <p:nvPr/>
        </p:nvSpPr>
        <p:spPr>
          <a:xfrm>
            <a:off x="6172200" y="5079837"/>
            <a:ext cx="2831224" cy="261610"/>
          </a:xfrm>
          <a:prstGeom prst="rect">
            <a:avLst/>
          </a:prstGeom>
        </p:spPr>
        <p:txBody>
          <a:bodyPr wrap="none">
            <a:spAutoFit/>
          </a:bodyPr>
          <a:lstStyle/>
          <a:p>
            <a:pPr marL="12700">
              <a:lnSpc>
                <a:spcPct val="100000"/>
              </a:lnSpc>
              <a:spcBef>
                <a:spcPts val="95"/>
              </a:spcBef>
            </a:pPr>
            <a:r>
              <a:rPr lang="es-AR" sz="1100" b="1" spc="-25" dirty="0" smtClean="0">
                <a:latin typeface="Trebuchet MS"/>
                <a:cs typeface="Trebuchet MS"/>
              </a:rPr>
              <a:t>Figura 3.2 Alimentación y campo de carga</a:t>
            </a:r>
          </a:p>
        </p:txBody>
      </p:sp>
      <p:sp>
        <p:nvSpPr>
          <p:cNvPr id="2" name="Rectángulo 1"/>
          <p:cNvSpPr/>
          <p:nvPr/>
        </p:nvSpPr>
        <p:spPr>
          <a:xfrm>
            <a:off x="171730" y="201098"/>
            <a:ext cx="3618939" cy="461665"/>
          </a:xfrm>
          <a:prstGeom prst="rect">
            <a:avLst/>
          </a:prstGeom>
        </p:spPr>
        <p:txBody>
          <a:bodyPr wrap="none">
            <a:spAutoFit/>
          </a:bodyPr>
          <a:lstStyle/>
          <a:p>
            <a:pPr marL="19685" algn="just">
              <a:lnSpc>
                <a:spcPct val="100000"/>
              </a:lnSpc>
              <a:spcBef>
                <a:spcPts val="259"/>
              </a:spcBef>
            </a:pPr>
            <a:r>
              <a:rPr lang="es-AR" sz="2400" b="1" spc="100" dirty="0">
                <a:latin typeface="Trebuchet MS"/>
                <a:cs typeface="Trebuchet MS"/>
              </a:rPr>
              <a:t>3. Sistemas eléctricos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28600" y="266700"/>
            <a:ext cx="8686800" cy="648254"/>
          </a:xfrm>
          <a:prstGeom prst="rect">
            <a:avLst/>
          </a:prstGeom>
        </p:spPr>
        <p:txBody>
          <a:bodyPr vert="horz" wrap="square" lIns="0" tIns="12065" rIns="0" bIns="0" rtlCol="0">
            <a:spAutoFit/>
          </a:bodyPr>
          <a:lstStyle/>
          <a:p>
            <a:pPr marL="12700">
              <a:lnSpc>
                <a:spcPct val="100000"/>
              </a:lnSpc>
              <a:spcBef>
                <a:spcPts val="95"/>
              </a:spcBef>
            </a:pPr>
            <a:endParaRPr lang="es-AR" sz="750" spc="-25" dirty="0" smtClean="0">
              <a:latin typeface="Trebuchet MS"/>
              <a:cs typeface="Trebuchet MS"/>
            </a:endParaRPr>
          </a:p>
          <a:p>
            <a:pPr marL="12700">
              <a:lnSpc>
                <a:spcPct val="100000"/>
              </a:lnSpc>
              <a:spcBef>
                <a:spcPts val="95"/>
              </a:spcBef>
            </a:pPr>
            <a:r>
              <a:rPr lang="es-AR" sz="1100" spc="-25" dirty="0" smtClean="0">
                <a:latin typeface="Trebuchet MS"/>
                <a:cs typeface="Trebuchet MS"/>
              </a:rPr>
              <a:t>Las estaciones de red suelen incorporar dos transformadores de red en una sala (para mayor disponibilidad) y la distribución principal de baja tensión (LVMD), que alimenta las cargas en forma de red radial. Las potencias nominales de los transformadores cubren el rango de 100 a 2500 </a:t>
            </a:r>
            <a:r>
              <a:rPr lang="es-AR" sz="1100" spc="-25" dirty="0" err="1" smtClean="0">
                <a:latin typeface="Trebuchet MS"/>
                <a:cs typeface="Trebuchet MS"/>
              </a:rPr>
              <a:t>kVA</a:t>
            </a:r>
            <a:r>
              <a:rPr lang="es-AR" sz="1100" spc="-25" dirty="0" smtClean="0">
                <a:latin typeface="Trebuchet MS"/>
                <a:cs typeface="Trebuchet MS"/>
              </a:rPr>
              <a:t>. Las estaciones se pueden alojar en celdas de hormigón prefabricado, contenedores o salas especiales (Figura 3.3).</a:t>
            </a:r>
            <a:endParaRPr sz="1100">
              <a:latin typeface="Arial MT"/>
              <a:cs typeface="Arial MT"/>
            </a:endParaRPr>
          </a:p>
        </p:txBody>
      </p:sp>
      <p:sp>
        <p:nvSpPr>
          <p:cNvPr id="11" name="object 11"/>
          <p:cNvSpPr txBox="1"/>
          <p:nvPr/>
        </p:nvSpPr>
        <p:spPr>
          <a:xfrm>
            <a:off x="2590800" y="3924300"/>
            <a:ext cx="3205775" cy="181460"/>
          </a:xfrm>
          <a:prstGeom prst="rect">
            <a:avLst/>
          </a:prstGeom>
        </p:spPr>
        <p:txBody>
          <a:bodyPr vert="horz" wrap="square" lIns="0" tIns="12065" rIns="0" bIns="0" rtlCol="0">
            <a:spAutoFit/>
          </a:bodyPr>
          <a:lstStyle/>
          <a:p>
            <a:pPr marL="12700">
              <a:lnSpc>
                <a:spcPct val="100000"/>
              </a:lnSpc>
              <a:spcBef>
                <a:spcPts val="95"/>
              </a:spcBef>
            </a:pPr>
            <a:r>
              <a:rPr lang="es-AR" sz="1100" b="1" dirty="0" smtClean="0">
                <a:latin typeface="Trebuchet MS"/>
                <a:cs typeface="Trebuchet MS"/>
              </a:rPr>
              <a:t>Figura 3.3 Disposición de las partes del sistema</a:t>
            </a:r>
            <a:endParaRPr sz="1100" b="1">
              <a:latin typeface="Trebuchet MS"/>
              <a:cs typeface="Trebuchet MS"/>
            </a:endParaRPr>
          </a:p>
        </p:txBody>
      </p:sp>
      <p:pic>
        <p:nvPicPr>
          <p:cNvPr id="3074" name="Picture 2"/>
          <p:cNvPicPr>
            <a:picLocks noChangeAspect="1" noChangeArrowheads="1"/>
          </p:cNvPicPr>
          <p:nvPr/>
        </p:nvPicPr>
        <p:blipFill>
          <a:blip r:embed="rId2"/>
          <a:srcRect/>
          <a:stretch>
            <a:fillRect/>
          </a:stretch>
        </p:blipFill>
        <p:spPr bwMode="auto">
          <a:xfrm>
            <a:off x="2590800" y="1104900"/>
            <a:ext cx="2895599" cy="2667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28600" y="190500"/>
            <a:ext cx="3810000" cy="4562788"/>
          </a:xfrm>
          <a:prstGeom prst="rect">
            <a:avLst/>
          </a:prstGeom>
        </p:spPr>
        <p:txBody>
          <a:bodyPr vert="horz" wrap="square" lIns="0" tIns="21590" rIns="0" bIns="0" rtlCol="0">
            <a:spAutoFit/>
          </a:bodyPr>
          <a:lstStyle/>
          <a:p>
            <a:pPr marL="12700" algn="just">
              <a:lnSpc>
                <a:spcPct val="100000"/>
              </a:lnSpc>
              <a:spcBef>
                <a:spcPts val="170"/>
              </a:spcBef>
            </a:pPr>
            <a:r>
              <a:rPr lang="es-AR" sz="1100" b="1" spc="-15" dirty="0" smtClean="0">
                <a:latin typeface="Trebuchet MS" pitchFamily="34" charset="0"/>
                <a:cs typeface="Trebuchet MS"/>
              </a:rPr>
              <a:t>3.2 Sistemas de bajo voltaje</a:t>
            </a:r>
          </a:p>
          <a:p>
            <a:pPr marL="12700" algn="just">
              <a:lnSpc>
                <a:spcPct val="100000"/>
              </a:lnSpc>
              <a:spcBef>
                <a:spcPts val="170"/>
              </a:spcBef>
            </a:pPr>
            <a:endParaRPr lang="es-AR" sz="1100" spc="-15" dirty="0" smtClean="0">
              <a:latin typeface="Trebuchet MS" pitchFamily="34" charset="0"/>
              <a:cs typeface="Trebuchet MS"/>
            </a:endParaRPr>
          </a:p>
          <a:p>
            <a:pPr marL="12700" algn="just">
              <a:lnSpc>
                <a:spcPct val="100000"/>
              </a:lnSpc>
              <a:spcBef>
                <a:spcPts val="170"/>
              </a:spcBef>
            </a:pPr>
            <a:r>
              <a:rPr lang="es-AR" sz="1100" dirty="0" smtClean="0">
                <a:latin typeface="Trebuchet MS" pitchFamily="34" charset="0"/>
                <a:cs typeface="Trebuchet MS"/>
              </a:rPr>
              <a:t>La </a:t>
            </a:r>
            <a:r>
              <a:rPr lang="es-AR" sz="1100" dirty="0" err="1" smtClean="0">
                <a:latin typeface="Trebuchet MS" pitchFamily="34" charset="0"/>
                <a:cs typeface="Trebuchet MS"/>
              </a:rPr>
              <a:t>aparamenta</a:t>
            </a:r>
            <a:r>
              <a:rPr lang="es-AR" sz="1100" dirty="0" smtClean="0">
                <a:latin typeface="Trebuchet MS" pitchFamily="34" charset="0"/>
                <a:cs typeface="Trebuchet MS"/>
              </a:rPr>
              <a:t> eléctrica comprende una multitud de diversos equipos y componentes operativos. La generación, transmisión y distribución de energía eléctrica se realiza con estos elementos como se muestra en la Figura 3.4. Cuando todos estos componentes están adecuadamente dimensionados para los fines previstos en todas las condiciones de funcionamiento, se puede esperar un funcionamiento económico y estable.</a:t>
            </a:r>
          </a:p>
          <a:p>
            <a:pPr marL="12700" algn="just">
              <a:lnSpc>
                <a:spcPct val="100000"/>
              </a:lnSpc>
              <a:spcBef>
                <a:spcPts val="170"/>
              </a:spcBef>
            </a:pPr>
            <a:r>
              <a:rPr lang="es-AR" sz="1100" dirty="0" smtClean="0">
                <a:latin typeface="Trebuchet MS" pitchFamily="34" charset="0"/>
                <a:cs typeface="Trebuchet MS"/>
              </a:rPr>
              <a:t>Para planificar la red de suministro, es necesario considerar minuciosamente el diseño de la red para que se cumplan las normas y requisitos.</a:t>
            </a:r>
          </a:p>
          <a:p>
            <a:pPr marL="12700" algn="just">
              <a:lnSpc>
                <a:spcPct val="100000"/>
              </a:lnSpc>
              <a:spcBef>
                <a:spcPts val="170"/>
              </a:spcBef>
            </a:pPr>
            <a:r>
              <a:rPr lang="es-AR" sz="1100" dirty="0" smtClean="0">
                <a:latin typeface="Trebuchet MS" pitchFamily="34" charset="0"/>
                <a:cs typeface="Trebuchet MS"/>
              </a:rPr>
              <a:t>Aquí se pueden resumir los siguientes requisitos:</a:t>
            </a:r>
            <a:endParaRPr lang="es-ES" sz="1100" spc="-25" dirty="0" smtClean="0">
              <a:latin typeface="Trebuchet MS" pitchFamily="34" charset="0"/>
              <a:cs typeface="Arial MT"/>
            </a:endParaRPr>
          </a:p>
          <a:p>
            <a:pPr marL="19685" marR="5080" indent="-7620" algn="just">
              <a:lnSpc>
                <a:spcPct val="110800"/>
              </a:lnSpc>
              <a:spcBef>
                <a:spcPts val="95"/>
              </a:spcBef>
            </a:pPr>
            <a:r>
              <a:rPr lang="es-AR" sz="1100" spc="-15" dirty="0" smtClean="0">
                <a:latin typeface="Trebuchet MS" pitchFamily="34" charset="0"/>
                <a:cs typeface="Arial MT"/>
              </a:rPr>
              <a:t>La red debe ser lo más simple posible y su diseño debe ser fácil de supervisar.</a:t>
            </a:r>
          </a:p>
          <a:p>
            <a:pPr marL="19685" marR="5080" indent="-7620" algn="just">
              <a:lnSpc>
                <a:spcPct val="110800"/>
              </a:lnSpc>
              <a:spcBef>
                <a:spcPts val="95"/>
              </a:spcBef>
            </a:pPr>
            <a:r>
              <a:rPr lang="es-AR" sz="1100" spc="-15" dirty="0" smtClean="0">
                <a:latin typeface="Trebuchet MS" pitchFamily="34" charset="0"/>
                <a:cs typeface="Arial MT"/>
              </a:rPr>
              <a:t>Debe haber una protección óptima de los equipos instalados Debe garantizarse una buena seguridad de suministro y bajas pérdidas en la red La operación y mantenimiento de la red debe ser conveniente</a:t>
            </a:r>
          </a:p>
          <a:p>
            <a:pPr marL="19685" marR="5080" indent="-7620" algn="just">
              <a:lnSpc>
                <a:spcPct val="110800"/>
              </a:lnSpc>
              <a:spcBef>
                <a:spcPts val="95"/>
              </a:spcBef>
            </a:pPr>
            <a:r>
              <a:rPr lang="es-AR" sz="1100" spc="-15" dirty="0" smtClean="0">
                <a:latin typeface="Trebuchet MS" pitchFamily="34" charset="0"/>
                <a:cs typeface="Arial MT"/>
              </a:rPr>
              <a:t>La red debe tener buena calidad de suministro y armónicos mínimos. La red debe diseñarse lo mejor posible como un sistema radial. Debe observarse la normativa relacionada con el proyecto.</a:t>
            </a:r>
            <a:endParaRPr lang="es-AR" sz="1100" dirty="0" smtClean="0">
              <a:latin typeface="Trebuchet MS" pitchFamily="34" charset="0"/>
              <a:cs typeface="Arial MT"/>
            </a:endParaRPr>
          </a:p>
          <a:p>
            <a:pPr marL="131445" algn="just">
              <a:lnSpc>
                <a:spcPct val="100000"/>
              </a:lnSpc>
              <a:spcBef>
                <a:spcPts val="114"/>
              </a:spcBef>
            </a:pPr>
            <a:endParaRPr sz="900">
              <a:latin typeface="Arial MT"/>
              <a:cs typeface="Arial MT"/>
            </a:endParaRPr>
          </a:p>
        </p:txBody>
      </p:sp>
      <p:sp>
        <p:nvSpPr>
          <p:cNvPr id="9" name="object 9"/>
          <p:cNvSpPr txBox="1"/>
          <p:nvPr/>
        </p:nvSpPr>
        <p:spPr>
          <a:xfrm>
            <a:off x="5105400" y="5295900"/>
            <a:ext cx="2951248" cy="181460"/>
          </a:xfrm>
          <a:prstGeom prst="rect">
            <a:avLst/>
          </a:prstGeom>
        </p:spPr>
        <p:txBody>
          <a:bodyPr vert="horz" wrap="square" lIns="0" tIns="12065" rIns="0" bIns="0" rtlCol="0">
            <a:spAutoFit/>
          </a:bodyPr>
          <a:lstStyle/>
          <a:p>
            <a:pPr marL="12700">
              <a:lnSpc>
                <a:spcPct val="100000"/>
              </a:lnSpc>
              <a:spcBef>
                <a:spcPts val="95"/>
              </a:spcBef>
            </a:pPr>
            <a:r>
              <a:rPr lang="es-AR" sz="1100" b="1" dirty="0" smtClean="0">
                <a:latin typeface="Trebuchet MS"/>
                <a:cs typeface="Trebuchet MS"/>
              </a:rPr>
              <a:t>Figura 3.4 Principio de la </a:t>
            </a:r>
            <a:r>
              <a:rPr lang="es-AR" sz="1100" b="1" dirty="0" err="1" smtClean="0">
                <a:latin typeface="Trebuchet MS"/>
                <a:cs typeface="Trebuchet MS"/>
              </a:rPr>
              <a:t>aparamenta</a:t>
            </a:r>
            <a:endParaRPr sz="1100" b="1">
              <a:latin typeface="Trebuchet MS"/>
              <a:cs typeface="Trebuchet MS"/>
            </a:endParaRPr>
          </a:p>
        </p:txBody>
      </p:sp>
      <p:pic>
        <p:nvPicPr>
          <p:cNvPr id="4098" name="Picture 2"/>
          <p:cNvPicPr>
            <a:picLocks noChangeAspect="1" noChangeArrowheads="1"/>
          </p:cNvPicPr>
          <p:nvPr/>
        </p:nvPicPr>
        <p:blipFill>
          <a:blip r:embed="rId2"/>
          <a:srcRect/>
          <a:stretch>
            <a:fillRect/>
          </a:stretch>
        </p:blipFill>
        <p:spPr bwMode="auto">
          <a:xfrm>
            <a:off x="4267200" y="495300"/>
            <a:ext cx="4648200" cy="4648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800" y="2476871"/>
            <a:ext cx="7239000" cy="3047629"/>
          </a:xfrm>
          <a:prstGeom prst="rect">
            <a:avLst/>
          </a:prstGeom>
        </p:spPr>
        <p:txBody>
          <a:bodyPr vert="horz" wrap="square" lIns="0" tIns="12065" rIns="0" bIns="0" rtlCol="0">
            <a:spAutoFit/>
          </a:bodyPr>
          <a:lstStyle/>
          <a:p>
            <a:pPr marL="361950" marR="1341755" indent="-349250" algn="just">
              <a:lnSpc>
                <a:spcPct val="110800"/>
              </a:lnSpc>
              <a:spcBef>
                <a:spcPts val="95"/>
              </a:spcBef>
              <a:buFont typeface="Wingdings" pitchFamily="2" charset="2"/>
              <a:buChar char="q"/>
            </a:pPr>
            <a:r>
              <a:rPr lang="es-AR" sz="1100" spc="-65" dirty="0" smtClean="0">
                <a:latin typeface="Trebuchet MS" pitchFamily="34" charset="0"/>
                <a:cs typeface="Arial MT"/>
              </a:rPr>
              <a:t>Tipo de suministro Capacidad de potencia Factor de coincidencia Formas del sistema</a:t>
            </a:r>
          </a:p>
          <a:p>
            <a:pPr marL="361950" marR="1341755" indent="-349250" algn="just">
              <a:lnSpc>
                <a:spcPct val="110800"/>
              </a:lnSpc>
              <a:spcBef>
                <a:spcPts val="95"/>
              </a:spcBef>
              <a:buFont typeface="Wingdings" pitchFamily="2" charset="2"/>
              <a:buChar char="q"/>
            </a:pPr>
            <a:r>
              <a:rPr lang="es-AR" sz="1100" spc="-65" dirty="0" smtClean="0">
                <a:latin typeface="Trebuchet MS" pitchFamily="34" charset="0"/>
                <a:cs typeface="Arial MT"/>
              </a:rPr>
              <a:t>Influencias externas en el equipo operativo Compatibilidad y capacidad de servicio</a:t>
            </a:r>
          </a:p>
          <a:p>
            <a:pPr marL="361950" marR="1341755" indent="-349250" algn="just">
              <a:lnSpc>
                <a:spcPct val="110800"/>
              </a:lnSpc>
              <a:spcBef>
                <a:spcPts val="95"/>
              </a:spcBef>
              <a:buFont typeface="Wingdings" pitchFamily="2" charset="2"/>
              <a:buChar char="q"/>
            </a:pPr>
            <a:r>
              <a:rPr lang="es-AR" sz="1100" spc="-65" dirty="0" smtClean="0">
                <a:latin typeface="Trebuchet MS" pitchFamily="34" charset="0"/>
                <a:cs typeface="Arial MT"/>
              </a:rPr>
              <a:t>Longitud máxima de transmisión</a:t>
            </a:r>
          </a:p>
          <a:p>
            <a:pPr marL="361950" marR="1341755" indent="-349250" algn="just">
              <a:lnSpc>
                <a:spcPct val="110800"/>
              </a:lnSpc>
              <a:spcBef>
                <a:spcPts val="95"/>
              </a:spcBef>
              <a:buFont typeface="Wingdings" pitchFamily="2" charset="2"/>
              <a:buChar char="q"/>
            </a:pPr>
            <a:r>
              <a:rPr lang="es-AR" sz="1100" spc="-65" dirty="0" smtClean="0">
                <a:latin typeface="Trebuchet MS" pitchFamily="34" charset="0"/>
                <a:cs typeface="Arial MT"/>
              </a:rPr>
              <a:t>Número de fuentes de alimentación conectadas Secciones transversales para las cargas</a:t>
            </a:r>
          </a:p>
          <a:p>
            <a:pPr marL="361950" marR="1341755" indent="-349250" algn="just">
              <a:lnSpc>
                <a:spcPct val="110800"/>
              </a:lnSpc>
              <a:spcBef>
                <a:spcPts val="95"/>
              </a:spcBef>
              <a:buFont typeface="Wingdings" pitchFamily="2" charset="2"/>
              <a:buChar char="q"/>
            </a:pPr>
            <a:r>
              <a:rPr lang="es-AR" sz="1100" spc="-65" dirty="0" smtClean="0">
                <a:latin typeface="Trebuchet MS" pitchFamily="34" charset="0"/>
                <a:cs typeface="Arial MT"/>
              </a:rPr>
              <a:t>Fusión de circuitos</a:t>
            </a:r>
          </a:p>
          <a:p>
            <a:pPr marL="19685" marR="1341755" indent="-7620" algn="just">
              <a:lnSpc>
                <a:spcPct val="110800"/>
              </a:lnSpc>
              <a:spcBef>
                <a:spcPts val="95"/>
              </a:spcBef>
              <a:tabLst>
                <a:tab pos="7172325" algn="l"/>
                <a:tab pos="8610600" algn="l"/>
              </a:tabLst>
            </a:pPr>
            <a:r>
              <a:rPr lang="es-AR" sz="1100" spc="-65" dirty="0" smtClean="0">
                <a:latin typeface="Trebuchet MS" pitchFamily="34" charset="0"/>
                <a:cs typeface="Arial MT"/>
              </a:rPr>
              <a:t>La planificación e instalación de un sistema eléctrico requiere el cálculo minucioso de las demandas de potencia para las que se va a diseñar el sistema. Esto está determinado por la ecuación</a:t>
            </a:r>
          </a:p>
          <a:p>
            <a:pPr marL="19685" marR="1341755" indent="-7620" algn="just">
              <a:lnSpc>
                <a:spcPct val="110800"/>
              </a:lnSpc>
              <a:spcBef>
                <a:spcPts val="95"/>
              </a:spcBef>
              <a:tabLst>
                <a:tab pos="7172325" algn="l"/>
                <a:tab pos="8610600" algn="l"/>
              </a:tabLst>
            </a:pPr>
            <a:endParaRPr lang="es-ES" sz="1100" spc="-65" dirty="0" smtClean="0">
              <a:latin typeface="Trebuchet MS" pitchFamily="34" charset="0"/>
              <a:cs typeface="Arial MT"/>
            </a:endParaRPr>
          </a:p>
          <a:p>
            <a:pPr marL="19685" marR="1341755" indent="-7620" algn="just">
              <a:lnSpc>
                <a:spcPct val="110800"/>
              </a:lnSpc>
              <a:spcBef>
                <a:spcPts val="95"/>
              </a:spcBef>
              <a:tabLst>
                <a:tab pos="7172325" algn="l"/>
                <a:tab pos="8610600" algn="l"/>
              </a:tabLst>
            </a:pPr>
            <a:endParaRPr lang="es-AR" sz="1100" spc="-65" dirty="0" smtClean="0">
              <a:latin typeface="Trebuchet MS" pitchFamily="34" charset="0"/>
              <a:cs typeface="Arial MT"/>
            </a:endParaRPr>
          </a:p>
          <a:p>
            <a:pPr marL="19685" marR="1341755" indent="-7620" algn="just">
              <a:lnSpc>
                <a:spcPct val="110800"/>
              </a:lnSpc>
              <a:spcBef>
                <a:spcPts val="95"/>
              </a:spcBef>
              <a:tabLst>
                <a:tab pos="7172325" algn="l"/>
                <a:tab pos="8610600" algn="l"/>
              </a:tabLst>
            </a:pPr>
            <a:r>
              <a:rPr lang="es-AR" sz="1100" spc="-15" dirty="0" smtClean="0">
                <a:latin typeface="Trebuchet MS" pitchFamily="34" charset="0"/>
                <a:cs typeface="Arial MT"/>
              </a:rPr>
              <a:t>El factor de simultaneidad factor de demanda </a:t>
            </a:r>
            <a:r>
              <a:rPr lang="es-AR" sz="1100" spc="-15" dirty="0" err="1" smtClean="0">
                <a:latin typeface="Trebuchet MS" pitchFamily="34" charset="0"/>
                <a:cs typeface="Arial MT"/>
              </a:rPr>
              <a:t>gi</a:t>
            </a:r>
            <a:r>
              <a:rPr lang="es-AR" sz="1100" spc="-15" dirty="0" smtClean="0">
                <a:latin typeface="Trebuchet MS" pitchFamily="34" charset="0"/>
                <a:cs typeface="Arial MT"/>
              </a:rPr>
              <a:t> indica cuántos consumidores están en operación al mismo tiempo (Cuadros 4 y 5). Es un factor importante para determinar los </a:t>
            </a:r>
            <a:r>
              <a:rPr lang="es-AR" sz="1100" spc="-15" dirty="0" err="1" smtClean="0">
                <a:latin typeface="Trebuchet MS" pitchFamily="34" charset="0"/>
                <a:cs typeface="Arial MT"/>
              </a:rPr>
              <a:t>feedins</a:t>
            </a:r>
            <a:r>
              <a:rPr lang="es-AR" sz="1100" spc="-15" dirty="0" smtClean="0">
                <a:latin typeface="Trebuchet MS" pitchFamily="34" charset="0"/>
                <a:cs typeface="Arial MT"/>
              </a:rPr>
              <a:t>. Cuando se conectan más accionamientos de motor en el sistema, también es necesario considerar el factor de utilización </a:t>
            </a:r>
            <a:r>
              <a:rPr lang="es-AR" sz="1100" spc="-15" dirty="0" err="1" smtClean="0">
                <a:latin typeface="Trebuchet MS" pitchFamily="34" charset="0"/>
                <a:cs typeface="Arial MT"/>
              </a:rPr>
              <a:t>ai</a:t>
            </a:r>
            <a:r>
              <a:rPr lang="es-AR" sz="1100" spc="-15" dirty="0" smtClean="0">
                <a:latin typeface="Trebuchet MS" pitchFamily="34" charset="0"/>
                <a:cs typeface="Arial MT"/>
              </a:rPr>
              <a:t> y la eficiencia </a:t>
            </a:r>
            <a:r>
              <a:rPr lang="es-AR" sz="1100" spc="-15" dirty="0" err="1" smtClean="0">
                <a:latin typeface="Trebuchet MS" pitchFamily="34" charset="0"/>
                <a:cs typeface="Arial MT"/>
              </a:rPr>
              <a:t>yi</a:t>
            </a:r>
            <a:r>
              <a:rPr lang="es-AR" sz="1100" spc="-15" dirty="0" smtClean="0">
                <a:latin typeface="Trebuchet MS" pitchFamily="34" charset="0"/>
                <a:cs typeface="Arial MT"/>
              </a:rPr>
              <a:t> en este cálculo. La máxima demanda de potencia es entonces [31]:</a:t>
            </a:r>
            <a:endParaRPr lang="es-AR" sz="1100" dirty="0" smtClean="0">
              <a:latin typeface="Trebuchet MS" pitchFamily="34" charset="0"/>
              <a:cs typeface="Arial MT"/>
            </a:endParaRPr>
          </a:p>
          <a:p>
            <a:pPr marL="12700">
              <a:lnSpc>
                <a:spcPct val="100000"/>
              </a:lnSpc>
              <a:spcBef>
                <a:spcPts val="95"/>
              </a:spcBef>
            </a:pPr>
            <a:endParaRPr lang="es-ES" sz="900" dirty="0" smtClean="0">
              <a:latin typeface="Arial MT"/>
              <a:cs typeface="Arial MT"/>
            </a:endParaRPr>
          </a:p>
          <a:p>
            <a:pPr marL="12700">
              <a:lnSpc>
                <a:spcPct val="100000"/>
              </a:lnSpc>
              <a:spcBef>
                <a:spcPts val="95"/>
              </a:spcBef>
            </a:pPr>
            <a:endParaRPr sz="900" dirty="0">
              <a:latin typeface="Arial MT"/>
              <a:cs typeface="Arial MT"/>
            </a:endParaRPr>
          </a:p>
        </p:txBody>
      </p:sp>
      <p:pic>
        <p:nvPicPr>
          <p:cNvPr id="6146" name="Picture 2"/>
          <p:cNvPicPr>
            <a:picLocks noChangeAspect="1" noChangeArrowheads="1"/>
          </p:cNvPicPr>
          <p:nvPr/>
        </p:nvPicPr>
        <p:blipFill>
          <a:blip r:embed="rId2"/>
          <a:srcRect t="15686" b="21569"/>
          <a:stretch>
            <a:fillRect/>
          </a:stretch>
        </p:blipFill>
        <p:spPr bwMode="auto">
          <a:xfrm>
            <a:off x="304800" y="3848100"/>
            <a:ext cx="5648325" cy="304800"/>
          </a:xfrm>
          <a:prstGeom prst="rect">
            <a:avLst/>
          </a:prstGeom>
          <a:noFill/>
          <a:ln w="9525">
            <a:noFill/>
            <a:miter lim="800000"/>
            <a:headEnd/>
            <a:tailEnd/>
          </a:ln>
          <a:effectLst/>
        </p:spPr>
      </p:pic>
      <p:sp>
        <p:nvSpPr>
          <p:cNvPr id="7" name="6 Rectángulo"/>
          <p:cNvSpPr/>
          <p:nvPr/>
        </p:nvSpPr>
        <p:spPr>
          <a:xfrm>
            <a:off x="152400" y="190500"/>
            <a:ext cx="8686800" cy="2318583"/>
          </a:xfrm>
          <a:prstGeom prst="rect">
            <a:avLst/>
          </a:prstGeom>
        </p:spPr>
        <p:txBody>
          <a:bodyPr wrap="square">
            <a:spAutoFit/>
          </a:bodyPr>
          <a:lstStyle/>
          <a:p>
            <a:pPr marL="12700" algn="just">
              <a:lnSpc>
                <a:spcPct val="100000"/>
              </a:lnSpc>
              <a:spcBef>
                <a:spcPts val="95"/>
              </a:spcBef>
            </a:pPr>
            <a:r>
              <a:rPr lang="es-AR" sz="1100" b="1" spc="65" dirty="0" smtClean="0">
                <a:latin typeface="Trebuchet MS" pitchFamily="34" charset="0"/>
                <a:cs typeface="Trebuchet MS"/>
              </a:rPr>
              <a:t>3.3  Sistemas Eléctricos</a:t>
            </a:r>
          </a:p>
          <a:p>
            <a:pPr marL="12700" algn="just">
              <a:lnSpc>
                <a:spcPct val="100000"/>
              </a:lnSpc>
              <a:spcBef>
                <a:spcPts val="95"/>
              </a:spcBef>
            </a:pPr>
            <a:endParaRPr lang="es-AR" sz="1100" spc="65" dirty="0" smtClean="0">
              <a:latin typeface="Trebuchet MS" pitchFamily="34" charset="0"/>
              <a:cs typeface="Trebuchet MS"/>
            </a:endParaRPr>
          </a:p>
          <a:p>
            <a:pPr marL="12700" algn="just">
              <a:lnSpc>
                <a:spcPct val="100000"/>
              </a:lnSpc>
              <a:spcBef>
                <a:spcPts val="95"/>
              </a:spcBef>
            </a:pPr>
            <a:r>
              <a:rPr lang="es-AR" sz="1100" spc="65" dirty="0" smtClean="0">
                <a:latin typeface="Trebuchet MS" pitchFamily="34" charset="0"/>
                <a:cs typeface="Trebuchet MS"/>
              </a:rPr>
              <a:t>Para la planificación de redes y sistemas eléctricos se debe tener en cuenta la potencia total del sistema, el tamaño y número de transformadores, el dimensionamiento de cables y líneas, el tamaño y distribución de las corrientes de operación y de cortocircuito, las fallas de operación y los cambios de carga. aclarado lo antes posible. Las corrientes de cortocircuito térmicas y dinámicas y los poderes de cierre y de apertura de los equipos de protección, las contribuciones de los motores de baja tensión a la corriente de cortocircuito simétrica inicial, a la corriente de cortocircuito de pico y a la corriente de apertura, la caída de tensión y la las perturbaciones del sistema determinan la estabilidad del sistema. El equipo eléctrico debe diseñarse de modo que su funcionamiento no se vea afectado por influencias electromagnéticas externas y que el propio equipo no se convierta en una fuente de perturbaciones para otros equipos [3]. Por este motivo, durante la planificación de los sistemas es necesario aclarar las posibles fuentes de perturbaciones lo antes posible e iniciar las contramedidas adecuadas. Las siguientes especificaciones características forman parte de la planificación de un sistema de baja tensión:</a:t>
            </a:r>
          </a:p>
        </p:txBody>
      </p:sp>
      <p:pic>
        <p:nvPicPr>
          <p:cNvPr id="6147" name="Picture 3"/>
          <p:cNvPicPr>
            <a:picLocks noChangeAspect="1" noChangeArrowheads="1"/>
          </p:cNvPicPr>
          <p:nvPr/>
        </p:nvPicPr>
        <p:blipFill>
          <a:blip r:embed="rId3"/>
          <a:srcRect r="57921"/>
          <a:stretch>
            <a:fillRect/>
          </a:stretch>
        </p:blipFill>
        <p:spPr bwMode="auto">
          <a:xfrm>
            <a:off x="6477000" y="3619500"/>
            <a:ext cx="2428875" cy="1495425"/>
          </a:xfrm>
          <a:prstGeom prst="rect">
            <a:avLst/>
          </a:prstGeom>
          <a:noFill/>
          <a:ln w="9525">
            <a:noFill/>
            <a:miter lim="800000"/>
            <a:headEnd/>
            <a:tailEnd/>
          </a:ln>
          <a:effectLst/>
        </p:spPr>
      </p:pic>
      <p:pic>
        <p:nvPicPr>
          <p:cNvPr id="10" name="Picture 3"/>
          <p:cNvPicPr>
            <a:picLocks noChangeAspect="1" noChangeArrowheads="1"/>
          </p:cNvPicPr>
          <p:nvPr/>
        </p:nvPicPr>
        <p:blipFill>
          <a:blip r:embed="rId3"/>
          <a:srcRect l="93728" b="73684"/>
          <a:stretch>
            <a:fillRect/>
          </a:stretch>
        </p:blipFill>
        <p:spPr bwMode="auto">
          <a:xfrm>
            <a:off x="7239000" y="5143500"/>
            <a:ext cx="361950" cy="380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228600" y="295878"/>
            <a:ext cx="4267199" cy="2104422"/>
          </a:xfrm>
          <a:prstGeom prst="rect">
            <a:avLst/>
          </a:prstGeom>
        </p:spPr>
        <p:txBody>
          <a:bodyPr vert="horz" wrap="square" lIns="0" tIns="12065" rIns="0" bIns="0" rtlCol="0">
            <a:spAutoFit/>
          </a:bodyPr>
          <a:lstStyle/>
          <a:p>
            <a:pPr marL="38100" marR="30480" indent="118745" algn="just">
              <a:lnSpc>
                <a:spcPct val="110800"/>
              </a:lnSpc>
              <a:spcBef>
                <a:spcPts val="95"/>
              </a:spcBef>
            </a:pPr>
            <a:r>
              <a:rPr lang="es-AR" sz="1100" spc="-15" dirty="0" smtClean="0">
                <a:latin typeface="Trebuchet MS" pitchFamily="34" charset="0"/>
                <a:cs typeface="Arial MT"/>
              </a:rPr>
              <a:t>La potencia aparente de la entrada de la red puede calcularse a partir de la </a:t>
            </a:r>
            <a:r>
              <a:rPr lang="es-AR" sz="1100" spc="-15" dirty="0" err="1" smtClean="0">
                <a:latin typeface="Trebuchet MS" pitchFamily="34" charset="0"/>
                <a:cs typeface="Arial MT"/>
              </a:rPr>
              <a:t>Pmax</a:t>
            </a:r>
            <a:r>
              <a:rPr lang="es-AR" sz="1100" spc="-15" dirty="0" smtClean="0">
                <a:latin typeface="Trebuchet MS" pitchFamily="34" charset="0"/>
                <a:cs typeface="Arial MT"/>
              </a:rPr>
              <a:t> calculada y el factor de potencia medio </a:t>
            </a:r>
            <a:r>
              <a:rPr lang="es-AR" sz="1100" spc="-15" dirty="0" err="1" smtClean="0">
                <a:latin typeface="Trebuchet MS" pitchFamily="34" charset="0"/>
                <a:cs typeface="Arial MT"/>
              </a:rPr>
              <a:t>cos</a:t>
            </a:r>
            <a:r>
              <a:rPr lang="es-AR" sz="1100" spc="-15" dirty="0" smtClean="0">
                <a:latin typeface="Trebuchet MS" pitchFamily="34" charset="0"/>
                <a:cs typeface="Arial MT"/>
              </a:rPr>
              <a:t> φ. Una vez definida la potencia total, con un factor de reserva, se puede establecer el tamaño y tipo del transformador. El suministro tiene lugar en una red en anillo o en una red radial (Figura 3.5). </a:t>
            </a:r>
          </a:p>
          <a:p>
            <a:pPr marL="38100" marR="30480" indent="118745" algn="just">
              <a:lnSpc>
                <a:spcPct val="110800"/>
              </a:lnSpc>
              <a:spcBef>
                <a:spcPts val="95"/>
              </a:spcBef>
            </a:pPr>
            <a:endParaRPr lang="es-AR" sz="1100" spc="-15" dirty="0" smtClean="0">
              <a:latin typeface="Trebuchet MS" pitchFamily="34" charset="0"/>
              <a:cs typeface="Arial MT"/>
            </a:endParaRPr>
          </a:p>
          <a:p>
            <a:pPr marL="38100" marR="30480" indent="118745" algn="just">
              <a:lnSpc>
                <a:spcPct val="110800"/>
              </a:lnSpc>
              <a:spcBef>
                <a:spcPts val="95"/>
              </a:spcBef>
            </a:pPr>
            <a:r>
              <a:rPr lang="es-AR" sz="1100" spc="-15" dirty="0" smtClean="0">
                <a:latin typeface="Trebuchet MS" pitchFamily="34" charset="0"/>
                <a:cs typeface="Arial MT"/>
              </a:rPr>
              <a:t>Aquí es necesario reflexionar sobre las características del equipo eléctrico operativo que pueden afectar a otros equipos operativos, como armónicos, compensación de potencia reactiva, sobretensiones, campos electromagnéticos, calidad de tensión y protección del sistema de potencia.</a:t>
            </a:r>
            <a:endParaRPr sz="1100">
              <a:latin typeface="Trebuchet MS" pitchFamily="34" charset="0"/>
              <a:cs typeface="Arial MT"/>
            </a:endParaRPr>
          </a:p>
        </p:txBody>
      </p:sp>
      <p:pic>
        <p:nvPicPr>
          <p:cNvPr id="5122" name="Picture 2"/>
          <p:cNvPicPr>
            <a:picLocks noChangeAspect="1" noChangeArrowheads="1"/>
          </p:cNvPicPr>
          <p:nvPr/>
        </p:nvPicPr>
        <p:blipFill>
          <a:blip r:embed="rId2"/>
          <a:srcRect/>
          <a:stretch>
            <a:fillRect/>
          </a:stretch>
        </p:blipFill>
        <p:spPr bwMode="auto">
          <a:xfrm>
            <a:off x="4572000" y="190500"/>
            <a:ext cx="4286250" cy="5334000"/>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228601" y="2781300"/>
            <a:ext cx="4190999" cy="17621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txBox="1"/>
          <p:nvPr/>
        </p:nvSpPr>
        <p:spPr>
          <a:xfrm>
            <a:off x="304801" y="266700"/>
            <a:ext cx="4267200" cy="2248051"/>
          </a:xfrm>
          <a:prstGeom prst="rect">
            <a:avLst/>
          </a:prstGeom>
        </p:spPr>
        <p:txBody>
          <a:bodyPr vert="horz" wrap="square" lIns="0" tIns="12065" rIns="0" bIns="0" rtlCol="0">
            <a:spAutoFit/>
          </a:bodyPr>
          <a:lstStyle/>
          <a:p>
            <a:pPr>
              <a:lnSpc>
                <a:spcPct val="100000"/>
              </a:lnSpc>
              <a:spcBef>
                <a:spcPts val="35"/>
              </a:spcBef>
            </a:pPr>
            <a:endParaRPr sz="1100">
              <a:latin typeface="Trebuchet MS" pitchFamily="34" charset="0"/>
              <a:cs typeface="Trebuchet MS"/>
            </a:endParaRPr>
          </a:p>
          <a:p>
            <a:pPr marL="18415" marR="5080" indent="118745" algn="just">
              <a:lnSpc>
                <a:spcPct val="110700"/>
              </a:lnSpc>
            </a:pPr>
            <a:r>
              <a:rPr lang="es-AR" sz="1100" spc="-15" dirty="0" smtClean="0">
                <a:latin typeface="Trebuchet MS" pitchFamily="34" charset="0"/>
                <a:cs typeface="Arial MT"/>
              </a:rPr>
              <a:t>El equipo eléctrico operativo, como cables y líneas, fusibles, interruptores y transformadores, debe elegirse y dimensionarse de manera óptima tanto desde el punto de vista económico como técnico. Si no hay información disponible, se puede usar la Tabla 3.3 para este propósito. </a:t>
            </a:r>
          </a:p>
          <a:p>
            <a:pPr marL="18415" marR="5080" indent="118745" algn="just">
              <a:lnSpc>
                <a:spcPct val="110700"/>
              </a:lnSpc>
            </a:pPr>
            <a:endParaRPr lang="es-AR" sz="1100" spc="-15" dirty="0" smtClean="0">
              <a:latin typeface="Trebuchet MS" pitchFamily="34" charset="0"/>
              <a:cs typeface="Arial MT"/>
            </a:endParaRPr>
          </a:p>
          <a:p>
            <a:pPr marL="18415" marR="5080" indent="118745" algn="just">
              <a:lnSpc>
                <a:spcPct val="110700"/>
              </a:lnSpc>
            </a:pPr>
            <a:r>
              <a:rPr lang="es-AR" sz="1100" spc="-15" dirty="0" smtClean="0">
                <a:latin typeface="Trebuchet MS" pitchFamily="34" charset="0"/>
                <a:cs typeface="Arial MT"/>
              </a:rPr>
              <a:t>La protección mínima por fusible para una instalación residencial es 63 A. Para edificios de mayor tamaño, con o sin calentamiento eléctrico de agua para baño/ducha, las potencias efectivas para el dimensionamiento de las líneas principales se pueden tomar del esquema de la Figura 3.6 .</a:t>
            </a:r>
            <a:endParaRPr sz="1100">
              <a:latin typeface="Trebuchet MS" pitchFamily="34" charset="0"/>
              <a:cs typeface="Arial MT"/>
            </a:endParaRPr>
          </a:p>
        </p:txBody>
      </p:sp>
      <p:pic>
        <p:nvPicPr>
          <p:cNvPr id="7170" name="Picture 2"/>
          <p:cNvPicPr>
            <a:picLocks noChangeAspect="1" noChangeArrowheads="1"/>
          </p:cNvPicPr>
          <p:nvPr/>
        </p:nvPicPr>
        <p:blipFill>
          <a:blip r:embed="rId2"/>
          <a:srcRect/>
          <a:stretch>
            <a:fillRect/>
          </a:stretch>
        </p:blipFill>
        <p:spPr bwMode="auto">
          <a:xfrm>
            <a:off x="4800600" y="266700"/>
            <a:ext cx="4171950" cy="4619625"/>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304800" y="2857500"/>
            <a:ext cx="4400550" cy="1790700"/>
          </a:xfrm>
          <a:prstGeom prst="rect">
            <a:avLst/>
          </a:prstGeom>
          <a:noFill/>
          <a:ln w="9525">
            <a:noFill/>
            <a:miter lim="800000"/>
            <a:headEnd/>
            <a:tailEnd/>
          </a:ln>
          <a:effectLst/>
        </p:spPr>
      </p:pic>
      <p:sp>
        <p:nvSpPr>
          <p:cNvPr id="2" name="CuadroTexto 1"/>
          <p:cNvSpPr txBox="1"/>
          <p:nvPr/>
        </p:nvSpPr>
        <p:spPr>
          <a:xfrm>
            <a:off x="5429250" y="5067300"/>
            <a:ext cx="3714750" cy="261610"/>
          </a:xfrm>
          <a:prstGeom prst="rect">
            <a:avLst/>
          </a:prstGeom>
          <a:noFill/>
        </p:spPr>
        <p:txBody>
          <a:bodyPr wrap="square" rtlCol="0">
            <a:spAutoFit/>
          </a:bodyPr>
          <a:lstStyle/>
          <a:p>
            <a:r>
              <a:rPr lang="es-ES" sz="1100" b="1" dirty="0" smtClean="0">
                <a:latin typeface="Trebuchet MS" panose="020B0603020202020204" pitchFamily="34" charset="0"/>
              </a:rPr>
              <a:t>Figura 3.5: Concepto de red de baja </a:t>
            </a:r>
            <a:r>
              <a:rPr lang="es-ES" sz="1100" b="1" dirty="0" err="1" smtClean="0">
                <a:latin typeface="Trebuchet MS" panose="020B0603020202020204" pitchFamily="34" charset="0"/>
              </a:rPr>
              <a:t>tension</a:t>
            </a:r>
            <a:r>
              <a:rPr lang="es-ES" sz="1100" b="1" dirty="0" smtClean="0">
                <a:latin typeface="Trebuchet MS" panose="020B0603020202020204" pitchFamily="34" charset="0"/>
              </a:rPr>
              <a:t> </a:t>
            </a:r>
            <a:endParaRPr lang="en-US" sz="1100" b="1" dirty="0">
              <a:latin typeface="Trebuchet MS" panose="020B060302020202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7" name="object 147"/>
          <p:cNvSpPr txBox="1"/>
          <p:nvPr/>
        </p:nvSpPr>
        <p:spPr>
          <a:xfrm>
            <a:off x="228600" y="190500"/>
            <a:ext cx="4343400" cy="4712957"/>
          </a:xfrm>
          <a:prstGeom prst="rect">
            <a:avLst/>
          </a:prstGeom>
        </p:spPr>
        <p:txBody>
          <a:bodyPr vert="horz" wrap="square" lIns="0" tIns="8255" rIns="0" bIns="0" rtlCol="0">
            <a:spAutoFit/>
          </a:bodyPr>
          <a:lstStyle/>
          <a:p>
            <a:pPr algn="just">
              <a:lnSpc>
                <a:spcPct val="100000"/>
              </a:lnSpc>
              <a:spcBef>
                <a:spcPts val="10"/>
              </a:spcBef>
            </a:pPr>
            <a:endParaRPr sz="1100" dirty="0">
              <a:latin typeface="Trebuchet MS" pitchFamily="34" charset="0"/>
              <a:cs typeface="Trebuchet MS"/>
            </a:endParaRPr>
          </a:p>
          <a:p>
            <a:pPr marL="12700" marR="5080" indent="69215" algn="just">
              <a:lnSpc>
                <a:spcPct val="104900"/>
              </a:lnSpc>
              <a:spcBef>
                <a:spcPts val="5"/>
              </a:spcBef>
            </a:pPr>
            <a:r>
              <a:rPr lang="es-AR" sz="1100" spc="-60" dirty="0" smtClean="0">
                <a:latin typeface="Trebuchet MS" pitchFamily="34" charset="0"/>
                <a:cs typeface="Arial MT"/>
              </a:rPr>
              <a:t>Cada tarea de planificación del proyecto comienza con la recopilación de todos los datos necesarios para los cálculos y el diseño. La coordinación entre todos los interesados ​​(propietario, arquitecto y electricistas) juega un papel importante. Deben tenerse siempre en cuenta las normas y reglamentaciones aplicables, como IEC y EN, así como las reglamentaciones específicas de cada país. Algunos de los más importantes son:</a:t>
            </a:r>
          </a:p>
          <a:p>
            <a:pPr marL="12700" marR="5080" indent="69215" algn="just">
              <a:lnSpc>
                <a:spcPct val="104900"/>
              </a:lnSpc>
              <a:spcBef>
                <a:spcPts val="5"/>
              </a:spcBef>
              <a:buFont typeface="Wingdings" pitchFamily="2" charset="2"/>
              <a:buChar char="ü"/>
            </a:pPr>
            <a:endParaRPr lang="es-AR" sz="1100" spc="-60" dirty="0" smtClean="0">
              <a:latin typeface="Trebuchet MS" pitchFamily="34" charset="0"/>
              <a:cs typeface="Arial MT"/>
            </a:endParaRPr>
          </a:p>
          <a:p>
            <a:pPr marL="12700" marR="5080" indent="69215" algn="just">
              <a:lnSpc>
                <a:spcPct val="104900"/>
              </a:lnSpc>
              <a:spcBef>
                <a:spcPts val="5"/>
              </a:spcBef>
              <a:buFont typeface="Wingdings" pitchFamily="2" charset="2"/>
              <a:buChar char="ü"/>
            </a:pPr>
            <a:r>
              <a:rPr lang="es-AR" sz="1100" spc="-60" dirty="0" smtClean="0">
                <a:latin typeface="Trebuchet MS" pitchFamily="34" charset="0"/>
                <a:cs typeface="Arial MT"/>
              </a:rPr>
              <a:t>IEC 60 364 Instalación de sistemas de corriente de potencia hasta 1000 V</a:t>
            </a:r>
          </a:p>
          <a:p>
            <a:pPr marL="12700" marR="5080" indent="69215" algn="just">
              <a:lnSpc>
                <a:spcPct val="104900"/>
              </a:lnSpc>
              <a:spcBef>
                <a:spcPts val="5"/>
              </a:spcBef>
              <a:buFont typeface="Wingdings" pitchFamily="2" charset="2"/>
              <a:buChar char="ü"/>
            </a:pPr>
            <a:r>
              <a:rPr lang="es-AR" sz="1100" spc="-60" dirty="0" smtClean="0">
                <a:latin typeface="Trebuchet MS" pitchFamily="34" charset="0"/>
                <a:cs typeface="Arial MT"/>
              </a:rPr>
              <a:t>IEC 60 909 Cálculo de corrientes de cortocircuito en redes trifásicas IEC 523 Capacidad de carga de corriente de líneas y cables</a:t>
            </a:r>
          </a:p>
          <a:p>
            <a:pPr marL="12700" marR="5080" indent="69215" algn="just">
              <a:lnSpc>
                <a:spcPct val="104900"/>
              </a:lnSpc>
              <a:spcBef>
                <a:spcPts val="5"/>
              </a:spcBef>
              <a:buFont typeface="Wingdings" pitchFamily="2" charset="2"/>
              <a:buChar char="ü"/>
            </a:pPr>
            <a:r>
              <a:rPr lang="es-AR" sz="1100" spc="-60" dirty="0" smtClean="0">
                <a:latin typeface="Trebuchet MS" pitchFamily="34" charset="0"/>
                <a:cs typeface="Arial MT"/>
              </a:rPr>
              <a:t>Factores de conversión para la capacidad de carga corriente de líneas y cables Reglamentos de prevención de accidentes del sindicato de </a:t>
            </a:r>
            <a:r>
              <a:rPr lang="es-AR" sz="1100" spc="-60" dirty="0" err="1" smtClean="0">
                <a:latin typeface="Trebuchet MS" pitchFamily="34" charset="0"/>
                <a:cs typeface="Arial MT"/>
              </a:rPr>
              <a:t>electrotecnología</a:t>
            </a:r>
            <a:r>
              <a:rPr lang="es-AR" sz="1100" spc="-60" dirty="0" smtClean="0">
                <a:latin typeface="Trebuchet MS" pitchFamily="34" charset="0"/>
                <a:cs typeface="Arial MT"/>
              </a:rPr>
              <a:t> Planificación de sistemas eléctricos en edificios residenciales</a:t>
            </a:r>
          </a:p>
          <a:p>
            <a:pPr marL="12700" marR="5080" indent="69215" algn="just">
              <a:lnSpc>
                <a:spcPct val="104900"/>
              </a:lnSpc>
              <a:spcBef>
                <a:spcPts val="5"/>
              </a:spcBef>
              <a:buFont typeface="Wingdings" pitchFamily="2" charset="2"/>
              <a:buChar char="ü"/>
            </a:pPr>
            <a:r>
              <a:rPr lang="es-AR" sz="1100" spc="-60" dirty="0" smtClean="0">
                <a:latin typeface="Trebuchet MS" pitchFamily="34" charset="0"/>
                <a:cs typeface="Arial MT"/>
              </a:rPr>
              <a:t>normativa de instalaciones de alarma contra incendios IEC 1024 Sistemas de protección contra rayos</a:t>
            </a:r>
          </a:p>
          <a:p>
            <a:pPr marL="12700" marR="5080" indent="69215" algn="just">
              <a:lnSpc>
                <a:spcPct val="104900"/>
              </a:lnSpc>
              <a:spcBef>
                <a:spcPts val="5"/>
              </a:spcBef>
              <a:buFont typeface="Wingdings" pitchFamily="2" charset="2"/>
              <a:buChar char="ü"/>
            </a:pPr>
            <a:r>
              <a:rPr lang="es-AR" sz="1100" spc="-60" dirty="0" smtClean="0">
                <a:latin typeface="Trebuchet MS" pitchFamily="34" charset="0"/>
                <a:cs typeface="Arial MT"/>
              </a:rPr>
              <a:t>EN 60204-1 Equipamiento de máquinas industriales</a:t>
            </a:r>
          </a:p>
          <a:p>
            <a:pPr marL="12700" marR="5080" indent="69215" algn="just">
              <a:lnSpc>
                <a:spcPct val="104900"/>
              </a:lnSpc>
              <a:spcBef>
                <a:spcPts val="5"/>
              </a:spcBef>
              <a:buFont typeface="Wingdings" pitchFamily="2" charset="2"/>
              <a:buChar char="ü"/>
            </a:pPr>
            <a:r>
              <a:rPr lang="es-AR" sz="1100" spc="-60" dirty="0" smtClean="0">
                <a:latin typeface="Trebuchet MS" pitchFamily="34" charset="0"/>
                <a:cs typeface="Arial MT"/>
              </a:rPr>
              <a:t>Funcionamiento electrotécnico, panel de servicio Ingeniería de iluminación</a:t>
            </a:r>
          </a:p>
          <a:p>
            <a:pPr marL="12700" marR="5080" indent="69215" algn="just">
              <a:lnSpc>
                <a:spcPct val="104900"/>
              </a:lnSpc>
              <a:spcBef>
                <a:spcPts val="5"/>
              </a:spcBef>
              <a:buFont typeface="Wingdings" pitchFamily="2" charset="2"/>
              <a:buChar char="ü"/>
            </a:pPr>
            <a:r>
              <a:rPr lang="es-AR" sz="1100" spc="-60" dirty="0" smtClean="0">
                <a:latin typeface="Trebuchet MS" pitchFamily="34" charset="0"/>
                <a:cs typeface="Arial MT"/>
              </a:rPr>
              <a:t>Reglamentos para la construcción de los estados federales alemanes Reglamentos de prevención de accidentes</a:t>
            </a:r>
          </a:p>
          <a:p>
            <a:pPr marL="12700" marR="781685" algn="just">
              <a:lnSpc>
                <a:spcPct val="110800"/>
              </a:lnSpc>
              <a:spcBef>
                <a:spcPts val="95"/>
              </a:spcBef>
              <a:buFont typeface="Wingdings" pitchFamily="2" charset="2"/>
              <a:buChar char="ü"/>
            </a:pPr>
            <a:r>
              <a:rPr lang="es-AR" sz="1100" spc="15" dirty="0" smtClean="0">
                <a:latin typeface="Trebuchet MS" pitchFamily="34" charset="0"/>
                <a:cs typeface="Arial MT"/>
              </a:rPr>
              <a:t>Documentación del circuito </a:t>
            </a:r>
          </a:p>
          <a:p>
            <a:pPr marL="12700" marR="781685" algn="just">
              <a:lnSpc>
                <a:spcPct val="110800"/>
              </a:lnSpc>
              <a:spcBef>
                <a:spcPts val="95"/>
              </a:spcBef>
              <a:buFont typeface="Wingdings" pitchFamily="2" charset="2"/>
              <a:buChar char="ü"/>
            </a:pPr>
            <a:r>
              <a:rPr lang="es-AR" sz="1100" spc="15" dirty="0" smtClean="0">
                <a:latin typeface="Trebuchet MS" pitchFamily="34" charset="0"/>
                <a:cs typeface="Arial MT"/>
              </a:rPr>
              <a:t>Ley de economía de energía </a:t>
            </a:r>
          </a:p>
          <a:p>
            <a:pPr marL="12700" marR="781685" algn="just">
              <a:lnSpc>
                <a:spcPct val="110800"/>
              </a:lnSpc>
              <a:spcBef>
                <a:spcPts val="95"/>
              </a:spcBef>
              <a:buFont typeface="Wingdings" pitchFamily="2" charset="2"/>
              <a:buChar char="ü"/>
            </a:pPr>
            <a:r>
              <a:rPr lang="es-AR" sz="1100" spc="15" dirty="0" smtClean="0">
                <a:latin typeface="Trebuchet MS" pitchFamily="34" charset="0"/>
                <a:cs typeface="Arial MT"/>
              </a:rPr>
              <a:t>Servicio de suministro</a:t>
            </a:r>
          </a:p>
          <a:p>
            <a:pPr marL="12700" marR="781685" algn="just">
              <a:lnSpc>
                <a:spcPct val="110800"/>
              </a:lnSpc>
              <a:spcBef>
                <a:spcPts val="95"/>
              </a:spcBef>
              <a:buFont typeface="Wingdings" pitchFamily="2" charset="2"/>
              <a:buChar char="ü"/>
            </a:pPr>
            <a:r>
              <a:rPr lang="es-AR" sz="1100" spc="15" dirty="0" smtClean="0">
                <a:latin typeface="Trebuchet MS" pitchFamily="34" charset="0"/>
                <a:cs typeface="Arial MT"/>
              </a:rPr>
              <a:t>Electrodos de puesta a tierra de base de hormigón</a:t>
            </a:r>
          </a:p>
          <a:p>
            <a:pPr marL="12700" marR="5080" indent="69215" algn="just">
              <a:lnSpc>
                <a:spcPct val="104900"/>
              </a:lnSpc>
              <a:spcBef>
                <a:spcPts val="5"/>
              </a:spcBef>
              <a:buFont typeface="Wingdings" pitchFamily="2" charset="2"/>
              <a:buChar char="ü"/>
            </a:pPr>
            <a:endParaRPr sz="1100" dirty="0">
              <a:latin typeface="Trebuchet MS" pitchFamily="34" charset="0"/>
              <a:cs typeface="Arial MT"/>
            </a:endParaRPr>
          </a:p>
        </p:txBody>
      </p:sp>
      <p:pic>
        <p:nvPicPr>
          <p:cNvPr id="8194" name="Picture 2"/>
          <p:cNvPicPr>
            <a:picLocks noChangeAspect="1" noChangeArrowheads="1"/>
          </p:cNvPicPr>
          <p:nvPr/>
        </p:nvPicPr>
        <p:blipFill>
          <a:blip r:embed="rId2"/>
          <a:srcRect/>
          <a:stretch>
            <a:fillRect/>
          </a:stretch>
        </p:blipFill>
        <p:spPr bwMode="auto">
          <a:xfrm>
            <a:off x="4572000" y="190500"/>
            <a:ext cx="4391025" cy="5381625"/>
          </a:xfrm>
          <a:prstGeom prst="rect">
            <a:avLst/>
          </a:prstGeom>
          <a:noFill/>
          <a:ln w="9525">
            <a:noFill/>
            <a:miter lim="800000"/>
            <a:headEnd/>
            <a:tailEnd/>
          </a:ln>
          <a:effectLst/>
        </p:spPr>
      </p:pic>
      <p:pic>
        <p:nvPicPr>
          <p:cNvPr id="2" name="Imagen 1"/>
          <p:cNvPicPr>
            <a:picLocks noChangeAspect="1"/>
          </p:cNvPicPr>
          <p:nvPr/>
        </p:nvPicPr>
        <p:blipFill>
          <a:blip r:embed="rId3"/>
          <a:stretch>
            <a:fillRect/>
          </a:stretch>
        </p:blipFill>
        <p:spPr>
          <a:xfrm>
            <a:off x="190500" y="1485900"/>
            <a:ext cx="4381500" cy="3048000"/>
          </a:xfrm>
          <a:prstGeom prst="rect">
            <a:avLst/>
          </a:prstGeom>
        </p:spPr>
      </p:pic>
      <p:pic>
        <p:nvPicPr>
          <p:cNvPr id="3" name="Imagen 2"/>
          <p:cNvPicPr>
            <a:picLocks noChangeAspect="1"/>
          </p:cNvPicPr>
          <p:nvPr/>
        </p:nvPicPr>
        <p:blipFill>
          <a:blip r:embed="rId4"/>
          <a:stretch>
            <a:fillRect/>
          </a:stretch>
        </p:blipFill>
        <p:spPr>
          <a:xfrm>
            <a:off x="180975" y="4450148"/>
            <a:ext cx="2562225" cy="998151"/>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04800" y="266700"/>
            <a:ext cx="9144000" cy="5382884"/>
          </a:xfrm>
          <a:prstGeom prst="rect">
            <a:avLst/>
          </a:prstGeom>
        </p:spPr>
        <p:txBody>
          <a:bodyPr vert="horz" wrap="square" lIns="0" tIns="15240" rIns="0" bIns="0" rtlCol="0">
            <a:spAutoFit/>
          </a:bodyPr>
          <a:lstStyle/>
          <a:p>
            <a:pPr marL="12700" marR="781685" algn="just">
              <a:lnSpc>
                <a:spcPct val="110800"/>
              </a:lnSpc>
              <a:spcBef>
                <a:spcPts val="95"/>
              </a:spcBef>
            </a:pPr>
            <a:r>
              <a:rPr lang="es-AR" sz="1100" spc="15" dirty="0" smtClean="0">
                <a:latin typeface="Trebuchet MS" pitchFamily="34" charset="0"/>
                <a:cs typeface="Arial MT"/>
              </a:rPr>
              <a:t>En la práctica podemos hablar de los siguientes casos:</a:t>
            </a:r>
          </a:p>
          <a:p>
            <a:pPr marL="12700" marR="781685" algn="just">
              <a:lnSpc>
                <a:spcPct val="110800"/>
              </a:lnSpc>
              <a:spcBef>
                <a:spcPts val="95"/>
              </a:spcBef>
            </a:pPr>
            <a:r>
              <a:rPr lang="es-AR" sz="1100" b="1" spc="15" dirty="0" smtClean="0">
                <a:latin typeface="Trebuchet MS" pitchFamily="34" charset="0"/>
                <a:cs typeface="Arial MT"/>
              </a:rPr>
              <a:t>Caso I:</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La potencia de cortocircuito se conoce o se puede obtener del proveedor de energía.</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Se dan la potencia y la tensión de cortocircuito del transformador.</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Se conocen los consumidores y los lugares de conexión.</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El factor de coincidencia se da o se puede tomar de las tablas.</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Por lo tanto, es posible calcular la sección transversal de la línea principal, las corrientes de cortocircuito y las caídas de tensión.</a:t>
            </a:r>
          </a:p>
          <a:p>
            <a:pPr marL="12700" marR="781685" algn="just">
              <a:lnSpc>
                <a:spcPct val="110800"/>
              </a:lnSpc>
              <a:spcBef>
                <a:spcPts val="95"/>
              </a:spcBef>
            </a:pPr>
            <a:endParaRPr lang="es-AR" sz="1100" spc="15" dirty="0" smtClean="0">
              <a:latin typeface="Trebuchet MS" pitchFamily="34" charset="0"/>
              <a:cs typeface="Arial MT"/>
            </a:endParaRPr>
          </a:p>
          <a:p>
            <a:pPr marL="12700" marR="781685" algn="just">
              <a:lnSpc>
                <a:spcPct val="110800"/>
              </a:lnSpc>
              <a:spcBef>
                <a:spcPts val="95"/>
              </a:spcBef>
            </a:pPr>
            <a:r>
              <a:rPr lang="es-AR" sz="1100" b="1" spc="15" dirty="0" smtClean="0">
                <a:latin typeface="Trebuchet MS" pitchFamily="34" charset="0"/>
                <a:cs typeface="Arial MT"/>
              </a:rPr>
              <a:t>Caso II:</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Se conocen la impedancia de fuente de la red de fuente y la longitud hasta la alimentación de la distribución principal.</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Los datos de los consumidores son conocidos y se dibujan en el mapa </a:t>
            </a:r>
            <a:r>
              <a:rPr lang="es-AR" sz="1100" spc="15" dirty="0" err="1" smtClean="0">
                <a:latin typeface="Trebuchet MS" pitchFamily="34" charset="0"/>
                <a:cs typeface="Arial MT"/>
              </a:rPr>
              <a:t>planimétrico</a:t>
            </a:r>
            <a:r>
              <a:rPr lang="es-AR" sz="1100" spc="15" dirty="0" smtClean="0">
                <a:latin typeface="Trebuchet MS" pitchFamily="34" charset="0"/>
                <a:cs typeface="Arial MT"/>
              </a:rPr>
              <a:t>.</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Se da el factor de coincidencia.</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Las medidas de protección (sistema TN o TT) son conocidas.</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Se deben calcular las potencias efectivas y reactivas totales instaladas.</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6. La corriente de operación se calcula a partir de la potencia efectiva total.</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La sección transversal de la línea de alimentación se calcula considerando el tipo de instalación del cable y la caída de tensión.</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El fusible principal o disyuntor se determina a partir del cableado seleccionado.</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Para el cálculo de las corrientes de cortocircuito es necesario determinar las impedancias de las líneas y cables individuales.</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Se calculan las corrientes de cortocircuito para cortocircuitos </a:t>
            </a:r>
            <a:r>
              <a:rPr lang="es-AR" sz="1100" spc="15" dirty="0" err="1" smtClean="0">
                <a:latin typeface="Trebuchet MS" pitchFamily="34" charset="0"/>
                <a:cs typeface="Arial MT"/>
              </a:rPr>
              <a:t>tripolares</a:t>
            </a:r>
            <a:r>
              <a:rPr lang="es-AR" sz="1100" spc="15" dirty="0" smtClean="0">
                <a:latin typeface="Trebuchet MS" pitchFamily="34" charset="0"/>
                <a:cs typeface="Arial MT"/>
              </a:rPr>
              <a:t> y unipolares.</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Las secciones transversales de las líneas y cables se determinan de acuerdo con las normas existentes (IEC 60 364 Partes 41, 43, 52 y 54).</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El equipo de protección contra </a:t>
            </a:r>
            <a:r>
              <a:rPr lang="es-AR" sz="1100" spc="15" dirty="0" err="1" smtClean="0">
                <a:latin typeface="Trebuchet MS" pitchFamily="34" charset="0"/>
                <a:cs typeface="Arial MT"/>
              </a:rPr>
              <a:t>sobrecorriente</a:t>
            </a:r>
            <a:r>
              <a:rPr lang="es-AR" sz="1100" spc="15" dirty="0" smtClean="0">
                <a:latin typeface="Trebuchet MS" pitchFamily="34" charset="0"/>
                <a:cs typeface="Arial MT"/>
              </a:rPr>
              <a:t> (OPE) debe elegirse para estas secciones transversales.</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Los tiempos de ruptura de los fusibles individuales se leen de las curvas características o de IEC 60 364 Partes 61.</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Se debe determinar la selectividad del equipo de protección contra </a:t>
            </a:r>
            <a:r>
              <a:rPr lang="es-AR" sz="1100" spc="15" dirty="0" err="1" smtClean="0">
                <a:latin typeface="Trebuchet MS" pitchFamily="34" charset="0"/>
                <a:cs typeface="Arial MT"/>
              </a:rPr>
              <a:t>sobrecorriente</a:t>
            </a:r>
            <a:r>
              <a:rPr lang="es-AR" sz="1100" spc="15" dirty="0" smtClean="0">
                <a:latin typeface="Trebuchet MS" pitchFamily="34" charset="0"/>
                <a:cs typeface="Arial MT"/>
              </a:rPr>
              <a:t>.</a:t>
            </a:r>
          </a:p>
          <a:p>
            <a:pPr marL="241300" marR="781685" indent="-228600" algn="just">
              <a:lnSpc>
                <a:spcPct val="110800"/>
              </a:lnSpc>
              <a:spcBef>
                <a:spcPts val="95"/>
              </a:spcBef>
              <a:buFont typeface="+mj-lt"/>
              <a:buAutoNum type="arabicPeriod"/>
            </a:pPr>
            <a:r>
              <a:rPr lang="es-AR" sz="1100" spc="15" dirty="0" smtClean="0">
                <a:latin typeface="Trebuchet MS" pitchFamily="34" charset="0"/>
                <a:cs typeface="Arial MT"/>
              </a:rPr>
              <a:t>Todos los datos recopilados se pueden transferir a la vista general, diagramas de circuitos y el mapa </a:t>
            </a:r>
            <a:r>
              <a:rPr lang="es-AR" sz="1100" spc="15" dirty="0" err="1" smtClean="0">
                <a:latin typeface="Trebuchet MS" pitchFamily="34" charset="0"/>
                <a:cs typeface="Arial MT"/>
              </a:rPr>
              <a:t>planimétrico</a:t>
            </a:r>
            <a:r>
              <a:rPr lang="es-AR" sz="1100" spc="15" dirty="0" smtClean="0">
                <a:latin typeface="Trebuchet MS" pitchFamily="34" charset="0"/>
                <a:cs typeface="Arial MT"/>
              </a:rPr>
              <a:t>.</a:t>
            </a:r>
            <a:endParaRPr sz="1100" dirty="0">
              <a:latin typeface="Trebuchet MS" pitchFamily="34" charset="0"/>
              <a:cs typeface="Arial M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09739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28600" y="419100"/>
            <a:ext cx="8686800" cy="4919294"/>
          </a:xfrm>
          <a:prstGeom prst="rect">
            <a:avLst/>
          </a:prstGeom>
        </p:spPr>
        <p:txBody>
          <a:bodyPr vert="horz" wrap="square" lIns="0" tIns="33019" rIns="0" bIns="0" rtlCol="0">
            <a:spAutoFit/>
          </a:bodyPr>
          <a:lstStyle/>
          <a:p>
            <a:pPr marL="34290" algn="just">
              <a:lnSpc>
                <a:spcPct val="100000"/>
              </a:lnSpc>
              <a:spcBef>
                <a:spcPts val="259"/>
              </a:spcBef>
            </a:pPr>
            <a:r>
              <a:rPr lang="es-AR" sz="2400" b="1" spc="-65" dirty="0" smtClean="0">
                <a:latin typeface="Trebuchet MS" pitchFamily="34" charset="0"/>
                <a:cs typeface="Arial MT"/>
              </a:rPr>
              <a:t>4  Transformadores</a:t>
            </a:r>
          </a:p>
          <a:p>
            <a:pPr marL="34290" algn="just">
              <a:lnSpc>
                <a:spcPct val="100000"/>
              </a:lnSpc>
              <a:spcBef>
                <a:spcPts val="259"/>
              </a:spcBef>
            </a:pPr>
            <a:endParaRPr lang="es-AR" sz="1100" spc="-65" dirty="0" smtClean="0">
              <a:latin typeface="Trebuchet MS" pitchFamily="34" charset="0"/>
              <a:cs typeface="Arial MT"/>
            </a:endParaRPr>
          </a:p>
          <a:p>
            <a:pPr marL="34290" algn="just">
              <a:lnSpc>
                <a:spcPct val="100000"/>
              </a:lnSpc>
              <a:spcBef>
                <a:spcPts val="259"/>
              </a:spcBef>
            </a:pPr>
            <a:r>
              <a:rPr lang="es-AR" sz="1100" b="1" spc="-65" dirty="0" smtClean="0">
                <a:latin typeface="Trebuchet MS" pitchFamily="34" charset="0"/>
                <a:cs typeface="Arial MT"/>
              </a:rPr>
              <a:t>IEC 60076-l-2-s-4-5-8, IEC 600726</a:t>
            </a:r>
          </a:p>
          <a:p>
            <a:pPr marL="34290" algn="just">
              <a:lnSpc>
                <a:spcPct val="100000"/>
              </a:lnSpc>
              <a:spcBef>
                <a:spcPts val="259"/>
              </a:spcBef>
            </a:pPr>
            <a:endParaRPr lang="es-AR" sz="1100" spc="-65" dirty="0" smtClean="0">
              <a:latin typeface="Trebuchet MS" pitchFamily="34" charset="0"/>
              <a:cs typeface="Arial MT"/>
            </a:endParaRPr>
          </a:p>
          <a:p>
            <a:pPr marL="34290" algn="just">
              <a:lnSpc>
                <a:spcPct val="100000"/>
              </a:lnSpc>
              <a:spcBef>
                <a:spcPts val="259"/>
              </a:spcBef>
            </a:pPr>
            <a:r>
              <a:rPr lang="es-AR" sz="1100" b="1" spc="-65" dirty="0" smtClean="0">
                <a:latin typeface="Trebuchet MS" pitchFamily="34" charset="0"/>
                <a:cs typeface="Arial MT"/>
              </a:rPr>
              <a:t>4.1 Base física</a:t>
            </a:r>
          </a:p>
          <a:p>
            <a:pPr marL="34290" algn="just">
              <a:lnSpc>
                <a:spcPct val="100000"/>
              </a:lnSpc>
              <a:spcBef>
                <a:spcPts val="259"/>
              </a:spcBef>
            </a:pPr>
            <a:endParaRPr lang="es-AR" sz="1100" spc="-65" dirty="0" smtClean="0">
              <a:latin typeface="Trebuchet MS" pitchFamily="34" charset="0"/>
              <a:cs typeface="Arial MT"/>
            </a:endParaRPr>
          </a:p>
          <a:p>
            <a:pPr marL="34290" algn="just">
              <a:lnSpc>
                <a:spcPct val="100000"/>
              </a:lnSpc>
              <a:spcBef>
                <a:spcPts val="259"/>
              </a:spcBef>
            </a:pPr>
            <a:r>
              <a:rPr lang="es-AR" sz="1100" spc="-65" dirty="0" smtClean="0">
                <a:latin typeface="Trebuchet MS" pitchFamily="34" charset="0"/>
                <a:cs typeface="Arial MT"/>
              </a:rPr>
              <a:t>El sistema industrial con equipo operativo representado en la Fig. 2.4; ahora se explicará. Primero discutiremos el transformador.</a:t>
            </a:r>
          </a:p>
          <a:p>
            <a:pPr marL="34290" algn="just">
              <a:lnSpc>
                <a:spcPct val="100000"/>
              </a:lnSpc>
              <a:spcBef>
                <a:spcPts val="259"/>
              </a:spcBef>
            </a:pPr>
            <a:r>
              <a:rPr lang="es-AR" sz="1100" spc="-65" dirty="0" smtClean="0">
                <a:latin typeface="Trebuchet MS" pitchFamily="34" charset="0"/>
                <a:cs typeface="Arial MT"/>
              </a:rPr>
              <a:t>Un transformador es un dispositivo de corriente alterna, en el que la inducción electromagnética transfiere una tensión y una corriente alternas entre dos o más devanados que tienen la misma frecuencia y, en general, diferentes valores de tensión y corriente. Se trata por tanto de un dispositivo de transmisión y transporte de energía eléctrica. Distinguimos aquí entre transformadores principales (transformadores de máquina), para transformar la tensión del generador en la alta tensión necesaria para las líneas de transmisión, y subestaciones transformadoras (transformadores de distribución) entre redes de media tensión y consumidores (redes locales). Los transformadores de baja potencia encuentran uso en ingeniería de comunicaciones, para transformar tensiones en las fuentes de alimentación de la industria eléctrica y como transformadores de aislamiento cuando es necesario trabajar con bajas tensiones.</a:t>
            </a:r>
          </a:p>
          <a:p>
            <a:pPr marL="34290" algn="just">
              <a:lnSpc>
                <a:spcPct val="100000"/>
              </a:lnSpc>
              <a:spcBef>
                <a:spcPts val="259"/>
              </a:spcBef>
            </a:pPr>
            <a:r>
              <a:rPr lang="es-AR" sz="1100" spc="-65" dirty="0" smtClean="0">
                <a:latin typeface="Trebuchet MS" pitchFamily="34" charset="0"/>
                <a:cs typeface="Arial MT"/>
              </a:rPr>
              <a:t>Las siguientes relaciones son importantes para el funcionamiento del transformador:</a:t>
            </a:r>
          </a:p>
          <a:p>
            <a:pPr marL="34290" algn="just">
              <a:lnSpc>
                <a:spcPct val="100000"/>
              </a:lnSpc>
              <a:spcBef>
                <a:spcPts val="259"/>
              </a:spcBef>
            </a:pPr>
            <a:r>
              <a:rPr lang="es-AR" sz="1100" b="1" spc="-65" dirty="0" smtClean="0">
                <a:latin typeface="Trebuchet MS" pitchFamily="34" charset="0"/>
                <a:cs typeface="Arial MT"/>
              </a:rPr>
              <a:t>1. Ley de Biot-</a:t>
            </a:r>
            <a:r>
              <a:rPr lang="es-AR" sz="1100" b="1" spc="-65" dirty="0" err="1" smtClean="0">
                <a:latin typeface="Trebuchet MS" pitchFamily="34" charset="0"/>
                <a:cs typeface="Arial MT"/>
              </a:rPr>
              <a:t>Savart</a:t>
            </a:r>
            <a:endParaRPr lang="es-AR" sz="1100" b="1" spc="-65" dirty="0" smtClean="0">
              <a:latin typeface="Trebuchet MS" pitchFamily="34" charset="0"/>
              <a:cs typeface="Arial MT"/>
            </a:endParaRPr>
          </a:p>
          <a:p>
            <a:pPr marL="34290" algn="just">
              <a:lnSpc>
                <a:spcPct val="100000"/>
              </a:lnSpc>
              <a:spcBef>
                <a:spcPts val="259"/>
              </a:spcBef>
            </a:pPr>
            <a:r>
              <a:rPr lang="es-AR" sz="1100" spc="-65" dirty="0" smtClean="0">
                <a:latin typeface="Trebuchet MS" pitchFamily="34" charset="0"/>
                <a:cs typeface="Arial MT"/>
              </a:rPr>
              <a:t>La ley de Biot-</a:t>
            </a:r>
            <a:r>
              <a:rPr lang="es-AR" sz="1100" spc="-65" dirty="0" err="1" smtClean="0">
                <a:latin typeface="Trebuchet MS" pitchFamily="34" charset="0"/>
                <a:cs typeface="Arial MT"/>
              </a:rPr>
              <a:t>Savart</a:t>
            </a:r>
            <a:r>
              <a:rPr lang="es-AR" sz="1100" spc="-65" dirty="0" smtClean="0">
                <a:latin typeface="Trebuchet MS" pitchFamily="34" charset="0"/>
                <a:cs typeface="Arial MT"/>
              </a:rPr>
              <a:t> describe la relación entre el campo magnético y la corriente eléctrica que genera este campo. La permeabilidad cuantifica esta relación.</a:t>
            </a:r>
          </a:p>
          <a:p>
            <a:pPr marL="34290" algn="just">
              <a:lnSpc>
                <a:spcPct val="100000"/>
              </a:lnSpc>
              <a:spcBef>
                <a:spcPts val="259"/>
              </a:spcBef>
            </a:pPr>
            <a:r>
              <a:rPr lang="es-AR" sz="1100" spc="-65" dirty="0" smtClean="0">
                <a:latin typeface="Trebuchet MS" pitchFamily="34" charset="0"/>
                <a:cs typeface="Arial MT"/>
              </a:rPr>
              <a:t>Inducción magnética (densidad de flujo):</a:t>
            </a:r>
          </a:p>
          <a:p>
            <a:pPr marL="34290" algn="just">
              <a:lnSpc>
                <a:spcPct val="100000"/>
              </a:lnSpc>
              <a:spcBef>
                <a:spcPts val="259"/>
              </a:spcBef>
            </a:pPr>
            <a:r>
              <a:rPr lang="es-AR" sz="1100" spc="-65" dirty="0" smtClean="0">
                <a:latin typeface="Trebuchet MS" pitchFamily="34" charset="0"/>
                <a:cs typeface="Arial MT"/>
              </a:rPr>
              <a:t>B = µ0  H 					(4.1)</a:t>
            </a:r>
          </a:p>
          <a:p>
            <a:pPr marL="34290" algn="just">
              <a:lnSpc>
                <a:spcPct val="100000"/>
              </a:lnSpc>
              <a:spcBef>
                <a:spcPts val="259"/>
              </a:spcBef>
            </a:pPr>
            <a:r>
              <a:rPr lang="es-AR" sz="1100" spc="-65" dirty="0" smtClean="0">
                <a:latin typeface="Trebuchet MS" pitchFamily="34" charset="0"/>
                <a:cs typeface="Arial MT"/>
              </a:rPr>
              <a:t>intensidad del campo magnético:</a:t>
            </a:r>
          </a:p>
          <a:p>
            <a:pPr marL="34290" algn="just">
              <a:lnSpc>
                <a:spcPct val="100000"/>
              </a:lnSpc>
              <a:spcBef>
                <a:spcPts val="259"/>
              </a:spcBef>
            </a:pPr>
            <a:endParaRPr lang="es-ES" sz="1100" spc="-65" dirty="0" smtClean="0">
              <a:latin typeface="Trebuchet MS" pitchFamily="34" charset="0"/>
              <a:cs typeface="Arial MT"/>
            </a:endParaRPr>
          </a:p>
          <a:p>
            <a:pPr marL="34290" algn="just">
              <a:lnSpc>
                <a:spcPct val="100000"/>
              </a:lnSpc>
              <a:spcBef>
                <a:spcPts val="259"/>
              </a:spcBef>
            </a:pPr>
            <a:endParaRPr lang="es-ES" sz="1100" spc="-65" dirty="0" smtClean="0">
              <a:latin typeface="Trebuchet MS" pitchFamily="34" charset="0"/>
              <a:cs typeface="Arial MT"/>
            </a:endParaRPr>
          </a:p>
          <a:p>
            <a:pPr marL="34290" algn="just">
              <a:lnSpc>
                <a:spcPct val="100000"/>
              </a:lnSpc>
              <a:spcBef>
                <a:spcPts val="259"/>
              </a:spcBef>
            </a:pPr>
            <a:r>
              <a:rPr lang="es-ES" sz="1100" spc="-65" dirty="0" smtClean="0">
                <a:latin typeface="Trebuchet MS" pitchFamily="34" charset="0"/>
                <a:cs typeface="Arial MT"/>
              </a:rPr>
              <a:t>Flujo eléctrico</a:t>
            </a:r>
            <a:endParaRPr lang="es-AR" sz="1100" spc="-65" dirty="0" smtClean="0">
              <a:latin typeface="Trebuchet MS" pitchFamily="34" charset="0"/>
              <a:cs typeface="Arial MT"/>
            </a:endParaRPr>
          </a:p>
          <a:p>
            <a:pPr marL="34290" algn="just">
              <a:lnSpc>
                <a:spcPct val="100000"/>
              </a:lnSpc>
              <a:spcBef>
                <a:spcPts val="259"/>
              </a:spcBef>
            </a:pPr>
            <a:endParaRPr sz="900" dirty="0">
              <a:latin typeface="Trebuchet MS" pitchFamily="34" charset="0"/>
              <a:cs typeface="Arial MT"/>
            </a:endParaRPr>
          </a:p>
        </p:txBody>
      </p:sp>
      <p:pic>
        <p:nvPicPr>
          <p:cNvPr id="9218" name="Picture 2"/>
          <p:cNvPicPr>
            <a:picLocks noChangeAspect="1" noChangeArrowheads="1"/>
          </p:cNvPicPr>
          <p:nvPr/>
        </p:nvPicPr>
        <p:blipFill>
          <a:blip r:embed="rId2"/>
          <a:srcRect/>
          <a:stretch>
            <a:fillRect/>
          </a:stretch>
        </p:blipFill>
        <p:spPr bwMode="auto">
          <a:xfrm>
            <a:off x="228600" y="4533900"/>
            <a:ext cx="4800600" cy="304800"/>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a:srcRect/>
          <a:stretch>
            <a:fillRect/>
          </a:stretch>
        </p:blipFill>
        <p:spPr bwMode="auto">
          <a:xfrm>
            <a:off x="228600" y="4991100"/>
            <a:ext cx="4800600" cy="2000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1" y="253734"/>
            <a:ext cx="4114800" cy="587981"/>
          </a:xfrm>
          <a:prstGeom prst="rect">
            <a:avLst/>
          </a:prstGeom>
        </p:spPr>
        <p:txBody>
          <a:bodyPr vert="horz" wrap="square" lIns="0" tIns="79375" rIns="0" bIns="0" rtlCol="0">
            <a:spAutoFit/>
          </a:bodyPr>
          <a:lstStyle/>
          <a:p>
            <a:pPr marL="12700">
              <a:lnSpc>
                <a:spcPct val="100000"/>
              </a:lnSpc>
              <a:spcBef>
                <a:spcPts val="625"/>
              </a:spcBef>
            </a:pPr>
            <a:r>
              <a:rPr lang="es-AR" sz="1100" spc="80" dirty="0" smtClean="0">
                <a:latin typeface="Trebuchet MS" pitchFamily="34" charset="0"/>
                <a:cs typeface="Arial MT"/>
              </a:rPr>
              <a:t>En un campo cerrado, la fuerza </a:t>
            </a:r>
            <a:r>
              <a:rPr lang="es-AR" sz="1100" spc="80" dirty="0" err="1" smtClean="0">
                <a:latin typeface="Trebuchet MS" pitchFamily="34" charset="0"/>
                <a:cs typeface="Arial MT"/>
              </a:rPr>
              <a:t>magnetomotriz</a:t>
            </a:r>
            <a:r>
              <a:rPr lang="es-AR" sz="1100" spc="80" dirty="0" smtClean="0">
                <a:latin typeface="Trebuchet MS" pitchFamily="34" charset="0"/>
                <a:cs typeface="Arial MT"/>
              </a:rPr>
              <a:t> representa la suma de todas las corrientes vinculadas con las líneas de inducción (Figura 4.1).</a:t>
            </a:r>
            <a:endParaRPr sz="1100">
              <a:latin typeface="Trebuchet MS" pitchFamily="34" charset="0"/>
              <a:cs typeface="Arial MT"/>
            </a:endParaRPr>
          </a:p>
        </p:txBody>
      </p:sp>
      <p:sp>
        <p:nvSpPr>
          <p:cNvPr id="9" name="object 9"/>
          <p:cNvSpPr txBox="1"/>
          <p:nvPr/>
        </p:nvSpPr>
        <p:spPr>
          <a:xfrm>
            <a:off x="228600" y="2781300"/>
            <a:ext cx="4114799" cy="1197123"/>
          </a:xfrm>
          <a:prstGeom prst="rect">
            <a:avLst/>
          </a:prstGeom>
        </p:spPr>
        <p:txBody>
          <a:bodyPr vert="horz" wrap="square" lIns="0" tIns="12065" rIns="0" bIns="0" rtlCol="0">
            <a:spAutoFit/>
          </a:bodyPr>
          <a:lstStyle/>
          <a:p>
            <a:pPr>
              <a:lnSpc>
                <a:spcPct val="100000"/>
              </a:lnSpc>
              <a:spcBef>
                <a:spcPts val="5"/>
              </a:spcBef>
            </a:pPr>
            <a:r>
              <a:rPr lang="es-AR" sz="1100" b="1" dirty="0" smtClean="0">
                <a:latin typeface="Trebuchet MS"/>
                <a:cs typeface="Trebuchet MS"/>
              </a:rPr>
              <a:t>2. Ley de Conservación de la Energía</a:t>
            </a:r>
          </a:p>
          <a:p>
            <a:pPr>
              <a:lnSpc>
                <a:spcPct val="100000"/>
              </a:lnSpc>
              <a:spcBef>
                <a:spcPts val="5"/>
              </a:spcBef>
            </a:pPr>
            <a:endParaRPr lang="es-ES" sz="1100" b="1" dirty="0" smtClean="0">
              <a:latin typeface="Trebuchet MS"/>
              <a:cs typeface="Trebuchet MS"/>
            </a:endParaRPr>
          </a:p>
          <a:p>
            <a:pPr>
              <a:lnSpc>
                <a:spcPct val="100000"/>
              </a:lnSpc>
              <a:spcBef>
                <a:spcPts val="5"/>
              </a:spcBef>
            </a:pPr>
            <a:endParaRPr lang="es-AR" sz="1100" b="1" dirty="0" smtClean="0">
              <a:latin typeface="Trebuchet MS"/>
              <a:cs typeface="Trebuchet MS"/>
            </a:endParaRPr>
          </a:p>
          <a:p>
            <a:pPr>
              <a:lnSpc>
                <a:spcPct val="100000"/>
              </a:lnSpc>
              <a:spcBef>
                <a:spcPts val="5"/>
              </a:spcBef>
            </a:pPr>
            <a:r>
              <a:rPr lang="es-AR" sz="1100" dirty="0" smtClean="0">
                <a:latin typeface="Trebuchet MS"/>
                <a:cs typeface="Trebuchet MS"/>
              </a:rPr>
              <a:t>La potencia de entrada es igual a la potencia de salida más la suma de todas las pérdidas que resultan de las pérdidas de potencia efectiva y las pérdidas de potencia reactiva (Figura 4.2).</a:t>
            </a:r>
            <a:endParaRPr sz="900">
              <a:latin typeface="Arial MT"/>
              <a:cs typeface="Arial MT"/>
            </a:endParaRPr>
          </a:p>
        </p:txBody>
      </p:sp>
      <p:pic>
        <p:nvPicPr>
          <p:cNvPr id="10242" name="Picture 2"/>
          <p:cNvPicPr>
            <a:picLocks noChangeAspect="1" noChangeArrowheads="1"/>
          </p:cNvPicPr>
          <p:nvPr/>
        </p:nvPicPr>
        <p:blipFill>
          <a:blip r:embed="rId2"/>
          <a:srcRect/>
          <a:stretch>
            <a:fillRect/>
          </a:stretch>
        </p:blipFill>
        <p:spPr bwMode="auto">
          <a:xfrm>
            <a:off x="4343401" y="114300"/>
            <a:ext cx="4572000" cy="2486025"/>
          </a:xfrm>
          <a:prstGeom prst="rect">
            <a:avLst/>
          </a:prstGeom>
          <a:noFill/>
          <a:ln w="9525">
            <a:noFill/>
            <a:miter lim="800000"/>
            <a:headEnd/>
            <a:tailEnd/>
          </a:ln>
          <a:effectLst/>
        </p:spPr>
      </p:pic>
      <p:pic>
        <p:nvPicPr>
          <p:cNvPr id="10243" name="Picture 3"/>
          <p:cNvPicPr>
            <a:picLocks noChangeAspect="1" noChangeArrowheads="1"/>
          </p:cNvPicPr>
          <p:nvPr/>
        </p:nvPicPr>
        <p:blipFill>
          <a:blip r:embed="rId3"/>
          <a:srcRect/>
          <a:stretch>
            <a:fillRect/>
          </a:stretch>
        </p:blipFill>
        <p:spPr bwMode="auto">
          <a:xfrm>
            <a:off x="4267201" y="3124200"/>
            <a:ext cx="4648200" cy="2400300"/>
          </a:xfrm>
          <a:prstGeom prst="rect">
            <a:avLst/>
          </a:prstGeom>
          <a:noFill/>
          <a:ln w="9525">
            <a:noFill/>
            <a:miter lim="800000"/>
            <a:headEnd/>
            <a:tailEnd/>
          </a:ln>
          <a:effectLst/>
        </p:spPr>
      </p:pic>
      <p:pic>
        <p:nvPicPr>
          <p:cNvPr id="19" name="Picture 2"/>
          <p:cNvPicPr>
            <a:picLocks noChangeAspect="1" noChangeArrowheads="1"/>
          </p:cNvPicPr>
          <p:nvPr/>
        </p:nvPicPr>
        <p:blipFill>
          <a:blip r:embed="rId4"/>
          <a:srcRect r="66434" b="15789"/>
          <a:stretch>
            <a:fillRect/>
          </a:stretch>
        </p:blipFill>
        <p:spPr bwMode="auto">
          <a:xfrm>
            <a:off x="533400" y="4381500"/>
            <a:ext cx="1828800" cy="304800"/>
          </a:xfrm>
          <a:prstGeom prst="rect">
            <a:avLst/>
          </a:prstGeom>
          <a:noFill/>
          <a:ln w="9525">
            <a:noFill/>
            <a:miter lim="800000"/>
            <a:headEnd/>
            <a:tailEnd/>
          </a:ln>
          <a:effectLst/>
        </p:spPr>
      </p:pic>
      <p:pic>
        <p:nvPicPr>
          <p:cNvPr id="20" name="Picture 2"/>
          <p:cNvPicPr>
            <a:picLocks noChangeAspect="1" noChangeArrowheads="1"/>
          </p:cNvPicPr>
          <p:nvPr/>
        </p:nvPicPr>
        <p:blipFill>
          <a:blip r:embed="rId4"/>
          <a:srcRect l="92308" b="15789"/>
          <a:stretch>
            <a:fillRect/>
          </a:stretch>
        </p:blipFill>
        <p:spPr bwMode="auto">
          <a:xfrm>
            <a:off x="3124200" y="4533900"/>
            <a:ext cx="419100" cy="304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3733800" y="114300"/>
            <a:ext cx="5181600" cy="5410201"/>
          </a:xfrm>
          <a:prstGeom prst="rect">
            <a:avLst/>
          </a:prstGeom>
          <a:noFill/>
          <a:ln w="9525">
            <a:noFill/>
            <a:miter lim="800000"/>
            <a:headEnd/>
            <a:tailEnd/>
          </a:ln>
          <a:effectLst/>
        </p:spPr>
      </p:pic>
      <p:pic>
        <p:nvPicPr>
          <p:cNvPr id="5" name="Picture 3"/>
          <p:cNvPicPr>
            <a:picLocks noChangeAspect="1" noChangeArrowheads="1"/>
          </p:cNvPicPr>
          <p:nvPr/>
        </p:nvPicPr>
        <p:blipFill>
          <a:blip r:embed="rId3"/>
          <a:srcRect r="41347"/>
          <a:stretch>
            <a:fillRect/>
          </a:stretch>
        </p:blipFill>
        <p:spPr bwMode="auto">
          <a:xfrm>
            <a:off x="232144" y="2019300"/>
            <a:ext cx="3053972" cy="2838464"/>
          </a:xfrm>
          <a:prstGeom prst="rect">
            <a:avLst/>
          </a:prstGeom>
          <a:noFill/>
          <a:ln w="9525">
            <a:noFill/>
            <a:miter lim="800000"/>
            <a:headEnd/>
            <a:tailEnd/>
          </a:ln>
          <a:effectLst/>
        </p:spPr>
      </p:pic>
      <p:pic>
        <p:nvPicPr>
          <p:cNvPr id="6" name="Picture 3"/>
          <p:cNvPicPr>
            <a:picLocks noChangeAspect="1" noChangeArrowheads="1"/>
          </p:cNvPicPr>
          <p:nvPr/>
        </p:nvPicPr>
        <p:blipFill>
          <a:blip r:embed="rId3"/>
          <a:srcRect l="91295"/>
          <a:stretch>
            <a:fillRect/>
          </a:stretch>
        </p:blipFill>
        <p:spPr bwMode="auto">
          <a:xfrm>
            <a:off x="3357554" y="2019300"/>
            <a:ext cx="304808" cy="2838464"/>
          </a:xfrm>
          <a:prstGeom prst="rect">
            <a:avLst/>
          </a:prstGeom>
          <a:noFill/>
          <a:ln w="9525">
            <a:noFill/>
            <a:miter lim="800000"/>
            <a:headEnd/>
            <a:tailEnd/>
          </a:ln>
          <a:effectLst/>
        </p:spPr>
      </p:pic>
      <p:sp>
        <p:nvSpPr>
          <p:cNvPr id="7" name="object 16"/>
          <p:cNvSpPr txBox="1"/>
          <p:nvPr/>
        </p:nvSpPr>
        <p:spPr>
          <a:xfrm>
            <a:off x="228600" y="190500"/>
            <a:ext cx="3914772" cy="2166491"/>
          </a:xfrm>
          <a:prstGeom prst="rect">
            <a:avLst/>
          </a:prstGeom>
        </p:spPr>
        <p:txBody>
          <a:bodyPr vert="horz" wrap="square" lIns="0" tIns="12065" rIns="0" bIns="0" rtlCol="0">
            <a:spAutoFit/>
          </a:bodyPr>
          <a:lstStyle/>
          <a:p>
            <a:pPr algn="just">
              <a:lnSpc>
                <a:spcPct val="100000"/>
              </a:lnSpc>
              <a:spcBef>
                <a:spcPts val="5"/>
              </a:spcBef>
            </a:pPr>
            <a:r>
              <a:rPr lang="es-AR" sz="1100" b="1" dirty="0" smtClean="0">
                <a:latin typeface="Trebuchet MS"/>
                <a:cs typeface="Trebuchet MS"/>
              </a:rPr>
              <a:t>3. Ley de </a:t>
            </a:r>
            <a:r>
              <a:rPr lang="es-AR" sz="1100" b="1" dirty="0" err="1" smtClean="0">
                <a:latin typeface="Trebuchet MS"/>
                <a:cs typeface="Trebuchet MS"/>
              </a:rPr>
              <a:t>Faraday</a:t>
            </a:r>
            <a:endParaRPr lang="es-AR" sz="1100" b="1" dirty="0" smtClean="0">
              <a:latin typeface="Trebuchet MS"/>
              <a:cs typeface="Trebuchet MS"/>
            </a:endParaRPr>
          </a:p>
          <a:p>
            <a:pPr algn="just">
              <a:lnSpc>
                <a:spcPct val="100000"/>
              </a:lnSpc>
              <a:spcBef>
                <a:spcPts val="5"/>
              </a:spcBef>
            </a:pPr>
            <a:endParaRPr lang="es-AR" sz="1100" dirty="0" smtClean="0">
              <a:latin typeface="Trebuchet MS"/>
              <a:cs typeface="Trebuchet MS"/>
            </a:endParaRPr>
          </a:p>
          <a:p>
            <a:pPr algn="just">
              <a:lnSpc>
                <a:spcPct val="100000"/>
              </a:lnSpc>
              <a:spcBef>
                <a:spcPts val="5"/>
              </a:spcBef>
            </a:pPr>
            <a:r>
              <a:rPr lang="es-AR" sz="1100" dirty="0" smtClean="0">
                <a:latin typeface="Trebuchet MS"/>
                <a:cs typeface="Trebuchet MS"/>
              </a:rPr>
              <a:t>Los voltajes de onda sinusoidal pueden generarse por el movimiento de los devanados en campos magnéticos o viceversa. Cuando un campo magnético cambiante atraviesa una espira conductora, se induce un voltaje en esta espira conductora (Figura 4.3). El voltaje inducido es proporcional a la tasa de cambio del flujo </a:t>
            </a:r>
            <a:r>
              <a:rPr lang="es-AR" sz="1100" dirty="0" err="1" smtClean="0">
                <a:latin typeface="Trebuchet MS"/>
                <a:cs typeface="Trebuchet MS"/>
              </a:rPr>
              <a:t>dФ</a:t>
            </a:r>
            <a:r>
              <a:rPr lang="es-AR" sz="1100" dirty="0" smtClean="0">
                <a:latin typeface="Trebuchet MS"/>
                <a:cs typeface="Trebuchet MS"/>
              </a:rPr>
              <a:t> y el número de devanados N proporcional:</a:t>
            </a:r>
          </a:p>
          <a:p>
            <a:pPr algn="just">
              <a:lnSpc>
                <a:spcPct val="100000"/>
              </a:lnSpc>
              <a:spcBef>
                <a:spcPts val="5"/>
              </a:spcBef>
            </a:pPr>
            <a:endParaRPr lang="es-ES" sz="1100" dirty="0" smtClean="0">
              <a:latin typeface="Trebuchet MS"/>
              <a:cs typeface="Arial MT"/>
            </a:endParaRPr>
          </a:p>
          <a:p>
            <a:pPr>
              <a:lnSpc>
                <a:spcPct val="100000"/>
              </a:lnSpc>
              <a:spcBef>
                <a:spcPts val="5"/>
              </a:spcBef>
            </a:pPr>
            <a:endParaRPr lang="es-AR" sz="1100" dirty="0" smtClean="0">
              <a:latin typeface="Trebuchet MS"/>
              <a:cs typeface="Trebuchet MS"/>
            </a:endParaRPr>
          </a:p>
          <a:p>
            <a:pPr algn="just">
              <a:lnSpc>
                <a:spcPct val="100000"/>
              </a:lnSpc>
              <a:spcBef>
                <a:spcPts val="5"/>
              </a:spcBef>
            </a:pPr>
            <a:endParaRPr lang="en-US" sz="900" dirty="0" smtClean="0">
              <a:latin typeface="Arial MT"/>
              <a:cs typeface="Arial MT"/>
            </a:endParaRPr>
          </a:p>
          <a:p>
            <a:pPr marL="354330" marR="5080" algn="just">
              <a:lnSpc>
                <a:spcPct val="110800"/>
              </a:lnSpc>
            </a:pPr>
            <a:endParaRPr sz="900">
              <a:latin typeface="Arial MT"/>
              <a:cs typeface="Arial M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04801" y="2705100"/>
            <a:ext cx="2971800" cy="2382062"/>
          </a:xfrm>
          <a:prstGeom prst="rect">
            <a:avLst/>
          </a:prstGeom>
        </p:spPr>
        <p:txBody>
          <a:bodyPr vert="horz" wrap="square" lIns="0" tIns="12065" rIns="0" bIns="0" rtlCol="0">
            <a:spAutoFit/>
          </a:bodyPr>
          <a:lstStyle/>
          <a:p>
            <a:pPr algn="just">
              <a:lnSpc>
                <a:spcPct val="100000"/>
              </a:lnSpc>
            </a:pPr>
            <a:r>
              <a:rPr lang="es-AR" sz="1100" b="1" spc="-30" dirty="0" smtClean="0">
                <a:latin typeface="Trebuchet MS" pitchFamily="34" charset="0"/>
                <a:cs typeface="Arial MT"/>
              </a:rPr>
              <a:t>5. Fuga magnética</a:t>
            </a:r>
          </a:p>
          <a:p>
            <a:pPr algn="just">
              <a:lnSpc>
                <a:spcPct val="100000"/>
              </a:lnSpc>
            </a:pPr>
            <a:endParaRPr lang="es-AR" sz="1100" b="1" spc="-30" dirty="0" smtClean="0">
              <a:latin typeface="Trebuchet MS" pitchFamily="34" charset="0"/>
              <a:cs typeface="Arial MT"/>
            </a:endParaRPr>
          </a:p>
          <a:p>
            <a:pPr algn="just">
              <a:lnSpc>
                <a:spcPct val="100000"/>
              </a:lnSpc>
            </a:pPr>
            <a:r>
              <a:rPr lang="es-AR" sz="1100" spc="-30" dirty="0" smtClean="0">
                <a:latin typeface="Trebuchet MS" pitchFamily="34" charset="0"/>
                <a:cs typeface="Arial MT"/>
              </a:rPr>
              <a:t>Una parte del fundente que no contribuye a la finalidad prevista, pero que está ligada a un devanado o parte de este, se encuentra fuera del núcleo de hierro (en el aire, Figura 4.5). Esto provoca caídas de tensión óhmica en el devanado primario y pérdidas térmicas en el núcleo de hierro. Toda la diferencia </a:t>
            </a:r>
            <a:r>
              <a:rPr lang="es-AR" sz="1100" spc="-30" dirty="0" err="1" smtClean="0">
                <a:latin typeface="Trebuchet MS" pitchFamily="34" charset="0"/>
                <a:cs typeface="Arial MT"/>
              </a:rPr>
              <a:t>magnetomotriz</a:t>
            </a:r>
            <a:r>
              <a:rPr lang="es-AR" sz="1100" spc="-30" dirty="0" smtClean="0">
                <a:latin typeface="Trebuchet MS" pitchFamily="34" charset="0"/>
                <a:cs typeface="Arial MT"/>
              </a:rPr>
              <a:t> da lugar a una fuerza magnética, que a su vez produce un flujo de fuga en el entrehierro entre los devanados. Las diferencias de potencial surgen dentro de un conductor, dando lugar a corrientes de Foucault o corrientes circulantes.</a:t>
            </a:r>
            <a:endParaRPr sz="1100">
              <a:latin typeface="Trebuchet MS" pitchFamily="34" charset="0"/>
              <a:cs typeface="Arial MT"/>
            </a:endParaRPr>
          </a:p>
        </p:txBody>
      </p:sp>
      <p:pic>
        <p:nvPicPr>
          <p:cNvPr id="13314" name="Picture 2"/>
          <p:cNvPicPr>
            <a:picLocks noChangeAspect="1" noChangeArrowheads="1"/>
          </p:cNvPicPr>
          <p:nvPr/>
        </p:nvPicPr>
        <p:blipFill>
          <a:blip r:embed="rId2"/>
          <a:srcRect/>
          <a:stretch>
            <a:fillRect/>
          </a:stretch>
        </p:blipFill>
        <p:spPr bwMode="auto">
          <a:xfrm>
            <a:off x="3657600" y="266700"/>
            <a:ext cx="5257800" cy="2438400"/>
          </a:xfrm>
          <a:prstGeom prst="rect">
            <a:avLst/>
          </a:prstGeom>
          <a:noFill/>
          <a:ln w="9525">
            <a:noFill/>
            <a:miter lim="800000"/>
            <a:headEnd/>
            <a:tailEnd/>
          </a:ln>
          <a:effectLst/>
        </p:spPr>
      </p:pic>
      <p:sp>
        <p:nvSpPr>
          <p:cNvPr id="11" name="10 Rectángulo"/>
          <p:cNvSpPr/>
          <p:nvPr/>
        </p:nvSpPr>
        <p:spPr>
          <a:xfrm>
            <a:off x="228600" y="266700"/>
            <a:ext cx="3124200" cy="1615827"/>
          </a:xfrm>
          <a:prstGeom prst="rect">
            <a:avLst/>
          </a:prstGeom>
        </p:spPr>
        <p:txBody>
          <a:bodyPr wrap="square">
            <a:spAutoFit/>
          </a:bodyPr>
          <a:lstStyle/>
          <a:p>
            <a:pPr algn="just">
              <a:lnSpc>
                <a:spcPct val="100000"/>
              </a:lnSpc>
            </a:pPr>
            <a:r>
              <a:rPr lang="es-AR" sz="1100" b="1" spc="-30" dirty="0" smtClean="0">
                <a:latin typeface="Trebuchet MS" pitchFamily="34" charset="0"/>
                <a:cs typeface="Arial MT"/>
              </a:rPr>
              <a:t>4. Principio del transformador</a:t>
            </a:r>
          </a:p>
          <a:p>
            <a:pPr algn="just">
              <a:lnSpc>
                <a:spcPct val="100000"/>
              </a:lnSpc>
            </a:pPr>
            <a:endParaRPr lang="es-AR" sz="1100" spc="-30" dirty="0" smtClean="0">
              <a:latin typeface="Trebuchet MS" pitchFamily="34" charset="0"/>
              <a:cs typeface="Arial MT"/>
            </a:endParaRPr>
          </a:p>
          <a:p>
            <a:pPr algn="just">
              <a:lnSpc>
                <a:spcPct val="100000"/>
              </a:lnSpc>
            </a:pPr>
            <a:r>
              <a:rPr lang="es-AR" sz="1100" spc="-30" dirty="0" smtClean="0">
                <a:latin typeface="Trebuchet MS" pitchFamily="34" charset="0"/>
                <a:cs typeface="Arial MT"/>
              </a:rPr>
              <a:t>Cuando una corriente que varía en el tiempo pasa a través de una bobina, se produce un campo magnético. Una segunda bobina ubicada cerca (sobre un núcleo de hierro común) también está sujeta a esta inducción (Principio del transformador, Figura 4.4).</a:t>
            </a:r>
          </a:p>
          <a:p>
            <a:pPr algn="just">
              <a:lnSpc>
                <a:spcPct val="100000"/>
              </a:lnSpc>
            </a:pPr>
            <a:r>
              <a:rPr lang="es-AR" sz="1100" spc="-30" dirty="0" smtClean="0">
                <a:latin typeface="Trebuchet MS" pitchFamily="34" charset="0"/>
                <a:cs typeface="Arial MT"/>
              </a:rPr>
              <a:t>Aquí se aplican las siguientes relaciones:</a:t>
            </a:r>
            <a:endParaRPr lang="es-AR" sz="1100" dirty="0" smtClean="0">
              <a:latin typeface="Trebuchet MS" pitchFamily="34" charset="0"/>
              <a:cs typeface="Arial MT"/>
            </a:endParaRPr>
          </a:p>
        </p:txBody>
      </p:sp>
      <p:pic>
        <p:nvPicPr>
          <p:cNvPr id="13315" name="Picture 3"/>
          <p:cNvPicPr>
            <a:picLocks noChangeAspect="1" noChangeArrowheads="1"/>
          </p:cNvPicPr>
          <p:nvPr/>
        </p:nvPicPr>
        <p:blipFill>
          <a:blip r:embed="rId3"/>
          <a:srcRect/>
          <a:stretch>
            <a:fillRect/>
          </a:stretch>
        </p:blipFill>
        <p:spPr bwMode="auto">
          <a:xfrm>
            <a:off x="3429000" y="2628900"/>
            <a:ext cx="5572125" cy="2971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1676400" y="495300"/>
            <a:ext cx="6176994" cy="4267200"/>
          </a:xfrm>
          <a:prstGeom prst="rect">
            <a:avLst/>
          </a:prstGeom>
        </p:spPr>
      </p:pic>
      <p:sp>
        <p:nvSpPr>
          <p:cNvPr id="5" name="object 5"/>
          <p:cNvSpPr txBox="1"/>
          <p:nvPr/>
        </p:nvSpPr>
        <p:spPr>
          <a:xfrm>
            <a:off x="228600" y="4838700"/>
            <a:ext cx="8686800" cy="739305"/>
          </a:xfrm>
          <a:prstGeom prst="rect">
            <a:avLst/>
          </a:prstGeom>
        </p:spPr>
        <p:txBody>
          <a:bodyPr vert="horz" wrap="square" lIns="0" tIns="12065" rIns="0" bIns="0" rtlCol="0">
            <a:spAutoFit/>
          </a:bodyPr>
          <a:lstStyle/>
          <a:p>
            <a:pPr marL="12700">
              <a:lnSpc>
                <a:spcPct val="100000"/>
              </a:lnSpc>
              <a:spcBef>
                <a:spcPts val="95"/>
              </a:spcBef>
            </a:pPr>
            <a:r>
              <a:rPr lang="es-AR" sz="1100" b="1" spc="-30" dirty="0" smtClean="0">
                <a:latin typeface="Trebuchet MS" pitchFamily="34" charset="0"/>
                <a:cs typeface="Arial MT"/>
              </a:rPr>
              <a:t>Figura 4.6 Construcción y características de un transformador de </a:t>
            </a:r>
            <a:r>
              <a:rPr lang="es-AR" sz="1100" b="1" spc="-30" dirty="0" err="1" smtClean="0">
                <a:latin typeface="Trebuchet MS" pitchFamily="34" charset="0"/>
                <a:cs typeface="Arial MT"/>
              </a:rPr>
              <a:t>aIECte</a:t>
            </a:r>
            <a:r>
              <a:rPr lang="es-AR" sz="1100" b="1" spc="-30" dirty="0" smtClean="0">
                <a:latin typeface="Trebuchet MS" pitchFamily="34" charset="0"/>
                <a:cs typeface="Arial MT"/>
              </a:rPr>
              <a:t> [43]</a:t>
            </a:r>
          </a:p>
          <a:p>
            <a:pPr marL="12700">
              <a:lnSpc>
                <a:spcPct val="100000"/>
              </a:lnSpc>
              <a:spcBef>
                <a:spcPts val="95"/>
              </a:spcBef>
            </a:pPr>
            <a:endParaRPr sz="1100" b="1" dirty="0">
              <a:latin typeface="Trebuchet MS" pitchFamily="34" charset="0"/>
              <a:cs typeface="Trebuchet MS"/>
            </a:endParaRPr>
          </a:p>
          <a:p>
            <a:pPr marL="12700" marR="5080">
              <a:lnSpc>
                <a:spcPct val="110800"/>
              </a:lnSpc>
            </a:pPr>
            <a:r>
              <a:rPr lang="es-AR" sz="1100" b="1" spc="30" dirty="0" smtClean="0">
                <a:latin typeface="Trebuchet MS" pitchFamily="34" charset="0"/>
                <a:cs typeface="Arial MT"/>
              </a:rPr>
              <a:t>Núcleo de hierro (1), devanados (2), cambiador de tomas (3), casquillos aislantes (4), depósito (5), tapa del depósito (6), camión (7), vaso de expansión (8), relé </a:t>
            </a:r>
            <a:r>
              <a:rPr lang="es-AR" sz="1100" b="1" spc="30" dirty="0" err="1" smtClean="0">
                <a:latin typeface="Trebuchet MS" pitchFamily="34" charset="0"/>
                <a:cs typeface="Arial MT"/>
              </a:rPr>
              <a:t>Buchholz</a:t>
            </a:r>
            <a:r>
              <a:rPr lang="es-AR" sz="1100" b="1" spc="30" dirty="0" smtClean="0">
                <a:latin typeface="Trebuchet MS" pitchFamily="34" charset="0"/>
                <a:cs typeface="Arial MT"/>
              </a:rPr>
              <a:t> (9)</a:t>
            </a:r>
            <a:endParaRPr sz="1100" b="1" dirty="0">
              <a:latin typeface="Trebuchet MS" pitchFamily="34" charset="0"/>
              <a:cs typeface="Arial MT"/>
            </a:endParaRPr>
          </a:p>
        </p:txBody>
      </p:sp>
      <p:sp>
        <p:nvSpPr>
          <p:cNvPr id="6" name="object 9"/>
          <p:cNvSpPr txBox="1"/>
          <p:nvPr/>
        </p:nvSpPr>
        <p:spPr>
          <a:xfrm>
            <a:off x="228600" y="266700"/>
            <a:ext cx="8686800" cy="350737"/>
          </a:xfrm>
          <a:prstGeom prst="rect">
            <a:avLst/>
          </a:prstGeom>
        </p:spPr>
        <p:txBody>
          <a:bodyPr vert="horz" wrap="square" lIns="0" tIns="12065" rIns="0" bIns="0" rtlCol="0">
            <a:spAutoFit/>
          </a:bodyPr>
          <a:lstStyle/>
          <a:p>
            <a:pPr>
              <a:lnSpc>
                <a:spcPct val="100000"/>
              </a:lnSpc>
              <a:spcBef>
                <a:spcPts val="10"/>
              </a:spcBef>
            </a:pPr>
            <a:r>
              <a:rPr lang="es-AR" sz="1100" dirty="0" smtClean="0">
                <a:latin typeface="Trebuchet MS"/>
                <a:cs typeface="Trebuchet MS"/>
              </a:rPr>
              <a:t>Las Figuras 4.6 y 4.7 ilustran los principales componentes de los transformadores de distribución (versiones </a:t>
            </a:r>
            <a:r>
              <a:rPr lang="es-AR" sz="1100" dirty="0" err="1" smtClean="0">
                <a:latin typeface="Trebuchet MS"/>
                <a:cs typeface="Trebuchet MS"/>
              </a:rPr>
              <a:t>aIECte</a:t>
            </a:r>
            <a:r>
              <a:rPr lang="es-AR" sz="1100" dirty="0" smtClean="0">
                <a:latin typeface="Trebuchet MS"/>
                <a:cs typeface="Trebuchet MS"/>
              </a:rPr>
              <a:t> y resina fundida) de 50 a 2500 </a:t>
            </a:r>
            <a:r>
              <a:rPr lang="es-AR" sz="1100" dirty="0" err="1" smtClean="0">
                <a:latin typeface="Trebuchet MS"/>
                <a:cs typeface="Trebuchet MS"/>
              </a:rPr>
              <a:t>kVA</a:t>
            </a:r>
            <a:r>
              <a:rPr lang="es-AR" sz="1100" dirty="0" smtClean="0">
                <a:latin typeface="Trebuchet MS"/>
                <a:cs typeface="Trebuchet MS"/>
              </a:rPr>
              <a:t>.</a:t>
            </a:r>
            <a:endParaRPr sz="1100" dirty="0">
              <a:latin typeface="Arial MT"/>
              <a:cs typeface="Arial M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1524000" y="190500"/>
            <a:ext cx="6324600" cy="3048000"/>
          </a:xfrm>
          <a:prstGeom prst="rect">
            <a:avLst/>
          </a:prstGeom>
        </p:spPr>
      </p:pic>
      <p:sp>
        <p:nvSpPr>
          <p:cNvPr id="5" name="object 5"/>
          <p:cNvSpPr txBox="1"/>
          <p:nvPr/>
        </p:nvSpPr>
        <p:spPr>
          <a:xfrm>
            <a:off x="152400" y="3234771"/>
            <a:ext cx="8763000" cy="2120452"/>
          </a:xfrm>
          <a:prstGeom prst="rect">
            <a:avLst/>
          </a:prstGeom>
        </p:spPr>
        <p:txBody>
          <a:bodyPr vert="horz" wrap="square" lIns="0" tIns="12065" rIns="0" bIns="0" rtlCol="0">
            <a:spAutoFit/>
          </a:bodyPr>
          <a:lstStyle/>
          <a:p>
            <a:pPr marL="19685" algn="just">
              <a:lnSpc>
                <a:spcPct val="100000"/>
              </a:lnSpc>
              <a:spcBef>
                <a:spcPts val="95"/>
              </a:spcBef>
            </a:pPr>
            <a:r>
              <a:rPr lang="es-AR" sz="1100" b="1" spc="-30" dirty="0" smtClean="0">
                <a:latin typeface="Trebuchet MS" pitchFamily="34" charset="0"/>
                <a:cs typeface="Arial MT"/>
              </a:rPr>
              <a:t>Figura 4.7 Construcción y características del transformador de resina fundida [44]</a:t>
            </a:r>
          </a:p>
          <a:p>
            <a:pPr marL="19685" algn="just">
              <a:lnSpc>
                <a:spcPct val="100000"/>
              </a:lnSpc>
              <a:spcBef>
                <a:spcPts val="95"/>
              </a:spcBef>
            </a:pPr>
            <a:endParaRPr lang="es-AR" sz="1100" spc="-30" dirty="0" smtClean="0">
              <a:latin typeface="Trebuchet MS" pitchFamily="34" charset="0"/>
              <a:cs typeface="Arial MT"/>
            </a:endParaRPr>
          </a:p>
          <a:p>
            <a:pPr marL="19685" algn="just">
              <a:lnSpc>
                <a:spcPct val="100000"/>
              </a:lnSpc>
              <a:spcBef>
                <a:spcPts val="95"/>
              </a:spcBef>
            </a:pPr>
            <a:r>
              <a:rPr lang="es-AR" sz="1100" spc="-30" dirty="0" smtClean="0">
                <a:latin typeface="Trebuchet MS" pitchFamily="34" charset="0"/>
                <a:cs typeface="Arial MT"/>
              </a:rPr>
              <a:t>Núcleo de tres ramas (1), devanado de voltaje más bajo (2), devanado de voltaje más alto (3), conexiones de voltaje más bajo (4), conexiones de voltaje más alto (5), espaciadores elásticos (6), marco final y carro (7), aislamiento de resina epoxi cargada con polvo de cuarzo (8)</a:t>
            </a:r>
          </a:p>
          <a:p>
            <a:pPr marL="19685" algn="just">
              <a:lnSpc>
                <a:spcPct val="100000"/>
              </a:lnSpc>
              <a:spcBef>
                <a:spcPts val="95"/>
              </a:spcBef>
            </a:pPr>
            <a:endParaRPr lang="es-AR" sz="1100" spc="-30" dirty="0" smtClean="0">
              <a:latin typeface="Trebuchet MS" pitchFamily="34" charset="0"/>
              <a:cs typeface="Arial MT"/>
            </a:endParaRPr>
          </a:p>
          <a:p>
            <a:pPr marL="19685" algn="just">
              <a:lnSpc>
                <a:spcPct val="100000"/>
              </a:lnSpc>
              <a:spcBef>
                <a:spcPts val="95"/>
              </a:spcBef>
            </a:pPr>
            <a:r>
              <a:rPr lang="es-AR" sz="1100" b="1" spc="-30" dirty="0" smtClean="0">
                <a:latin typeface="Trebuchet MS" pitchFamily="34" charset="0"/>
                <a:cs typeface="Arial MT"/>
              </a:rPr>
              <a:t>4.2 Núcleos</a:t>
            </a:r>
          </a:p>
          <a:p>
            <a:pPr marL="19685" algn="just">
              <a:lnSpc>
                <a:spcPct val="100000"/>
              </a:lnSpc>
              <a:spcBef>
                <a:spcPts val="95"/>
              </a:spcBef>
            </a:pPr>
            <a:endParaRPr lang="es-AR" sz="1100" spc="-30" dirty="0" smtClean="0">
              <a:latin typeface="Trebuchet MS" pitchFamily="34" charset="0"/>
              <a:cs typeface="Arial MT"/>
            </a:endParaRPr>
          </a:p>
          <a:p>
            <a:pPr marL="19685" algn="just">
              <a:lnSpc>
                <a:spcPct val="100000"/>
              </a:lnSpc>
              <a:spcBef>
                <a:spcPts val="95"/>
              </a:spcBef>
            </a:pPr>
            <a:r>
              <a:rPr lang="es-AR" sz="1100" spc="-30" dirty="0" smtClean="0">
                <a:latin typeface="Trebuchet MS" pitchFamily="34" charset="0"/>
                <a:cs typeface="Arial MT"/>
              </a:rPr>
              <a:t>El núcleo de hierro sirve para el acoplamiento magnético de los dos circuitos eléctricos separados. Se recubre con láminas individuales laminadas en frío y aisladas con laca de un espesor máximo de 0,35 mm (material blando) para minimizar las pérdidas no magnetizadas. El uso de ferrita (recubrimiento del núcleo) es necesario para minimizar las corrientes parásitas. El núcleo debe ser tan bueno como sea posible magnéticamente y, al mismo tiempo, la conductividad eléctrica debe ser lo más pobre posible eléctricamente. Al presionar las láminas del núcleo juntas se evitan pérdidas y el ruido del zumbido. El núcleo de hierro vibra (</a:t>
            </a:r>
            <a:r>
              <a:rPr lang="es-AR" sz="1100" spc="-30" dirty="0" err="1" smtClean="0">
                <a:latin typeface="Trebuchet MS" pitchFamily="34" charset="0"/>
                <a:cs typeface="Arial MT"/>
              </a:rPr>
              <a:t>magnetoestricción</a:t>
            </a:r>
            <a:r>
              <a:rPr lang="es-AR" sz="1100" spc="-30" dirty="0" smtClean="0">
                <a:latin typeface="Trebuchet MS" pitchFamily="34" charset="0"/>
                <a:cs typeface="Arial MT"/>
              </a:rPr>
              <a:t>), lo que se manifiesta en forma de zumbido.</a:t>
            </a:r>
            <a:endParaRPr sz="1100">
              <a:latin typeface="Trebuchet MS" pitchFamily="34" charset="0"/>
              <a:cs typeface="Arial M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28600" y="148534"/>
            <a:ext cx="8763000" cy="5428409"/>
          </a:xfrm>
          <a:prstGeom prst="rect">
            <a:avLst/>
          </a:prstGeom>
        </p:spPr>
        <p:txBody>
          <a:bodyPr vert="horz" wrap="square" lIns="0" tIns="21590" rIns="0" bIns="0" rtlCol="0">
            <a:spAutoFit/>
          </a:bodyPr>
          <a:lstStyle/>
          <a:p>
            <a:pPr marL="19685" algn="just">
              <a:lnSpc>
                <a:spcPct val="100000"/>
              </a:lnSpc>
              <a:spcBef>
                <a:spcPts val="170"/>
              </a:spcBef>
            </a:pPr>
            <a:r>
              <a:rPr lang="es-AR" sz="1100" b="1" spc="-30" smtClean="0">
                <a:latin typeface="Trebuchet MS" pitchFamily="34" charset="0"/>
                <a:cs typeface="Arial MT"/>
              </a:rPr>
              <a:t>4.3 </a:t>
            </a:r>
            <a:r>
              <a:rPr lang="es-AR" sz="1100" b="1" spc="-30" dirty="0" smtClean="0">
                <a:latin typeface="Trebuchet MS" pitchFamily="34" charset="0"/>
                <a:cs typeface="Arial MT"/>
              </a:rPr>
              <a:t>Devanados</a:t>
            </a:r>
          </a:p>
          <a:p>
            <a:pPr marL="19685" algn="just">
              <a:lnSpc>
                <a:spcPct val="100000"/>
              </a:lnSpc>
              <a:spcBef>
                <a:spcPts val="170"/>
              </a:spcBef>
            </a:pPr>
            <a:endParaRPr lang="es-AR" sz="1100" spc="-30" dirty="0" smtClean="0">
              <a:latin typeface="Trebuchet MS" pitchFamily="34" charset="0"/>
              <a:cs typeface="Arial MT"/>
            </a:endParaRPr>
          </a:p>
          <a:p>
            <a:pPr marL="19685" algn="just">
              <a:lnSpc>
                <a:spcPct val="100000"/>
              </a:lnSpc>
              <a:spcBef>
                <a:spcPts val="170"/>
              </a:spcBef>
            </a:pPr>
            <a:r>
              <a:rPr lang="es-AR" sz="1100" spc="-30" dirty="0" smtClean="0">
                <a:latin typeface="Trebuchet MS" pitchFamily="34" charset="0"/>
                <a:cs typeface="Arial MT"/>
              </a:rPr>
              <a:t>Los devanados se componen de conductores de Cu o Al con sección transversal redonda o rectangular, como laminaciones o láminas. Los devanados están ubicados en forma de bobina y generalmente son alambres de cobre aislados con laca de sección transversal circular.</a:t>
            </a:r>
          </a:p>
          <a:p>
            <a:pPr marL="19685" algn="just">
              <a:lnSpc>
                <a:spcPct val="100000"/>
              </a:lnSpc>
              <a:spcBef>
                <a:spcPts val="170"/>
              </a:spcBef>
            </a:pPr>
            <a:r>
              <a:rPr lang="es-AR" sz="1100" spc="-30" dirty="0" smtClean="0">
                <a:latin typeface="Trebuchet MS" pitchFamily="34" charset="0"/>
                <a:cs typeface="Arial MT"/>
              </a:rPr>
              <a:t>Los devanados se designan de la siguiente manera:</a:t>
            </a:r>
          </a:p>
          <a:p>
            <a:pPr marL="361950" indent="-342900" algn="just">
              <a:lnSpc>
                <a:spcPct val="100000"/>
              </a:lnSpc>
              <a:spcBef>
                <a:spcPts val="170"/>
              </a:spcBef>
              <a:buFont typeface="+mj-lt"/>
              <a:buAutoNum type="arabicPeriod"/>
            </a:pPr>
            <a:r>
              <a:rPr lang="es-AR" sz="1100" spc="-30" dirty="0" smtClean="0">
                <a:latin typeface="Trebuchet MS" pitchFamily="34" charset="0"/>
                <a:cs typeface="Arial MT"/>
              </a:rPr>
              <a:t>de acuerdo con la dirección del flujo de energía</a:t>
            </a:r>
          </a:p>
          <a:p>
            <a:pPr marL="819150" lvl="1" indent="-342900" algn="just">
              <a:spcBef>
                <a:spcPts val="170"/>
              </a:spcBef>
              <a:buFont typeface="Arial" pitchFamily="34" charset="0"/>
              <a:buChar char="•"/>
            </a:pPr>
            <a:r>
              <a:rPr lang="es-AR" sz="1100" spc="-30" dirty="0" smtClean="0">
                <a:latin typeface="Trebuchet MS" pitchFamily="34" charset="0"/>
                <a:cs typeface="Arial MT"/>
              </a:rPr>
              <a:t>devanado primario: absorbe energía, índice 1</a:t>
            </a:r>
          </a:p>
          <a:p>
            <a:pPr marL="819150" lvl="1" indent="-342900" algn="just">
              <a:spcBef>
                <a:spcPts val="170"/>
              </a:spcBef>
              <a:buFont typeface="Arial" pitchFamily="34" charset="0"/>
              <a:buChar char="•"/>
            </a:pPr>
            <a:r>
              <a:rPr lang="es-AR" sz="1100" spc="-30" dirty="0" smtClean="0">
                <a:latin typeface="Trebuchet MS" pitchFamily="34" charset="0"/>
                <a:cs typeface="Arial MT"/>
              </a:rPr>
              <a:t>devanado secundario: suministra energía, índice 2</a:t>
            </a:r>
          </a:p>
          <a:p>
            <a:pPr marL="361950" indent="-342900" algn="just">
              <a:lnSpc>
                <a:spcPct val="100000"/>
              </a:lnSpc>
              <a:spcBef>
                <a:spcPts val="170"/>
              </a:spcBef>
              <a:buFont typeface="+mj-lt"/>
              <a:buAutoNum type="arabicPeriod"/>
            </a:pPr>
            <a:r>
              <a:rPr lang="es-AR" sz="1100" spc="-30" dirty="0" smtClean="0">
                <a:latin typeface="Trebuchet MS" pitchFamily="34" charset="0"/>
                <a:cs typeface="Arial MT"/>
              </a:rPr>
              <a:t>según la tensión nominal</a:t>
            </a:r>
          </a:p>
          <a:p>
            <a:pPr marL="819150" lvl="1" indent="-342900" algn="just">
              <a:spcBef>
                <a:spcPts val="170"/>
              </a:spcBef>
              <a:buFont typeface="Arial" pitchFamily="34" charset="0"/>
              <a:buChar char="•"/>
            </a:pPr>
            <a:r>
              <a:rPr lang="es-AR" sz="1100" spc="-30" dirty="0" smtClean="0">
                <a:latin typeface="Trebuchet MS" pitchFamily="34" charset="0"/>
                <a:cs typeface="Arial MT"/>
              </a:rPr>
              <a:t>devanado de mayor voltaje (PV): devanado de mayor voltaje</a:t>
            </a:r>
          </a:p>
          <a:p>
            <a:pPr marL="819150" lvl="1" indent="-342900" algn="just">
              <a:spcBef>
                <a:spcPts val="170"/>
              </a:spcBef>
              <a:buFont typeface="Arial" pitchFamily="34" charset="0"/>
              <a:buChar char="•"/>
            </a:pPr>
            <a:r>
              <a:rPr lang="es-AR" sz="1100" spc="-30" dirty="0" smtClean="0">
                <a:latin typeface="Trebuchet MS" pitchFamily="34" charset="0"/>
                <a:cs typeface="Arial MT"/>
              </a:rPr>
              <a:t>devanado de menor voltaje (SV): devanado de menor voltaje</a:t>
            </a:r>
          </a:p>
          <a:p>
            <a:pPr marL="19685" algn="just">
              <a:lnSpc>
                <a:spcPct val="100000"/>
              </a:lnSpc>
              <a:spcBef>
                <a:spcPts val="170"/>
              </a:spcBef>
            </a:pPr>
            <a:endParaRPr lang="es-AR" sz="1100" spc="-30" dirty="0" smtClean="0">
              <a:latin typeface="Trebuchet MS" pitchFamily="34" charset="0"/>
              <a:cs typeface="Arial MT"/>
            </a:endParaRPr>
          </a:p>
          <a:p>
            <a:pPr marL="19685" algn="just">
              <a:lnSpc>
                <a:spcPct val="100000"/>
              </a:lnSpc>
              <a:spcBef>
                <a:spcPts val="170"/>
              </a:spcBef>
            </a:pPr>
            <a:r>
              <a:rPr lang="es-AR" sz="1100" b="1" spc="-30" dirty="0" smtClean="0">
                <a:latin typeface="Trebuchet MS" pitchFamily="34" charset="0"/>
                <a:cs typeface="Arial MT"/>
              </a:rPr>
              <a:t>4.4 Tipos</a:t>
            </a:r>
          </a:p>
          <a:p>
            <a:pPr marL="19685" algn="just">
              <a:lnSpc>
                <a:spcPct val="100000"/>
              </a:lnSpc>
              <a:spcBef>
                <a:spcPts val="170"/>
              </a:spcBef>
            </a:pPr>
            <a:endParaRPr lang="es-AR" sz="1100" spc="-30" dirty="0" smtClean="0">
              <a:latin typeface="Trebuchet MS" pitchFamily="34" charset="0"/>
              <a:cs typeface="Arial MT"/>
            </a:endParaRPr>
          </a:p>
          <a:p>
            <a:pPr marL="248285" indent="-228600" algn="just">
              <a:lnSpc>
                <a:spcPct val="100000"/>
              </a:lnSpc>
              <a:spcBef>
                <a:spcPts val="170"/>
              </a:spcBef>
              <a:buFont typeface="+mj-lt"/>
              <a:buAutoNum type="arabicPeriod"/>
            </a:pPr>
            <a:r>
              <a:rPr lang="es-AR" sz="1100" spc="-30" dirty="0" smtClean="0">
                <a:latin typeface="Trebuchet MS" pitchFamily="34" charset="0"/>
                <a:cs typeface="Arial MT"/>
              </a:rPr>
              <a:t>Transformador tipo carcasa</a:t>
            </a:r>
          </a:p>
          <a:p>
            <a:pPr marL="714375" lvl="1" indent="-238125" algn="just">
              <a:spcBef>
                <a:spcPts val="170"/>
              </a:spcBef>
              <a:buFont typeface="Arial" pitchFamily="34" charset="0"/>
              <a:buChar char="•"/>
            </a:pPr>
            <a:r>
              <a:rPr lang="es-AR" sz="1100" spc="-30" dirty="0" smtClean="0">
                <a:latin typeface="Trebuchet MS" pitchFamily="34" charset="0"/>
                <a:cs typeface="Arial MT"/>
              </a:rPr>
              <a:t>el núcleo de hierro rodea el devanado como un caparazón</a:t>
            </a:r>
          </a:p>
          <a:p>
            <a:pPr marL="714375" lvl="1" indent="-238125" algn="just">
              <a:spcBef>
                <a:spcPts val="170"/>
              </a:spcBef>
              <a:buFont typeface="Arial" pitchFamily="34" charset="0"/>
              <a:buChar char="•"/>
            </a:pPr>
            <a:r>
              <a:rPr lang="es-AR" sz="1100" spc="-30" dirty="0" smtClean="0">
                <a:latin typeface="Trebuchet MS" pitchFamily="34" charset="0"/>
                <a:cs typeface="Arial MT"/>
              </a:rPr>
              <a:t>tiene una fuga mínima y una corriente de cortocircuito mínima</a:t>
            </a:r>
          </a:p>
          <a:p>
            <a:pPr marL="714375" lvl="1" indent="-238125" algn="just">
              <a:spcBef>
                <a:spcPts val="170"/>
              </a:spcBef>
              <a:buFont typeface="Arial" pitchFamily="34" charset="0"/>
              <a:buChar char="•"/>
            </a:pPr>
            <a:r>
              <a:rPr lang="es-AR" sz="1100" spc="-30" dirty="0" smtClean="0">
                <a:latin typeface="Trebuchet MS" pitchFamily="34" charset="0"/>
                <a:cs typeface="Arial MT"/>
              </a:rPr>
              <a:t>utilizados como transformadores de red, control y rectificadores</a:t>
            </a:r>
          </a:p>
          <a:p>
            <a:pPr marL="714375" lvl="1" indent="-238125" algn="just">
              <a:spcBef>
                <a:spcPts val="170"/>
              </a:spcBef>
              <a:buFont typeface="Arial" pitchFamily="34" charset="0"/>
              <a:buChar char="•"/>
            </a:pPr>
            <a:r>
              <a:rPr lang="es-AR" sz="1100" spc="-30" dirty="0" smtClean="0">
                <a:latin typeface="Trebuchet MS" pitchFamily="34" charset="0"/>
                <a:cs typeface="Arial MT"/>
              </a:rPr>
              <a:t>bobinas separadas espacialmente</a:t>
            </a:r>
          </a:p>
          <a:p>
            <a:pPr marL="714375" lvl="1" indent="-238125" algn="just">
              <a:spcBef>
                <a:spcPts val="170"/>
              </a:spcBef>
              <a:buFont typeface="Arial" pitchFamily="34" charset="0"/>
              <a:buChar char="•"/>
            </a:pPr>
            <a:r>
              <a:rPr lang="es-AR" sz="1100" spc="-30" dirty="0" smtClean="0">
                <a:latin typeface="Trebuchet MS" pitchFamily="34" charset="0"/>
                <a:cs typeface="Arial MT"/>
              </a:rPr>
              <a:t>tiene campos de fuga relativamente fuertes</a:t>
            </a:r>
          </a:p>
          <a:p>
            <a:pPr marL="714375" lvl="1" indent="-238125" algn="just">
              <a:spcBef>
                <a:spcPts val="170"/>
              </a:spcBef>
              <a:buFont typeface="Arial" pitchFamily="34" charset="0"/>
              <a:buChar char="•"/>
            </a:pPr>
            <a:r>
              <a:rPr lang="es-AR" sz="1100" spc="-30" dirty="0" smtClean="0">
                <a:latin typeface="Trebuchet MS" pitchFamily="34" charset="0"/>
                <a:cs typeface="Arial MT"/>
              </a:rPr>
              <a:t>tiene un voltaje de cortocircuito relativamente grande</a:t>
            </a:r>
          </a:p>
          <a:p>
            <a:pPr marL="248285" indent="-228600" algn="just">
              <a:lnSpc>
                <a:spcPct val="100000"/>
              </a:lnSpc>
              <a:spcBef>
                <a:spcPts val="170"/>
              </a:spcBef>
              <a:buFont typeface="+mj-lt"/>
              <a:buAutoNum type="arabicPeriod"/>
            </a:pPr>
            <a:r>
              <a:rPr lang="es-AR" sz="1100" spc="-30" dirty="0" smtClean="0">
                <a:latin typeface="Trebuchet MS" pitchFamily="34" charset="0"/>
                <a:cs typeface="Arial MT"/>
              </a:rPr>
              <a:t>Transformador de núcleo</a:t>
            </a:r>
          </a:p>
          <a:p>
            <a:pPr marL="714375" lvl="1" indent="-238125" algn="just">
              <a:spcBef>
                <a:spcPts val="170"/>
              </a:spcBef>
              <a:buFont typeface="Arial" pitchFamily="34" charset="0"/>
              <a:buChar char="•"/>
            </a:pPr>
            <a:r>
              <a:rPr lang="es-AR" sz="1100" spc="-30" dirty="0" smtClean="0">
                <a:latin typeface="Trebuchet MS" pitchFamily="34" charset="0"/>
                <a:cs typeface="Arial MT"/>
              </a:rPr>
              <a:t>bobina rodea la extremidad del núcleo de hierro</a:t>
            </a:r>
          </a:p>
          <a:p>
            <a:pPr marL="714375" lvl="1" indent="-238125" algn="just">
              <a:spcBef>
                <a:spcPts val="170"/>
              </a:spcBef>
              <a:buFont typeface="Arial" pitchFamily="34" charset="0"/>
              <a:buChar char="•"/>
            </a:pPr>
            <a:r>
              <a:rPr lang="es-AR" sz="1100" spc="-30" dirty="0" smtClean="0">
                <a:latin typeface="Trebuchet MS" pitchFamily="34" charset="0"/>
                <a:cs typeface="Arial MT"/>
              </a:rPr>
              <a:t>el bobinado es de una sola capa y tiene un gran tamaño</a:t>
            </a:r>
          </a:p>
          <a:p>
            <a:pPr marL="248285" indent="-228600" algn="just">
              <a:lnSpc>
                <a:spcPct val="100000"/>
              </a:lnSpc>
              <a:spcBef>
                <a:spcPts val="170"/>
              </a:spcBef>
              <a:buFont typeface="+mj-lt"/>
              <a:buAutoNum type="arabicPeriod"/>
            </a:pPr>
            <a:r>
              <a:rPr lang="es-AR" sz="1100" spc="-30" dirty="0" smtClean="0">
                <a:latin typeface="Trebuchet MS" pitchFamily="34" charset="0"/>
                <a:cs typeface="Arial MT"/>
              </a:rPr>
              <a:t>Núcleo cortado en tiras</a:t>
            </a:r>
          </a:p>
          <a:p>
            <a:pPr marL="714375" lvl="1" indent="-238125" algn="just">
              <a:spcBef>
                <a:spcPts val="170"/>
              </a:spcBef>
              <a:buFont typeface="Arial" pitchFamily="34" charset="0"/>
              <a:buChar char="•"/>
            </a:pPr>
            <a:r>
              <a:rPr lang="es-AR" sz="1100" spc="-30" dirty="0" smtClean="0">
                <a:latin typeface="Trebuchet MS" pitchFamily="34" charset="0"/>
                <a:cs typeface="Arial MT"/>
              </a:rPr>
              <a:t>diseños de núcleo y tipo de carcasa</a:t>
            </a:r>
          </a:p>
          <a:p>
            <a:pPr marL="714375" lvl="1" indent="-238125" algn="just">
              <a:spcBef>
                <a:spcPts val="170"/>
              </a:spcBef>
              <a:buFont typeface="Arial" pitchFamily="34" charset="0"/>
              <a:buChar char="•"/>
            </a:pPr>
            <a:r>
              <a:rPr lang="es-AR" sz="1100" spc="-30" dirty="0" smtClean="0">
                <a:latin typeface="Trebuchet MS" pitchFamily="34" charset="0"/>
                <a:cs typeface="Arial MT"/>
              </a:rPr>
              <a:t>tiene pérdidas mínimas</a:t>
            </a:r>
          </a:p>
          <a:p>
            <a:pPr marL="714375" lvl="1" indent="-238125" algn="just">
              <a:spcBef>
                <a:spcPts val="170"/>
              </a:spcBef>
              <a:buFont typeface="Arial" pitchFamily="34" charset="0"/>
              <a:buChar char="•"/>
            </a:pPr>
            <a:r>
              <a:rPr lang="es-AR" sz="1100" spc="-30" dirty="0" smtClean="0">
                <a:latin typeface="Trebuchet MS" pitchFamily="34" charset="0"/>
                <a:cs typeface="Arial MT"/>
              </a:rPr>
              <a:t>30-40% más caro</a:t>
            </a:r>
          </a:p>
        </p:txBody>
      </p:sp>
      <p:sp>
        <p:nvSpPr>
          <p:cNvPr id="3" name="2 Rectángulo"/>
          <p:cNvSpPr/>
          <p:nvPr/>
        </p:nvSpPr>
        <p:spPr>
          <a:xfrm>
            <a:off x="4876800" y="2509857"/>
            <a:ext cx="4114800" cy="3082895"/>
          </a:xfrm>
          <a:prstGeom prst="rect">
            <a:avLst/>
          </a:prstGeom>
        </p:spPr>
        <p:txBody>
          <a:bodyPr wrap="square">
            <a:spAutoFit/>
          </a:bodyPr>
          <a:lstStyle/>
          <a:p>
            <a:pPr marL="248285" indent="-228600" algn="just">
              <a:lnSpc>
                <a:spcPct val="100000"/>
              </a:lnSpc>
              <a:spcBef>
                <a:spcPts val="170"/>
              </a:spcBef>
              <a:buFont typeface="+mj-lt"/>
              <a:buAutoNum type="arabicPeriod" startAt="2"/>
            </a:pPr>
            <a:r>
              <a:rPr lang="es-AR" sz="1100" spc="-30" dirty="0" smtClean="0">
                <a:latin typeface="Trebuchet MS" pitchFamily="34" charset="0"/>
                <a:cs typeface="Arial MT"/>
              </a:rPr>
              <a:t>Transformador de alta reactancia</a:t>
            </a:r>
          </a:p>
          <a:p>
            <a:pPr marL="628650" lvl="1" indent="-152400" algn="just">
              <a:spcBef>
                <a:spcPts val="170"/>
              </a:spcBef>
              <a:buFont typeface="Arial" pitchFamily="34" charset="0"/>
              <a:buChar char="•"/>
            </a:pPr>
            <a:r>
              <a:rPr lang="es-AR" sz="1100" spc="-30" dirty="0" smtClean="0">
                <a:latin typeface="Trebuchet MS" pitchFamily="34" charset="0"/>
                <a:cs typeface="Arial MT"/>
              </a:rPr>
              <a:t>para lámparas especiales de descarga de gas</a:t>
            </a:r>
          </a:p>
          <a:p>
            <a:pPr marL="628650" lvl="1" indent="-152400" algn="just">
              <a:spcBef>
                <a:spcPts val="170"/>
              </a:spcBef>
              <a:buFont typeface="Arial" pitchFamily="34" charset="0"/>
              <a:buChar char="•"/>
            </a:pPr>
            <a:r>
              <a:rPr lang="es-AR" sz="1100" spc="-30" dirty="0" smtClean="0">
                <a:latin typeface="Trebuchet MS" pitchFamily="34" charset="0"/>
                <a:cs typeface="Arial MT"/>
              </a:rPr>
              <a:t>tiene grandes campos de fuga magnética</a:t>
            </a:r>
          </a:p>
          <a:p>
            <a:pPr marL="19685" algn="just">
              <a:lnSpc>
                <a:spcPct val="100000"/>
              </a:lnSpc>
              <a:spcBef>
                <a:spcPts val="170"/>
              </a:spcBef>
            </a:pPr>
            <a:endParaRPr lang="es-AR" sz="1100" spc="-30" dirty="0" smtClean="0">
              <a:latin typeface="Trebuchet MS" pitchFamily="34" charset="0"/>
              <a:cs typeface="Arial MT"/>
            </a:endParaRPr>
          </a:p>
          <a:p>
            <a:pPr marL="19685" algn="just">
              <a:lnSpc>
                <a:spcPct val="100000"/>
              </a:lnSpc>
              <a:spcBef>
                <a:spcPts val="170"/>
              </a:spcBef>
            </a:pPr>
            <a:r>
              <a:rPr lang="es-AR" sz="1100" b="1" spc="-30" dirty="0" smtClean="0">
                <a:latin typeface="Trebuchet MS" pitchFamily="34" charset="0"/>
                <a:cs typeface="Arial MT"/>
              </a:rPr>
              <a:t>4.5 Transformadores de CA</a:t>
            </a:r>
          </a:p>
          <a:p>
            <a:pPr marL="19685" algn="just">
              <a:lnSpc>
                <a:spcPct val="100000"/>
              </a:lnSpc>
              <a:spcBef>
                <a:spcPts val="170"/>
              </a:spcBef>
            </a:pPr>
            <a:endParaRPr lang="es-AR" sz="1100" spc="-30" dirty="0" smtClean="0">
              <a:latin typeface="Trebuchet MS" pitchFamily="34" charset="0"/>
              <a:cs typeface="Arial MT"/>
            </a:endParaRPr>
          </a:p>
          <a:p>
            <a:pPr marL="19685" algn="just">
              <a:lnSpc>
                <a:spcPct val="100000"/>
              </a:lnSpc>
              <a:spcBef>
                <a:spcPts val="170"/>
              </a:spcBef>
            </a:pPr>
            <a:r>
              <a:rPr lang="es-AR" sz="1100" b="1" spc="-30" dirty="0" smtClean="0">
                <a:latin typeface="Trebuchet MS" pitchFamily="34" charset="0"/>
                <a:cs typeface="Arial MT"/>
              </a:rPr>
              <a:t>4.5.1 Diseño</a:t>
            </a:r>
          </a:p>
          <a:p>
            <a:pPr marL="19685" algn="just">
              <a:lnSpc>
                <a:spcPct val="100000"/>
              </a:lnSpc>
              <a:spcBef>
                <a:spcPts val="170"/>
              </a:spcBef>
            </a:pPr>
            <a:endParaRPr lang="es-AR" sz="1100" spc="-30" dirty="0" smtClean="0">
              <a:latin typeface="Trebuchet MS" pitchFamily="34" charset="0"/>
              <a:cs typeface="Arial MT"/>
            </a:endParaRPr>
          </a:p>
          <a:p>
            <a:pPr marL="19685" algn="just">
              <a:spcBef>
                <a:spcPts val="170"/>
              </a:spcBef>
            </a:pPr>
            <a:r>
              <a:rPr lang="es-AR" sz="1100" spc="-30" dirty="0" smtClean="0">
                <a:latin typeface="Trebuchet MS" pitchFamily="34" charset="0"/>
                <a:cs typeface="Arial MT"/>
              </a:rPr>
              <a:t>Los transformadores monofásicos o de CA constan de al menos dos devanados separados metálicamente en el mismo núcleo de hierro (Figura 4.8). El núcleo está conectado a través de una parte superior </a:t>
            </a:r>
            <a:r>
              <a:rPr lang="es-AR" sz="1100" spc="-45" dirty="0" smtClean="0">
                <a:latin typeface="Trebuchet MS" pitchFamily="34" charset="0"/>
                <a:cs typeface="Arial MT"/>
              </a:rPr>
              <a:t>y un yugo inferior, de modo que surge un circuito magnético cerrado. El núcleo de hierro está hecho de láminas de hierro dulce que están aisladas entre sí (para minimizar las pérdidas debidas a la </a:t>
            </a:r>
            <a:r>
              <a:rPr lang="es-AR" sz="1100" spc="-45" dirty="0" err="1" smtClean="0">
                <a:latin typeface="Trebuchet MS" pitchFamily="34" charset="0"/>
                <a:cs typeface="Arial MT"/>
              </a:rPr>
              <a:t>remagnetización</a:t>
            </a:r>
            <a:r>
              <a:rPr lang="es-AR" sz="1100" spc="-45" dirty="0" smtClean="0">
                <a:latin typeface="Trebuchet MS" pitchFamily="34" charset="0"/>
                <a:cs typeface="Arial MT"/>
              </a:rPr>
              <a:t> y las corrientes de Foucault).</a:t>
            </a:r>
            <a:endParaRPr lang="es-AR" sz="1100" dirty="0" smtClean="0">
              <a:latin typeface="Trebuchet MS" pitchFamily="34" charset="0"/>
              <a:cs typeface="Arial MT"/>
            </a:endParaRPr>
          </a:p>
          <a:p>
            <a:pPr marL="19685" algn="just">
              <a:lnSpc>
                <a:spcPct val="100000"/>
              </a:lnSpc>
              <a:spcBef>
                <a:spcPts val="170"/>
              </a:spcBef>
            </a:pPr>
            <a:endParaRPr lang="es-AR" sz="1100" dirty="0">
              <a:latin typeface="Trebuchet MS" pitchFamily="34" charset="0"/>
              <a:cs typeface="Arial M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object 43"/>
          <p:cNvSpPr txBox="1"/>
          <p:nvPr/>
        </p:nvSpPr>
        <p:spPr>
          <a:xfrm>
            <a:off x="4343400" y="5295900"/>
            <a:ext cx="3276600" cy="181460"/>
          </a:xfrm>
          <a:prstGeom prst="rect">
            <a:avLst/>
          </a:prstGeom>
        </p:spPr>
        <p:txBody>
          <a:bodyPr vert="horz" wrap="square" lIns="0" tIns="12065" rIns="0" bIns="0" rtlCol="0">
            <a:spAutoFit/>
          </a:bodyPr>
          <a:lstStyle/>
          <a:p>
            <a:pPr marL="12700" algn="ctr">
              <a:lnSpc>
                <a:spcPct val="100000"/>
              </a:lnSpc>
              <a:spcBef>
                <a:spcPts val="95"/>
              </a:spcBef>
            </a:pPr>
            <a:r>
              <a:rPr lang="es-AR" sz="1100" b="1" spc="-30" dirty="0" smtClean="0">
                <a:latin typeface="Trebuchet MS" pitchFamily="34" charset="0"/>
                <a:cs typeface="Arial MT"/>
              </a:rPr>
              <a:t>Figura 4.8 Principio del transformador de CA</a:t>
            </a:r>
            <a:endParaRPr sz="1100" b="1">
              <a:latin typeface="Trebuchet MS" pitchFamily="34" charset="0"/>
              <a:cs typeface="Trebuchet MS"/>
            </a:endParaRPr>
          </a:p>
        </p:txBody>
      </p:sp>
      <p:sp>
        <p:nvSpPr>
          <p:cNvPr id="44" name="object 44"/>
          <p:cNvSpPr txBox="1"/>
          <p:nvPr/>
        </p:nvSpPr>
        <p:spPr>
          <a:xfrm>
            <a:off x="228600" y="266700"/>
            <a:ext cx="2971799" cy="2546210"/>
          </a:xfrm>
          <a:prstGeom prst="rect">
            <a:avLst/>
          </a:prstGeom>
        </p:spPr>
        <p:txBody>
          <a:bodyPr vert="horz" wrap="square" lIns="0" tIns="22225" rIns="0" bIns="0" rtlCol="0">
            <a:spAutoFit/>
          </a:bodyPr>
          <a:lstStyle/>
          <a:p>
            <a:pPr marL="57785">
              <a:lnSpc>
                <a:spcPct val="100000"/>
              </a:lnSpc>
              <a:spcBef>
                <a:spcPts val="175"/>
              </a:spcBef>
            </a:pPr>
            <a:r>
              <a:rPr lang="es-AR" sz="1100" b="1" spc="-55" dirty="0" smtClean="0">
                <a:latin typeface="Trebuchet MS"/>
                <a:cs typeface="Trebuchet MS"/>
              </a:rPr>
              <a:t>4.5.2 Principio de funcionamiento</a:t>
            </a:r>
          </a:p>
          <a:p>
            <a:pPr marL="57785">
              <a:lnSpc>
                <a:spcPct val="100000"/>
              </a:lnSpc>
              <a:spcBef>
                <a:spcPts val="175"/>
              </a:spcBef>
            </a:pPr>
            <a:endParaRPr lang="es-AR" sz="1100" b="1" spc="-55" dirty="0" smtClean="0">
              <a:latin typeface="Trebuchet MS"/>
              <a:cs typeface="Trebuchet MS"/>
            </a:endParaRPr>
          </a:p>
          <a:p>
            <a:pPr marL="57785" algn="just">
              <a:lnSpc>
                <a:spcPct val="100000"/>
              </a:lnSpc>
              <a:spcBef>
                <a:spcPts val="175"/>
              </a:spcBef>
            </a:pPr>
            <a:r>
              <a:rPr lang="es-AR" sz="1100" spc="-55" dirty="0" smtClean="0">
                <a:latin typeface="Trebuchet MS"/>
                <a:cs typeface="Trebuchet MS"/>
              </a:rPr>
              <a:t>El efecto transformador se basa en la ley de </a:t>
            </a:r>
            <a:r>
              <a:rPr lang="es-AR" sz="1100" spc="-55" dirty="0" err="1" smtClean="0">
                <a:latin typeface="Trebuchet MS"/>
                <a:cs typeface="Trebuchet MS"/>
              </a:rPr>
              <a:t>Faraday</a:t>
            </a:r>
            <a:r>
              <a:rPr lang="es-AR" sz="1100" spc="-55" dirty="0" smtClean="0">
                <a:latin typeface="Trebuchet MS"/>
                <a:cs typeface="Trebuchet MS"/>
              </a:rPr>
              <a:t>. Un voltaje alterno U1 produce una corriente alterna I1 que fluye en el devanado primario. I1 produce entonces un campo alterno. Esto provoca una autoinducción en el devanado primario. Esta </a:t>
            </a:r>
            <a:r>
              <a:rPr lang="es-AR" sz="1100" spc="-55" dirty="0" err="1" smtClean="0">
                <a:latin typeface="Trebuchet MS"/>
                <a:cs typeface="Trebuchet MS"/>
              </a:rPr>
              <a:t>autoinductancia</a:t>
            </a:r>
            <a:r>
              <a:rPr lang="es-AR" sz="1100" spc="-55" dirty="0" smtClean="0">
                <a:latin typeface="Trebuchet MS"/>
                <a:cs typeface="Trebuchet MS"/>
              </a:rPr>
              <a:t> produce un voltaje alterno en la bobina secundaria:</a:t>
            </a:r>
          </a:p>
          <a:p>
            <a:pPr marL="57785">
              <a:lnSpc>
                <a:spcPct val="100000"/>
              </a:lnSpc>
              <a:spcBef>
                <a:spcPts val="175"/>
              </a:spcBef>
            </a:pPr>
            <a:endParaRPr lang="es-ES" sz="1100" b="1" spc="-55" dirty="0" smtClean="0">
              <a:latin typeface="Trebuchet MS"/>
              <a:cs typeface="Arial MT"/>
            </a:endParaRPr>
          </a:p>
          <a:p>
            <a:pPr marL="57785">
              <a:lnSpc>
                <a:spcPct val="100000"/>
              </a:lnSpc>
              <a:spcBef>
                <a:spcPts val="175"/>
              </a:spcBef>
            </a:pPr>
            <a:endParaRPr lang="es-ES" sz="1100" b="1" spc="-55" dirty="0" smtClean="0">
              <a:latin typeface="Trebuchet MS"/>
              <a:cs typeface="Arial MT"/>
            </a:endParaRPr>
          </a:p>
          <a:p>
            <a:pPr marL="57785">
              <a:spcBef>
                <a:spcPts val="175"/>
              </a:spcBef>
            </a:pPr>
            <a:r>
              <a:rPr lang="es-AR" sz="1100" dirty="0" smtClean="0">
                <a:latin typeface="Trebuchet MS" pitchFamily="34" charset="0"/>
                <a:cs typeface="Arial MT"/>
              </a:rPr>
              <a:t>Para los voltajes inducidos del lado primario y del lado secundario, tenemos:</a:t>
            </a:r>
            <a:endParaRPr lang="es-AR" sz="1200" dirty="0" smtClean="0">
              <a:latin typeface="Trebuchet MS" pitchFamily="34" charset="0"/>
              <a:cs typeface="Arial MT"/>
            </a:endParaRPr>
          </a:p>
          <a:p>
            <a:pPr marL="57785">
              <a:lnSpc>
                <a:spcPct val="100000"/>
              </a:lnSpc>
              <a:spcBef>
                <a:spcPts val="175"/>
              </a:spcBef>
            </a:pPr>
            <a:endParaRPr sz="1100" b="1">
              <a:latin typeface="Arial MT"/>
              <a:cs typeface="Arial MT"/>
            </a:endParaRPr>
          </a:p>
        </p:txBody>
      </p:sp>
      <p:pic>
        <p:nvPicPr>
          <p:cNvPr id="14338" name="Picture 2"/>
          <p:cNvPicPr>
            <a:picLocks noChangeAspect="1" noChangeArrowheads="1"/>
          </p:cNvPicPr>
          <p:nvPr/>
        </p:nvPicPr>
        <p:blipFill>
          <a:blip r:embed="rId2"/>
          <a:srcRect b="5000"/>
          <a:stretch>
            <a:fillRect/>
          </a:stretch>
        </p:blipFill>
        <p:spPr bwMode="auto">
          <a:xfrm>
            <a:off x="3124200" y="266700"/>
            <a:ext cx="5867400" cy="4953000"/>
          </a:xfrm>
          <a:prstGeom prst="rect">
            <a:avLst/>
          </a:prstGeom>
          <a:noFill/>
          <a:ln w="9525">
            <a:noFill/>
            <a:miter lim="800000"/>
            <a:headEnd/>
            <a:tailEnd/>
          </a:ln>
          <a:effectLst/>
        </p:spPr>
      </p:pic>
      <p:pic>
        <p:nvPicPr>
          <p:cNvPr id="14339" name="Picture 3"/>
          <p:cNvPicPr>
            <a:picLocks noChangeAspect="1" noChangeArrowheads="1"/>
          </p:cNvPicPr>
          <p:nvPr/>
        </p:nvPicPr>
        <p:blipFill>
          <a:blip r:embed="rId3"/>
          <a:srcRect r="82810"/>
          <a:stretch>
            <a:fillRect/>
          </a:stretch>
        </p:blipFill>
        <p:spPr bwMode="auto">
          <a:xfrm>
            <a:off x="609600" y="1866900"/>
            <a:ext cx="990600" cy="419100"/>
          </a:xfrm>
          <a:prstGeom prst="rect">
            <a:avLst/>
          </a:prstGeom>
          <a:noFill/>
          <a:ln w="9525">
            <a:noFill/>
            <a:miter lim="800000"/>
            <a:headEnd/>
            <a:tailEnd/>
          </a:ln>
          <a:effectLst/>
        </p:spPr>
      </p:pic>
      <p:pic>
        <p:nvPicPr>
          <p:cNvPr id="51" name="Picture 3"/>
          <p:cNvPicPr>
            <a:picLocks noChangeAspect="1" noChangeArrowheads="1"/>
          </p:cNvPicPr>
          <p:nvPr/>
        </p:nvPicPr>
        <p:blipFill>
          <a:blip r:embed="rId3"/>
          <a:srcRect l="92562"/>
          <a:stretch>
            <a:fillRect/>
          </a:stretch>
        </p:blipFill>
        <p:spPr bwMode="auto">
          <a:xfrm>
            <a:off x="2133600" y="1866900"/>
            <a:ext cx="428625" cy="419100"/>
          </a:xfrm>
          <a:prstGeom prst="rect">
            <a:avLst/>
          </a:prstGeom>
          <a:noFill/>
          <a:ln w="9525">
            <a:noFill/>
            <a:miter lim="800000"/>
            <a:headEnd/>
            <a:tailEnd/>
          </a:ln>
          <a:effectLst/>
        </p:spPr>
      </p:pic>
      <p:pic>
        <p:nvPicPr>
          <p:cNvPr id="14340" name="Picture 4"/>
          <p:cNvPicPr>
            <a:picLocks noChangeAspect="1" noChangeArrowheads="1"/>
          </p:cNvPicPr>
          <p:nvPr/>
        </p:nvPicPr>
        <p:blipFill>
          <a:blip r:embed="rId4"/>
          <a:srcRect b="80488"/>
          <a:stretch>
            <a:fillRect/>
          </a:stretch>
        </p:blipFill>
        <p:spPr bwMode="auto">
          <a:xfrm>
            <a:off x="228601" y="2705100"/>
            <a:ext cx="2819400" cy="228600"/>
          </a:xfrm>
          <a:prstGeom prst="rect">
            <a:avLst/>
          </a:prstGeom>
          <a:noFill/>
          <a:ln w="9525">
            <a:noFill/>
            <a:miter lim="800000"/>
            <a:headEnd/>
            <a:tailEnd/>
          </a:ln>
          <a:effectLst/>
        </p:spPr>
      </p:pic>
      <p:pic>
        <p:nvPicPr>
          <p:cNvPr id="53" name="Picture 4"/>
          <p:cNvPicPr>
            <a:picLocks noChangeAspect="1" noChangeArrowheads="1"/>
          </p:cNvPicPr>
          <p:nvPr/>
        </p:nvPicPr>
        <p:blipFill>
          <a:blip r:embed="rId4"/>
          <a:srcRect t="32520" r="70270"/>
          <a:stretch>
            <a:fillRect/>
          </a:stretch>
        </p:blipFill>
        <p:spPr bwMode="auto">
          <a:xfrm>
            <a:off x="609600" y="3009900"/>
            <a:ext cx="1600200" cy="838200"/>
          </a:xfrm>
          <a:prstGeom prst="rect">
            <a:avLst/>
          </a:prstGeom>
          <a:noFill/>
          <a:ln w="9525">
            <a:noFill/>
            <a:miter lim="800000"/>
            <a:headEnd/>
            <a:tailEnd/>
          </a:ln>
          <a:effectLst/>
        </p:spPr>
      </p:pic>
      <p:pic>
        <p:nvPicPr>
          <p:cNvPr id="54" name="Picture 4"/>
          <p:cNvPicPr>
            <a:picLocks noChangeAspect="1" noChangeArrowheads="1"/>
          </p:cNvPicPr>
          <p:nvPr/>
        </p:nvPicPr>
        <p:blipFill>
          <a:blip r:embed="rId4"/>
          <a:srcRect l="91892" t="32520"/>
          <a:stretch>
            <a:fillRect/>
          </a:stretch>
        </p:blipFill>
        <p:spPr bwMode="auto">
          <a:xfrm>
            <a:off x="2133600" y="3009900"/>
            <a:ext cx="381000" cy="838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28600" y="190500"/>
            <a:ext cx="2971800" cy="5782352"/>
          </a:xfrm>
          <a:prstGeom prst="rect">
            <a:avLst/>
          </a:prstGeom>
        </p:spPr>
        <p:txBody>
          <a:bodyPr vert="horz" wrap="square" lIns="0" tIns="21590" rIns="0" bIns="0" rtlCol="0">
            <a:spAutoFit/>
          </a:bodyPr>
          <a:lstStyle/>
          <a:p>
            <a:pPr marL="95885" algn="just">
              <a:lnSpc>
                <a:spcPct val="100000"/>
              </a:lnSpc>
              <a:spcBef>
                <a:spcPts val="170"/>
              </a:spcBef>
            </a:pPr>
            <a:r>
              <a:rPr lang="es-AR" sz="1100" b="1" spc="-55" dirty="0" smtClean="0">
                <a:latin typeface="Trebuchet MS" pitchFamily="34" charset="0"/>
                <a:cs typeface="Trebuchet MS"/>
              </a:rPr>
              <a:t>4.5.3  Voltaje en vacío</a:t>
            </a:r>
          </a:p>
          <a:p>
            <a:pPr marL="95885" algn="just">
              <a:lnSpc>
                <a:spcPct val="100000"/>
              </a:lnSpc>
              <a:spcBef>
                <a:spcPts val="170"/>
              </a:spcBef>
            </a:pPr>
            <a:endParaRPr lang="es-AR" sz="1100" spc="-55" dirty="0" smtClean="0">
              <a:latin typeface="Trebuchet MS" pitchFamily="34" charset="0"/>
              <a:cs typeface="Trebuchet MS"/>
            </a:endParaRPr>
          </a:p>
          <a:p>
            <a:pPr marL="95885" algn="just">
              <a:lnSpc>
                <a:spcPct val="100000"/>
              </a:lnSpc>
              <a:spcBef>
                <a:spcPts val="170"/>
              </a:spcBef>
            </a:pPr>
            <a:r>
              <a:rPr lang="es-AR" sz="1100" spc="-55" dirty="0" smtClean="0">
                <a:latin typeface="Trebuchet MS" pitchFamily="34" charset="0"/>
                <a:cs typeface="Trebuchet MS"/>
              </a:rPr>
              <a:t>La tensión en vacío (U20) es la tensión en el lado secundario cuando no hay ningún consumidor conectado. Aquí, se aplica la ecuación básica del transformador:</a:t>
            </a:r>
          </a:p>
          <a:p>
            <a:pPr marL="95885" algn="just">
              <a:lnSpc>
                <a:spcPct val="100000"/>
              </a:lnSpc>
              <a:spcBef>
                <a:spcPts val="170"/>
              </a:spcBef>
            </a:pPr>
            <a:endParaRPr lang="es-AR" sz="1100" b="1" spc="-55" dirty="0" smtClean="0">
              <a:latin typeface="Trebuchet MS" pitchFamily="34" charset="0"/>
              <a:cs typeface="Trebuchet MS"/>
            </a:endParaRPr>
          </a:p>
          <a:p>
            <a:pPr marL="95885" algn="just">
              <a:lnSpc>
                <a:spcPct val="100000"/>
              </a:lnSpc>
              <a:spcBef>
                <a:spcPts val="170"/>
              </a:spcBef>
            </a:pPr>
            <a:r>
              <a:rPr lang="es-AR" sz="1100" b="1" spc="-55" dirty="0" smtClean="0">
                <a:latin typeface="Trebuchet MS" pitchFamily="34" charset="0"/>
                <a:cs typeface="Trebuchet MS"/>
              </a:rPr>
              <a:t>4.5.4  Transformación de voltaje y corriente</a:t>
            </a:r>
          </a:p>
          <a:p>
            <a:pPr marL="95885" algn="just">
              <a:lnSpc>
                <a:spcPct val="100000"/>
              </a:lnSpc>
              <a:spcBef>
                <a:spcPts val="170"/>
              </a:spcBef>
            </a:pPr>
            <a:r>
              <a:rPr lang="es-AR" sz="1100" spc="-55" dirty="0" smtClean="0">
                <a:latin typeface="Trebuchet MS" pitchFamily="34" charset="0"/>
                <a:cs typeface="Trebuchet MS"/>
              </a:rPr>
              <a:t>De la ley de </a:t>
            </a:r>
            <a:r>
              <a:rPr lang="es-AR" sz="1100" spc="-55" dirty="0" err="1" smtClean="0">
                <a:latin typeface="Trebuchet MS" pitchFamily="34" charset="0"/>
                <a:cs typeface="Trebuchet MS"/>
              </a:rPr>
              <a:t>Faraday</a:t>
            </a:r>
            <a:r>
              <a:rPr lang="es-AR" sz="1100" spc="-55" dirty="0" smtClean="0">
                <a:latin typeface="Trebuchet MS" pitchFamily="34" charset="0"/>
                <a:cs typeface="Trebuchet MS"/>
              </a:rPr>
              <a:t> se sigue que: Bobina primaria:</a:t>
            </a:r>
          </a:p>
          <a:p>
            <a:pPr marL="95885" algn="just">
              <a:lnSpc>
                <a:spcPct val="100000"/>
              </a:lnSpc>
              <a:spcBef>
                <a:spcPts val="170"/>
              </a:spcBef>
            </a:pPr>
            <a:endParaRPr lang="es-ES" sz="1100" spc="-55" dirty="0" smtClean="0">
              <a:latin typeface="Trebuchet MS" pitchFamily="34" charset="0"/>
              <a:cs typeface="Trebuchet MS"/>
            </a:endParaRPr>
          </a:p>
          <a:p>
            <a:pPr marL="95885" algn="just">
              <a:spcBef>
                <a:spcPts val="170"/>
              </a:spcBef>
            </a:pPr>
            <a:endParaRPr lang="es-AR" sz="1100" spc="-20" dirty="0" smtClean="0">
              <a:latin typeface="Trebuchet MS" pitchFamily="34" charset="0"/>
              <a:cs typeface="Arial MT"/>
            </a:endParaRPr>
          </a:p>
          <a:p>
            <a:pPr marL="95885" algn="just">
              <a:spcBef>
                <a:spcPts val="170"/>
              </a:spcBef>
            </a:pPr>
            <a:endParaRPr lang="es-AR" sz="1100" spc="-20" dirty="0" smtClean="0">
              <a:latin typeface="Trebuchet MS" pitchFamily="34" charset="0"/>
              <a:cs typeface="Arial MT"/>
            </a:endParaRPr>
          </a:p>
          <a:p>
            <a:pPr marL="95885" algn="just">
              <a:spcBef>
                <a:spcPts val="170"/>
              </a:spcBef>
            </a:pPr>
            <a:endParaRPr lang="es-AR" sz="1100" spc="-20" dirty="0" smtClean="0">
              <a:latin typeface="Trebuchet MS" pitchFamily="34" charset="0"/>
              <a:cs typeface="Arial MT"/>
            </a:endParaRPr>
          </a:p>
          <a:p>
            <a:pPr marL="95885" algn="just">
              <a:spcBef>
                <a:spcPts val="170"/>
              </a:spcBef>
            </a:pPr>
            <a:endParaRPr lang="es-AR" sz="1100" spc="-20" dirty="0" smtClean="0">
              <a:latin typeface="Trebuchet MS" pitchFamily="34" charset="0"/>
              <a:cs typeface="Arial MT"/>
            </a:endParaRPr>
          </a:p>
          <a:p>
            <a:pPr marL="95885" algn="just">
              <a:spcBef>
                <a:spcPts val="170"/>
              </a:spcBef>
            </a:pPr>
            <a:r>
              <a:rPr lang="es-AR" sz="1100" spc="-20" dirty="0" smtClean="0">
                <a:latin typeface="Trebuchet MS" pitchFamily="34" charset="0"/>
                <a:cs typeface="Arial MT"/>
              </a:rPr>
              <a:t>Para un transformador en vacío (estado en vacío) las tensiones se comportan según el número de devanados:</a:t>
            </a:r>
          </a:p>
          <a:p>
            <a:pPr marL="95885" algn="just">
              <a:spcBef>
                <a:spcPts val="170"/>
              </a:spcBef>
            </a:pPr>
            <a:endParaRPr lang="es-ES" sz="1100" spc="-20" dirty="0" smtClean="0">
              <a:latin typeface="Trebuchet MS" pitchFamily="34" charset="0"/>
              <a:cs typeface="Arial MT"/>
            </a:endParaRPr>
          </a:p>
          <a:p>
            <a:pPr marL="95885" algn="just">
              <a:spcBef>
                <a:spcPts val="170"/>
              </a:spcBef>
            </a:pPr>
            <a:endParaRPr lang="es-AR" sz="1100" spc="20" dirty="0" smtClean="0">
              <a:latin typeface="Trebuchet MS" pitchFamily="34" charset="0"/>
              <a:cs typeface="Arial MT"/>
            </a:endParaRPr>
          </a:p>
          <a:p>
            <a:pPr marL="95885" algn="just">
              <a:spcBef>
                <a:spcPts val="170"/>
              </a:spcBef>
            </a:pPr>
            <a:r>
              <a:rPr lang="es-AR" sz="1100" spc="20" dirty="0" smtClean="0">
                <a:latin typeface="Trebuchet MS" pitchFamily="34" charset="0"/>
                <a:cs typeface="Arial MT"/>
              </a:rPr>
              <a:t>Ignorando las pérdidas, entonces se sigue que:</a:t>
            </a:r>
          </a:p>
          <a:p>
            <a:pPr marL="95885" algn="just">
              <a:spcBef>
                <a:spcPts val="170"/>
              </a:spcBef>
            </a:pPr>
            <a:endParaRPr lang="es-AR" sz="1100" spc="20" dirty="0" smtClean="0">
              <a:latin typeface="Trebuchet MS" pitchFamily="34" charset="0"/>
              <a:cs typeface="Arial MT"/>
            </a:endParaRPr>
          </a:p>
          <a:p>
            <a:pPr marL="95885" algn="just">
              <a:spcBef>
                <a:spcPts val="170"/>
              </a:spcBef>
            </a:pPr>
            <a:r>
              <a:rPr lang="es-AR" sz="1100" spc="-15" dirty="0" smtClean="0">
                <a:latin typeface="Trebuchet MS" pitchFamily="34" charset="0"/>
                <a:cs typeface="Arial MT"/>
              </a:rPr>
              <a:t>Las corrientes son inversamente proporcionales a los voltajes o al número de devanados</a:t>
            </a:r>
          </a:p>
          <a:p>
            <a:pPr marL="95885" algn="just">
              <a:spcBef>
                <a:spcPts val="170"/>
              </a:spcBef>
            </a:pPr>
            <a:endParaRPr lang="es-ES" sz="1100" spc="-15" dirty="0" smtClean="0">
              <a:latin typeface="Trebuchet MS" pitchFamily="34" charset="0"/>
              <a:cs typeface="Arial MT"/>
            </a:endParaRPr>
          </a:p>
          <a:p>
            <a:pPr marL="95885" algn="just">
              <a:spcBef>
                <a:spcPts val="170"/>
              </a:spcBef>
            </a:pPr>
            <a:r>
              <a:rPr lang="es-AR" sz="1100" spc="-25" dirty="0" smtClean="0">
                <a:latin typeface="Trebuchet MS" pitchFamily="34" charset="0"/>
                <a:cs typeface="Arial MT"/>
              </a:rPr>
              <a:t>Los transformadores que sirven para la adaptación de resistencias se denominan transformadores uno a uno:</a:t>
            </a:r>
            <a:r>
              <a:rPr lang="es-AR" sz="1100" spc="630" dirty="0" smtClean="0">
                <a:latin typeface="Trebuchet MS" pitchFamily="34" charset="0"/>
                <a:cs typeface="Lucida Sans Unicode"/>
              </a:rPr>
              <a:t> </a:t>
            </a:r>
            <a:r>
              <a:rPr lang="es-AR" sz="1100" u="sng" spc="5" dirty="0" smtClean="0">
                <a:uFill>
                  <a:solidFill>
                    <a:srgbClr val="000000"/>
                  </a:solidFill>
                </a:uFill>
                <a:latin typeface="Trebuchet MS" pitchFamily="34" charset="0"/>
                <a:cs typeface="Times New Roman"/>
              </a:rPr>
              <a:t> </a:t>
            </a:r>
            <a:r>
              <a:rPr lang="es-AR" sz="1100" u="sng" spc="80" dirty="0" smtClean="0">
                <a:uFill>
                  <a:solidFill>
                    <a:srgbClr val="000000"/>
                  </a:solidFill>
                </a:uFill>
                <a:latin typeface="Trebuchet MS" pitchFamily="34" charset="0"/>
                <a:cs typeface="Times New Roman"/>
              </a:rPr>
              <a:t> </a:t>
            </a:r>
            <a:endParaRPr lang="es-AR" sz="1100" dirty="0" smtClean="0">
              <a:latin typeface="Trebuchet MS" pitchFamily="34" charset="0"/>
              <a:cs typeface="Times New Roman"/>
            </a:endParaRPr>
          </a:p>
          <a:p>
            <a:pPr marL="95885">
              <a:lnSpc>
                <a:spcPct val="100000"/>
              </a:lnSpc>
              <a:spcBef>
                <a:spcPts val="170"/>
              </a:spcBef>
            </a:pPr>
            <a:endParaRPr sz="1100" dirty="0">
              <a:latin typeface="Arial MT"/>
              <a:cs typeface="Arial MT"/>
            </a:endParaRPr>
          </a:p>
        </p:txBody>
      </p:sp>
      <p:pic>
        <p:nvPicPr>
          <p:cNvPr id="15362" name="Picture 2"/>
          <p:cNvPicPr>
            <a:picLocks noChangeAspect="1" noChangeArrowheads="1"/>
          </p:cNvPicPr>
          <p:nvPr/>
        </p:nvPicPr>
        <p:blipFill>
          <a:blip r:embed="rId2"/>
          <a:srcRect/>
          <a:stretch>
            <a:fillRect/>
          </a:stretch>
        </p:blipFill>
        <p:spPr bwMode="auto">
          <a:xfrm>
            <a:off x="3505200" y="419100"/>
            <a:ext cx="5105400" cy="800100"/>
          </a:xfrm>
          <a:prstGeom prst="rect">
            <a:avLst/>
          </a:prstGeom>
          <a:noFill/>
          <a:ln w="9525">
            <a:noFill/>
            <a:miter lim="800000"/>
            <a:headEnd/>
            <a:tailEnd/>
          </a:ln>
          <a:effectLst/>
        </p:spPr>
      </p:pic>
      <p:pic>
        <p:nvPicPr>
          <p:cNvPr id="15363" name="Picture 3"/>
          <p:cNvPicPr>
            <a:picLocks noChangeAspect="1" noChangeArrowheads="1"/>
          </p:cNvPicPr>
          <p:nvPr/>
        </p:nvPicPr>
        <p:blipFill>
          <a:blip r:embed="rId3"/>
          <a:srcRect/>
          <a:stretch>
            <a:fillRect/>
          </a:stretch>
        </p:blipFill>
        <p:spPr bwMode="auto">
          <a:xfrm>
            <a:off x="3581400" y="1257300"/>
            <a:ext cx="5029200" cy="1600200"/>
          </a:xfrm>
          <a:prstGeom prst="rect">
            <a:avLst/>
          </a:prstGeom>
          <a:noFill/>
          <a:ln w="9525">
            <a:noFill/>
            <a:miter lim="800000"/>
            <a:headEnd/>
            <a:tailEnd/>
          </a:ln>
          <a:effectLst/>
        </p:spPr>
      </p:pic>
      <p:pic>
        <p:nvPicPr>
          <p:cNvPr id="15364" name="Picture 4"/>
          <p:cNvPicPr>
            <a:picLocks noChangeAspect="1" noChangeArrowheads="1"/>
          </p:cNvPicPr>
          <p:nvPr/>
        </p:nvPicPr>
        <p:blipFill>
          <a:blip r:embed="rId4"/>
          <a:srcRect/>
          <a:stretch>
            <a:fillRect/>
          </a:stretch>
        </p:blipFill>
        <p:spPr bwMode="auto">
          <a:xfrm>
            <a:off x="3657600" y="2857500"/>
            <a:ext cx="5029200" cy="990600"/>
          </a:xfrm>
          <a:prstGeom prst="rect">
            <a:avLst/>
          </a:prstGeom>
          <a:noFill/>
          <a:ln w="9525">
            <a:noFill/>
            <a:miter lim="800000"/>
            <a:headEnd/>
            <a:tailEnd/>
          </a:ln>
          <a:effectLst/>
        </p:spPr>
      </p:pic>
      <p:pic>
        <p:nvPicPr>
          <p:cNvPr id="15365" name="Picture 5"/>
          <p:cNvPicPr>
            <a:picLocks noChangeAspect="1" noChangeArrowheads="1"/>
          </p:cNvPicPr>
          <p:nvPr/>
        </p:nvPicPr>
        <p:blipFill>
          <a:blip r:embed="rId5"/>
          <a:srcRect/>
          <a:stretch>
            <a:fillRect/>
          </a:stretch>
        </p:blipFill>
        <p:spPr bwMode="auto">
          <a:xfrm>
            <a:off x="3657601" y="3848100"/>
            <a:ext cx="5029200" cy="381000"/>
          </a:xfrm>
          <a:prstGeom prst="rect">
            <a:avLst/>
          </a:prstGeom>
          <a:noFill/>
          <a:ln w="9525">
            <a:noFill/>
            <a:miter lim="800000"/>
            <a:headEnd/>
            <a:tailEnd/>
          </a:ln>
          <a:effectLst/>
        </p:spPr>
      </p:pic>
      <p:pic>
        <p:nvPicPr>
          <p:cNvPr id="15366" name="Picture 6"/>
          <p:cNvPicPr>
            <a:picLocks noChangeAspect="1" noChangeArrowheads="1"/>
          </p:cNvPicPr>
          <p:nvPr/>
        </p:nvPicPr>
        <p:blipFill>
          <a:blip r:embed="rId6"/>
          <a:srcRect/>
          <a:stretch>
            <a:fillRect/>
          </a:stretch>
        </p:blipFill>
        <p:spPr bwMode="auto">
          <a:xfrm>
            <a:off x="3657600" y="4381500"/>
            <a:ext cx="5029200" cy="381000"/>
          </a:xfrm>
          <a:prstGeom prst="rect">
            <a:avLst/>
          </a:prstGeom>
          <a:noFill/>
          <a:ln w="9525">
            <a:noFill/>
            <a:miter lim="800000"/>
            <a:headEnd/>
            <a:tailEnd/>
          </a:ln>
          <a:effectLst/>
        </p:spPr>
      </p:pic>
      <p:pic>
        <p:nvPicPr>
          <p:cNvPr id="15367" name="Picture 7"/>
          <p:cNvPicPr>
            <a:picLocks noChangeAspect="1" noChangeArrowheads="1"/>
          </p:cNvPicPr>
          <p:nvPr/>
        </p:nvPicPr>
        <p:blipFill>
          <a:blip r:embed="rId7"/>
          <a:srcRect/>
          <a:stretch>
            <a:fillRect/>
          </a:stretch>
        </p:blipFill>
        <p:spPr bwMode="auto">
          <a:xfrm>
            <a:off x="3657601" y="4991100"/>
            <a:ext cx="5029200" cy="4476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228600" y="266700"/>
            <a:ext cx="8686800" cy="4053674"/>
          </a:xfrm>
          <a:prstGeom prst="rect">
            <a:avLst/>
          </a:prstGeom>
        </p:spPr>
        <p:txBody>
          <a:bodyPr vert="horz" wrap="square" lIns="0" tIns="21590" rIns="0" bIns="0" rtlCol="0">
            <a:spAutoFit/>
          </a:bodyPr>
          <a:lstStyle/>
          <a:p>
            <a:pPr marL="70485" algn="just">
              <a:lnSpc>
                <a:spcPct val="100000"/>
              </a:lnSpc>
              <a:spcBef>
                <a:spcPts val="170"/>
              </a:spcBef>
            </a:pPr>
            <a:r>
              <a:rPr lang="es-AR" sz="1100" b="1" spc="-55" dirty="0" smtClean="0">
                <a:latin typeface="Trebuchet MS" pitchFamily="34" charset="0"/>
                <a:cs typeface="Trebuchet MS"/>
              </a:rPr>
              <a:t>4.5.5    Carga del transformador</a:t>
            </a:r>
          </a:p>
          <a:p>
            <a:pPr marL="70485" algn="just">
              <a:lnSpc>
                <a:spcPct val="100000"/>
              </a:lnSpc>
              <a:spcBef>
                <a:spcPts val="170"/>
              </a:spcBef>
            </a:pPr>
            <a:endParaRPr lang="es-AR" sz="1100" spc="-55" dirty="0" smtClean="0">
              <a:latin typeface="Trebuchet MS" pitchFamily="34" charset="0"/>
              <a:cs typeface="Trebuchet MS"/>
            </a:endParaRPr>
          </a:p>
          <a:p>
            <a:pPr marL="299085" indent="-228600" algn="just">
              <a:lnSpc>
                <a:spcPct val="100000"/>
              </a:lnSpc>
              <a:spcBef>
                <a:spcPts val="170"/>
              </a:spcBef>
              <a:buFont typeface="+mj-lt"/>
              <a:buAutoNum type="arabicPeriod"/>
            </a:pPr>
            <a:r>
              <a:rPr lang="es-AR" sz="1100" spc="-55" dirty="0" smtClean="0">
                <a:latin typeface="Trebuchet MS" pitchFamily="34" charset="0"/>
                <a:cs typeface="Trebuchet MS"/>
              </a:rPr>
              <a:t>Estado en vacío: La pérdida de potencia de magnetización (pérdidas de hierro) se mide en el estado en vacío (Figura 4.9). La corriente en vacío I0 se compone de la corriente </a:t>
            </a:r>
            <a:r>
              <a:rPr lang="es-AR" sz="1100" spc="-55" dirty="0" err="1" smtClean="0">
                <a:latin typeface="Trebuchet MS" pitchFamily="34" charset="0"/>
                <a:cs typeface="Trebuchet MS"/>
              </a:rPr>
              <a:t>Iy</a:t>
            </a:r>
            <a:r>
              <a:rPr lang="es-AR" sz="1100" spc="-55" dirty="0" smtClean="0">
                <a:latin typeface="Trebuchet MS" pitchFamily="34" charset="0"/>
                <a:cs typeface="Trebuchet MS"/>
              </a:rPr>
              <a:t> y el componente de corriente activa IR (pérdidas de calor).</a:t>
            </a:r>
          </a:p>
          <a:p>
            <a:pPr marL="299085" indent="-228600" algn="just">
              <a:lnSpc>
                <a:spcPct val="100000"/>
              </a:lnSpc>
              <a:spcBef>
                <a:spcPts val="170"/>
              </a:spcBef>
              <a:buFont typeface="+mj-lt"/>
              <a:buAutoNum type="arabicPeriod"/>
            </a:pPr>
            <a:r>
              <a:rPr lang="es-AR" sz="1100" spc="-55" dirty="0" smtClean="0">
                <a:latin typeface="Trebuchet MS" pitchFamily="34" charset="0"/>
                <a:cs typeface="Trebuchet MS"/>
              </a:rPr>
              <a:t>Cortocircuito: La tensión de cortocircuito </a:t>
            </a:r>
            <a:r>
              <a:rPr lang="es-AR" sz="1100" spc="-55" dirty="0" err="1" smtClean="0">
                <a:latin typeface="Trebuchet MS" pitchFamily="34" charset="0"/>
                <a:cs typeface="Trebuchet MS"/>
              </a:rPr>
              <a:t>uk</a:t>
            </a:r>
            <a:r>
              <a:rPr lang="es-AR" sz="1100" spc="-55" dirty="0" smtClean="0">
                <a:latin typeface="Trebuchet MS" pitchFamily="34" charset="0"/>
                <a:cs typeface="Trebuchet MS"/>
              </a:rPr>
              <a:t> es la tensión primaria con la que un transformador con devanado secundario cortocircuitado ya extrae su corriente primaria (Figura 4.10). Se utiliza para medir las pérdidas por cortocircuito.</a:t>
            </a:r>
          </a:p>
          <a:p>
            <a:pPr marL="70485" algn="just">
              <a:lnSpc>
                <a:spcPct val="100000"/>
              </a:lnSpc>
              <a:spcBef>
                <a:spcPts val="170"/>
              </a:spcBef>
            </a:pPr>
            <a:r>
              <a:rPr lang="es-AR" sz="1100" spc="-55" dirty="0" smtClean="0">
                <a:latin typeface="Trebuchet MS" pitchFamily="34" charset="0"/>
                <a:cs typeface="Trebuchet MS"/>
              </a:rPr>
              <a:t>La tensión de cortocircuito es importante para la determinación de</a:t>
            </a:r>
          </a:p>
          <a:p>
            <a:pPr marL="361950" indent="-292100" algn="just">
              <a:lnSpc>
                <a:spcPct val="100000"/>
              </a:lnSpc>
              <a:spcBef>
                <a:spcPts val="170"/>
              </a:spcBef>
              <a:buFont typeface="Arial" pitchFamily="34" charset="0"/>
              <a:buChar char="•"/>
            </a:pPr>
            <a:r>
              <a:rPr lang="es-AR" sz="1100" spc="-55" dirty="0" smtClean="0">
                <a:latin typeface="Trebuchet MS" pitchFamily="34" charset="0"/>
                <a:cs typeface="Trebuchet MS"/>
              </a:rPr>
              <a:t>la impedancia</a:t>
            </a:r>
          </a:p>
          <a:p>
            <a:pPr marL="361950" indent="-292100" algn="just">
              <a:lnSpc>
                <a:spcPct val="100000"/>
              </a:lnSpc>
              <a:spcBef>
                <a:spcPts val="170"/>
              </a:spcBef>
              <a:buFont typeface="Arial" pitchFamily="34" charset="0"/>
              <a:buChar char="•"/>
            </a:pPr>
            <a:r>
              <a:rPr lang="es-AR" sz="1100" spc="-55" dirty="0" smtClean="0">
                <a:latin typeface="Trebuchet MS" pitchFamily="34" charset="0"/>
                <a:cs typeface="Trebuchet MS"/>
              </a:rPr>
              <a:t>la pérdida de potencia del devanado</a:t>
            </a:r>
          </a:p>
          <a:p>
            <a:pPr marL="361950" indent="-292100" algn="just">
              <a:lnSpc>
                <a:spcPct val="100000"/>
              </a:lnSpc>
              <a:spcBef>
                <a:spcPts val="170"/>
              </a:spcBef>
              <a:buFont typeface="Arial" pitchFamily="34" charset="0"/>
              <a:buChar char="•"/>
            </a:pPr>
            <a:r>
              <a:rPr lang="es-AR" sz="1100" spc="-55" dirty="0" smtClean="0">
                <a:latin typeface="Trebuchet MS" pitchFamily="34" charset="0"/>
                <a:cs typeface="Trebuchet MS"/>
              </a:rPr>
              <a:t>el cambio de fase</a:t>
            </a:r>
          </a:p>
          <a:p>
            <a:pPr marL="361950" indent="-292100" algn="just">
              <a:lnSpc>
                <a:spcPct val="100000"/>
              </a:lnSpc>
              <a:spcBef>
                <a:spcPts val="170"/>
              </a:spcBef>
              <a:buFont typeface="Arial" pitchFamily="34" charset="0"/>
              <a:buChar char="•"/>
            </a:pPr>
            <a:r>
              <a:rPr lang="es-AR" sz="1100" spc="-55" dirty="0" smtClean="0">
                <a:latin typeface="Trebuchet MS" pitchFamily="34" charset="0"/>
                <a:cs typeface="Trebuchet MS"/>
              </a:rPr>
              <a:t>la corriente de cortocircuito</a:t>
            </a:r>
          </a:p>
          <a:p>
            <a:pPr marL="361950" indent="-292100" algn="just">
              <a:lnSpc>
                <a:spcPct val="100000"/>
              </a:lnSpc>
              <a:spcBef>
                <a:spcPts val="170"/>
              </a:spcBef>
              <a:buFont typeface="Arial" pitchFamily="34" charset="0"/>
              <a:buChar char="•"/>
            </a:pPr>
            <a:r>
              <a:rPr lang="es-AR" sz="1100" spc="-55" dirty="0" smtClean="0">
                <a:latin typeface="Trebuchet MS" pitchFamily="34" charset="0"/>
                <a:cs typeface="Trebuchet MS"/>
              </a:rPr>
              <a:t>la disposición de transformadores en paralelo</a:t>
            </a:r>
          </a:p>
          <a:p>
            <a:pPr marL="70485" algn="just">
              <a:lnSpc>
                <a:spcPct val="100000"/>
              </a:lnSpc>
              <a:spcBef>
                <a:spcPts val="170"/>
              </a:spcBef>
            </a:pPr>
            <a:r>
              <a:rPr lang="es-AR" sz="1100" spc="-55" dirty="0" smtClean="0">
                <a:latin typeface="Trebuchet MS" pitchFamily="34" charset="0"/>
                <a:cs typeface="Trebuchet MS"/>
              </a:rPr>
              <a:t>6eneralmente, </a:t>
            </a:r>
            <a:r>
              <a:rPr lang="es-AR" sz="1100" spc="-55" dirty="0" err="1" smtClean="0">
                <a:latin typeface="Trebuchet MS" pitchFamily="34" charset="0"/>
                <a:cs typeface="Trebuchet MS"/>
              </a:rPr>
              <a:t>uk</a:t>
            </a:r>
            <a:r>
              <a:rPr lang="es-AR" sz="1100" spc="-55" dirty="0" smtClean="0">
                <a:latin typeface="Trebuchet MS" pitchFamily="34" charset="0"/>
                <a:cs typeface="Trebuchet MS"/>
              </a:rPr>
              <a:t> se da como el voltaje de cortocircuito relativo en porcentaje del voltaje primario. Es una medida de la carga cuando ocurre un cambio de voltaje.</a:t>
            </a:r>
          </a:p>
          <a:p>
            <a:pPr marL="299085" indent="-228600" algn="just">
              <a:lnSpc>
                <a:spcPct val="100000"/>
              </a:lnSpc>
              <a:spcBef>
                <a:spcPts val="170"/>
              </a:spcBef>
              <a:buFont typeface="+mj-lt"/>
              <a:buAutoNum type="arabicPeriod"/>
            </a:pPr>
            <a:r>
              <a:rPr lang="es-AR" sz="1100" spc="-55" dirty="0" smtClean="0">
                <a:latin typeface="Trebuchet MS" pitchFamily="34" charset="0"/>
                <a:cs typeface="Trebuchet MS"/>
              </a:rPr>
              <a:t>Corriente de cortocircuito: cuando se produce un cortocircuito en el lado secundario de un transformador durante el funcionamiento, primero fluirá la corriente máxima de cortocircuito </a:t>
            </a:r>
            <a:r>
              <a:rPr lang="es-AR" sz="1100" spc="-55" dirty="0" err="1" smtClean="0">
                <a:latin typeface="Trebuchet MS" pitchFamily="34" charset="0"/>
                <a:cs typeface="Trebuchet MS"/>
              </a:rPr>
              <a:t>ip</a:t>
            </a:r>
            <a:r>
              <a:rPr lang="es-AR" sz="1100" spc="-55" dirty="0" smtClean="0">
                <a:latin typeface="Trebuchet MS" pitchFamily="34" charset="0"/>
                <a:cs typeface="Trebuchet MS"/>
              </a:rPr>
              <a:t>. Después de cierto tiempo, se convierte en la corriente de cortocircuito de estado estacionario </a:t>
            </a:r>
            <a:r>
              <a:rPr lang="es-AR" sz="1100" spc="-55" dirty="0" err="1" smtClean="0">
                <a:latin typeface="Trebuchet MS" pitchFamily="34" charset="0"/>
                <a:cs typeface="Trebuchet MS"/>
              </a:rPr>
              <a:t>Ik</a:t>
            </a:r>
            <a:r>
              <a:rPr lang="es-AR" sz="1100" spc="-55" dirty="0" smtClean="0">
                <a:latin typeface="Trebuchet MS" pitchFamily="34" charset="0"/>
                <a:cs typeface="Trebuchet MS"/>
              </a:rPr>
              <a:t>. La magnitud de </a:t>
            </a:r>
            <a:r>
              <a:rPr lang="es-AR" sz="1100" spc="-55" dirty="0" err="1" smtClean="0">
                <a:latin typeface="Trebuchet MS" pitchFamily="34" charset="0"/>
                <a:cs typeface="Trebuchet MS"/>
              </a:rPr>
              <a:t>ip</a:t>
            </a:r>
            <a:r>
              <a:rPr lang="es-AR" sz="1100" spc="-55" dirty="0" smtClean="0">
                <a:latin typeface="Trebuchet MS" pitchFamily="34" charset="0"/>
                <a:cs typeface="Trebuchet MS"/>
              </a:rPr>
              <a:t> depende del valor momentáneo del voltaje y del estado magnético del núcleo de hierro. El peor de los casos, cruce por cero y un núcleo de hierro saturado, da como resultado el pico de corriente de cortocircuito más alto en el momento en que se produce el cortocircuito. Consta de una componente de CA como corriente de cortocircuito en estado estacionario y una componente de CC que surge debido al colapso del campo y se vuelve cero después de un tiempo t ≈ 5 s:</a:t>
            </a:r>
          </a:p>
          <a:p>
            <a:pPr marL="299085" indent="-228600" algn="just">
              <a:lnSpc>
                <a:spcPct val="100000"/>
              </a:lnSpc>
              <a:spcBef>
                <a:spcPts val="170"/>
              </a:spcBef>
              <a:buFont typeface="+mj-lt"/>
              <a:buAutoNum type="arabicPeriod"/>
            </a:pPr>
            <a:endParaRPr sz="1100" dirty="0">
              <a:latin typeface="Trebuchet MS" pitchFamily="34" charset="0"/>
              <a:cs typeface="Arial MT"/>
            </a:endParaRPr>
          </a:p>
          <a:p>
            <a:pPr marL="196215">
              <a:lnSpc>
                <a:spcPct val="100000"/>
              </a:lnSpc>
              <a:tabLst>
                <a:tab pos="3932554" algn="l"/>
              </a:tabLst>
            </a:pPr>
            <a:r>
              <a:rPr lang="es-ES" sz="1100" dirty="0" smtClean="0">
                <a:latin typeface="Trebuchet MS" pitchFamily="34" charset="0"/>
                <a:cs typeface="Arial MT"/>
              </a:rPr>
              <a:t>  </a:t>
            </a:r>
            <a:r>
              <a:rPr sz="1100" b="1" dirty="0" err="1" smtClean="0">
                <a:latin typeface="Trebuchet MS" pitchFamily="34" charset="0"/>
                <a:cs typeface="Arial MT"/>
              </a:rPr>
              <a:t>i</a:t>
            </a:r>
            <a:r>
              <a:rPr sz="1100" b="1" baseline="-17094" dirty="0" err="1" smtClean="0">
                <a:latin typeface="Trebuchet MS" pitchFamily="34" charset="0"/>
                <a:cs typeface="Arial MT"/>
              </a:rPr>
              <a:t>p</a:t>
            </a:r>
            <a:r>
              <a:rPr sz="1100" b="1" spc="262" baseline="-17094" dirty="0" smtClean="0">
                <a:latin typeface="Trebuchet MS" pitchFamily="34" charset="0"/>
                <a:cs typeface="Arial MT"/>
              </a:rPr>
              <a:t> </a:t>
            </a:r>
            <a:r>
              <a:rPr sz="1100" b="1" spc="-10" dirty="0">
                <a:latin typeface="Trebuchet MS" pitchFamily="34" charset="0"/>
                <a:cs typeface="Lucida Sans Unicode"/>
              </a:rPr>
              <a:t>=</a:t>
            </a:r>
            <a:r>
              <a:rPr sz="1100" b="1" spc="-30" dirty="0">
                <a:latin typeface="Trebuchet MS" pitchFamily="34" charset="0"/>
                <a:cs typeface="Lucida Sans Unicode"/>
              </a:rPr>
              <a:t> </a:t>
            </a:r>
            <a:r>
              <a:rPr sz="1100" b="1" spc="-40" dirty="0">
                <a:latin typeface="Trebuchet MS" pitchFamily="34" charset="0"/>
                <a:cs typeface="Arial MT"/>
              </a:rPr>
              <a:t>2</a:t>
            </a:r>
            <a:r>
              <a:rPr sz="1100" b="1" spc="-40" dirty="0">
                <a:latin typeface="Trebuchet MS" pitchFamily="34" charset="0"/>
                <a:cs typeface="Tahoma"/>
              </a:rPr>
              <a:t>.</a:t>
            </a:r>
            <a:r>
              <a:rPr sz="1100" b="1" spc="-40" dirty="0">
                <a:latin typeface="Trebuchet MS" pitchFamily="34" charset="0"/>
                <a:cs typeface="Arial MT"/>
              </a:rPr>
              <a:t>54</a:t>
            </a:r>
            <a:r>
              <a:rPr sz="1100" b="1" spc="-100" dirty="0">
                <a:latin typeface="Trebuchet MS" pitchFamily="34" charset="0"/>
                <a:cs typeface="Arial MT"/>
              </a:rPr>
              <a:t> </a:t>
            </a:r>
            <a:r>
              <a:rPr sz="1100" b="1" spc="35" dirty="0">
                <a:latin typeface="Trebuchet MS" pitchFamily="34" charset="0"/>
                <a:cs typeface="Arial MT"/>
              </a:rPr>
              <a:t>I</a:t>
            </a:r>
            <a:r>
              <a:rPr sz="1100" b="1" spc="52" baseline="-21367" dirty="0">
                <a:latin typeface="Trebuchet MS" pitchFamily="34" charset="0"/>
                <a:cs typeface="Arial MT"/>
              </a:rPr>
              <a:t>k</a:t>
            </a:r>
            <a:r>
              <a:rPr sz="1100" spc="52" baseline="-21367" dirty="0">
                <a:latin typeface="Trebuchet MS" pitchFamily="34" charset="0"/>
                <a:cs typeface="Arial MT"/>
              </a:rPr>
              <a:t>	</a:t>
            </a:r>
            <a:r>
              <a:rPr lang="es-ES" sz="1100" spc="52" baseline="-21367" dirty="0" smtClean="0">
                <a:latin typeface="Trebuchet MS" pitchFamily="34" charset="0"/>
                <a:cs typeface="Arial MT"/>
              </a:rPr>
              <a:t> 	</a:t>
            </a:r>
            <a:r>
              <a:rPr sz="1100" b="1" spc="-30" dirty="0" smtClean="0">
                <a:latin typeface="Trebuchet MS" pitchFamily="34" charset="0"/>
                <a:cs typeface="Arial MT"/>
              </a:rPr>
              <a:t>(</a:t>
            </a:r>
            <a:r>
              <a:rPr sz="1100" b="1" spc="-30" dirty="0">
                <a:latin typeface="Trebuchet MS" pitchFamily="34" charset="0"/>
                <a:cs typeface="Arial MT"/>
              </a:rPr>
              <a:t>4.25)</a:t>
            </a:r>
            <a:endParaRPr sz="1100" b="1" dirty="0">
              <a:latin typeface="Trebuchet MS" pitchFamily="34" charset="0"/>
              <a:cs typeface="Arial M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bject 17"/>
          <p:cNvSpPr txBox="1"/>
          <p:nvPr/>
        </p:nvSpPr>
        <p:spPr>
          <a:xfrm>
            <a:off x="635946" y="5376291"/>
            <a:ext cx="623196" cy="127599"/>
          </a:xfrm>
          <a:prstGeom prst="rect">
            <a:avLst/>
          </a:prstGeom>
        </p:spPr>
        <p:txBody>
          <a:bodyPr vert="horz" wrap="square" lIns="0" tIns="12065" rIns="0" bIns="0" rtlCol="0">
            <a:spAutoFit/>
          </a:bodyPr>
          <a:lstStyle/>
          <a:p>
            <a:pPr marL="12700">
              <a:lnSpc>
                <a:spcPct val="100000"/>
              </a:lnSpc>
              <a:spcBef>
                <a:spcPts val="95"/>
              </a:spcBef>
            </a:pPr>
            <a:r>
              <a:rPr sz="750" spc="-30" dirty="0">
                <a:latin typeface="Arial MT"/>
                <a:cs typeface="Arial MT"/>
              </a:rPr>
              <a:t>Figure</a:t>
            </a:r>
            <a:r>
              <a:rPr sz="750" spc="-20" dirty="0">
                <a:latin typeface="Arial MT"/>
                <a:cs typeface="Arial MT"/>
              </a:rPr>
              <a:t> </a:t>
            </a:r>
            <a:r>
              <a:rPr sz="750" spc="-40" dirty="0">
                <a:latin typeface="Arial MT"/>
                <a:cs typeface="Arial MT"/>
              </a:rPr>
              <a:t>4.9</a:t>
            </a:r>
            <a:endParaRPr sz="750">
              <a:latin typeface="Arial MT"/>
              <a:cs typeface="Arial MT"/>
            </a:endParaRPr>
          </a:p>
        </p:txBody>
      </p:sp>
      <p:sp>
        <p:nvSpPr>
          <p:cNvPr id="18" name="object 18"/>
          <p:cNvSpPr txBox="1"/>
          <p:nvPr/>
        </p:nvSpPr>
        <p:spPr>
          <a:xfrm>
            <a:off x="1371600" y="5372100"/>
            <a:ext cx="1935986" cy="135293"/>
          </a:xfrm>
          <a:prstGeom prst="rect">
            <a:avLst/>
          </a:prstGeom>
        </p:spPr>
        <p:txBody>
          <a:bodyPr vert="horz" wrap="square" lIns="0" tIns="12065" rIns="0" bIns="0" rtlCol="0">
            <a:spAutoFit/>
          </a:bodyPr>
          <a:lstStyle/>
          <a:p>
            <a:pPr marL="12700">
              <a:lnSpc>
                <a:spcPct val="100000"/>
              </a:lnSpc>
              <a:spcBef>
                <a:spcPts val="95"/>
              </a:spcBef>
            </a:pPr>
            <a:r>
              <a:rPr sz="800" spc="-15" dirty="0">
                <a:latin typeface="Trebuchet MS"/>
                <a:cs typeface="Trebuchet MS"/>
              </a:rPr>
              <a:t>No-load</a:t>
            </a:r>
            <a:r>
              <a:rPr sz="800" spc="-45" dirty="0">
                <a:latin typeface="Trebuchet MS"/>
                <a:cs typeface="Trebuchet MS"/>
              </a:rPr>
              <a:t> state</a:t>
            </a:r>
            <a:r>
              <a:rPr sz="800" spc="-50" dirty="0">
                <a:latin typeface="Trebuchet MS"/>
                <a:cs typeface="Trebuchet MS"/>
              </a:rPr>
              <a:t> </a:t>
            </a:r>
            <a:r>
              <a:rPr sz="800" spc="-40" dirty="0">
                <a:latin typeface="Trebuchet MS"/>
                <a:cs typeface="Trebuchet MS"/>
              </a:rPr>
              <a:t>of</a:t>
            </a:r>
            <a:r>
              <a:rPr sz="800" spc="-45" dirty="0">
                <a:latin typeface="Trebuchet MS"/>
                <a:cs typeface="Trebuchet MS"/>
              </a:rPr>
              <a:t> </a:t>
            </a:r>
            <a:r>
              <a:rPr sz="800" spc="-40" dirty="0">
                <a:latin typeface="Trebuchet MS"/>
                <a:cs typeface="Trebuchet MS"/>
              </a:rPr>
              <a:t>a</a:t>
            </a:r>
            <a:r>
              <a:rPr sz="800" spc="-45" dirty="0">
                <a:latin typeface="Trebuchet MS"/>
                <a:cs typeface="Trebuchet MS"/>
              </a:rPr>
              <a:t> </a:t>
            </a:r>
            <a:r>
              <a:rPr sz="800" spc="-35" dirty="0">
                <a:latin typeface="Trebuchet MS"/>
                <a:cs typeface="Trebuchet MS"/>
              </a:rPr>
              <a:t>transformer</a:t>
            </a:r>
            <a:endParaRPr sz="800">
              <a:latin typeface="Trebuchet MS"/>
              <a:cs typeface="Trebuchet MS"/>
            </a:endParaRPr>
          </a:p>
        </p:txBody>
      </p:sp>
      <p:sp>
        <p:nvSpPr>
          <p:cNvPr id="26" name="object 26"/>
          <p:cNvSpPr txBox="1"/>
          <p:nvPr/>
        </p:nvSpPr>
        <p:spPr>
          <a:xfrm>
            <a:off x="5441763" y="4538089"/>
            <a:ext cx="694337" cy="127599"/>
          </a:xfrm>
          <a:prstGeom prst="rect">
            <a:avLst/>
          </a:prstGeom>
        </p:spPr>
        <p:txBody>
          <a:bodyPr vert="horz" wrap="square" lIns="0" tIns="12065" rIns="0" bIns="0" rtlCol="0">
            <a:spAutoFit/>
          </a:bodyPr>
          <a:lstStyle/>
          <a:p>
            <a:pPr marL="12700">
              <a:lnSpc>
                <a:spcPct val="100000"/>
              </a:lnSpc>
              <a:spcBef>
                <a:spcPts val="95"/>
              </a:spcBef>
            </a:pPr>
            <a:r>
              <a:rPr sz="750" spc="-30" dirty="0">
                <a:latin typeface="Arial MT"/>
                <a:cs typeface="Arial MT"/>
              </a:rPr>
              <a:t>Figure</a:t>
            </a:r>
            <a:r>
              <a:rPr sz="750" spc="-20" dirty="0">
                <a:latin typeface="Arial MT"/>
                <a:cs typeface="Arial MT"/>
              </a:rPr>
              <a:t> </a:t>
            </a:r>
            <a:r>
              <a:rPr sz="750" spc="20" dirty="0">
                <a:latin typeface="Arial MT"/>
                <a:cs typeface="Arial MT"/>
              </a:rPr>
              <a:t>4.l0</a:t>
            </a:r>
            <a:endParaRPr sz="750">
              <a:latin typeface="Arial MT"/>
              <a:cs typeface="Arial MT"/>
            </a:endParaRPr>
          </a:p>
        </p:txBody>
      </p:sp>
      <p:sp>
        <p:nvSpPr>
          <p:cNvPr id="27" name="object 27"/>
          <p:cNvSpPr txBox="1"/>
          <p:nvPr/>
        </p:nvSpPr>
        <p:spPr>
          <a:xfrm>
            <a:off x="6248400" y="4533900"/>
            <a:ext cx="1852514" cy="135293"/>
          </a:xfrm>
          <a:prstGeom prst="rect">
            <a:avLst/>
          </a:prstGeom>
        </p:spPr>
        <p:txBody>
          <a:bodyPr vert="horz" wrap="square" lIns="0" tIns="12065" rIns="0" bIns="0" rtlCol="0">
            <a:spAutoFit/>
          </a:bodyPr>
          <a:lstStyle/>
          <a:p>
            <a:pPr marL="12700">
              <a:lnSpc>
                <a:spcPct val="100000"/>
              </a:lnSpc>
              <a:spcBef>
                <a:spcPts val="95"/>
              </a:spcBef>
            </a:pPr>
            <a:r>
              <a:rPr sz="800" spc="-20" dirty="0">
                <a:latin typeface="Trebuchet MS"/>
                <a:cs typeface="Trebuchet MS"/>
              </a:rPr>
              <a:t>Short</a:t>
            </a:r>
            <a:r>
              <a:rPr sz="800" spc="-50" dirty="0">
                <a:latin typeface="Trebuchet MS"/>
                <a:cs typeface="Trebuchet MS"/>
              </a:rPr>
              <a:t> </a:t>
            </a:r>
            <a:r>
              <a:rPr sz="800" spc="-40" dirty="0">
                <a:latin typeface="Trebuchet MS"/>
                <a:cs typeface="Trebuchet MS"/>
              </a:rPr>
              <a:t>circuit</a:t>
            </a:r>
            <a:r>
              <a:rPr sz="800" spc="-45" dirty="0">
                <a:latin typeface="Trebuchet MS"/>
                <a:cs typeface="Trebuchet MS"/>
              </a:rPr>
              <a:t> </a:t>
            </a:r>
            <a:r>
              <a:rPr sz="800" spc="-40" dirty="0">
                <a:latin typeface="Trebuchet MS"/>
                <a:cs typeface="Trebuchet MS"/>
              </a:rPr>
              <a:t>of</a:t>
            </a:r>
            <a:r>
              <a:rPr sz="800" spc="-45" dirty="0">
                <a:latin typeface="Trebuchet MS"/>
                <a:cs typeface="Trebuchet MS"/>
              </a:rPr>
              <a:t> </a:t>
            </a:r>
            <a:r>
              <a:rPr sz="800" spc="-40" dirty="0">
                <a:latin typeface="Trebuchet MS"/>
                <a:cs typeface="Trebuchet MS"/>
              </a:rPr>
              <a:t>a</a:t>
            </a:r>
            <a:r>
              <a:rPr sz="800" spc="-45" dirty="0">
                <a:latin typeface="Trebuchet MS"/>
                <a:cs typeface="Trebuchet MS"/>
              </a:rPr>
              <a:t> </a:t>
            </a:r>
            <a:r>
              <a:rPr sz="800" spc="-35" dirty="0">
                <a:latin typeface="Trebuchet MS"/>
                <a:cs typeface="Trebuchet MS"/>
              </a:rPr>
              <a:t>transformer</a:t>
            </a:r>
            <a:endParaRPr sz="800">
              <a:latin typeface="Trebuchet MS"/>
              <a:cs typeface="Trebuchet MS"/>
            </a:endParaRPr>
          </a:p>
        </p:txBody>
      </p:sp>
      <p:pic>
        <p:nvPicPr>
          <p:cNvPr id="16386" name="Picture 2"/>
          <p:cNvPicPr>
            <a:picLocks noChangeAspect="1" noChangeArrowheads="1"/>
          </p:cNvPicPr>
          <p:nvPr/>
        </p:nvPicPr>
        <p:blipFill>
          <a:blip r:embed="rId2"/>
          <a:srcRect/>
          <a:stretch>
            <a:fillRect/>
          </a:stretch>
        </p:blipFill>
        <p:spPr bwMode="auto">
          <a:xfrm>
            <a:off x="152400" y="419100"/>
            <a:ext cx="4114800" cy="4867275"/>
          </a:xfrm>
          <a:prstGeom prst="rect">
            <a:avLst/>
          </a:prstGeom>
          <a:noFill/>
          <a:ln w="9525">
            <a:noFill/>
            <a:miter lim="800000"/>
            <a:headEnd/>
            <a:tailEnd/>
          </a:ln>
          <a:effectLst/>
        </p:spPr>
      </p:pic>
      <p:pic>
        <p:nvPicPr>
          <p:cNvPr id="16387" name="Picture 3"/>
          <p:cNvPicPr>
            <a:picLocks noChangeAspect="1" noChangeArrowheads="1"/>
          </p:cNvPicPr>
          <p:nvPr/>
        </p:nvPicPr>
        <p:blipFill>
          <a:blip r:embed="rId3"/>
          <a:srcRect/>
          <a:stretch>
            <a:fillRect/>
          </a:stretch>
        </p:blipFill>
        <p:spPr bwMode="auto">
          <a:xfrm>
            <a:off x="4267200" y="342900"/>
            <a:ext cx="4648200" cy="4000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4572000" y="190500"/>
            <a:ext cx="4267200" cy="1988365"/>
          </a:xfrm>
          <a:prstGeom prst="rect">
            <a:avLst/>
          </a:prstGeom>
        </p:spPr>
        <p:txBody>
          <a:bodyPr vert="horz" wrap="square" lIns="0" tIns="79375" rIns="0" bIns="0" rtlCol="0">
            <a:spAutoFit/>
          </a:bodyPr>
          <a:lstStyle/>
          <a:p>
            <a:pPr marL="38100">
              <a:lnSpc>
                <a:spcPct val="100000"/>
              </a:lnSpc>
              <a:spcBef>
                <a:spcPts val="625"/>
              </a:spcBef>
            </a:pPr>
            <a:r>
              <a:rPr lang="es-AR" sz="1100" spc="-45" dirty="0" smtClean="0">
                <a:latin typeface="Trebuchet MS" pitchFamily="34" charset="0"/>
                <a:cs typeface="Arial MT"/>
              </a:rPr>
              <a:t>El tamaño de la corriente de cortocircuito en estado estacionario </a:t>
            </a:r>
            <a:r>
              <a:rPr lang="es-AR" sz="1100" spc="-45" dirty="0" err="1" smtClean="0">
                <a:latin typeface="Trebuchet MS" pitchFamily="34" charset="0"/>
                <a:cs typeface="Arial MT"/>
              </a:rPr>
              <a:t>Ik</a:t>
            </a:r>
            <a:r>
              <a:rPr lang="es-AR" sz="1100" spc="-45" dirty="0" smtClean="0">
                <a:latin typeface="Trebuchet MS" pitchFamily="34" charset="0"/>
                <a:cs typeface="Arial MT"/>
              </a:rPr>
              <a:t> depende de la tensión de cortocircuito </a:t>
            </a:r>
            <a:r>
              <a:rPr lang="es-AR" sz="1100" spc="-45" dirty="0" err="1" smtClean="0">
                <a:latin typeface="Trebuchet MS" pitchFamily="34" charset="0"/>
                <a:cs typeface="Arial MT"/>
              </a:rPr>
              <a:t>uk</a:t>
            </a:r>
            <a:r>
              <a:rPr lang="es-AR" sz="1100" spc="-45" dirty="0" smtClean="0">
                <a:latin typeface="Trebuchet MS" pitchFamily="34" charset="0"/>
                <a:cs typeface="Arial MT"/>
              </a:rPr>
              <a:t> y de la impedancia interna Z.</a:t>
            </a:r>
          </a:p>
          <a:p>
            <a:pPr marL="38100">
              <a:lnSpc>
                <a:spcPct val="100000"/>
              </a:lnSpc>
              <a:spcBef>
                <a:spcPts val="625"/>
              </a:spcBef>
            </a:pPr>
            <a:r>
              <a:rPr lang="es-AR" sz="1100" spc="-45" dirty="0" smtClean="0">
                <a:latin typeface="Trebuchet MS" pitchFamily="34" charset="0"/>
                <a:cs typeface="Arial MT"/>
              </a:rPr>
              <a:t>El voltaje de salida depende de:</a:t>
            </a:r>
          </a:p>
          <a:p>
            <a:pPr marL="361950" indent="-323850">
              <a:lnSpc>
                <a:spcPct val="100000"/>
              </a:lnSpc>
              <a:spcBef>
                <a:spcPts val="625"/>
              </a:spcBef>
              <a:buFont typeface="Arial" pitchFamily="34" charset="0"/>
              <a:buChar char="•"/>
            </a:pPr>
            <a:r>
              <a:rPr lang="es-AR" sz="1100" spc="-45" dirty="0" smtClean="0">
                <a:latin typeface="Trebuchet MS" pitchFamily="34" charset="0"/>
                <a:cs typeface="Arial MT"/>
              </a:rPr>
              <a:t>la magnitud de la carga</a:t>
            </a:r>
          </a:p>
          <a:p>
            <a:pPr marL="361950" indent="-323850">
              <a:lnSpc>
                <a:spcPct val="100000"/>
              </a:lnSpc>
              <a:spcBef>
                <a:spcPts val="625"/>
              </a:spcBef>
              <a:buFont typeface="Arial" pitchFamily="34" charset="0"/>
              <a:buChar char="•"/>
            </a:pPr>
            <a:r>
              <a:rPr lang="es-AR" sz="1100" spc="-45" dirty="0" smtClean="0">
                <a:latin typeface="Trebuchet MS" pitchFamily="34" charset="0"/>
                <a:cs typeface="Arial MT"/>
              </a:rPr>
              <a:t>el tamaño del voltaje relativo </a:t>
            </a:r>
            <a:r>
              <a:rPr lang="es-AR" sz="1100" spc="-45" dirty="0" err="1" smtClean="0">
                <a:latin typeface="Trebuchet MS" pitchFamily="34" charset="0"/>
                <a:cs typeface="Arial MT"/>
              </a:rPr>
              <a:t>uk</a:t>
            </a:r>
            <a:endParaRPr lang="es-AR" sz="1100" spc="-45" dirty="0" smtClean="0">
              <a:latin typeface="Trebuchet MS" pitchFamily="34" charset="0"/>
              <a:cs typeface="Arial MT"/>
            </a:endParaRPr>
          </a:p>
          <a:p>
            <a:pPr marL="361950" indent="-323850">
              <a:lnSpc>
                <a:spcPct val="100000"/>
              </a:lnSpc>
              <a:spcBef>
                <a:spcPts val="625"/>
              </a:spcBef>
              <a:buFont typeface="Arial" pitchFamily="34" charset="0"/>
              <a:buChar char="•"/>
            </a:pPr>
            <a:r>
              <a:rPr lang="es-AR" sz="1100" spc="-45" dirty="0" smtClean="0">
                <a:latin typeface="Trebuchet MS" pitchFamily="34" charset="0"/>
                <a:cs typeface="Arial MT"/>
              </a:rPr>
              <a:t>la fase φ de la corriente de carga</a:t>
            </a:r>
          </a:p>
          <a:p>
            <a:pPr marL="38100">
              <a:lnSpc>
                <a:spcPct val="100000"/>
              </a:lnSpc>
              <a:spcBef>
                <a:spcPts val="625"/>
              </a:spcBef>
            </a:pPr>
            <a:r>
              <a:rPr lang="es-AR" sz="1100" spc="-45" dirty="0" smtClean="0">
                <a:latin typeface="Trebuchet MS" pitchFamily="34" charset="0"/>
                <a:cs typeface="Arial MT"/>
              </a:rPr>
              <a:t>La tensión de carga en la salida se mide para la carga nominal. Este voltaje terminal depende del tipo de carga y la corriente de carga (Figura 4.11).</a:t>
            </a:r>
            <a:endParaRPr sz="1100">
              <a:latin typeface="Trebuchet MS" pitchFamily="34" charset="0"/>
              <a:cs typeface="Arial MT"/>
            </a:endParaRPr>
          </a:p>
        </p:txBody>
      </p:sp>
      <p:sp>
        <p:nvSpPr>
          <p:cNvPr id="25" name="object 25"/>
          <p:cNvSpPr txBox="1"/>
          <p:nvPr/>
        </p:nvSpPr>
        <p:spPr>
          <a:xfrm>
            <a:off x="914400" y="3162300"/>
            <a:ext cx="2525983" cy="135293"/>
          </a:xfrm>
          <a:prstGeom prst="rect">
            <a:avLst/>
          </a:prstGeom>
        </p:spPr>
        <p:txBody>
          <a:bodyPr vert="horz" wrap="square" lIns="0" tIns="12065" rIns="0" bIns="0" rtlCol="0">
            <a:spAutoFit/>
          </a:bodyPr>
          <a:lstStyle/>
          <a:p>
            <a:pPr marL="12700">
              <a:lnSpc>
                <a:spcPct val="100000"/>
              </a:lnSpc>
              <a:spcBef>
                <a:spcPts val="95"/>
              </a:spcBef>
            </a:pPr>
            <a:r>
              <a:rPr sz="750" b="1" spc="-30" dirty="0">
                <a:latin typeface="Arial MT"/>
                <a:cs typeface="Arial MT"/>
              </a:rPr>
              <a:t>Figure</a:t>
            </a:r>
            <a:r>
              <a:rPr sz="750" b="1" spc="-20" dirty="0">
                <a:latin typeface="Arial MT"/>
                <a:cs typeface="Arial MT"/>
              </a:rPr>
              <a:t> </a:t>
            </a:r>
            <a:r>
              <a:rPr sz="750" b="1" spc="85" dirty="0">
                <a:latin typeface="Arial MT"/>
                <a:cs typeface="Arial MT"/>
              </a:rPr>
              <a:t>4.ll</a:t>
            </a:r>
            <a:r>
              <a:rPr sz="750" b="1" dirty="0">
                <a:latin typeface="Arial MT"/>
                <a:cs typeface="Arial MT"/>
              </a:rPr>
              <a:t>   </a:t>
            </a:r>
            <a:r>
              <a:rPr sz="750" b="1" spc="-40" dirty="0">
                <a:latin typeface="Arial MT"/>
                <a:cs typeface="Arial MT"/>
              </a:rPr>
              <a:t> </a:t>
            </a:r>
            <a:r>
              <a:rPr sz="800" b="1" spc="-15" dirty="0">
                <a:latin typeface="Trebuchet MS"/>
                <a:cs typeface="Trebuchet MS"/>
              </a:rPr>
              <a:t>Loading</a:t>
            </a:r>
            <a:r>
              <a:rPr sz="800" b="1" spc="-45" dirty="0">
                <a:latin typeface="Trebuchet MS"/>
                <a:cs typeface="Trebuchet MS"/>
              </a:rPr>
              <a:t> </a:t>
            </a:r>
            <a:r>
              <a:rPr sz="800" b="1" spc="-40" dirty="0">
                <a:latin typeface="Trebuchet MS"/>
                <a:cs typeface="Trebuchet MS"/>
              </a:rPr>
              <a:t>of</a:t>
            </a:r>
            <a:r>
              <a:rPr sz="800" b="1" spc="-45" dirty="0">
                <a:latin typeface="Trebuchet MS"/>
                <a:cs typeface="Trebuchet MS"/>
              </a:rPr>
              <a:t> </a:t>
            </a:r>
            <a:r>
              <a:rPr sz="800" b="1" spc="-50" dirty="0">
                <a:latin typeface="Trebuchet MS"/>
                <a:cs typeface="Trebuchet MS"/>
              </a:rPr>
              <a:t>the</a:t>
            </a:r>
            <a:r>
              <a:rPr sz="800" b="1" spc="-45" dirty="0">
                <a:latin typeface="Trebuchet MS"/>
                <a:cs typeface="Trebuchet MS"/>
              </a:rPr>
              <a:t> </a:t>
            </a:r>
            <a:r>
              <a:rPr sz="800" b="1" spc="-35" dirty="0">
                <a:latin typeface="Trebuchet MS"/>
                <a:cs typeface="Trebuchet MS"/>
              </a:rPr>
              <a:t>transformer</a:t>
            </a:r>
            <a:endParaRPr sz="800" b="1">
              <a:latin typeface="Trebuchet MS"/>
              <a:cs typeface="Trebuchet MS"/>
            </a:endParaRPr>
          </a:p>
        </p:txBody>
      </p:sp>
      <p:sp>
        <p:nvSpPr>
          <p:cNvPr id="26" name="object 26"/>
          <p:cNvSpPr txBox="1"/>
          <p:nvPr/>
        </p:nvSpPr>
        <p:spPr>
          <a:xfrm>
            <a:off x="228600" y="3436211"/>
            <a:ext cx="4267200" cy="2012089"/>
          </a:xfrm>
          <a:prstGeom prst="rect">
            <a:avLst/>
          </a:prstGeom>
        </p:spPr>
        <p:txBody>
          <a:bodyPr vert="horz" wrap="square" lIns="0" tIns="21590" rIns="0" bIns="0" rtlCol="0">
            <a:spAutoFit/>
          </a:bodyPr>
          <a:lstStyle/>
          <a:p>
            <a:pPr marL="57785" algn="just">
              <a:lnSpc>
                <a:spcPct val="100000"/>
              </a:lnSpc>
              <a:spcBef>
                <a:spcPts val="170"/>
              </a:spcBef>
            </a:pPr>
            <a:r>
              <a:rPr lang="es-AR" sz="1100" b="1" spc="-45" dirty="0" smtClean="0">
                <a:latin typeface="Trebuchet MS" pitchFamily="34" charset="0"/>
                <a:cs typeface="Arial MT"/>
              </a:rPr>
              <a:t>4.6 Transformadores Trifásicos</a:t>
            </a:r>
          </a:p>
          <a:p>
            <a:pPr marL="57785" algn="just">
              <a:lnSpc>
                <a:spcPct val="100000"/>
              </a:lnSpc>
              <a:spcBef>
                <a:spcPts val="170"/>
              </a:spcBef>
            </a:pPr>
            <a:r>
              <a:rPr lang="es-AR" sz="1100" b="1" spc="-45" dirty="0" smtClean="0">
                <a:latin typeface="Trebuchet MS" pitchFamily="34" charset="0"/>
                <a:cs typeface="Arial MT"/>
              </a:rPr>
              <a:t>4.6.1 Diseño</a:t>
            </a:r>
          </a:p>
          <a:p>
            <a:pPr marL="57785" algn="just">
              <a:lnSpc>
                <a:spcPct val="100000"/>
              </a:lnSpc>
              <a:spcBef>
                <a:spcPts val="170"/>
              </a:spcBef>
            </a:pPr>
            <a:endParaRPr lang="es-AR" sz="1100" spc="-45" dirty="0" smtClean="0">
              <a:latin typeface="Trebuchet MS" pitchFamily="34" charset="0"/>
              <a:cs typeface="Arial MT"/>
            </a:endParaRPr>
          </a:p>
          <a:p>
            <a:pPr marL="57785" algn="just">
              <a:lnSpc>
                <a:spcPct val="100000"/>
              </a:lnSpc>
              <a:spcBef>
                <a:spcPts val="170"/>
              </a:spcBef>
            </a:pPr>
            <a:r>
              <a:rPr lang="es-AR" sz="1100" spc="-45" dirty="0" smtClean="0">
                <a:latin typeface="Trebuchet MS" pitchFamily="34" charset="0"/>
                <a:cs typeface="Arial MT"/>
              </a:rPr>
              <a:t>El transformador trifásico consta de tres  transformadores monofásicos construidos juntos, es decir, las tensiones están desplazadas 120° entre sí (Figura 4.12). </a:t>
            </a:r>
          </a:p>
          <a:p>
            <a:pPr marL="57785" algn="just">
              <a:lnSpc>
                <a:spcPct val="100000"/>
              </a:lnSpc>
              <a:spcBef>
                <a:spcPts val="170"/>
              </a:spcBef>
            </a:pPr>
            <a:endParaRPr lang="es-AR" sz="1100" spc="-45" dirty="0" smtClean="0">
              <a:latin typeface="Trebuchet MS" pitchFamily="34" charset="0"/>
              <a:cs typeface="Arial MT"/>
            </a:endParaRPr>
          </a:p>
          <a:p>
            <a:pPr marL="57785" algn="just">
              <a:lnSpc>
                <a:spcPct val="100000"/>
              </a:lnSpc>
              <a:spcBef>
                <a:spcPts val="170"/>
              </a:spcBef>
            </a:pPr>
            <a:r>
              <a:rPr lang="es-AR" sz="1100" spc="-45" dirty="0" smtClean="0">
                <a:latin typeface="Trebuchet MS" pitchFamily="34" charset="0"/>
                <a:cs typeface="Arial MT"/>
              </a:rPr>
              <a:t>Como resultado, la suma de los flujos magnéticos en las ramas medias es cero en cualquier momento. Para el transformador trifásico, </a:t>
            </a:r>
            <a:r>
              <a:rPr lang="es-AR" sz="1100" spc="-45" dirty="0" err="1" smtClean="0">
                <a:latin typeface="Trebuchet MS" pitchFamily="34" charset="0"/>
                <a:cs typeface="Arial MT"/>
              </a:rPr>
              <a:t>uk</a:t>
            </a:r>
            <a:r>
              <a:rPr lang="es-AR" sz="1100" spc="-45" dirty="0" smtClean="0">
                <a:latin typeface="Trebuchet MS" pitchFamily="34" charset="0"/>
                <a:cs typeface="Arial MT"/>
              </a:rPr>
              <a:t> es muy pequeño, por lo que los devanados SV/PV están superpuestos en cada rama.</a:t>
            </a:r>
            <a:endParaRPr sz="1100">
              <a:latin typeface="Trebuchet MS" pitchFamily="34" charset="0"/>
              <a:cs typeface="Arial MT"/>
            </a:endParaRPr>
          </a:p>
        </p:txBody>
      </p:sp>
      <p:pic>
        <p:nvPicPr>
          <p:cNvPr id="17410" name="Picture 2"/>
          <p:cNvPicPr>
            <a:picLocks noChangeAspect="1" noChangeArrowheads="1"/>
          </p:cNvPicPr>
          <p:nvPr/>
        </p:nvPicPr>
        <p:blipFill>
          <a:blip r:embed="rId2"/>
          <a:srcRect/>
          <a:stretch>
            <a:fillRect/>
          </a:stretch>
        </p:blipFill>
        <p:spPr bwMode="auto">
          <a:xfrm>
            <a:off x="228600" y="190500"/>
            <a:ext cx="4343400" cy="2933700"/>
          </a:xfrm>
          <a:prstGeom prst="rect">
            <a:avLst/>
          </a:prstGeom>
          <a:noFill/>
          <a:ln w="9525">
            <a:noFill/>
            <a:miter lim="800000"/>
            <a:headEnd/>
            <a:tailEnd/>
          </a:ln>
          <a:effectLst/>
        </p:spPr>
      </p:pic>
      <p:pic>
        <p:nvPicPr>
          <p:cNvPr id="27" name="Picture 2"/>
          <p:cNvPicPr>
            <a:picLocks noChangeAspect="1" noChangeArrowheads="1"/>
          </p:cNvPicPr>
          <p:nvPr/>
        </p:nvPicPr>
        <p:blipFill>
          <a:blip r:embed="rId3"/>
          <a:srcRect/>
          <a:stretch>
            <a:fillRect/>
          </a:stretch>
        </p:blipFill>
        <p:spPr bwMode="auto">
          <a:xfrm>
            <a:off x="4572000" y="2171699"/>
            <a:ext cx="4267200" cy="2971801"/>
          </a:xfrm>
          <a:prstGeom prst="rect">
            <a:avLst/>
          </a:prstGeom>
          <a:noFill/>
          <a:ln w="9525">
            <a:noFill/>
            <a:miter lim="800000"/>
            <a:headEnd/>
            <a:tailEnd/>
          </a:ln>
          <a:effectLst/>
        </p:spPr>
      </p:pic>
      <p:sp>
        <p:nvSpPr>
          <p:cNvPr id="28" name="27 Rectángulo"/>
          <p:cNvSpPr/>
          <p:nvPr/>
        </p:nvSpPr>
        <p:spPr>
          <a:xfrm>
            <a:off x="5257800" y="5143500"/>
            <a:ext cx="4648200" cy="444481"/>
          </a:xfrm>
          <a:prstGeom prst="rect">
            <a:avLst/>
          </a:prstGeom>
        </p:spPr>
        <p:txBody>
          <a:bodyPr wrap="square">
            <a:spAutoFit/>
          </a:bodyPr>
          <a:lstStyle/>
          <a:p>
            <a:pPr marL="17145" marR="1940560" algn="ctr">
              <a:lnSpc>
                <a:spcPct val="103899"/>
              </a:lnSpc>
              <a:spcBef>
                <a:spcPts val="60"/>
              </a:spcBef>
            </a:pPr>
            <a:r>
              <a:rPr lang="es-AR" sz="1100" b="1" spc="-30" dirty="0" smtClean="0">
                <a:latin typeface="Trebuchet MS" pitchFamily="34" charset="0"/>
                <a:cs typeface="Arial MT"/>
              </a:rPr>
              <a:t>Figura 4.l2 Diseño y disposición de devanados del transformador trifásico</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 name="98 Rectángulo"/>
          <p:cNvSpPr/>
          <p:nvPr/>
        </p:nvSpPr>
        <p:spPr>
          <a:xfrm>
            <a:off x="228600" y="342900"/>
            <a:ext cx="8534400" cy="5154103"/>
          </a:xfrm>
          <a:prstGeom prst="rect">
            <a:avLst/>
          </a:prstGeom>
        </p:spPr>
        <p:txBody>
          <a:bodyPr wrap="square">
            <a:spAutoFit/>
          </a:bodyPr>
          <a:lstStyle/>
          <a:p>
            <a:pPr marL="17145" marR="1940560" algn="just">
              <a:lnSpc>
                <a:spcPct val="103899"/>
              </a:lnSpc>
              <a:spcBef>
                <a:spcPts val="60"/>
              </a:spcBef>
            </a:pPr>
            <a:r>
              <a:rPr lang="es-AR" sz="1100" b="1" spc="-30" dirty="0" smtClean="0">
                <a:latin typeface="Trebuchet MS" pitchFamily="34" charset="0"/>
                <a:cs typeface="Arial MT"/>
              </a:rPr>
              <a:t>4.6.2  Conexiones de bobinado</a:t>
            </a:r>
          </a:p>
          <a:p>
            <a:pPr marL="17145" marR="1940560" algn="just">
              <a:lnSpc>
                <a:spcPct val="103899"/>
              </a:lnSpc>
              <a:spcBef>
                <a:spcPts val="60"/>
              </a:spcBef>
            </a:pPr>
            <a:endParaRPr lang="es-AR" sz="1100" spc="-30" dirty="0" smtClean="0">
              <a:latin typeface="Trebuchet MS" pitchFamily="34" charset="0"/>
              <a:cs typeface="Arial MT"/>
            </a:endParaRPr>
          </a:p>
          <a:p>
            <a:pPr marL="17145" marR="1940560" algn="just">
              <a:lnSpc>
                <a:spcPct val="103899"/>
              </a:lnSpc>
              <a:spcBef>
                <a:spcPts val="60"/>
              </a:spcBef>
            </a:pPr>
            <a:r>
              <a:rPr lang="es-AR" sz="1100" spc="-30" dirty="0" smtClean="0">
                <a:latin typeface="Trebuchet MS" pitchFamily="34" charset="0"/>
                <a:cs typeface="Arial MT"/>
              </a:rPr>
              <a:t>Aquí, se entiende por conexión (Figura 4.13) la conexión de las fases del devanado a un solo devanado. Las letras mayúsculas se refieren al lado de mayor voltaje (PV) y las letras minúsculas al lado de menor voltaje (SV).</a:t>
            </a:r>
          </a:p>
          <a:p>
            <a:pPr marL="17145" marR="1940560" algn="just">
              <a:lnSpc>
                <a:spcPct val="103899"/>
              </a:lnSpc>
              <a:spcBef>
                <a:spcPts val="60"/>
              </a:spcBef>
            </a:pPr>
            <a:r>
              <a:rPr lang="es-AR" sz="1100" spc="-30" dirty="0" smtClean="0">
                <a:latin typeface="Trebuchet MS" pitchFamily="34" charset="0"/>
                <a:cs typeface="Arial MT"/>
              </a:rPr>
              <a:t>En los transformadores trifásicos debemos distinguir entre:</a:t>
            </a:r>
          </a:p>
          <a:p>
            <a:pPr marL="244475" marR="1940560" indent="-228600" algn="just">
              <a:lnSpc>
                <a:spcPct val="103899"/>
              </a:lnSpc>
              <a:spcBef>
                <a:spcPts val="60"/>
              </a:spcBef>
              <a:buFont typeface="+mj-lt"/>
              <a:buAutoNum type="arabicPeriod"/>
            </a:pPr>
            <a:r>
              <a:rPr lang="es-AR" sz="1100" spc="-30" dirty="0" smtClean="0">
                <a:latin typeface="Trebuchet MS" pitchFamily="34" charset="0"/>
                <a:cs typeface="Arial MT"/>
              </a:rPr>
              <a:t>Fases de devanado en conexión delta (</a:t>
            </a:r>
            <a:r>
              <a:rPr lang="es-AR" sz="1100" spc="-30" dirty="0" err="1" smtClean="0">
                <a:latin typeface="Trebuchet MS" pitchFamily="34" charset="0"/>
                <a:cs typeface="Arial MT"/>
              </a:rPr>
              <a:t>D,d</a:t>
            </a:r>
            <a:r>
              <a:rPr lang="es-AR" sz="1100" spc="-30" dirty="0" smtClean="0">
                <a:latin typeface="Trebuchet MS" pitchFamily="34" charset="0"/>
                <a:cs typeface="Arial MT"/>
              </a:rPr>
              <a:t>)</a:t>
            </a:r>
          </a:p>
          <a:p>
            <a:pPr marL="244475" marR="1940560" indent="-228600" algn="just">
              <a:lnSpc>
                <a:spcPct val="103899"/>
              </a:lnSpc>
              <a:spcBef>
                <a:spcPts val="60"/>
              </a:spcBef>
              <a:buFont typeface="+mj-lt"/>
              <a:buAutoNum type="arabicPeriod"/>
            </a:pPr>
            <a:r>
              <a:rPr lang="es-AR" sz="1100" spc="-30" dirty="0" smtClean="0">
                <a:latin typeface="Trebuchet MS" pitchFamily="34" charset="0"/>
                <a:cs typeface="Arial MT"/>
              </a:rPr>
              <a:t>Fases de devanado en conexión en estrella (</a:t>
            </a:r>
            <a:r>
              <a:rPr lang="es-AR" sz="1100" spc="-30" dirty="0" err="1" smtClean="0">
                <a:latin typeface="Trebuchet MS" pitchFamily="34" charset="0"/>
                <a:cs typeface="Arial MT"/>
              </a:rPr>
              <a:t>Y,y</a:t>
            </a:r>
            <a:r>
              <a:rPr lang="es-AR" sz="1100" spc="-30" dirty="0" smtClean="0">
                <a:latin typeface="Trebuchet MS" pitchFamily="34" charset="0"/>
                <a:cs typeface="Arial MT"/>
              </a:rPr>
              <a:t>)</a:t>
            </a:r>
          </a:p>
          <a:p>
            <a:pPr marL="244475" marR="1940560" indent="-228600" algn="just">
              <a:lnSpc>
                <a:spcPct val="103899"/>
              </a:lnSpc>
              <a:spcBef>
                <a:spcPts val="60"/>
              </a:spcBef>
              <a:buFont typeface="+mj-lt"/>
              <a:buAutoNum type="arabicPeriod"/>
            </a:pPr>
            <a:r>
              <a:rPr lang="es-AR" sz="1100" spc="-30" dirty="0" smtClean="0">
                <a:latin typeface="Trebuchet MS" pitchFamily="34" charset="0"/>
                <a:cs typeface="Arial MT"/>
              </a:rPr>
              <a:t>Fases de devanado en conexión en zigzag (</a:t>
            </a:r>
            <a:r>
              <a:rPr lang="es-AR" sz="1100" spc="-30" dirty="0" err="1" smtClean="0">
                <a:latin typeface="Trebuchet MS" pitchFamily="34" charset="0"/>
                <a:cs typeface="Arial MT"/>
              </a:rPr>
              <a:t>Z,z</a:t>
            </a:r>
            <a:r>
              <a:rPr lang="es-AR" sz="1100" spc="-30" dirty="0" smtClean="0">
                <a:latin typeface="Trebuchet MS" pitchFamily="34" charset="0"/>
                <a:cs typeface="Arial MT"/>
              </a:rPr>
              <a:t>)</a:t>
            </a:r>
          </a:p>
          <a:p>
            <a:pPr marL="244475" marR="1940560" indent="-228600" algn="just">
              <a:lnSpc>
                <a:spcPct val="103899"/>
              </a:lnSpc>
              <a:spcBef>
                <a:spcPts val="60"/>
              </a:spcBef>
              <a:buFont typeface="+mj-lt"/>
              <a:buAutoNum type="arabicPeriod"/>
            </a:pPr>
            <a:r>
              <a:rPr lang="es-AR" sz="1100" spc="-30" dirty="0" smtClean="0">
                <a:latin typeface="Trebuchet MS" pitchFamily="34" charset="0"/>
                <a:cs typeface="Arial MT"/>
              </a:rPr>
              <a:t>Fases de devanado en conexión abierta (</a:t>
            </a:r>
            <a:r>
              <a:rPr lang="es-AR" sz="1100" spc="-30" dirty="0" err="1" smtClean="0">
                <a:latin typeface="Trebuchet MS" pitchFamily="34" charset="0"/>
                <a:cs typeface="Arial MT"/>
              </a:rPr>
              <a:t>III,iii</a:t>
            </a:r>
            <a:r>
              <a:rPr lang="es-AR" sz="1100" spc="-30" dirty="0" smtClean="0">
                <a:latin typeface="Trebuchet MS" pitchFamily="34" charset="0"/>
                <a:cs typeface="Arial MT"/>
              </a:rPr>
              <a:t>)</a:t>
            </a:r>
          </a:p>
          <a:p>
            <a:pPr marL="244475" marR="1940560" indent="-228600" algn="just">
              <a:lnSpc>
                <a:spcPct val="103899"/>
              </a:lnSpc>
              <a:spcBef>
                <a:spcPts val="60"/>
              </a:spcBef>
              <a:buFont typeface="+mj-lt"/>
              <a:buAutoNum type="arabicPeriod"/>
            </a:pPr>
            <a:r>
              <a:rPr lang="es-AR" sz="1100" spc="-30" dirty="0" smtClean="0">
                <a:latin typeface="Trebuchet MS" pitchFamily="34" charset="0"/>
                <a:cs typeface="Arial MT"/>
              </a:rPr>
              <a:t>Fases de bobinado abiertas</a:t>
            </a:r>
          </a:p>
          <a:p>
            <a:pPr marL="180975" marR="1940560" indent="-165100" algn="just">
              <a:lnSpc>
                <a:spcPct val="103899"/>
              </a:lnSpc>
              <a:spcBef>
                <a:spcPts val="60"/>
              </a:spcBef>
              <a:buFont typeface="Arial" pitchFamily="34" charset="0"/>
              <a:buChar char="•"/>
            </a:pPr>
            <a:endParaRPr lang="es-ES" sz="1100" spc="-30" dirty="0" smtClean="0">
              <a:latin typeface="Trebuchet MS" pitchFamily="34" charset="0"/>
              <a:cs typeface="Arial MT"/>
            </a:endParaRPr>
          </a:p>
          <a:p>
            <a:pPr marL="180975" marR="1940560" indent="-165100" algn="just">
              <a:lnSpc>
                <a:spcPct val="103899"/>
              </a:lnSpc>
              <a:spcBef>
                <a:spcPts val="60"/>
              </a:spcBef>
              <a:buFont typeface="Arial" pitchFamily="34" charset="0"/>
              <a:buChar char="•"/>
            </a:pPr>
            <a:endParaRPr lang="es-ES" sz="1100" spc="-30" dirty="0" smtClean="0">
              <a:latin typeface="Trebuchet MS" pitchFamily="34" charset="0"/>
              <a:cs typeface="Arial MT"/>
            </a:endParaRPr>
          </a:p>
          <a:p>
            <a:pPr marL="180975" marR="1940560" indent="-165100" algn="just">
              <a:lnSpc>
                <a:spcPct val="103899"/>
              </a:lnSpc>
              <a:spcBef>
                <a:spcPts val="60"/>
              </a:spcBef>
              <a:buFont typeface="Arial" pitchFamily="34" charset="0"/>
              <a:buChar char="•"/>
            </a:pPr>
            <a:endParaRPr lang="es-ES" sz="1100" spc="-30" dirty="0" smtClean="0">
              <a:latin typeface="Trebuchet MS" pitchFamily="34" charset="0"/>
              <a:cs typeface="Arial MT"/>
            </a:endParaRPr>
          </a:p>
          <a:p>
            <a:pPr marL="180975" marR="1940560" indent="-165100" algn="just">
              <a:lnSpc>
                <a:spcPct val="103899"/>
              </a:lnSpc>
              <a:spcBef>
                <a:spcPts val="60"/>
              </a:spcBef>
              <a:buFont typeface="Arial" pitchFamily="34" charset="0"/>
              <a:buChar char="•"/>
            </a:pPr>
            <a:endParaRPr lang="es-ES" sz="1100" spc="-30" dirty="0" smtClean="0">
              <a:latin typeface="Trebuchet MS" pitchFamily="34" charset="0"/>
              <a:cs typeface="Arial MT"/>
            </a:endParaRPr>
          </a:p>
          <a:p>
            <a:pPr marL="180975" marR="1940560" indent="-165100" algn="just">
              <a:lnSpc>
                <a:spcPct val="103899"/>
              </a:lnSpc>
              <a:spcBef>
                <a:spcPts val="60"/>
              </a:spcBef>
              <a:buFont typeface="Arial" pitchFamily="34" charset="0"/>
              <a:buChar char="•"/>
            </a:pPr>
            <a:endParaRPr lang="es-ES" sz="1100" spc="-30" dirty="0" smtClean="0">
              <a:latin typeface="Trebuchet MS" pitchFamily="34" charset="0"/>
              <a:cs typeface="Arial MT"/>
            </a:endParaRPr>
          </a:p>
          <a:p>
            <a:pPr marL="180975" marR="1940560" indent="-165100" algn="just">
              <a:lnSpc>
                <a:spcPct val="103899"/>
              </a:lnSpc>
              <a:spcBef>
                <a:spcPts val="60"/>
              </a:spcBef>
              <a:buFont typeface="Arial" pitchFamily="34" charset="0"/>
              <a:buChar char="•"/>
            </a:pPr>
            <a:endParaRPr lang="es-ES" sz="1100" spc="-30" dirty="0" smtClean="0">
              <a:latin typeface="Trebuchet MS" pitchFamily="34" charset="0"/>
              <a:cs typeface="Arial MT"/>
            </a:endParaRPr>
          </a:p>
          <a:p>
            <a:pPr marL="180975" marR="1940560" indent="-165100" algn="just">
              <a:lnSpc>
                <a:spcPct val="103899"/>
              </a:lnSpc>
              <a:spcBef>
                <a:spcPts val="60"/>
              </a:spcBef>
              <a:buFont typeface="Arial" pitchFamily="34" charset="0"/>
              <a:buChar char="•"/>
            </a:pPr>
            <a:endParaRPr lang="es-ES" sz="1100" spc="-30" dirty="0" smtClean="0">
              <a:latin typeface="Trebuchet MS" pitchFamily="34" charset="0"/>
              <a:cs typeface="Arial MT"/>
            </a:endParaRPr>
          </a:p>
          <a:p>
            <a:pPr marL="180975" marR="1940560" indent="-165100" algn="just">
              <a:lnSpc>
                <a:spcPct val="103899"/>
              </a:lnSpc>
              <a:spcBef>
                <a:spcPts val="60"/>
              </a:spcBef>
              <a:buFont typeface="Arial" pitchFamily="34" charset="0"/>
              <a:buChar char="•"/>
            </a:pPr>
            <a:endParaRPr lang="es-ES" sz="1100" spc="-30" dirty="0" smtClean="0">
              <a:latin typeface="Trebuchet MS" pitchFamily="34" charset="0"/>
              <a:cs typeface="Arial MT"/>
            </a:endParaRPr>
          </a:p>
          <a:p>
            <a:pPr marL="180975" marR="1940560" indent="-165100" algn="just">
              <a:lnSpc>
                <a:spcPct val="103899"/>
              </a:lnSpc>
              <a:spcBef>
                <a:spcPts val="60"/>
              </a:spcBef>
              <a:buFont typeface="Arial" pitchFamily="34" charset="0"/>
              <a:buChar char="•"/>
            </a:pPr>
            <a:endParaRPr lang="es-ES" sz="1100" spc="-30" dirty="0" smtClean="0">
              <a:latin typeface="Trebuchet MS" pitchFamily="34" charset="0"/>
              <a:cs typeface="Arial MT"/>
            </a:endParaRPr>
          </a:p>
          <a:p>
            <a:pPr marL="180975" marR="1940560" indent="-165100" algn="just">
              <a:lnSpc>
                <a:spcPct val="103899"/>
              </a:lnSpc>
              <a:spcBef>
                <a:spcPts val="60"/>
              </a:spcBef>
              <a:buFont typeface="Arial" pitchFamily="34" charset="0"/>
              <a:buChar char="•"/>
            </a:pPr>
            <a:endParaRPr lang="es-ES" sz="1100" spc="-30" dirty="0" smtClean="0">
              <a:latin typeface="Trebuchet MS" pitchFamily="34" charset="0"/>
              <a:cs typeface="Arial MT"/>
            </a:endParaRPr>
          </a:p>
          <a:p>
            <a:pPr marL="180975" marR="1940560" indent="-165100" algn="just">
              <a:lnSpc>
                <a:spcPct val="103899"/>
              </a:lnSpc>
              <a:spcBef>
                <a:spcPts val="60"/>
              </a:spcBef>
              <a:buFont typeface="Arial" pitchFamily="34" charset="0"/>
              <a:buChar char="•"/>
            </a:pPr>
            <a:endParaRPr lang="es-ES" sz="1100" spc="-30" dirty="0" smtClean="0">
              <a:latin typeface="Trebuchet MS" pitchFamily="34" charset="0"/>
              <a:cs typeface="Arial MT"/>
            </a:endParaRPr>
          </a:p>
          <a:p>
            <a:pPr marL="180975" marR="1940560" indent="-165100" algn="just">
              <a:lnSpc>
                <a:spcPct val="103899"/>
              </a:lnSpc>
              <a:spcBef>
                <a:spcPts val="60"/>
              </a:spcBef>
              <a:buFont typeface="Arial" pitchFamily="34" charset="0"/>
              <a:buChar char="•"/>
            </a:pPr>
            <a:endParaRPr lang="es-ES" sz="1100" spc="-30" dirty="0" smtClean="0">
              <a:latin typeface="Trebuchet MS" pitchFamily="34" charset="0"/>
              <a:cs typeface="Arial MT"/>
            </a:endParaRPr>
          </a:p>
          <a:p>
            <a:pPr marL="180975" marR="1940560" indent="-165100" algn="just">
              <a:lnSpc>
                <a:spcPct val="103899"/>
              </a:lnSpc>
              <a:spcBef>
                <a:spcPts val="60"/>
              </a:spcBef>
              <a:buFont typeface="Arial" pitchFamily="34" charset="0"/>
              <a:buChar char="•"/>
            </a:pPr>
            <a:endParaRPr lang="es-ES" sz="1100" spc="-30" dirty="0" smtClean="0">
              <a:latin typeface="Trebuchet MS" pitchFamily="34" charset="0"/>
              <a:cs typeface="Arial MT"/>
            </a:endParaRPr>
          </a:p>
          <a:p>
            <a:pPr marL="180975" marR="1940560" indent="-165100" algn="just">
              <a:lnSpc>
                <a:spcPct val="103899"/>
              </a:lnSpc>
              <a:spcBef>
                <a:spcPts val="60"/>
              </a:spcBef>
              <a:buFont typeface="Arial" pitchFamily="34" charset="0"/>
              <a:buChar char="•"/>
            </a:pPr>
            <a:endParaRPr lang="es-ES" sz="1100" spc="-30" dirty="0" smtClean="0">
              <a:latin typeface="Trebuchet MS" pitchFamily="34" charset="0"/>
              <a:cs typeface="Arial MT"/>
            </a:endParaRPr>
          </a:p>
          <a:p>
            <a:pPr marL="180975" marR="1940560" indent="-165100" algn="just">
              <a:lnSpc>
                <a:spcPct val="103899"/>
              </a:lnSpc>
              <a:spcBef>
                <a:spcPts val="60"/>
              </a:spcBef>
              <a:buFont typeface="Arial" pitchFamily="34" charset="0"/>
              <a:buChar char="•"/>
            </a:pPr>
            <a:endParaRPr lang="es-ES" sz="1100" spc="-30" dirty="0" smtClean="0">
              <a:latin typeface="Trebuchet MS" pitchFamily="34" charset="0"/>
              <a:cs typeface="Arial MT"/>
            </a:endParaRPr>
          </a:p>
          <a:p>
            <a:pPr marL="180975" marR="1940560" indent="-165100" algn="just">
              <a:lnSpc>
                <a:spcPct val="103899"/>
              </a:lnSpc>
              <a:spcBef>
                <a:spcPts val="60"/>
              </a:spcBef>
              <a:buFont typeface="Arial" pitchFamily="34" charset="0"/>
              <a:buChar char="•"/>
            </a:pPr>
            <a:endParaRPr lang="es-ES" sz="1100" spc="-30" dirty="0" smtClean="0">
              <a:latin typeface="Trebuchet MS" pitchFamily="34" charset="0"/>
              <a:cs typeface="Arial MT"/>
            </a:endParaRPr>
          </a:p>
        </p:txBody>
      </p:sp>
      <p:pic>
        <p:nvPicPr>
          <p:cNvPr id="18435" name="Picture 3"/>
          <p:cNvPicPr>
            <a:picLocks noChangeAspect="1" noChangeArrowheads="1"/>
          </p:cNvPicPr>
          <p:nvPr/>
        </p:nvPicPr>
        <p:blipFill>
          <a:blip r:embed="rId2"/>
          <a:srcRect/>
          <a:stretch>
            <a:fillRect/>
          </a:stretch>
        </p:blipFill>
        <p:spPr bwMode="auto">
          <a:xfrm>
            <a:off x="4038600" y="1409700"/>
            <a:ext cx="4448175" cy="3895725"/>
          </a:xfrm>
          <a:prstGeom prst="rect">
            <a:avLst/>
          </a:prstGeom>
          <a:noFill/>
          <a:ln w="9525">
            <a:noFill/>
            <a:miter lim="800000"/>
            <a:headEnd/>
            <a:tailEnd/>
          </a:ln>
          <a:effectLst/>
        </p:spPr>
      </p:pic>
      <p:sp>
        <p:nvSpPr>
          <p:cNvPr id="102" name="object 56"/>
          <p:cNvSpPr txBox="1"/>
          <p:nvPr/>
        </p:nvSpPr>
        <p:spPr>
          <a:xfrm>
            <a:off x="2133600" y="3238500"/>
            <a:ext cx="1630554" cy="181460"/>
          </a:xfrm>
          <a:prstGeom prst="rect">
            <a:avLst/>
          </a:prstGeom>
        </p:spPr>
        <p:txBody>
          <a:bodyPr vert="horz" wrap="square" lIns="0" tIns="12065" rIns="0" bIns="0" rtlCol="0">
            <a:spAutoFit/>
          </a:bodyPr>
          <a:lstStyle/>
          <a:p>
            <a:pPr marL="12700">
              <a:lnSpc>
                <a:spcPct val="100000"/>
              </a:lnSpc>
              <a:spcBef>
                <a:spcPts val="95"/>
              </a:spcBef>
            </a:pPr>
            <a:r>
              <a:rPr sz="1100" b="1" spc="-30">
                <a:latin typeface="Trebuchet MS" pitchFamily="34" charset="0"/>
                <a:cs typeface="Arial MT"/>
              </a:rPr>
              <a:t>Figure</a:t>
            </a:r>
            <a:r>
              <a:rPr sz="1100" b="1" spc="-20">
                <a:latin typeface="Trebuchet MS" pitchFamily="34" charset="0"/>
                <a:cs typeface="Arial MT"/>
              </a:rPr>
              <a:t> </a:t>
            </a:r>
            <a:r>
              <a:rPr sz="1100" b="1" spc="35" smtClean="0">
                <a:latin typeface="Trebuchet MS" pitchFamily="34" charset="0"/>
                <a:cs typeface="Arial MT"/>
              </a:rPr>
              <a:t>4.</a:t>
            </a:r>
            <a:r>
              <a:rPr lang="es-ES" sz="1100" b="1" spc="35" dirty="0" smtClean="0">
                <a:latin typeface="Trebuchet MS" pitchFamily="34" charset="0"/>
                <a:cs typeface="Arial MT"/>
              </a:rPr>
              <a:t>3</a:t>
            </a:r>
            <a:r>
              <a:rPr sz="1100" b="1" smtClean="0">
                <a:latin typeface="Trebuchet MS" pitchFamily="34" charset="0"/>
                <a:cs typeface="Arial MT"/>
              </a:rPr>
              <a:t>   </a:t>
            </a:r>
            <a:r>
              <a:rPr sz="1100" b="1" spc="-40" smtClean="0">
                <a:latin typeface="Trebuchet MS" pitchFamily="34" charset="0"/>
                <a:cs typeface="Arial MT"/>
              </a:rPr>
              <a:t> </a:t>
            </a:r>
            <a:r>
              <a:rPr sz="1100" b="1" spc="-20" dirty="0">
                <a:latin typeface="Trebuchet MS" pitchFamily="34" charset="0"/>
                <a:cs typeface="Trebuchet MS"/>
              </a:rPr>
              <a:t>Connections</a:t>
            </a:r>
            <a:endParaRPr sz="1100" b="1">
              <a:latin typeface="Trebuchet MS" pitchFamily="34" charset="0"/>
              <a:cs typeface="Trebuchet M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 name="98 Rectángulo"/>
          <p:cNvSpPr/>
          <p:nvPr/>
        </p:nvSpPr>
        <p:spPr>
          <a:xfrm>
            <a:off x="228600" y="342900"/>
            <a:ext cx="8534400" cy="2901564"/>
          </a:xfrm>
          <a:prstGeom prst="rect">
            <a:avLst/>
          </a:prstGeom>
        </p:spPr>
        <p:txBody>
          <a:bodyPr wrap="square">
            <a:spAutoFit/>
          </a:bodyPr>
          <a:lstStyle/>
          <a:p>
            <a:pPr marL="19685" algn="just">
              <a:lnSpc>
                <a:spcPct val="100000"/>
              </a:lnSpc>
              <a:spcBef>
                <a:spcPts val="175"/>
              </a:spcBef>
            </a:pPr>
            <a:r>
              <a:rPr lang="es-AR" sz="1100" b="1" spc="-55" dirty="0" smtClean="0">
                <a:latin typeface="Trebuchet MS" pitchFamily="34" charset="0"/>
                <a:cs typeface="Trebuchet MS"/>
              </a:rPr>
              <a:t>4.6.3    Símbolos de conexión</a:t>
            </a:r>
          </a:p>
          <a:p>
            <a:pPr marL="19685" algn="just">
              <a:lnSpc>
                <a:spcPct val="100000"/>
              </a:lnSpc>
              <a:spcBef>
                <a:spcPts val="175"/>
              </a:spcBef>
            </a:pPr>
            <a:endParaRPr lang="es-AR" sz="1100" spc="-55" dirty="0" smtClean="0">
              <a:latin typeface="Trebuchet MS" pitchFamily="34" charset="0"/>
              <a:cs typeface="Trebuchet MS"/>
            </a:endParaRPr>
          </a:p>
          <a:p>
            <a:pPr marL="19685" algn="just">
              <a:lnSpc>
                <a:spcPct val="100000"/>
              </a:lnSpc>
              <a:spcBef>
                <a:spcPts val="175"/>
              </a:spcBef>
            </a:pPr>
            <a:r>
              <a:rPr lang="es-AR" sz="1100" spc="-55" dirty="0" smtClean="0">
                <a:latin typeface="Trebuchet MS" pitchFamily="34" charset="0"/>
                <a:cs typeface="Trebuchet MS"/>
              </a:rPr>
              <a:t>Los símbolos de conexión (Figura 4.14) indican cómo se conectan los dos devanados de un transformador y por qué factor de 30° el puntero del lado de voltaje más bajo sigue al del lado de voltaje más alto con la designación de terminal coordenada en dirección contraria a las manecillas del reloj.</a:t>
            </a:r>
          </a:p>
          <a:p>
            <a:pPr marL="19685" algn="just">
              <a:lnSpc>
                <a:spcPct val="100000"/>
              </a:lnSpc>
              <a:spcBef>
                <a:spcPts val="175"/>
              </a:spcBef>
            </a:pPr>
            <a:r>
              <a:rPr lang="es-AR" sz="1100" spc="-55" dirty="0" smtClean="0">
                <a:latin typeface="Trebuchet MS" pitchFamily="34" charset="0"/>
                <a:cs typeface="Trebuchet MS"/>
              </a:rPr>
              <a:t>Se utilizan los siguientes símbolos:</a:t>
            </a:r>
          </a:p>
          <a:p>
            <a:pPr marL="19685" algn="just">
              <a:lnSpc>
                <a:spcPct val="100000"/>
              </a:lnSpc>
              <a:spcBef>
                <a:spcPts val="175"/>
              </a:spcBef>
            </a:pPr>
            <a:endParaRPr lang="es-ES" sz="1100" spc="-55" dirty="0" smtClean="0">
              <a:latin typeface="Trebuchet MS" pitchFamily="34" charset="0"/>
              <a:cs typeface="Arial MT"/>
            </a:endParaRPr>
          </a:p>
          <a:p>
            <a:pPr marL="19685" algn="just">
              <a:lnSpc>
                <a:spcPct val="100000"/>
              </a:lnSpc>
              <a:spcBef>
                <a:spcPts val="175"/>
              </a:spcBef>
            </a:pPr>
            <a:endParaRPr lang="es-ES" sz="1100" spc="-55" dirty="0" smtClean="0">
              <a:latin typeface="Trebuchet MS" pitchFamily="34" charset="0"/>
              <a:cs typeface="Arial MT"/>
            </a:endParaRPr>
          </a:p>
          <a:p>
            <a:pPr marL="19685" algn="just">
              <a:lnSpc>
                <a:spcPct val="100000"/>
              </a:lnSpc>
              <a:spcBef>
                <a:spcPts val="175"/>
              </a:spcBef>
            </a:pPr>
            <a:endParaRPr lang="es-ES" sz="1100" spc="-55" dirty="0" smtClean="0">
              <a:latin typeface="Trebuchet MS" pitchFamily="34" charset="0"/>
              <a:cs typeface="Arial MT"/>
            </a:endParaRPr>
          </a:p>
          <a:p>
            <a:pPr marL="131445" algn="just">
              <a:lnSpc>
                <a:spcPct val="100000"/>
              </a:lnSpc>
              <a:spcBef>
                <a:spcPts val="210"/>
              </a:spcBef>
            </a:pPr>
            <a:r>
              <a:rPr lang="es-AR" sz="1100" spc="-15" dirty="0" smtClean="0">
                <a:latin typeface="Trebuchet MS" pitchFamily="34" charset="0"/>
                <a:cs typeface="Arial MT"/>
              </a:rPr>
              <a:t>Los grupos de conexión preferidos son Yy0, Dy5, Yd5, Yz5 y Dyn5.</a:t>
            </a:r>
          </a:p>
          <a:p>
            <a:pPr marL="131445" algn="just">
              <a:lnSpc>
                <a:spcPct val="100000"/>
              </a:lnSpc>
              <a:spcBef>
                <a:spcPts val="210"/>
              </a:spcBef>
            </a:pPr>
            <a:r>
              <a:rPr lang="es-AR" sz="1100" spc="-15" dirty="0" smtClean="0">
                <a:latin typeface="Trebuchet MS" pitchFamily="34" charset="0"/>
                <a:cs typeface="Arial MT"/>
              </a:rPr>
              <a:t>Para redes de baja tensión, el lado de tensión inferior no se implementa como un delta porque, de lo contrario, el conductor neutro no podría conectarse.</a:t>
            </a:r>
            <a:endParaRPr lang="es-AR" sz="1100" dirty="0" smtClean="0">
              <a:latin typeface="Trebuchet MS" pitchFamily="34" charset="0"/>
              <a:cs typeface="Arial MT"/>
            </a:endParaRPr>
          </a:p>
          <a:p>
            <a:pPr marL="19685" algn="just">
              <a:lnSpc>
                <a:spcPct val="100000"/>
              </a:lnSpc>
              <a:spcBef>
                <a:spcPts val="175"/>
              </a:spcBef>
            </a:pPr>
            <a:endParaRPr lang="es-AR" sz="1100" dirty="0" smtClean="0">
              <a:latin typeface="Trebuchet MS" pitchFamily="34" charset="0"/>
              <a:cs typeface="Arial MT"/>
            </a:endParaRPr>
          </a:p>
          <a:p>
            <a:pPr marL="180975" marR="1940560" indent="-165100" algn="just">
              <a:lnSpc>
                <a:spcPct val="103899"/>
              </a:lnSpc>
              <a:spcBef>
                <a:spcPts val="60"/>
              </a:spcBef>
              <a:buFont typeface="Arial" pitchFamily="34" charset="0"/>
              <a:buChar char="•"/>
            </a:pPr>
            <a:endParaRPr lang="es-AR" sz="1100" spc="-30" dirty="0" smtClean="0">
              <a:latin typeface="Trebuchet MS" pitchFamily="34" charset="0"/>
              <a:cs typeface="Arial MT"/>
            </a:endParaRPr>
          </a:p>
          <a:p>
            <a:pPr marL="17145" marR="1940560" algn="just">
              <a:lnSpc>
                <a:spcPct val="103899"/>
              </a:lnSpc>
              <a:spcBef>
                <a:spcPts val="60"/>
              </a:spcBef>
            </a:pPr>
            <a:endParaRPr lang="es-AR" sz="1100" dirty="0">
              <a:latin typeface="Trebuchet MS" pitchFamily="34" charset="0"/>
              <a:cs typeface="Arial MT"/>
            </a:endParaRPr>
          </a:p>
        </p:txBody>
      </p:sp>
      <p:pic>
        <p:nvPicPr>
          <p:cNvPr id="19458" name="Picture 2"/>
          <p:cNvPicPr>
            <a:picLocks noChangeAspect="1" noChangeArrowheads="1"/>
          </p:cNvPicPr>
          <p:nvPr/>
        </p:nvPicPr>
        <p:blipFill>
          <a:blip r:embed="rId2"/>
          <a:srcRect/>
          <a:stretch>
            <a:fillRect/>
          </a:stretch>
        </p:blipFill>
        <p:spPr bwMode="auto">
          <a:xfrm>
            <a:off x="2667000" y="1104900"/>
            <a:ext cx="4191000" cy="990600"/>
          </a:xfrm>
          <a:prstGeom prst="rect">
            <a:avLst/>
          </a:prstGeom>
          <a:noFill/>
          <a:ln w="9525">
            <a:noFill/>
            <a:miter lim="800000"/>
            <a:headEnd/>
            <a:tailEnd/>
          </a:ln>
          <a:effectLst/>
        </p:spPr>
      </p:pic>
      <p:pic>
        <p:nvPicPr>
          <p:cNvPr id="19459" name="Picture 3"/>
          <p:cNvPicPr>
            <a:picLocks noChangeAspect="1" noChangeArrowheads="1"/>
          </p:cNvPicPr>
          <p:nvPr/>
        </p:nvPicPr>
        <p:blipFill>
          <a:blip r:embed="rId3"/>
          <a:srcRect/>
          <a:stretch>
            <a:fillRect/>
          </a:stretch>
        </p:blipFill>
        <p:spPr bwMode="auto">
          <a:xfrm>
            <a:off x="3048000" y="2552700"/>
            <a:ext cx="4876800" cy="2819400"/>
          </a:xfrm>
          <a:prstGeom prst="rect">
            <a:avLst/>
          </a:prstGeom>
          <a:noFill/>
          <a:ln w="9525">
            <a:noFill/>
            <a:miter lim="800000"/>
            <a:headEnd/>
            <a:tailEnd/>
          </a:ln>
          <a:effectLst/>
        </p:spPr>
      </p:pic>
      <p:sp>
        <p:nvSpPr>
          <p:cNvPr id="7" name="object 48"/>
          <p:cNvSpPr txBox="1"/>
          <p:nvPr/>
        </p:nvSpPr>
        <p:spPr>
          <a:xfrm>
            <a:off x="457200" y="3848100"/>
            <a:ext cx="2667000" cy="181460"/>
          </a:xfrm>
          <a:prstGeom prst="rect">
            <a:avLst/>
          </a:prstGeom>
        </p:spPr>
        <p:txBody>
          <a:bodyPr vert="horz" wrap="square" lIns="0" tIns="12065" rIns="0" bIns="0" rtlCol="0">
            <a:spAutoFit/>
          </a:bodyPr>
          <a:lstStyle/>
          <a:p>
            <a:pPr marL="12700">
              <a:lnSpc>
                <a:spcPct val="100000"/>
              </a:lnSpc>
              <a:spcBef>
                <a:spcPts val="95"/>
              </a:spcBef>
            </a:pPr>
            <a:r>
              <a:rPr sz="1100" b="1" spc="-30" dirty="0">
                <a:latin typeface="Trebuchet MS" pitchFamily="34" charset="0"/>
                <a:cs typeface="Arial MT"/>
              </a:rPr>
              <a:t>Figure</a:t>
            </a:r>
            <a:r>
              <a:rPr sz="1100" b="1" spc="-20" dirty="0">
                <a:latin typeface="Trebuchet MS" pitchFamily="34" charset="0"/>
                <a:cs typeface="Arial MT"/>
              </a:rPr>
              <a:t> </a:t>
            </a:r>
            <a:r>
              <a:rPr sz="1100" b="1" spc="20" dirty="0">
                <a:latin typeface="Trebuchet MS" pitchFamily="34" charset="0"/>
                <a:cs typeface="Arial MT"/>
              </a:rPr>
              <a:t>4.l4</a:t>
            </a:r>
            <a:r>
              <a:rPr sz="1100" b="1" dirty="0">
                <a:latin typeface="Trebuchet MS" pitchFamily="34" charset="0"/>
                <a:cs typeface="Arial MT"/>
              </a:rPr>
              <a:t>   </a:t>
            </a:r>
            <a:r>
              <a:rPr sz="1100" b="1" spc="-40" dirty="0">
                <a:latin typeface="Trebuchet MS" pitchFamily="34" charset="0"/>
                <a:cs typeface="Arial MT"/>
              </a:rPr>
              <a:t> </a:t>
            </a:r>
            <a:r>
              <a:rPr sz="1100" b="1" spc="-20" dirty="0">
                <a:latin typeface="Trebuchet MS" pitchFamily="34" charset="0"/>
                <a:cs typeface="Trebuchet MS"/>
              </a:rPr>
              <a:t>C</a:t>
            </a:r>
            <a:r>
              <a:rPr sz="1100" b="1" spc="-30" dirty="0">
                <a:latin typeface="Trebuchet MS" pitchFamily="34" charset="0"/>
                <a:cs typeface="Trebuchet MS"/>
              </a:rPr>
              <a:t>onnection</a:t>
            </a:r>
            <a:r>
              <a:rPr sz="1100" b="1" spc="-50" dirty="0">
                <a:latin typeface="Trebuchet MS" pitchFamily="34" charset="0"/>
                <a:cs typeface="Trebuchet MS"/>
              </a:rPr>
              <a:t> </a:t>
            </a:r>
            <a:r>
              <a:rPr sz="1100" b="1" spc="-15" dirty="0">
                <a:latin typeface="Trebuchet MS" pitchFamily="34" charset="0"/>
                <a:cs typeface="Trebuchet MS"/>
              </a:rPr>
              <a:t>symbols</a:t>
            </a:r>
            <a:endParaRPr sz="1100" b="1">
              <a:latin typeface="Trebuchet MS" pitchFamily="34" charset="0"/>
              <a:cs typeface="Trebuchet MS"/>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 name="object 49"/>
          <p:cNvSpPr txBox="1"/>
          <p:nvPr/>
        </p:nvSpPr>
        <p:spPr>
          <a:xfrm>
            <a:off x="304800" y="190500"/>
            <a:ext cx="8534400" cy="3471463"/>
          </a:xfrm>
          <a:prstGeom prst="rect">
            <a:avLst/>
          </a:prstGeom>
        </p:spPr>
        <p:txBody>
          <a:bodyPr vert="horz" wrap="square" lIns="0" tIns="21590" rIns="0" bIns="0" rtlCol="0">
            <a:spAutoFit/>
          </a:bodyPr>
          <a:lstStyle/>
          <a:p>
            <a:pPr marL="19685" algn="just">
              <a:lnSpc>
                <a:spcPct val="100000"/>
              </a:lnSpc>
              <a:spcBef>
                <a:spcPts val="170"/>
              </a:spcBef>
            </a:pPr>
            <a:r>
              <a:rPr lang="es-AR" sz="1100" b="1" spc="-55" dirty="0" smtClean="0">
                <a:latin typeface="Trebuchet MS" pitchFamily="34" charset="0"/>
                <a:cs typeface="Trebuchet MS"/>
              </a:rPr>
              <a:t>4.6.4  Conexión en paralelo de transformadores</a:t>
            </a:r>
          </a:p>
          <a:p>
            <a:pPr marL="19685" algn="just">
              <a:lnSpc>
                <a:spcPct val="100000"/>
              </a:lnSpc>
              <a:spcBef>
                <a:spcPts val="170"/>
              </a:spcBef>
            </a:pPr>
            <a:endParaRPr lang="es-AR" sz="1100" spc="-55" dirty="0" smtClean="0">
              <a:latin typeface="Trebuchet MS" pitchFamily="34" charset="0"/>
              <a:cs typeface="Trebuchet MS"/>
            </a:endParaRPr>
          </a:p>
          <a:p>
            <a:pPr marL="19685" algn="just">
              <a:lnSpc>
                <a:spcPct val="100000"/>
              </a:lnSpc>
              <a:spcBef>
                <a:spcPts val="170"/>
              </a:spcBef>
            </a:pPr>
            <a:r>
              <a:rPr lang="es-AR" sz="1100" spc="-55" dirty="0" smtClean="0">
                <a:latin typeface="Trebuchet MS" pitchFamily="34" charset="0"/>
                <a:cs typeface="Trebuchet MS"/>
              </a:rPr>
              <a:t>La conexión en paralelo de transformadores sirve para aumentar la potencia de un sistema (Figura 4.). Para evitar exceder la corriente nominal o sobrecargar los transformadores individuales, se deben cumplir las siguientes condiciones:</a:t>
            </a:r>
          </a:p>
          <a:p>
            <a:pPr marL="248285" indent="-228600" algn="just">
              <a:lnSpc>
                <a:spcPct val="100000"/>
              </a:lnSpc>
              <a:spcBef>
                <a:spcPts val="170"/>
              </a:spcBef>
              <a:buFont typeface="+mj-lt"/>
              <a:buAutoNum type="arabicPeriod"/>
            </a:pPr>
            <a:r>
              <a:rPr lang="es-AR" sz="1100" spc="-55" dirty="0" smtClean="0">
                <a:latin typeface="Trebuchet MS" pitchFamily="34" charset="0"/>
                <a:cs typeface="Trebuchet MS"/>
              </a:rPr>
              <a:t>La misma frecuencia nominal y voltaje nominal (¡no ü!),</a:t>
            </a:r>
          </a:p>
          <a:p>
            <a:pPr marL="248285" indent="-228600" algn="just">
              <a:lnSpc>
                <a:spcPct val="100000"/>
              </a:lnSpc>
              <a:spcBef>
                <a:spcPts val="170"/>
              </a:spcBef>
              <a:buFont typeface="+mj-lt"/>
              <a:buAutoNum type="arabicPeriod"/>
            </a:pPr>
            <a:r>
              <a:rPr lang="es-AR" sz="1100" spc="-55" dirty="0" smtClean="0">
                <a:latin typeface="Trebuchet MS" pitchFamily="34" charset="0"/>
                <a:cs typeface="Trebuchet MS"/>
              </a:rPr>
              <a:t>Aproximadamente las mismas tensiones de cortocircuito (máximo ± 10% de desviación),</a:t>
            </a:r>
          </a:p>
          <a:p>
            <a:pPr marL="248285" indent="-228600" algn="just">
              <a:lnSpc>
                <a:spcPct val="100000"/>
              </a:lnSpc>
              <a:spcBef>
                <a:spcPts val="170"/>
              </a:spcBef>
              <a:buFont typeface="+mj-lt"/>
              <a:buAutoNum type="arabicPeriod"/>
            </a:pPr>
            <a:r>
              <a:rPr lang="es-AR" sz="1100" spc="-55" dirty="0" smtClean="0">
                <a:latin typeface="Trebuchet MS" pitchFamily="34" charset="0"/>
                <a:cs typeface="Trebuchet MS"/>
              </a:rPr>
              <a:t>El mismo símbolo de conexión</a:t>
            </a:r>
          </a:p>
          <a:p>
            <a:pPr marL="248285" indent="-228600" algn="just">
              <a:lnSpc>
                <a:spcPct val="100000"/>
              </a:lnSpc>
              <a:spcBef>
                <a:spcPts val="170"/>
              </a:spcBef>
              <a:buFont typeface="+mj-lt"/>
              <a:buAutoNum type="arabicPeriod"/>
            </a:pPr>
            <a:r>
              <a:rPr lang="es-AR" sz="1100" spc="-55" dirty="0" smtClean="0">
                <a:latin typeface="Trebuchet MS" pitchFamily="34" charset="0"/>
                <a:cs typeface="Trebuchet MS"/>
              </a:rPr>
              <a:t>Relación de potencia nominal máxima 1 : 3,</a:t>
            </a:r>
          </a:p>
          <a:p>
            <a:pPr marL="248285" indent="-228600" algn="just">
              <a:lnSpc>
                <a:spcPct val="100000"/>
              </a:lnSpc>
              <a:spcBef>
                <a:spcPts val="170"/>
              </a:spcBef>
              <a:buFont typeface="+mj-lt"/>
              <a:buAutoNum type="arabicPeriod"/>
            </a:pPr>
            <a:r>
              <a:rPr lang="es-AR" sz="1100" spc="-55" dirty="0" smtClean="0">
                <a:latin typeface="Trebuchet MS" pitchFamily="34" charset="0"/>
                <a:cs typeface="Trebuchet MS"/>
              </a:rPr>
              <a:t>Conexión en secuencia de fase correcta</a:t>
            </a:r>
          </a:p>
          <a:p>
            <a:pPr marL="19685" algn="just">
              <a:lnSpc>
                <a:spcPct val="100000"/>
              </a:lnSpc>
              <a:spcBef>
                <a:spcPts val="170"/>
              </a:spcBef>
            </a:pPr>
            <a:r>
              <a:rPr lang="es-AR" sz="1100" spc="-55" dirty="0" smtClean="0">
                <a:latin typeface="Trebuchet MS" pitchFamily="34" charset="0"/>
                <a:cs typeface="Trebuchet MS"/>
              </a:rPr>
              <a:t>Las siguientes relaciones se pueden utilizar para transformadores conectados en paralelo:</a:t>
            </a:r>
          </a:p>
          <a:p>
            <a:pPr marL="248285" indent="-228600" algn="just">
              <a:lnSpc>
                <a:spcPct val="100000"/>
              </a:lnSpc>
              <a:spcBef>
                <a:spcPts val="170"/>
              </a:spcBef>
              <a:buAutoNum type="arabicPeriod"/>
            </a:pPr>
            <a:r>
              <a:rPr lang="es-AR" sz="1100" spc="-55" dirty="0" smtClean="0">
                <a:latin typeface="Trebuchet MS" pitchFamily="34" charset="0"/>
                <a:cs typeface="Trebuchet MS"/>
              </a:rPr>
              <a:t>para las mismas tensiones de cortocircuito, la salida de carga del transformador:</a:t>
            </a:r>
          </a:p>
          <a:p>
            <a:pPr marL="248285" indent="-228600" algn="just">
              <a:lnSpc>
                <a:spcPct val="100000"/>
              </a:lnSpc>
              <a:spcBef>
                <a:spcPts val="170"/>
              </a:spcBef>
              <a:buAutoNum type="arabicPeriod"/>
            </a:pPr>
            <a:endParaRPr lang="es-ES" sz="1100" spc="-55" dirty="0" smtClean="0">
              <a:latin typeface="Trebuchet MS" pitchFamily="34" charset="0"/>
              <a:cs typeface="Trebuchet MS"/>
            </a:endParaRPr>
          </a:p>
          <a:p>
            <a:pPr marL="248285" indent="-228600" algn="just">
              <a:lnSpc>
                <a:spcPct val="100000"/>
              </a:lnSpc>
              <a:spcBef>
                <a:spcPts val="170"/>
              </a:spcBef>
              <a:buAutoNum type="arabicPeriod"/>
            </a:pPr>
            <a:endParaRPr lang="es-ES" sz="1100" spc="-55" dirty="0" smtClean="0">
              <a:latin typeface="Trebuchet MS" pitchFamily="34" charset="0"/>
              <a:cs typeface="Trebuchet MS"/>
            </a:endParaRPr>
          </a:p>
          <a:p>
            <a:pPr marL="228600" marR="5080" indent="-216535" algn="just">
              <a:lnSpc>
                <a:spcPct val="110800"/>
              </a:lnSpc>
              <a:spcBef>
                <a:spcPts val="95"/>
              </a:spcBef>
              <a:tabLst>
                <a:tab pos="228600" algn="l"/>
              </a:tabLst>
            </a:pPr>
            <a:r>
              <a:rPr lang="es-AR" sz="1100" spc="-30" dirty="0" smtClean="0">
                <a:latin typeface="Trebuchet MS" pitchFamily="34" charset="0"/>
                <a:cs typeface="Arial MT"/>
              </a:rPr>
              <a:t>2. para tensiones de cortocircuito desiguales, la salida de carga del transformador:</a:t>
            </a:r>
          </a:p>
          <a:p>
            <a:pPr marL="228600" marR="5080" indent="-216535" algn="just">
              <a:lnSpc>
                <a:spcPct val="110800"/>
              </a:lnSpc>
              <a:spcBef>
                <a:spcPts val="95"/>
              </a:spcBef>
              <a:tabLst>
                <a:tab pos="228600" algn="l"/>
              </a:tabLst>
            </a:pPr>
            <a:endParaRPr lang="es-ES" sz="1100" spc="-30" dirty="0" smtClean="0">
              <a:latin typeface="Trebuchet MS" pitchFamily="34" charset="0"/>
              <a:cs typeface="Arial MT"/>
            </a:endParaRPr>
          </a:p>
          <a:p>
            <a:pPr marL="228600" marR="5080" indent="-216535" algn="just">
              <a:lnSpc>
                <a:spcPct val="110800"/>
              </a:lnSpc>
              <a:spcBef>
                <a:spcPts val="95"/>
              </a:spcBef>
              <a:tabLst>
                <a:tab pos="228600" algn="l"/>
              </a:tabLst>
            </a:pPr>
            <a:endParaRPr lang="es-ES" sz="1100" spc="-30" dirty="0" smtClean="0">
              <a:latin typeface="Trebuchet MS" pitchFamily="34" charset="0"/>
              <a:cs typeface="Arial MT"/>
            </a:endParaRPr>
          </a:p>
          <a:p>
            <a:pPr marL="228600" marR="5080" indent="-216535" algn="just">
              <a:lnSpc>
                <a:spcPct val="110800"/>
              </a:lnSpc>
              <a:spcBef>
                <a:spcPts val="95"/>
              </a:spcBef>
              <a:tabLst>
                <a:tab pos="228600" algn="l"/>
              </a:tabLst>
            </a:pPr>
            <a:r>
              <a:rPr lang="es-AR" sz="1100" spc="-15" dirty="0" smtClean="0">
                <a:latin typeface="Trebuchet MS" pitchFamily="34" charset="0"/>
                <a:cs typeface="Arial MT"/>
              </a:rPr>
              <a:t>La tensión media de cortocircuito </a:t>
            </a:r>
            <a:r>
              <a:rPr lang="es-AR" sz="1100" spc="-15" dirty="0" err="1" smtClean="0">
                <a:latin typeface="Trebuchet MS" pitchFamily="34" charset="0"/>
                <a:cs typeface="Arial MT"/>
              </a:rPr>
              <a:t>ukrm</a:t>
            </a:r>
            <a:r>
              <a:rPr lang="es-AR" sz="1100" spc="-15" dirty="0" smtClean="0">
                <a:latin typeface="Trebuchet MS" pitchFamily="34" charset="0"/>
                <a:cs typeface="Arial MT"/>
              </a:rPr>
              <a:t> viene dada por:</a:t>
            </a:r>
            <a:endParaRPr lang="es-AR" sz="1100" spc="-30" dirty="0" smtClean="0">
              <a:latin typeface="Trebuchet MS" pitchFamily="34" charset="0"/>
              <a:cs typeface="Lucida Sans Unicode"/>
            </a:endParaRPr>
          </a:p>
          <a:p>
            <a:pPr marL="248285" indent="-228600">
              <a:lnSpc>
                <a:spcPct val="100000"/>
              </a:lnSpc>
              <a:spcBef>
                <a:spcPts val="170"/>
              </a:spcBef>
              <a:buAutoNum type="arabicPeriod"/>
            </a:pPr>
            <a:endParaRPr sz="900">
              <a:latin typeface="Arial MT"/>
              <a:cs typeface="Arial MT"/>
            </a:endParaRPr>
          </a:p>
        </p:txBody>
      </p:sp>
      <p:pic>
        <p:nvPicPr>
          <p:cNvPr id="20482" name="Picture 2"/>
          <p:cNvPicPr>
            <a:picLocks noChangeAspect="1" noChangeArrowheads="1"/>
          </p:cNvPicPr>
          <p:nvPr/>
        </p:nvPicPr>
        <p:blipFill>
          <a:blip r:embed="rId2"/>
          <a:srcRect/>
          <a:stretch>
            <a:fillRect/>
          </a:stretch>
        </p:blipFill>
        <p:spPr bwMode="auto">
          <a:xfrm>
            <a:off x="4343400" y="2247900"/>
            <a:ext cx="4524375" cy="381000"/>
          </a:xfrm>
          <a:prstGeom prst="rect">
            <a:avLst/>
          </a:prstGeom>
          <a:noFill/>
          <a:ln w="9525">
            <a:noFill/>
            <a:miter lim="800000"/>
            <a:headEnd/>
            <a:tailEnd/>
          </a:ln>
          <a:effectLst/>
        </p:spPr>
      </p:pic>
      <p:pic>
        <p:nvPicPr>
          <p:cNvPr id="20483" name="Picture 3"/>
          <p:cNvPicPr>
            <a:picLocks noChangeAspect="1" noChangeArrowheads="1"/>
          </p:cNvPicPr>
          <p:nvPr/>
        </p:nvPicPr>
        <p:blipFill>
          <a:blip r:embed="rId3"/>
          <a:srcRect/>
          <a:stretch>
            <a:fillRect/>
          </a:stretch>
        </p:blipFill>
        <p:spPr bwMode="auto">
          <a:xfrm>
            <a:off x="4343400" y="2857500"/>
            <a:ext cx="4495800" cy="419100"/>
          </a:xfrm>
          <a:prstGeom prst="rect">
            <a:avLst/>
          </a:prstGeom>
          <a:noFill/>
          <a:ln w="9525">
            <a:noFill/>
            <a:miter lim="800000"/>
            <a:headEnd/>
            <a:tailEnd/>
          </a:ln>
          <a:effectLst/>
        </p:spPr>
      </p:pic>
      <p:pic>
        <p:nvPicPr>
          <p:cNvPr id="20484" name="Picture 4"/>
          <p:cNvPicPr>
            <a:picLocks noChangeAspect="1" noChangeArrowheads="1"/>
          </p:cNvPicPr>
          <p:nvPr/>
        </p:nvPicPr>
        <p:blipFill>
          <a:blip r:embed="rId4"/>
          <a:srcRect/>
          <a:stretch>
            <a:fillRect/>
          </a:stretch>
        </p:blipFill>
        <p:spPr bwMode="auto">
          <a:xfrm>
            <a:off x="4191000" y="3467100"/>
            <a:ext cx="4676775" cy="3905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 name="object 83"/>
          <p:cNvSpPr txBox="1"/>
          <p:nvPr/>
        </p:nvSpPr>
        <p:spPr>
          <a:xfrm>
            <a:off x="533400" y="1333500"/>
            <a:ext cx="8610600" cy="696986"/>
          </a:xfrm>
          <a:prstGeom prst="rect">
            <a:avLst/>
          </a:prstGeom>
        </p:spPr>
        <p:txBody>
          <a:bodyPr vert="horz" wrap="square" lIns="0" tIns="12065" rIns="0" bIns="0" rtlCol="0">
            <a:spAutoFit/>
          </a:bodyPr>
          <a:lstStyle/>
          <a:p>
            <a:pPr marL="25400" algn="just">
              <a:lnSpc>
                <a:spcPct val="100000"/>
              </a:lnSpc>
              <a:spcBef>
                <a:spcPts val="95"/>
              </a:spcBef>
            </a:pPr>
            <a:endParaRPr lang="es-AR" sz="1100" b="1" spc="-30" dirty="0" smtClean="0">
              <a:latin typeface="Arial MT"/>
              <a:cs typeface="Arial MT"/>
            </a:endParaRPr>
          </a:p>
          <a:p>
            <a:pPr marL="25400" algn="just">
              <a:lnSpc>
                <a:spcPct val="100000"/>
              </a:lnSpc>
              <a:spcBef>
                <a:spcPts val="95"/>
              </a:spcBef>
            </a:pPr>
            <a:r>
              <a:rPr lang="es-AR" sz="1100" b="1" spc="-30" dirty="0" smtClean="0">
                <a:latin typeface="Arial MT"/>
                <a:cs typeface="Arial MT"/>
              </a:rPr>
              <a:t>Los significados de los símbolos son:</a:t>
            </a:r>
          </a:p>
          <a:p>
            <a:pPr marL="25400" algn="just">
              <a:lnSpc>
                <a:spcPct val="100000"/>
              </a:lnSpc>
              <a:spcBef>
                <a:spcPts val="95"/>
              </a:spcBef>
            </a:pPr>
            <a:endParaRPr lang="es-AR" sz="1100" b="1" spc="-30" dirty="0" smtClean="0">
              <a:latin typeface="Arial MT"/>
              <a:cs typeface="Arial MT"/>
            </a:endParaRPr>
          </a:p>
          <a:p>
            <a:pPr marL="25400">
              <a:lnSpc>
                <a:spcPct val="100000"/>
              </a:lnSpc>
              <a:spcBef>
                <a:spcPts val="95"/>
              </a:spcBef>
            </a:pPr>
            <a:endParaRPr sz="900">
              <a:latin typeface="Arial MT"/>
              <a:cs typeface="Arial MT"/>
            </a:endParaRPr>
          </a:p>
        </p:txBody>
      </p:sp>
      <p:sp>
        <p:nvSpPr>
          <p:cNvPr id="84" name="object 84"/>
          <p:cNvSpPr txBox="1"/>
          <p:nvPr/>
        </p:nvSpPr>
        <p:spPr>
          <a:xfrm>
            <a:off x="2040346" y="3359717"/>
            <a:ext cx="2150654" cy="251351"/>
          </a:xfrm>
          <a:prstGeom prst="rect">
            <a:avLst/>
          </a:prstGeom>
        </p:spPr>
        <p:txBody>
          <a:bodyPr vert="horz" wrap="square" lIns="0" tIns="15240" rIns="0" bIns="0" rtlCol="0">
            <a:spAutoFit/>
          </a:bodyPr>
          <a:lstStyle/>
          <a:p>
            <a:pPr marL="38100">
              <a:spcBef>
                <a:spcPts val="120"/>
              </a:spcBef>
            </a:pPr>
            <a:endParaRPr lang="en-US" sz="800" dirty="0" smtClean="0">
              <a:latin typeface="Arial MT"/>
              <a:cs typeface="Arial MT"/>
            </a:endParaRPr>
          </a:p>
          <a:p>
            <a:pPr marL="38100">
              <a:lnSpc>
                <a:spcPct val="100000"/>
              </a:lnSpc>
              <a:spcBef>
                <a:spcPts val="120"/>
              </a:spcBef>
            </a:pPr>
            <a:endParaRPr sz="650">
              <a:latin typeface="Arial MT"/>
              <a:cs typeface="Arial MT"/>
            </a:endParaRPr>
          </a:p>
        </p:txBody>
      </p:sp>
      <p:pic>
        <p:nvPicPr>
          <p:cNvPr id="21506" name="Picture 2"/>
          <p:cNvPicPr>
            <a:picLocks noChangeAspect="1" noChangeArrowheads="1"/>
          </p:cNvPicPr>
          <p:nvPr/>
        </p:nvPicPr>
        <p:blipFill>
          <a:blip r:embed="rId2"/>
          <a:srcRect/>
          <a:stretch>
            <a:fillRect/>
          </a:stretch>
        </p:blipFill>
        <p:spPr bwMode="auto">
          <a:xfrm>
            <a:off x="3429000" y="419100"/>
            <a:ext cx="5410200" cy="4724400"/>
          </a:xfrm>
          <a:prstGeom prst="rect">
            <a:avLst/>
          </a:prstGeom>
          <a:noFill/>
          <a:ln w="9525">
            <a:noFill/>
            <a:miter lim="800000"/>
            <a:headEnd/>
            <a:tailEnd/>
          </a:ln>
          <a:effectLst/>
        </p:spPr>
      </p:pic>
      <p:sp>
        <p:nvSpPr>
          <p:cNvPr id="88" name="87 Rectángulo"/>
          <p:cNvSpPr/>
          <p:nvPr/>
        </p:nvSpPr>
        <p:spPr>
          <a:xfrm>
            <a:off x="4876800" y="5219700"/>
            <a:ext cx="3625673" cy="261610"/>
          </a:xfrm>
          <a:prstGeom prst="rect">
            <a:avLst/>
          </a:prstGeom>
        </p:spPr>
        <p:txBody>
          <a:bodyPr wrap="none">
            <a:spAutoFit/>
          </a:bodyPr>
          <a:lstStyle/>
          <a:p>
            <a:pPr marL="25400">
              <a:lnSpc>
                <a:spcPct val="100000"/>
              </a:lnSpc>
              <a:spcBef>
                <a:spcPts val="95"/>
              </a:spcBef>
            </a:pPr>
            <a:r>
              <a:rPr lang="es-AR" sz="1100" b="1" spc="-30" dirty="0" smtClean="0">
                <a:latin typeface="Arial MT"/>
                <a:cs typeface="Arial MT"/>
              </a:rPr>
              <a:t>Figura 4.15 Conexión en paralelo de transformadores</a:t>
            </a:r>
          </a:p>
        </p:txBody>
      </p:sp>
      <p:pic>
        <p:nvPicPr>
          <p:cNvPr id="21507" name="Picture 3"/>
          <p:cNvPicPr>
            <a:picLocks noChangeAspect="1" noChangeArrowheads="1"/>
          </p:cNvPicPr>
          <p:nvPr/>
        </p:nvPicPr>
        <p:blipFill>
          <a:blip r:embed="rId3"/>
          <a:srcRect t="8602"/>
          <a:stretch>
            <a:fillRect/>
          </a:stretch>
        </p:blipFill>
        <p:spPr bwMode="auto">
          <a:xfrm>
            <a:off x="228600" y="1790700"/>
            <a:ext cx="3257550" cy="16192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 name="object 33"/>
          <p:cNvSpPr txBox="1"/>
          <p:nvPr/>
        </p:nvSpPr>
        <p:spPr>
          <a:xfrm>
            <a:off x="228600" y="4432534"/>
            <a:ext cx="8582295" cy="1091966"/>
          </a:xfrm>
          <a:prstGeom prst="rect">
            <a:avLst/>
          </a:prstGeom>
        </p:spPr>
        <p:txBody>
          <a:bodyPr vert="horz" wrap="square" lIns="0" tIns="12065" rIns="0" bIns="0" rtlCol="0">
            <a:spAutoFit/>
          </a:bodyPr>
          <a:lstStyle/>
          <a:p>
            <a:pPr marL="19685" algn="just">
              <a:lnSpc>
                <a:spcPct val="100000"/>
              </a:lnSpc>
              <a:spcBef>
                <a:spcPts val="95"/>
              </a:spcBef>
            </a:pPr>
            <a:r>
              <a:rPr lang="es-AR" sz="1100" spc="-30" dirty="0" smtClean="0">
                <a:latin typeface="Trebuchet MS" pitchFamily="34" charset="0"/>
                <a:cs typeface="Arial MT"/>
              </a:rPr>
              <a:t>el transformador de corriente</a:t>
            </a:r>
          </a:p>
          <a:p>
            <a:pPr marL="19685" algn="just">
              <a:lnSpc>
                <a:spcPct val="100000"/>
              </a:lnSpc>
              <a:spcBef>
                <a:spcPts val="95"/>
              </a:spcBef>
            </a:pPr>
            <a:endParaRPr lang="es-AR" sz="1100" spc="-30" dirty="0" smtClean="0">
              <a:latin typeface="Trebuchet MS" pitchFamily="34" charset="0"/>
              <a:cs typeface="Arial MT"/>
            </a:endParaRPr>
          </a:p>
          <a:p>
            <a:pPr marL="361950" indent="-342900" algn="just">
              <a:lnSpc>
                <a:spcPct val="100000"/>
              </a:lnSpc>
              <a:spcBef>
                <a:spcPts val="95"/>
              </a:spcBef>
              <a:buFont typeface="Arial" pitchFamily="34" charset="0"/>
              <a:buChar char="•"/>
            </a:pPr>
            <a:r>
              <a:rPr lang="es-AR" sz="1100" spc="-30" dirty="0" smtClean="0">
                <a:latin typeface="Trebuchet MS" pitchFamily="34" charset="0"/>
                <a:cs typeface="Arial MT"/>
              </a:rPr>
              <a:t>está conectado en serie con la red ,no genera energía</a:t>
            </a:r>
          </a:p>
          <a:p>
            <a:pPr marL="361950" indent="-342900" algn="just">
              <a:lnSpc>
                <a:spcPct val="100000"/>
              </a:lnSpc>
              <a:spcBef>
                <a:spcPts val="95"/>
              </a:spcBef>
              <a:buFont typeface="Arial" pitchFamily="34" charset="0"/>
              <a:buChar char="•"/>
            </a:pPr>
            <a:r>
              <a:rPr lang="es-AR" sz="1100" spc="-30" dirty="0" smtClean="0">
                <a:latin typeface="Trebuchet MS" pitchFamily="34" charset="0"/>
                <a:cs typeface="Arial MT"/>
              </a:rPr>
              <a:t>está a lo largo de la línea al devanado primario</a:t>
            </a:r>
          </a:p>
          <a:p>
            <a:pPr marL="361950" indent="-342900" algn="just">
              <a:lnSpc>
                <a:spcPct val="100000"/>
              </a:lnSpc>
              <a:spcBef>
                <a:spcPts val="95"/>
              </a:spcBef>
              <a:buFont typeface="Arial" pitchFamily="34" charset="0"/>
              <a:buChar char="•"/>
            </a:pPr>
            <a:r>
              <a:rPr lang="es-AR" sz="1100" spc="-30" dirty="0" smtClean="0">
                <a:latin typeface="Trebuchet MS" pitchFamily="34" charset="0"/>
                <a:cs typeface="Arial MT"/>
              </a:rPr>
              <a:t>está en cortocircuito a través de los equipos conectados, contadores y relés en el lado secundario</a:t>
            </a:r>
          </a:p>
          <a:p>
            <a:pPr marL="361950" indent="-342900" algn="just">
              <a:lnSpc>
                <a:spcPct val="100000"/>
              </a:lnSpc>
              <a:spcBef>
                <a:spcPts val="95"/>
              </a:spcBef>
              <a:buFont typeface="Arial" pitchFamily="34" charset="0"/>
              <a:buChar char="•"/>
            </a:pPr>
            <a:r>
              <a:rPr lang="es-AR" sz="1100" spc="-30" dirty="0" smtClean="0">
                <a:latin typeface="Trebuchet MS" pitchFamily="34" charset="0"/>
                <a:cs typeface="Arial MT"/>
              </a:rPr>
              <a:t>funciones en un cortocircuito</a:t>
            </a:r>
          </a:p>
        </p:txBody>
      </p:sp>
      <p:sp>
        <p:nvSpPr>
          <p:cNvPr id="34" name="object 86"/>
          <p:cNvSpPr txBox="1"/>
          <p:nvPr/>
        </p:nvSpPr>
        <p:spPr>
          <a:xfrm>
            <a:off x="228600" y="190500"/>
            <a:ext cx="8686800" cy="1119537"/>
          </a:xfrm>
          <a:prstGeom prst="rect">
            <a:avLst/>
          </a:prstGeom>
        </p:spPr>
        <p:txBody>
          <a:bodyPr vert="horz" wrap="square" lIns="0" tIns="26670" rIns="0" bIns="0" rtlCol="0">
            <a:spAutoFit/>
          </a:bodyPr>
          <a:lstStyle/>
          <a:p>
            <a:pPr marL="1588">
              <a:lnSpc>
                <a:spcPct val="100000"/>
              </a:lnSpc>
              <a:spcBef>
                <a:spcPts val="210"/>
              </a:spcBef>
            </a:pPr>
            <a:r>
              <a:rPr lang="es-AR" sz="1100" b="1" spc="-5" dirty="0" smtClean="0">
                <a:latin typeface="Trebuchet MS" pitchFamily="34" charset="0"/>
                <a:cs typeface="Arial MT"/>
              </a:rPr>
              <a:t>4.7 Transformadores de propósito especial</a:t>
            </a:r>
          </a:p>
          <a:p>
            <a:pPr marL="1588">
              <a:lnSpc>
                <a:spcPct val="100000"/>
              </a:lnSpc>
              <a:spcBef>
                <a:spcPts val="210"/>
              </a:spcBef>
            </a:pPr>
            <a:r>
              <a:rPr lang="es-AR" sz="1100" b="1" spc="-5" dirty="0" smtClean="0">
                <a:latin typeface="Trebuchet MS" pitchFamily="34" charset="0"/>
                <a:cs typeface="Arial MT"/>
              </a:rPr>
              <a:t>4.7.1  Transformadores de corriente</a:t>
            </a:r>
          </a:p>
          <a:p>
            <a:pPr marL="1588">
              <a:lnSpc>
                <a:spcPct val="100000"/>
              </a:lnSpc>
              <a:spcBef>
                <a:spcPts val="210"/>
              </a:spcBef>
            </a:pPr>
            <a:endParaRPr lang="es-AR" sz="1100" spc="-5" dirty="0" smtClean="0">
              <a:latin typeface="Trebuchet MS" pitchFamily="34" charset="0"/>
              <a:cs typeface="Arial MT"/>
            </a:endParaRPr>
          </a:p>
          <a:p>
            <a:pPr marL="1588">
              <a:lnSpc>
                <a:spcPct val="100000"/>
              </a:lnSpc>
              <a:spcBef>
                <a:spcPts val="210"/>
              </a:spcBef>
            </a:pPr>
            <a:r>
              <a:rPr lang="es-AR" sz="1100" spc="-5" dirty="0" smtClean="0">
                <a:latin typeface="Trebuchet MS" pitchFamily="34" charset="0"/>
                <a:cs typeface="Arial MT"/>
              </a:rPr>
              <a:t>Los transformadores de corriente se utilizan con fines de medición y protección (Figura 4.16). Separan el circuito de medida (M) y protección (P) de la tensión primaria y protegen el equipo contra sobrecargas. Transformador de medida: clase 0,1 M; 1 M, transformador de protección: clase 5 P; 10P</a:t>
            </a:r>
            <a:endParaRPr sz="1100">
              <a:latin typeface="Trebuchet MS" pitchFamily="34" charset="0"/>
              <a:cs typeface="Arial MT"/>
            </a:endParaRPr>
          </a:p>
        </p:txBody>
      </p:sp>
      <p:sp>
        <p:nvSpPr>
          <p:cNvPr id="35" name="34 Rectángulo"/>
          <p:cNvSpPr/>
          <p:nvPr/>
        </p:nvSpPr>
        <p:spPr>
          <a:xfrm>
            <a:off x="3005169" y="4272290"/>
            <a:ext cx="2557431" cy="261610"/>
          </a:xfrm>
          <a:prstGeom prst="rect">
            <a:avLst/>
          </a:prstGeom>
        </p:spPr>
        <p:txBody>
          <a:bodyPr wrap="none">
            <a:spAutoFit/>
          </a:bodyPr>
          <a:lstStyle/>
          <a:p>
            <a:pPr marL="19685" algn="just">
              <a:lnSpc>
                <a:spcPct val="100000"/>
              </a:lnSpc>
              <a:spcBef>
                <a:spcPts val="95"/>
              </a:spcBef>
            </a:pPr>
            <a:r>
              <a:rPr lang="es-AR" sz="1100" spc="-30" dirty="0" smtClean="0">
                <a:latin typeface="Trebuchet MS" pitchFamily="34" charset="0"/>
                <a:cs typeface="Arial MT"/>
              </a:rPr>
              <a:t>Figura 4.16 Transformador de corriente</a:t>
            </a:r>
          </a:p>
        </p:txBody>
      </p:sp>
      <p:pic>
        <p:nvPicPr>
          <p:cNvPr id="22530" name="Picture 2"/>
          <p:cNvPicPr>
            <a:picLocks noChangeAspect="1" noChangeArrowheads="1"/>
          </p:cNvPicPr>
          <p:nvPr/>
        </p:nvPicPr>
        <p:blipFill>
          <a:blip r:embed="rId2"/>
          <a:srcRect/>
          <a:stretch>
            <a:fillRect/>
          </a:stretch>
        </p:blipFill>
        <p:spPr bwMode="auto">
          <a:xfrm>
            <a:off x="1524000" y="1409700"/>
            <a:ext cx="6096000" cy="2895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 name="object 33"/>
          <p:cNvSpPr txBox="1"/>
          <p:nvPr/>
        </p:nvSpPr>
        <p:spPr>
          <a:xfrm>
            <a:off x="228600" y="266700"/>
            <a:ext cx="8582295" cy="3207929"/>
          </a:xfrm>
          <a:prstGeom prst="rect">
            <a:avLst/>
          </a:prstGeom>
        </p:spPr>
        <p:txBody>
          <a:bodyPr vert="horz" wrap="square" lIns="0" tIns="12065" rIns="0" bIns="0" rtlCol="0">
            <a:spAutoFit/>
          </a:bodyPr>
          <a:lstStyle/>
          <a:p>
            <a:pPr marL="19685" algn="just">
              <a:lnSpc>
                <a:spcPct val="100000"/>
              </a:lnSpc>
              <a:spcBef>
                <a:spcPts val="95"/>
              </a:spcBef>
            </a:pPr>
            <a:r>
              <a:rPr lang="es-AR" sz="1100" b="1" spc="-30" dirty="0" smtClean="0">
                <a:latin typeface="Trebuchet MS" pitchFamily="34" charset="0"/>
                <a:cs typeface="Arial MT"/>
              </a:rPr>
              <a:t>4.7.2 Transformadores de tensión</a:t>
            </a:r>
          </a:p>
          <a:p>
            <a:pPr marL="19685" algn="just">
              <a:lnSpc>
                <a:spcPct val="100000"/>
              </a:lnSpc>
              <a:spcBef>
                <a:spcPts val="95"/>
              </a:spcBef>
            </a:pPr>
            <a:endParaRPr lang="es-AR" sz="1100" spc="-30" dirty="0" smtClean="0">
              <a:latin typeface="Trebuchet MS" pitchFamily="34" charset="0"/>
              <a:cs typeface="Arial MT"/>
            </a:endParaRPr>
          </a:p>
          <a:p>
            <a:pPr marL="19685" algn="just">
              <a:lnSpc>
                <a:spcPct val="100000"/>
              </a:lnSpc>
              <a:spcBef>
                <a:spcPts val="95"/>
              </a:spcBef>
            </a:pPr>
            <a:r>
              <a:rPr lang="es-AR" sz="1100" spc="-30" dirty="0" smtClean="0">
                <a:latin typeface="Trebuchet MS" pitchFamily="34" charset="0"/>
                <a:cs typeface="Arial MT"/>
              </a:rPr>
              <a:t>El transformador de voltaje (Figura 4.17) transforma altos voltajes en voltajes medibles. La tensión nominal del transformador de tensión está normalizada a 100 V.</a:t>
            </a:r>
          </a:p>
          <a:p>
            <a:pPr marL="19685" algn="just">
              <a:lnSpc>
                <a:spcPct val="100000"/>
              </a:lnSpc>
              <a:spcBef>
                <a:spcPts val="95"/>
              </a:spcBef>
            </a:pPr>
            <a:endParaRPr lang="es-AR" sz="1100" spc="-30" dirty="0" smtClean="0">
              <a:latin typeface="Trebuchet MS" pitchFamily="34" charset="0"/>
              <a:cs typeface="Arial MT"/>
            </a:endParaRPr>
          </a:p>
          <a:p>
            <a:pPr marL="361950" indent="-342900" algn="just">
              <a:lnSpc>
                <a:spcPct val="100000"/>
              </a:lnSpc>
              <a:spcBef>
                <a:spcPts val="95"/>
              </a:spcBef>
              <a:buFont typeface="Arial" pitchFamily="34" charset="0"/>
              <a:buChar char="•"/>
            </a:pPr>
            <a:r>
              <a:rPr lang="es-AR" sz="1100" spc="-30" dirty="0" smtClean="0">
                <a:latin typeface="Trebuchet MS" pitchFamily="34" charset="0"/>
                <a:cs typeface="Arial MT"/>
              </a:rPr>
              <a:t>La carga se designa como la impedancia de carga.</a:t>
            </a:r>
          </a:p>
          <a:p>
            <a:pPr marL="361950" indent="-342900" algn="just">
              <a:lnSpc>
                <a:spcPct val="100000"/>
              </a:lnSpc>
              <a:spcBef>
                <a:spcPts val="95"/>
              </a:spcBef>
              <a:buFont typeface="Arial" pitchFamily="34" charset="0"/>
              <a:buChar char="•"/>
            </a:pPr>
            <a:r>
              <a:rPr lang="es-AR" sz="1100" spc="-30" dirty="0" smtClean="0">
                <a:latin typeface="Trebuchet MS" pitchFamily="34" charset="0"/>
                <a:cs typeface="Arial MT"/>
              </a:rPr>
              <a:t>Funciona casi en vacío, ya que el instrumento de medición no representa una gran carga; de lo contrario, el transformador podría destruirse.</a:t>
            </a:r>
          </a:p>
          <a:p>
            <a:pPr marL="361950" indent="-342900" algn="just">
              <a:lnSpc>
                <a:spcPct val="100000"/>
              </a:lnSpc>
              <a:spcBef>
                <a:spcPts val="95"/>
              </a:spcBef>
              <a:buFont typeface="Arial" pitchFamily="34" charset="0"/>
              <a:buChar char="•"/>
            </a:pPr>
            <a:r>
              <a:rPr lang="es-AR" sz="1100" spc="-30" dirty="0" smtClean="0">
                <a:latin typeface="Trebuchet MS" pitchFamily="34" charset="0"/>
                <a:cs typeface="Arial MT"/>
              </a:rPr>
              <a:t>El lado secundario no debe cortocircuitarse.</a:t>
            </a:r>
          </a:p>
          <a:p>
            <a:pPr marL="361950" indent="-342900" algn="just">
              <a:lnSpc>
                <a:spcPct val="100000"/>
              </a:lnSpc>
              <a:spcBef>
                <a:spcPts val="95"/>
              </a:spcBef>
              <a:buFont typeface="Arial" pitchFamily="34" charset="0"/>
              <a:buChar char="•"/>
            </a:pPr>
            <a:r>
              <a:rPr lang="es-AR" sz="1100" spc="-30" dirty="0" smtClean="0">
                <a:latin typeface="Trebuchet MS" pitchFamily="34" charset="0"/>
                <a:cs typeface="Arial MT"/>
              </a:rPr>
              <a:t>Los lados secundario y primario deben estar protegidos con fusibles </a:t>
            </a:r>
          </a:p>
          <a:p>
            <a:pPr marL="361950" indent="-342900" algn="just">
              <a:lnSpc>
                <a:spcPct val="100000"/>
              </a:lnSpc>
              <a:spcBef>
                <a:spcPts val="95"/>
              </a:spcBef>
              <a:buFont typeface="Arial" pitchFamily="34" charset="0"/>
              <a:buChar char="•"/>
            </a:pPr>
            <a:r>
              <a:rPr lang="es-AR" sz="1100" spc="-30" dirty="0" smtClean="0">
                <a:latin typeface="Trebuchet MS" pitchFamily="34" charset="0"/>
                <a:cs typeface="Arial MT"/>
              </a:rPr>
              <a:t>Puesta a tierra a través de 1 </a:t>
            </a:r>
            <a:r>
              <a:rPr lang="es-AR" sz="1100" spc="-30" dirty="0" err="1" smtClean="0">
                <a:latin typeface="Trebuchet MS" pitchFamily="34" charset="0"/>
                <a:cs typeface="Arial MT"/>
              </a:rPr>
              <a:t>kV</a:t>
            </a:r>
            <a:endParaRPr lang="es-AR" sz="1100" spc="-30" dirty="0" smtClean="0">
              <a:latin typeface="Trebuchet MS" pitchFamily="34" charset="0"/>
              <a:cs typeface="Arial MT"/>
            </a:endParaRPr>
          </a:p>
          <a:p>
            <a:pPr marL="361950" indent="-342900" algn="just">
              <a:lnSpc>
                <a:spcPct val="100000"/>
              </a:lnSpc>
              <a:spcBef>
                <a:spcPts val="95"/>
              </a:spcBef>
              <a:buFont typeface="Arial" pitchFamily="34" charset="0"/>
              <a:buChar char="•"/>
            </a:pPr>
            <a:r>
              <a:rPr lang="es-AR" sz="1100" spc="-30" dirty="0" smtClean="0">
                <a:latin typeface="Trebuchet MS" pitchFamily="34" charset="0"/>
                <a:cs typeface="Arial MT"/>
              </a:rPr>
              <a:t>Tensión estándar según elección: U2 = 100 V o 100/3 V</a:t>
            </a:r>
          </a:p>
          <a:p>
            <a:pPr marL="19685" algn="just">
              <a:lnSpc>
                <a:spcPct val="100000"/>
              </a:lnSpc>
              <a:spcBef>
                <a:spcPts val="95"/>
              </a:spcBef>
            </a:pPr>
            <a:endParaRPr lang="es-AR" sz="1100" spc="-30" dirty="0" smtClean="0">
              <a:latin typeface="Trebuchet MS" pitchFamily="34" charset="0"/>
              <a:cs typeface="Arial MT"/>
            </a:endParaRPr>
          </a:p>
          <a:p>
            <a:pPr marL="19685" algn="just">
              <a:lnSpc>
                <a:spcPct val="100000"/>
              </a:lnSpc>
              <a:spcBef>
                <a:spcPts val="95"/>
              </a:spcBef>
            </a:pPr>
            <a:r>
              <a:rPr lang="es-AR" sz="1100" spc="-30" dirty="0" smtClean="0">
                <a:latin typeface="Trebuchet MS" pitchFamily="34" charset="0"/>
                <a:cs typeface="Arial MT"/>
              </a:rPr>
              <a:t>Transformador de medida: clase 0,1 M; 1 M, transformador de protección: clase 3 P; Uso de 6P:</a:t>
            </a:r>
          </a:p>
          <a:p>
            <a:pPr marL="19685" algn="just">
              <a:lnSpc>
                <a:spcPct val="100000"/>
              </a:lnSpc>
              <a:spcBef>
                <a:spcPts val="95"/>
              </a:spcBef>
            </a:pPr>
            <a:endParaRPr lang="es-AR" sz="1100" spc="-30" dirty="0" smtClean="0">
              <a:latin typeface="Trebuchet MS" pitchFamily="34" charset="0"/>
              <a:cs typeface="Arial MT"/>
            </a:endParaRPr>
          </a:p>
          <a:p>
            <a:pPr marL="361950" indent="-342900" algn="just">
              <a:lnSpc>
                <a:spcPct val="100000"/>
              </a:lnSpc>
              <a:spcBef>
                <a:spcPts val="95"/>
              </a:spcBef>
              <a:buFont typeface="Arial" pitchFamily="34" charset="0"/>
              <a:buChar char="•"/>
            </a:pPr>
            <a:r>
              <a:rPr lang="es-AR" sz="1100" spc="-30" dirty="0" smtClean="0">
                <a:latin typeface="Trebuchet MS" pitchFamily="34" charset="0"/>
                <a:cs typeface="Arial MT"/>
              </a:rPr>
              <a:t>Transformador inductivo para el lado de baja tensión </a:t>
            </a:r>
          </a:p>
          <a:p>
            <a:pPr marL="361950" indent="-342900" algn="just">
              <a:lnSpc>
                <a:spcPct val="100000"/>
              </a:lnSpc>
              <a:spcBef>
                <a:spcPts val="95"/>
              </a:spcBef>
              <a:buFont typeface="Arial" pitchFamily="34" charset="0"/>
              <a:buChar char="•"/>
            </a:pPr>
            <a:r>
              <a:rPr lang="es-AR" sz="1100" spc="-30" dirty="0" smtClean="0">
                <a:latin typeface="Trebuchet MS" pitchFamily="34" charset="0"/>
                <a:cs typeface="Arial MT"/>
              </a:rPr>
              <a:t>Transformador capacitivo para el lado de alta tensión</a:t>
            </a:r>
            <a:endParaRPr lang="en-US" sz="1100" dirty="0" smtClean="0">
              <a:latin typeface="Trebuchet MS" pitchFamily="34" charset="0"/>
              <a:cs typeface="Arial MT"/>
            </a:endParaRPr>
          </a:p>
          <a:p>
            <a:pPr marL="12700">
              <a:lnSpc>
                <a:spcPct val="100000"/>
              </a:lnSpc>
            </a:pPr>
            <a:endParaRPr sz="900" dirty="0">
              <a:latin typeface="Arial MT"/>
              <a:cs typeface="Arial MT"/>
            </a:endParaRPr>
          </a:p>
        </p:txBody>
      </p:sp>
      <p:sp>
        <p:nvSpPr>
          <p:cNvPr id="6" name="object 10"/>
          <p:cNvSpPr txBox="1"/>
          <p:nvPr/>
        </p:nvSpPr>
        <p:spPr>
          <a:xfrm>
            <a:off x="2286000" y="4152900"/>
            <a:ext cx="2895600" cy="181460"/>
          </a:xfrm>
          <a:prstGeom prst="rect">
            <a:avLst/>
          </a:prstGeom>
        </p:spPr>
        <p:txBody>
          <a:bodyPr vert="horz" wrap="square" lIns="0" tIns="12065" rIns="0" bIns="0" rtlCol="0">
            <a:spAutoFit/>
          </a:bodyPr>
          <a:lstStyle/>
          <a:p>
            <a:pPr marL="12700">
              <a:lnSpc>
                <a:spcPct val="100000"/>
              </a:lnSpc>
              <a:spcBef>
                <a:spcPts val="95"/>
              </a:spcBef>
            </a:pPr>
            <a:r>
              <a:rPr sz="1100" b="1" spc="-30" dirty="0">
                <a:latin typeface="Trebuchet MS" pitchFamily="34" charset="0"/>
                <a:cs typeface="Arial MT"/>
              </a:rPr>
              <a:t>Figure</a:t>
            </a:r>
            <a:r>
              <a:rPr sz="1100" b="1" spc="-20" dirty="0">
                <a:latin typeface="Trebuchet MS" pitchFamily="34" charset="0"/>
                <a:cs typeface="Arial MT"/>
              </a:rPr>
              <a:t> </a:t>
            </a:r>
            <a:r>
              <a:rPr sz="1100" b="1" spc="20" dirty="0">
                <a:latin typeface="Trebuchet MS" pitchFamily="34" charset="0"/>
                <a:cs typeface="Arial MT"/>
              </a:rPr>
              <a:t>4.l7</a:t>
            </a:r>
            <a:r>
              <a:rPr sz="1100" b="1" dirty="0">
                <a:latin typeface="Trebuchet MS" pitchFamily="34" charset="0"/>
                <a:cs typeface="Arial MT"/>
              </a:rPr>
              <a:t>   </a:t>
            </a:r>
            <a:r>
              <a:rPr sz="1100" b="1" spc="-40" dirty="0">
                <a:latin typeface="Trebuchet MS" pitchFamily="34" charset="0"/>
                <a:cs typeface="Arial MT"/>
              </a:rPr>
              <a:t> </a:t>
            </a:r>
            <a:r>
              <a:rPr sz="1100" b="1" spc="-50" dirty="0">
                <a:latin typeface="Trebuchet MS" pitchFamily="34" charset="0"/>
                <a:cs typeface="Trebuchet MS"/>
              </a:rPr>
              <a:t>V</a:t>
            </a:r>
            <a:r>
              <a:rPr sz="1100" b="1" spc="-40" dirty="0">
                <a:latin typeface="Trebuchet MS" pitchFamily="34" charset="0"/>
                <a:cs typeface="Trebuchet MS"/>
              </a:rPr>
              <a:t>oltage</a:t>
            </a:r>
            <a:r>
              <a:rPr sz="1100" b="1" spc="-50" dirty="0">
                <a:latin typeface="Trebuchet MS" pitchFamily="34" charset="0"/>
                <a:cs typeface="Trebuchet MS"/>
              </a:rPr>
              <a:t> </a:t>
            </a:r>
            <a:r>
              <a:rPr sz="1100" b="1" spc="-35" dirty="0">
                <a:latin typeface="Trebuchet MS" pitchFamily="34" charset="0"/>
                <a:cs typeface="Trebuchet MS"/>
              </a:rPr>
              <a:t>transformer</a:t>
            </a:r>
            <a:endParaRPr sz="1100" b="1">
              <a:latin typeface="Trebuchet MS" pitchFamily="34" charset="0"/>
              <a:cs typeface="Trebuchet MS"/>
            </a:endParaRPr>
          </a:p>
        </p:txBody>
      </p:sp>
      <p:pic>
        <p:nvPicPr>
          <p:cNvPr id="23554" name="Picture 2"/>
          <p:cNvPicPr>
            <a:picLocks noChangeAspect="1" noChangeArrowheads="1"/>
          </p:cNvPicPr>
          <p:nvPr/>
        </p:nvPicPr>
        <p:blipFill>
          <a:blip r:embed="rId2"/>
          <a:srcRect/>
          <a:stretch>
            <a:fillRect/>
          </a:stretch>
        </p:blipFill>
        <p:spPr bwMode="auto">
          <a:xfrm>
            <a:off x="4724400" y="2781300"/>
            <a:ext cx="4114800" cy="2667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228600" y="190500"/>
            <a:ext cx="8686800" cy="750205"/>
          </a:xfrm>
          <a:prstGeom prst="rect">
            <a:avLst/>
          </a:prstGeom>
        </p:spPr>
        <p:txBody>
          <a:bodyPr vert="horz" wrap="square" lIns="0" tIns="21590" rIns="0" bIns="0" rtlCol="0">
            <a:spAutoFit/>
          </a:bodyPr>
          <a:lstStyle/>
          <a:p>
            <a:pPr marL="19685">
              <a:lnSpc>
                <a:spcPct val="100000"/>
              </a:lnSpc>
              <a:spcBef>
                <a:spcPts val="170"/>
              </a:spcBef>
            </a:pPr>
            <a:r>
              <a:rPr lang="es-AR" sz="1100" b="1" spc="-55" dirty="0" smtClean="0">
                <a:latin typeface="Trebuchet MS"/>
                <a:cs typeface="Trebuchet MS"/>
              </a:rPr>
              <a:t>4.7.3 Autotransformadores</a:t>
            </a:r>
          </a:p>
          <a:p>
            <a:pPr marL="19685">
              <a:lnSpc>
                <a:spcPct val="100000"/>
              </a:lnSpc>
              <a:spcBef>
                <a:spcPts val="170"/>
              </a:spcBef>
            </a:pPr>
            <a:endParaRPr lang="es-AR" sz="1100" spc="-55" dirty="0" smtClean="0">
              <a:latin typeface="Trebuchet MS"/>
              <a:cs typeface="Trebuchet MS"/>
            </a:endParaRPr>
          </a:p>
          <a:p>
            <a:pPr marL="19685">
              <a:lnSpc>
                <a:spcPct val="100000"/>
              </a:lnSpc>
              <a:spcBef>
                <a:spcPts val="170"/>
              </a:spcBef>
            </a:pPr>
            <a:r>
              <a:rPr lang="es-AR" sz="1100" spc="-55" dirty="0" smtClean="0">
                <a:latin typeface="Trebuchet MS"/>
                <a:cs typeface="Trebuchet MS"/>
              </a:rPr>
              <a:t>Este tipo de transformador representa un distribuidor de voltaje inductivo y no tiene aislamiento metálico de los lados de mayor y menor voltaje (Figura 4.18). La potencia de paso se transfiere en parte de forma conductiva y en parte de forma inductiva.</a:t>
            </a:r>
            <a:endParaRPr sz="1100">
              <a:latin typeface="Arial MT"/>
              <a:cs typeface="Arial MT"/>
            </a:endParaRPr>
          </a:p>
        </p:txBody>
      </p:sp>
      <p:sp>
        <p:nvSpPr>
          <p:cNvPr id="13" name="object 13"/>
          <p:cNvSpPr txBox="1"/>
          <p:nvPr/>
        </p:nvSpPr>
        <p:spPr>
          <a:xfrm>
            <a:off x="381000" y="3543300"/>
            <a:ext cx="8458200" cy="1456168"/>
          </a:xfrm>
          <a:prstGeom prst="rect">
            <a:avLst/>
          </a:prstGeom>
        </p:spPr>
        <p:txBody>
          <a:bodyPr vert="horz" wrap="square" lIns="0" tIns="12065" rIns="0" bIns="0" rtlCol="0">
            <a:spAutoFit/>
          </a:bodyPr>
          <a:lstStyle/>
          <a:p>
            <a:pPr marL="12700">
              <a:lnSpc>
                <a:spcPct val="100000"/>
              </a:lnSpc>
              <a:spcBef>
                <a:spcPts val="95"/>
              </a:spcBef>
            </a:pPr>
            <a:r>
              <a:rPr lang="es-AR" sz="1100" spc="-30" dirty="0" smtClean="0">
                <a:latin typeface="Trebuchet MS" pitchFamily="34" charset="0"/>
                <a:cs typeface="Arial MT"/>
              </a:rPr>
              <a:t>Uso:</a:t>
            </a:r>
          </a:p>
          <a:p>
            <a:pPr marL="361950" indent="-349250">
              <a:lnSpc>
                <a:spcPct val="100000"/>
              </a:lnSpc>
              <a:spcBef>
                <a:spcPts val="95"/>
              </a:spcBef>
              <a:buFont typeface="Arial" pitchFamily="34" charset="0"/>
              <a:buChar char="•"/>
            </a:pPr>
            <a:r>
              <a:rPr lang="es-AR" sz="1100" spc="-30" dirty="0" smtClean="0">
                <a:latin typeface="Trebuchet MS" pitchFamily="34" charset="0"/>
                <a:cs typeface="Arial MT"/>
              </a:rPr>
              <a:t>Compensación de fluctuaciones de tensión en redes </a:t>
            </a:r>
          </a:p>
          <a:p>
            <a:pPr marL="361950" indent="-349250">
              <a:lnSpc>
                <a:spcPct val="100000"/>
              </a:lnSpc>
              <a:spcBef>
                <a:spcPts val="95"/>
              </a:spcBef>
              <a:buFont typeface="Arial" pitchFamily="34" charset="0"/>
              <a:buChar char="•"/>
            </a:pPr>
            <a:r>
              <a:rPr lang="es-AR" sz="1100" spc="-30" dirty="0" smtClean="0">
                <a:latin typeface="Trebuchet MS" pitchFamily="34" charset="0"/>
                <a:cs typeface="Arial MT"/>
              </a:rPr>
              <a:t>Transformadores especiales para alimentación de motores móviles </a:t>
            </a:r>
          </a:p>
          <a:p>
            <a:pPr marL="361950" indent="-349250">
              <a:lnSpc>
                <a:spcPct val="100000"/>
              </a:lnSpc>
              <a:spcBef>
                <a:spcPts val="95"/>
              </a:spcBef>
              <a:buFont typeface="Arial" pitchFamily="34" charset="0"/>
              <a:buChar char="•"/>
            </a:pPr>
            <a:r>
              <a:rPr lang="es-AR" sz="1100" spc="-30" dirty="0" smtClean="0">
                <a:latin typeface="Trebuchet MS" pitchFamily="34" charset="0"/>
                <a:cs typeface="Arial MT"/>
              </a:rPr>
              <a:t>Acoplamiento de redes de alta tensión</a:t>
            </a:r>
          </a:p>
          <a:p>
            <a:pPr marL="361950" indent="-349250">
              <a:lnSpc>
                <a:spcPct val="100000"/>
              </a:lnSpc>
              <a:spcBef>
                <a:spcPts val="95"/>
              </a:spcBef>
              <a:buFont typeface="Arial" pitchFamily="34" charset="0"/>
              <a:buChar char="•"/>
            </a:pPr>
            <a:r>
              <a:rPr lang="es-AR" sz="1100" spc="-30" dirty="0" smtClean="0">
                <a:latin typeface="Trebuchet MS" pitchFamily="34" charset="0"/>
                <a:cs typeface="Arial MT"/>
              </a:rPr>
              <a:t>Transformadores tipo seco hasta 300 </a:t>
            </a:r>
            <a:r>
              <a:rPr lang="es-AR" sz="1100" spc="-30" dirty="0" err="1" smtClean="0">
                <a:latin typeface="Trebuchet MS" pitchFamily="34" charset="0"/>
                <a:cs typeface="Arial MT"/>
              </a:rPr>
              <a:t>kVA</a:t>
            </a:r>
            <a:r>
              <a:rPr lang="es-AR" sz="1100" spc="-30" dirty="0" smtClean="0">
                <a:latin typeface="Trebuchet MS" pitchFamily="34" charset="0"/>
                <a:cs typeface="Arial MT"/>
              </a:rPr>
              <a:t> </a:t>
            </a:r>
          </a:p>
          <a:p>
            <a:pPr marL="361950" indent="-349250">
              <a:lnSpc>
                <a:spcPct val="100000"/>
              </a:lnSpc>
              <a:spcBef>
                <a:spcPts val="95"/>
              </a:spcBef>
              <a:buFont typeface="Arial" pitchFamily="34" charset="0"/>
              <a:buChar char="•"/>
            </a:pPr>
            <a:r>
              <a:rPr lang="es-AR" sz="1100" spc="-30" dirty="0" smtClean="0">
                <a:latin typeface="Trebuchet MS" pitchFamily="34" charset="0"/>
                <a:cs typeface="Arial MT"/>
              </a:rPr>
              <a:t>Transformadores en baño de </a:t>
            </a:r>
            <a:r>
              <a:rPr lang="es-AR" sz="1100" spc="-30" dirty="0" err="1" smtClean="0">
                <a:latin typeface="Trebuchet MS" pitchFamily="34" charset="0"/>
                <a:cs typeface="Arial MT"/>
              </a:rPr>
              <a:t>aIECte</a:t>
            </a:r>
            <a:r>
              <a:rPr lang="es-AR" sz="1100" spc="-30" dirty="0" smtClean="0">
                <a:latin typeface="Trebuchet MS" pitchFamily="34" charset="0"/>
                <a:cs typeface="Arial MT"/>
              </a:rPr>
              <a:t> desde 300 </a:t>
            </a:r>
            <a:r>
              <a:rPr lang="es-AR" sz="1100" spc="-30" dirty="0" err="1" smtClean="0">
                <a:latin typeface="Trebuchet MS" pitchFamily="34" charset="0"/>
                <a:cs typeface="Arial MT"/>
              </a:rPr>
              <a:t>kVA</a:t>
            </a:r>
            <a:r>
              <a:rPr lang="es-AR" sz="1100" spc="-30" dirty="0" smtClean="0">
                <a:latin typeface="Trebuchet MS" pitchFamily="34" charset="0"/>
                <a:cs typeface="Arial MT"/>
              </a:rPr>
              <a:t> </a:t>
            </a:r>
          </a:p>
          <a:p>
            <a:pPr marL="361950" indent="-349250">
              <a:lnSpc>
                <a:spcPct val="100000"/>
              </a:lnSpc>
              <a:spcBef>
                <a:spcPts val="95"/>
              </a:spcBef>
              <a:buFont typeface="Arial" pitchFamily="34" charset="0"/>
              <a:buChar char="•"/>
            </a:pPr>
            <a:r>
              <a:rPr lang="es-AR" sz="1100" spc="-30" dirty="0" err="1" smtClean="0">
                <a:latin typeface="Trebuchet MS" pitchFamily="34" charset="0"/>
                <a:cs typeface="Arial MT"/>
              </a:rPr>
              <a:t>Autoventiladores</a:t>
            </a:r>
            <a:r>
              <a:rPr lang="es-AR" sz="1100" spc="-30" dirty="0" smtClean="0">
                <a:latin typeface="Trebuchet MS" pitchFamily="34" charset="0"/>
                <a:cs typeface="Arial MT"/>
              </a:rPr>
              <a:t> (S)</a:t>
            </a:r>
          </a:p>
          <a:p>
            <a:pPr marL="361950" indent="-349250">
              <a:lnSpc>
                <a:spcPct val="100000"/>
              </a:lnSpc>
              <a:spcBef>
                <a:spcPts val="95"/>
              </a:spcBef>
              <a:buFont typeface="Arial" pitchFamily="34" charset="0"/>
              <a:buChar char="•"/>
            </a:pPr>
            <a:r>
              <a:rPr lang="es-AR" sz="1100" spc="-30" dirty="0" smtClean="0">
                <a:latin typeface="Trebuchet MS" pitchFamily="34" charset="0"/>
                <a:cs typeface="Arial MT"/>
              </a:rPr>
              <a:t>Refrigeración forzada Circulación forzada de </a:t>
            </a:r>
            <a:r>
              <a:rPr lang="es-AR" sz="1100" spc="-30" dirty="0" err="1" smtClean="0">
                <a:latin typeface="Trebuchet MS" pitchFamily="34" charset="0"/>
                <a:cs typeface="Arial MT"/>
              </a:rPr>
              <a:t>aIECte</a:t>
            </a:r>
            <a:endParaRPr sz="1100" dirty="0">
              <a:latin typeface="Trebuchet MS" pitchFamily="34" charset="0"/>
              <a:cs typeface="Arial MT"/>
            </a:endParaRPr>
          </a:p>
        </p:txBody>
      </p:sp>
      <p:sp>
        <p:nvSpPr>
          <p:cNvPr id="14" name="13 Rectángulo"/>
          <p:cNvSpPr/>
          <p:nvPr/>
        </p:nvSpPr>
        <p:spPr>
          <a:xfrm>
            <a:off x="533400" y="3086100"/>
            <a:ext cx="2027158" cy="261610"/>
          </a:xfrm>
          <a:prstGeom prst="rect">
            <a:avLst/>
          </a:prstGeom>
        </p:spPr>
        <p:txBody>
          <a:bodyPr wrap="none">
            <a:spAutoFit/>
          </a:bodyPr>
          <a:lstStyle/>
          <a:p>
            <a:pPr marL="12700">
              <a:lnSpc>
                <a:spcPct val="100000"/>
              </a:lnSpc>
              <a:spcBef>
                <a:spcPts val="95"/>
              </a:spcBef>
            </a:pPr>
            <a:r>
              <a:rPr lang="es-AR" sz="1100" spc="-30" dirty="0" smtClean="0">
                <a:latin typeface="Trebuchet MS" pitchFamily="34" charset="0"/>
                <a:cs typeface="Arial MT"/>
              </a:rPr>
              <a:t>Figura 4.18 Autotransformador</a:t>
            </a:r>
          </a:p>
        </p:txBody>
      </p:sp>
      <p:pic>
        <p:nvPicPr>
          <p:cNvPr id="24578" name="Picture 2"/>
          <p:cNvPicPr>
            <a:picLocks noChangeAspect="1" noChangeArrowheads="1"/>
          </p:cNvPicPr>
          <p:nvPr/>
        </p:nvPicPr>
        <p:blipFill>
          <a:blip r:embed="rId2"/>
          <a:srcRect/>
          <a:stretch>
            <a:fillRect/>
          </a:stretch>
        </p:blipFill>
        <p:spPr bwMode="auto">
          <a:xfrm>
            <a:off x="381000" y="1181100"/>
            <a:ext cx="3048000" cy="1905000"/>
          </a:xfrm>
          <a:prstGeom prst="rect">
            <a:avLst/>
          </a:prstGeom>
          <a:noFill/>
          <a:ln w="9525">
            <a:noFill/>
            <a:miter lim="800000"/>
            <a:headEnd/>
            <a:tailEnd/>
          </a:ln>
          <a:effectLst/>
        </p:spPr>
      </p:pic>
      <p:sp>
        <p:nvSpPr>
          <p:cNvPr id="16" name="15 Rectángulo"/>
          <p:cNvSpPr/>
          <p:nvPr/>
        </p:nvSpPr>
        <p:spPr>
          <a:xfrm>
            <a:off x="4343400" y="1181100"/>
            <a:ext cx="4572000" cy="430887"/>
          </a:xfrm>
          <a:prstGeom prst="rect">
            <a:avLst/>
          </a:prstGeom>
        </p:spPr>
        <p:txBody>
          <a:bodyPr>
            <a:spAutoFit/>
          </a:bodyPr>
          <a:lstStyle/>
          <a:p>
            <a:pPr marR="5080" algn="just">
              <a:lnSpc>
                <a:spcPct val="100000"/>
              </a:lnSpc>
              <a:spcBef>
                <a:spcPts val="95"/>
              </a:spcBef>
            </a:pPr>
            <a:r>
              <a:rPr lang="es-AR" sz="1100" spc="-50" dirty="0" smtClean="0">
                <a:latin typeface="Trebuchet MS"/>
                <a:cs typeface="Trebuchet MS"/>
              </a:rPr>
              <a:t>El tamaño de los autotransformadores se puede calcular a partir de la potencia de rendimiento conocida según la relación:</a:t>
            </a:r>
            <a:endParaRPr lang="es-AR" sz="1100" dirty="0">
              <a:latin typeface="Arial MT"/>
              <a:cs typeface="Arial MT"/>
            </a:endParaRPr>
          </a:p>
        </p:txBody>
      </p:sp>
      <p:pic>
        <p:nvPicPr>
          <p:cNvPr id="24579" name="Picture 3"/>
          <p:cNvPicPr>
            <a:picLocks noChangeAspect="1" noChangeArrowheads="1"/>
          </p:cNvPicPr>
          <p:nvPr/>
        </p:nvPicPr>
        <p:blipFill>
          <a:blip r:embed="rId3"/>
          <a:srcRect/>
          <a:stretch>
            <a:fillRect/>
          </a:stretch>
        </p:blipFill>
        <p:spPr bwMode="auto">
          <a:xfrm>
            <a:off x="4191000" y="1714500"/>
            <a:ext cx="4638675" cy="3905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228600" y="266700"/>
            <a:ext cx="8610600" cy="5348900"/>
          </a:xfrm>
          <a:prstGeom prst="rect">
            <a:avLst/>
          </a:prstGeom>
        </p:spPr>
        <p:txBody>
          <a:bodyPr vert="horz" wrap="square" lIns="0" tIns="21590" rIns="0" bIns="0" rtlCol="0">
            <a:spAutoFit/>
          </a:bodyPr>
          <a:lstStyle/>
          <a:p>
            <a:pPr marL="19685" algn="just">
              <a:lnSpc>
                <a:spcPct val="100000"/>
              </a:lnSpc>
              <a:spcBef>
                <a:spcPts val="170"/>
              </a:spcBef>
            </a:pPr>
            <a:r>
              <a:rPr lang="es-AR" sz="1100" b="1" spc="-45" dirty="0" smtClean="0">
                <a:latin typeface="Trebuchet MS" pitchFamily="34" charset="0"/>
                <a:cs typeface="Arial MT"/>
              </a:rPr>
              <a:t>4.8 Eficiencia de Transformadores</a:t>
            </a:r>
          </a:p>
          <a:p>
            <a:pPr marL="19685" algn="just">
              <a:lnSpc>
                <a:spcPct val="100000"/>
              </a:lnSpc>
              <a:spcBef>
                <a:spcPts val="170"/>
              </a:spcBef>
            </a:pPr>
            <a:endParaRPr lang="es-AR" sz="1100" spc="-45" dirty="0" smtClean="0">
              <a:latin typeface="Trebuchet MS" pitchFamily="34" charset="0"/>
              <a:cs typeface="Arial MT"/>
            </a:endParaRPr>
          </a:p>
          <a:p>
            <a:pPr marL="19685" algn="just">
              <a:lnSpc>
                <a:spcPct val="100000"/>
              </a:lnSpc>
              <a:spcBef>
                <a:spcPts val="170"/>
              </a:spcBef>
            </a:pPr>
            <a:r>
              <a:rPr lang="es-AR" sz="1100" spc="-45" dirty="0" smtClean="0">
                <a:latin typeface="Trebuchet MS" pitchFamily="34" charset="0"/>
                <a:cs typeface="Arial MT"/>
              </a:rPr>
              <a:t>Las pérdidas magnéticas o del núcleo de hierro consisten en la histéresis y las pérdidas por corrientes de Foucault en el núcleo de hierro y en el material dieléctrico. Estas pérdidas son independientes de la carga. Las pérdidas de cortocircuito se componen de las pérdidas óhmicas en los devanados. Las pérdidas en los devanados aumentan en proporción al cuadrado de la carga. La eficiencia de un transformador se puede calcular para cualquier carga arbitraria n y viene dada por:</a:t>
            </a:r>
          </a:p>
          <a:p>
            <a:pPr marL="19685" algn="just">
              <a:lnSpc>
                <a:spcPct val="100000"/>
              </a:lnSpc>
              <a:spcBef>
                <a:spcPts val="170"/>
              </a:spcBef>
            </a:pPr>
            <a:endParaRPr lang="es-ES" sz="1100" spc="-45" dirty="0" smtClean="0">
              <a:latin typeface="Trebuchet MS" pitchFamily="34" charset="0"/>
              <a:cs typeface="Arial MT"/>
            </a:endParaRPr>
          </a:p>
          <a:p>
            <a:pPr marL="19685" algn="just">
              <a:lnSpc>
                <a:spcPct val="100000"/>
              </a:lnSpc>
              <a:spcBef>
                <a:spcPts val="170"/>
              </a:spcBef>
            </a:pPr>
            <a:endParaRPr lang="es-ES" sz="1100" spc="-45" dirty="0" smtClean="0">
              <a:latin typeface="Trebuchet MS" pitchFamily="34" charset="0"/>
              <a:cs typeface="Arial MT"/>
            </a:endParaRPr>
          </a:p>
          <a:p>
            <a:pPr marL="12700" algn="just">
              <a:lnSpc>
                <a:spcPct val="100000"/>
              </a:lnSpc>
              <a:spcBef>
                <a:spcPts val="120"/>
              </a:spcBef>
            </a:pPr>
            <a:r>
              <a:rPr lang="es-AR" sz="1100" spc="20" dirty="0" smtClean="0">
                <a:latin typeface="Trebuchet MS" pitchFamily="34" charset="0"/>
                <a:cs typeface="Arial MT"/>
              </a:rPr>
              <a:t>Un transformador tiene su máxima eficiencia en una carga para la cual P = n² </a:t>
            </a:r>
            <a:r>
              <a:rPr lang="es-AR" sz="1100" spc="20" dirty="0" err="1" smtClean="0">
                <a:latin typeface="Trebuchet MS" pitchFamily="34" charset="0"/>
                <a:cs typeface="Arial MT"/>
              </a:rPr>
              <a:t>Pk</a:t>
            </a:r>
            <a:r>
              <a:rPr lang="es-AR" sz="1100" spc="20" dirty="0" smtClean="0">
                <a:latin typeface="Trebuchet MS" pitchFamily="34" charset="0"/>
                <a:cs typeface="Arial MT"/>
              </a:rPr>
              <a:t> . Esta </a:t>
            </a:r>
            <a:r>
              <a:rPr lang="es-AR" sz="1100" spc="5" dirty="0" smtClean="0">
                <a:latin typeface="Trebuchet MS" pitchFamily="34" charset="0"/>
                <a:cs typeface="Arial MT"/>
              </a:rPr>
              <a:t>condición se cumple para un factor de carga de</a:t>
            </a:r>
          </a:p>
          <a:p>
            <a:pPr marL="12700" algn="just">
              <a:lnSpc>
                <a:spcPct val="100000"/>
              </a:lnSpc>
              <a:spcBef>
                <a:spcPts val="120"/>
              </a:spcBef>
            </a:pPr>
            <a:endParaRPr lang="es-ES" sz="1100" spc="5" dirty="0" smtClean="0">
              <a:latin typeface="Trebuchet MS" pitchFamily="34" charset="0"/>
              <a:cs typeface="Arial MT"/>
            </a:endParaRPr>
          </a:p>
          <a:p>
            <a:pPr marL="12700" algn="just">
              <a:lnSpc>
                <a:spcPct val="100000"/>
              </a:lnSpc>
              <a:spcBef>
                <a:spcPts val="120"/>
              </a:spcBef>
            </a:pPr>
            <a:endParaRPr lang="es-AR" sz="1100" spc="5" dirty="0" smtClean="0">
              <a:latin typeface="Trebuchet MS" pitchFamily="34" charset="0"/>
              <a:cs typeface="Arial MT"/>
            </a:endParaRPr>
          </a:p>
          <a:p>
            <a:pPr marL="12700" algn="just">
              <a:lnSpc>
                <a:spcPct val="100000"/>
              </a:lnSpc>
              <a:spcBef>
                <a:spcPts val="120"/>
              </a:spcBef>
            </a:pPr>
            <a:r>
              <a:rPr lang="es-AR" sz="1100" spc="-15" dirty="0" smtClean="0">
                <a:latin typeface="Trebuchet MS" pitchFamily="34" charset="0"/>
                <a:cs typeface="Arial MT"/>
              </a:rPr>
              <a:t>Las pérdidas totales de un transformador para cualquier carga arbitraria están dadas por:</a:t>
            </a:r>
          </a:p>
          <a:p>
            <a:pPr marL="12700" algn="just">
              <a:lnSpc>
                <a:spcPct val="100000"/>
              </a:lnSpc>
              <a:spcBef>
                <a:spcPts val="120"/>
              </a:spcBef>
            </a:pPr>
            <a:endParaRPr lang="es-ES" sz="1100" spc="-15" dirty="0" smtClean="0">
              <a:latin typeface="Trebuchet MS" pitchFamily="34" charset="0"/>
              <a:cs typeface="Arial MT"/>
            </a:endParaRPr>
          </a:p>
          <a:p>
            <a:pPr marL="12700" algn="just">
              <a:lnSpc>
                <a:spcPct val="100000"/>
              </a:lnSpc>
              <a:spcBef>
                <a:spcPts val="120"/>
              </a:spcBef>
            </a:pPr>
            <a:endParaRPr lang="es-ES" sz="1100" spc="-15" dirty="0" smtClean="0">
              <a:latin typeface="Trebuchet MS" pitchFamily="34" charset="0"/>
              <a:cs typeface="Arial MT"/>
            </a:endParaRPr>
          </a:p>
          <a:p>
            <a:pPr marL="12700" algn="just">
              <a:lnSpc>
                <a:spcPct val="100000"/>
              </a:lnSpc>
              <a:spcBef>
                <a:spcPts val="120"/>
              </a:spcBef>
            </a:pPr>
            <a:endParaRPr lang="es-AR" sz="1100" spc="-15" dirty="0" smtClean="0">
              <a:latin typeface="Trebuchet MS" pitchFamily="34" charset="0"/>
              <a:cs typeface="Arial MT"/>
            </a:endParaRPr>
          </a:p>
          <a:p>
            <a:pPr marL="12700" algn="just">
              <a:lnSpc>
                <a:spcPct val="100000"/>
              </a:lnSpc>
              <a:spcBef>
                <a:spcPts val="170"/>
              </a:spcBef>
            </a:pPr>
            <a:r>
              <a:rPr lang="es-AR" sz="1100" b="1" spc="-45" dirty="0" smtClean="0">
                <a:latin typeface="Trebuchet MS" pitchFamily="34" charset="0"/>
                <a:cs typeface="Arial MT"/>
              </a:rPr>
              <a:t>4.9 Protección de Transformadores</a:t>
            </a:r>
          </a:p>
          <a:p>
            <a:pPr marL="12700" algn="just">
              <a:lnSpc>
                <a:spcPct val="100000"/>
              </a:lnSpc>
              <a:spcBef>
                <a:spcPts val="170"/>
              </a:spcBef>
            </a:pPr>
            <a:endParaRPr lang="es-AR" sz="1100" spc="-45" dirty="0" smtClean="0">
              <a:latin typeface="Trebuchet MS" pitchFamily="34" charset="0"/>
              <a:cs typeface="Arial MT"/>
            </a:endParaRPr>
          </a:p>
          <a:p>
            <a:pPr marL="361950" indent="-349250" algn="just">
              <a:lnSpc>
                <a:spcPct val="100000"/>
              </a:lnSpc>
              <a:spcBef>
                <a:spcPts val="170"/>
              </a:spcBef>
              <a:buFont typeface="Arial" pitchFamily="34" charset="0"/>
              <a:buChar char="•"/>
            </a:pPr>
            <a:r>
              <a:rPr lang="es-AR" sz="1100" b="1" spc="-45" dirty="0" smtClean="0">
                <a:latin typeface="Trebuchet MS" pitchFamily="34" charset="0"/>
                <a:cs typeface="Arial MT"/>
              </a:rPr>
              <a:t>Protección contra fallas internas</a:t>
            </a:r>
          </a:p>
          <a:p>
            <a:pPr marL="469900" lvl="1" algn="just">
              <a:spcBef>
                <a:spcPts val="170"/>
              </a:spcBef>
              <a:buFont typeface="Wingdings" pitchFamily="2" charset="2"/>
              <a:buChar char="Ø"/>
            </a:pPr>
            <a:r>
              <a:rPr lang="es-AR" sz="1100" spc="-45" dirty="0" smtClean="0">
                <a:latin typeface="Trebuchet MS" pitchFamily="34" charset="0"/>
                <a:cs typeface="Arial MT"/>
              </a:rPr>
              <a:t>El relé </a:t>
            </a:r>
            <a:r>
              <a:rPr lang="es-AR" sz="1100" spc="-45" dirty="0" err="1" smtClean="0">
                <a:latin typeface="Trebuchet MS" pitchFamily="34" charset="0"/>
                <a:cs typeface="Arial MT"/>
              </a:rPr>
              <a:t>Buchholz</a:t>
            </a:r>
            <a:r>
              <a:rPr lang="es-AR" sz="1100" spc="-45" dirty="0" smtClean="0">
                <a:latin typeface="Trebuchet MS" pitchFamily="34" charset="0"/>
                <a:cs typeface="Arial MT"/>
              </a:rPr>
              <a:t> responde a daños internos como resultado de desprendimiento de gases o flujo de </a:t>
            </a:r>
            <a:r>
              <a:rPr lang="es-AR" sz="1100" spc="-45" dirty="0" err="1" smtClean="0">
                <a:latin typeface="Trebuchet MS" pitchFamily="34" charset="0"/>
                <a:cs typeface="Arial MT"/>
              </a:rPr>
              <a:t>aIECte</a:t>
            </a:r>
            <a:r>
              <a:rPr lang="es-AR" sz="1100" spc="-45" dirty="0" smtClean="0">
                <a:latin typeface="Trebuchet MS" pitchFamily="34" charset="0"/>
                <a:cs typeface="Arial MT"/>
              </a:rPr>
              <a:t>. 6enera un mensaje de advertencia para fallas menores e inicia el disparo de un interruptor para fallas mayores.</a:t>
            </a:r>
          </a:p>
          <a:p>
            <a:pPr marL="469900" lvl="1" algn="just">
              <a:spcBef>
                <a:spcPts val="170"/>
              </a:spcBef>
              <a:buFont typeface="Wingdings" pitchFamily="2" charset="2"/>
              <a:buChar char="Ø"/>
            </a:pPr>
            <a:r>
              <a:rPr lang="es-AR" sz="1100" spc="-45" dirty="0" smtClean="0">
                <a:latin typeface="Trebuchet MS" pitchFamily="34" charset="0"/>
                <a:cs typeface="Arial MT"/>
              </a:rPr>
              <a:t>El relé de protección diferencial compara las corrientes de entrada y salida del transformador. En caso de falla (cortocircuito a masa, cortocircuito o falla entre espiras) dispara el relé de protección. Debe ser estable con respecto a la corriente de cierre del transformador en el estado en vacío.</a:t>
            </a:r>
          </a:p>
          <a:p>
            <a:pPr marL="361950" indent="-349250" algn="just">
              <a:lnSpc>
                <a:spcPct val="100000"/>
              </a:lnSpc>
              <a:spcBef>
                <a:spcPts val="170"/>
              </a:spcBef>
              <a:buFont typeface="Arial" pitchFamily="34" charset="0"/>
              <a:buChar char="•"/>
            </a:pPr>
            <a:r>
              <a:rPr lang="es-AR" sz="1100" b="1" spc="-45" dirty="0" smtClean="0">
                <a:latin typeface="Trebuchet MS" pitchFamily="34" charset="0"/>
                <a:cs typeface="Arial MT"/>
              </a:rPr>
              <a:t>Protección contra sobrecarga</a:t>
            </a:r>
          </a:p>
          <a:p>
            <a:pPr marL="469900" lvl="1" algn="just">
              <a:spcBef>
                <a:spcPts val="170"/>
              </a:spcBef>
              <a:buFont typeface="Wingdings" pitchFamily="2" charset="2"/>
              <a:buChar char="Ø"/>
            </a:pPr>
            <a:r>
              <a:rPr lang="es-AR" sz="1100" spc="-45" dirty="0" smtClean="0">
                <a:latin typeface="Trebuchet MS" pitchFamily="34" charset="0"/>
                <a:cs typeface="Arial MT"/>
              </a:rPr>
              <a:t>La protección por termistor señala una sobrecarga y se utiliza para proteger contra el calentamiento inadmisible del transformador.</a:t>
            </a:r>
          </a:p>
          <a:p>
            <a:pPr marL="469900" lvl="1" algn="just">
              <a:spcBef>
                <a:spcPts val="170"/>
              </a:spcBef>
              <a:buFont typeface="Wingdings" pitchFamily="2" charset="2"/>
              <a:buChar char="Ø"/>
            </a:pPr>
            <a:r>
              <a:rPr lang="es-ES" sz="1100" spc="-45" dirty="0" smtClean="0">
                <a:latin typeface="Trebuchet MS" pitchFamily="34" charset="0"/>
                <a:cs typeface="Arial MT"/>
              </a:rPr>
              <a:t>La protección por sobretensión s</a:t>
            </a:r>
            <a:r>
              <a:rPr lang="es-AR" sz="1100" spc="-45" dirty="0" smtClean="0">
                <a:latin typeface="Trebuchet MS" pitchFamily="34" charset="0"/>
                <a:cs typeface="Arial MT"/>
              </a:rPr>
              <a:t>e puede acceder a través del pararrayos</a:t>
            </a:r>
            <a:endParaRPr lang="es-AR" sz="1100" dirty="0" smtClean="0">
              <a:latin typeface="Trebuchet MS" pitchFamily="34" charset="0"/>
              <a:cs typeface="Arial MT"/>
            </a:endParaRPr>
          </a:p>
          <a:p>
            <a:pPr marL="19685">
              <a:lnSpc>
                <a:spcPct val="100000"/>
              </a:lnSpc>
              <a:spcBef>
                <a:spcPts val="170"/>
              </a:spcBef>
            </a:pPr>
            <a:endParaRPr sz="900" dirty="0">
              <a:latin typeface="Arial MT"/>
              <a:cs typeface="Arial MT"/>
            </a:endParaRPr>
          </a:p>
        </p:txBody>
      </p:sp>
      <p:pic>
        <p:nvPicPr>
          <p:cNvPr id="25602" name="Picture 2"/>
          <p:cNvPicPr>
            <a:picLocks noChangeAspect="1" noChangeArrowheads="1"/>
          </p:cNvPicPr>
          <p:nvPr/>
        </p:nvPicPr>
        <p:blipFill>
          <a:blip r:embed="rId2"/>
          <a:srcRect/>
          <a:stretch>
            <a:fillRect/>
          </a:stretch>
        </p:blipFill>
        <p:spPr bwMode="auto">
          <a:xfrm>
            <a:off x="2971800" y="1257300"/>
            <a:ext cx="5181600" cy="457200"/>
          </a:xfrm>
          <a:prstGeom prst="rect">
            <a:avLst/>
          </a:prstGeom>
          <a:noFill/>
          <a:ln w="9525">
            <a:noFill/>
            <a:miter lim="800000"/>
            <a:headEnd/>
            <a:tailEnd/>
          </a:ln>
          <a:effectLst/>
        </p:spPr>
      </p:pic>
      <p:pic>
        <p:nvPicPr>
          <p:cNvPr id="25603" name="Picture 3"/>
          <p:cNvPicPr>
            <a:picLocks noChangeAspect="1" noChangeArrowheads="1"/>
          </p:cNvPicPr>
          <p:nvPr/>
        </p:nvPicPr>
        <p:blipFill>
          <a:blip r:embed="rId3"/>
          <a:srcRect/>
          <a:stretch>
            <a:fillRect/>
          </a:stretch>
        </p:blipFill>
        <p:spPr bwMode="auto">
          <a:xfrm>
            <a:off x="2971800" y="1943100"/>
            <a:ext cx="5181600" cy="533400"/>
          </a:xfrm>
          <a:prstGeom prst="rect">
            <a:avLst/>
          </a:prstGeom>
          <a:noFill/>
          <a:ln w="9525">
            <a:noFill/>
            <a:miter lim="800000"/>
            <a:headEnd/>
            <a:tailEnd/>
          </a:ln>
          <a:effectLst/>
        </p:spPr>
      </p:pic>
      <p:pic>
        <p:nvPicPr>
          <p:cNvPr id="25604" name="Picture 4"/>
          <p:cNvPicPr>
            <a:picLocks noChangeAspect="1" noChangeArrowheads="1"/>
          </p:cNvPicPr>
          <p:nvPr/>
        </p:nvPicPr>
        <p:blipFill>
          <a:blip r:embed="rId4"/>
          <a:srcRect/>
          <a:stretch>
            <a:fillRect/>
          </a:stretch>
        </p:blipFill>
        <p:spPr bwMode="auto">
          <a:xfrm>
            <a:off x="2895600" y="2705100"/>
            <a:ext cx="5257800" cy="381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228600" y="185922"/>
            <a:ext cx="8686800" cy="5529078"/>
          </a:xfrm>
          <a:prstGeom prst="rect">
            <a:avLst/>
          </a:prstGeom>
        </p:spPr>
        <p:txBody>
          <a:bodyPr vert="horz" wrap="square" lIns="0" tIns="12065" rIns="0" bIns="0" rtlCol="0">
            <a:spAutoFit/>
          </a:bodyPr>
          <a:lstStyle/>
          <a:p>
            <a:pPr marL="63500" algn="just">
              <a:lnSpc>
                <a:spcPct val="100000"/>
              </a:lnSpc>
              <a:spcBef>
                <a:spcPts val="95"/>
              </a:spcBef>
            </a:pPr>
            <a:r>
              <a:rPr lang="es-AR" sz="1100" b="1" spc="-25" dirty="0" smtClean="0">
                <a:latin typeface="Trebuchet MS" pitchFamily="34" charset="0"/>
                <a:cs typeface="Arial MT"/>
              </a:rPr>
              <a:t>4.l0 Selección de Transformadores</a:t>
            </a:r>
          </a:p>
          <a:p>
            <a:pPr marL="63500" algn="just">
              <a:lnSpc>
                <a:spcPct val="100000"/>
              </a:lnSpc>
              <a:spcBef>
                <a:spcPts val="95"/>
              </a:spcBef>
            </a:pPr>
            <a:r>
              <a:rPr lang="es-AR" sz="1100" spc="-25" dirty="0" smtClean="0">
                <a:latin typeface="Trebuchet MS" pitchFamily="34" charset="0"/>
                <a:cs typeface="Arial MT"/>
              </a:rPr>
              <a:t>Los datos característicos de los transformadores están determinados por los requisitos de la red. La potencia efectiva determinada debe multiplicarse por el factor de potencia </a:t>
            </a:r>
            <a:r>
              <a:rPr lang="es-AR" sz="1100" spc="-25" dirty="0" err="1" smtClean="0">
                <a:latin typeface="Trebuchet MS" pitchFamily="34" charset="0"/>
                <a:cs typeface="Arial MT"/>
              </a:rPr>
              <a:t>cos</a:t>
            </a:r>
            <a:r>
              <a:rPr lang="es-AR" sz="1100" spc="-25" dirty="0" smtClean="0">
                <a:latin typeface="Trebuchet MS" pitchFamily="34" charset="0"/>
                <a:cs typeface="Arial MT"/>
              </a:rPr>
              <a:t> φ para dar la potencia nominal </a:t>
            </a:r>
            <a:r>
              <a:rPr lang="es-AR" sz="1100" spc="-25" dirty="0" err="1" smtClean="0">
                <a:latin typeface="Trebuchet MS" pitchFamily="34" charset="0"/>
                <a:cs typeface="Arial MT"/>
              </a:rPr>
              <a:t>SrT.</a:t>
            </a:r>
            <a:r>
              <a:rPr lang="es-AR" sz="1100" spc="-25" dirty="0" smtClean="0">
                <a:latin typeface="Trebuchet MS" pitchFamily="34" charset="0"/>
                <a:cs typeface="Arial MT"/>
              </a:rPr>
              <a:t> En redes de distribución se prefiere el valor </a:t>
            </a:r>
            <a:r>
              <a:rPr lang="es-AR" sz="1100" spc="-25" dirty="0" err="1" smtClean="0">
                <a:latin typeface="Trebuchet MS" pitchFamily="34" charset="0"/>
                <a:cs typeface="Arial MT"/>
              </a:rPr>
              <a:t>uk</a:t>
            </a:r>
            <a:r>
              <a:rPr lang="es-AR" sz="1100" spc="-25" dirty="0" smtClean="0">
                <a:latin typeface="Trebuchet MS" pitchFamily="34" charset="0"/>
                <a:cs typeface="Arial MT"/>
              </a:rPr>
              <a:t> = 6%. Las pérdidas del transformador se componen de pérdidas en vacío y pérdidas por cortocircuito. Las pérdidas en vacío son causadas por la inversión continua de la magnetización del núcleo de hierro y son prácticamente constantes e independientes de la carga. Las pérdidas de cortocircuito están formadas por las pérdidas óhmicas en los devanados y las pérdidas debidas a los campos de dispersión. Son proporcionales al cuadrado de la carga. Se prefieren los transformadores llenos de </a:t>
            </a:r>
            <a:r>
              <a:rPr lang="es-AR" sz="1100" spc="-25" dirty="0" err="1" smtClean="0">
                <a:latin typeface="Trebuchet MS" pitchFamily="34" charset="0"/>
                <a:cs typeface="Arial MT"/>
              </a:rPr>
              <a:t>aIECte</a:t>
            </a:r>
            <a:r>
              <a:rPr lang="es-AR" sz="1100" spc="-25" dirty="0" smtClean="0">
                <a:latin typeface="Trebuchet MS" pitchFamily="34" charset="0"/>
                <a:cs typeface="Arial MT"/>
              </a:rPr>
              <a:t> y los transformadores de tipo seco de resina colada; está prohibido el uso de transformadores </a:t>
            </a:r>
            <a:r>
              <a:rPr lang="es-AR" sz="1100" spc="-25" dirty="0" err="1" smtClean="0">
                <a:latin typeface="Trebuchet MS" pitchFamily="34" charset="0"/>
                <a:cs typeface="Arial MT"/>
              </a:rPr>
              <a:t>Askarel</a:t>
            </a:r>
            <a:r>
              <a:rPr lang="es-AR" sz="1100" spc="-25" dirty="0" smtClean="0">
                <a:latin typeface="Trebuchet MS" pitchFamily="34" charset="0"/>
                <a:cs typeface="Arial MT"/>
              </a:rPr>
              <a:t> (</a:t>
            </a:r>
            <a:r>
              <a:rPr lang="es-AR" sz="1100" b="1" dirty="0" err="1" smtClean="0">
                <a:latin typeface="Trebuchet MS" pitchFamily="34" charset="0"/>
              </a:rPr>
              <a:t>Askarel</a:t>
            </a:r>
            <a:r>
              <a:rPr lang="es-AR" sz="1100" dirty="0" smtClean="0">
                <a:latin typeface="Trebuchet MS" pitchFamily="34" charset="0"/>
              </a:rPr>
              <a:t> es el nombre genérico de fluidos dieléctricos para </a:t>
            </a:r>
            <a:r>
              <a:rPr lang="es-AR" sz="1100" b="1" dirty="0" smtClean="0">
                <a:latin typeface="Trebuchet MS" pitchFamily="34" charset="0"/>
              </a:rPr>
              <a:t>transformadores</a:t>
            </a:r>
            <a:r>
              <a:rPr lang="es-AR" sz="1100" dirty="0" smtClean="0">
                <a:latin typeface="Trebuchet MS" pitchFamily="34" charset="0"/>
              </a:rPr>
              <a:t> que contienen </a:t>
            </a:r>
            <a:r>
              <a:rPr lang="es-AR" sz="1100" dirty="0" err="1" smtClean="0">
                <a:latin typeface="Trebuchet MS" pitchFamily="34" charset="0"/>
              </a:rPr>
              <a:t>bifenilos</a:t>
            </a:r>
            <a:r>
              <a:rPr lang="es-AR" sz="1100" dirty="0" smtClean="0">
                <a:latin typeface="Trebuchet MS" pitchFamily="34" charset="0"/>
              </a:rPr>
              <a:t> </a:t>
            </a:r>
            <a:r>
              <a:rPr lang="es-AR" sz="1100" dirty="0" err="1" smtClean="0">
                <a:latin typeface="Trebuchet MS" pitchFamily="34" charset="0"/>
              </a:rPr>
              <a:t>policlorados</a:t>
            </a:r>
            <a:r>
              <a:rPr lang="es-AR" sz="1100" dirty="0" smtClean="0">
                <a:latin typeface="Trebuchet MS" pitchFamily="34" charset="0"/>
              </a:rPr>
              <a:t> (</a:t>
            </a:r>
            <a:r>
              <a:rPr lang="es-AR" sz="1100" dirty="0" err="1" smtClean="0">
                <a:latin typeface="Trebuchet MS" pitchFamily="34" charset="0"/>
              </a:rPr>
              <a:t>PCBs</a:t>
            </a:r>
            <a:r>
              <a:rPr lang="es-AR" sz="1100" dirty="0" smtClean="0">
                <a:latin typeface="Trebuchet MS" pitchFamily="34" charset="0"/>
              </a:rPr>
              <a:t>). Estos fluidos contiene entre 50-70% de </a:t>
            </a:r>
            <a:r>
              <a:rPr lang="es-AR" sz="1100" dirty="0" err="1" smtClean="0">
                <a:latin typeface="Trebuchet MS" pitchFamily="34" charset="0"/>
              </a:rPr>
              <a:t>PCBs</a:t>
            </a:r>
            <a:r>
              <a:rPr lang="es-AR" sz="1100" dirty="0" smtClean="0">
                <a:latin typeface="Trebuchet MS" pitchFamily="34" charset="0"/>
              </a:rPr>
              <a:t> y pueden contener entre 30-50% de </a:t>
            </a:r>
            <a:r>
              <a:rPr lang="es-AR" sz="1100" dirty="0" err="1" smtClean="0">
                <a:latin typeface="Trebuchet MS" pitchFamily="34" charset="0"/>
              </a:rPr>
              <a:t>triclorobencenos</a:t>
            </a:r>
            <a:r>
              <a:rPr lang="es-AR" sz="1100" dirty="0" smtClean="0">
                <a:latin typeface="Trebuchet MS" pitchFamily="34" charset="0"/>
              </a:rPr>
              <a:t> (</a:t>
            </a:r>
            <a:r>
              <a:rPr lang="es-AR" sz="1100" dirty="0" err="1" smtClean="0">
                <a:latin typeface="Trebuchet MS" pitchFamily="34" charset="0"/>
              </a:rPr>
              <a:t>TCBs</a:t>
            </a:r>
            <a:r>
              <a:rPr lang="es-AR" sz="1100" dirty="0" smtClean="0">
                <a:latin typeface="Trebuchet MS" pitchFamily="34" charset="0"/>
              </a:rPr>
              <a:t>))</a:t>
            </a:r>
            <a:r>
              <a:rPr lang="es-AR" sz="1100" spc="-25" dirty="0" smtClean="0">
                <a:latin typeface="Trebuchet MS" pitchFamily="34" charset="0"/>
                <a:cs typeface="Arial MT"/>
              </a:rPr>
              <a:t>. En esta sección se discutirán los criterios más importantes para la selección de transformadores de distribución en el rango de potencia de 50 a 2500 </a:t>
            </a:r>
            <a:r>
              <a:rPr lang="es-AR" sz="1100" spc="-25" dirty="0" err="1" smtClean="0">
                <a:latin typeface="Trebuchet MS" pitchFamily="34" charset="0"/>
                <a:cs typeface="Arial MT"/>
              </a:rPr>
              <a:t>kVA</a:t>
            </a:r>
            <a:r>
              <a:rPr lang="es-AR" sz="1100" spc="-25" dirty="0" smtClean="0">
                <a:latin typeface="Trebuchet MS" pitchFamily="34" charset="0"/>
                <a:cs typeface="Arial MT"/>
              </a:rPr>
              <a:t> para el suministro de energía a redes de baja tensión.</a:t>
            </a:r>
          </a:p>
          <a:p>
            <a:pPr marL="292100" indent="-228600" algn="just">
              <a:lnSpc>
                <a:spcPct val="100000"/>
              </a:lnSpc>
              <a:spcBef>
                <a:spcPts val="95"/>
              </a:spcBef>
              <a:buFont typeface="+mj-lt"/>
              <a:buAutoNum type="arabicPeriod"/>
            </a:pPr>
            <a:r>
              <a:rPr lang="es-AR" sz="1100" spc="-25" dirty="0" smtClean="0">
                <a:latin typeface="Trebuchet MS" pitchFamily="34" charset="0"/>
                <a:cs typeface="Arial MT"/>
              </a:rPr>
              <a:t>Requisito de seguridad operacional</a:t>
            </a:r>
          </a:p>
          <a:p>
            <a:pPr marL="520700" lvl="1" algn="just">
              <a:spcBef>
                <a:spcPts val="95"/>
              </a:spcBef>
              <a:buFont typeface="Wingdings" pitchFamily="2" charset="2"/>
              <a:buChar char="ü"/>
            </a:pPr>
            <a:r>
              <a:rPr lang="es-AR" sz="1100" spc="-25" dirty="0" smtClean="0">
                <a:latin typeface="Trebuchet MS" pitchFamily="34" charset="0"/>
                <a:cs typeface="Arial MT"/>
              </a:rPr>
              <a:t>Pruebas de rutina (pérdidas, </a:t>
            </a:r>
            <a:r>
              <a:rPr lang="es-AR" sz="1100" spc="-25" dirty="0" err="1" smtClean="0">
                <a:latin typeface="Trebuchet MS" pitchFamily="34" charset="0"/>
                <a:cs typeface="Arial MT"/>
              </a:rPr>
              <a:t>uk</a:t>
            </a:r>
            <a:r>
              <a:rPr lang="es-AR" sz="1100" spc="-25" dirty="0" smtClean="0">
                <a:latin typeface="Trebuchet MS" pitchFamily="34" charset="0"/>
                <a:cs typeface="Arial MT"/>
              </a:rPr>
              <a:t>, prueba de voltaje)</a:t>
            </a:r>
          </a:p>
          <a:p>
            <a:pPr marL="520700" lvl="1" algn="just">
              <a:spcBef>
                <a:spcPts val="95"/>
              </a:spcBef>
              <a:buFont typeface="Wingdings" pitchFamily="2" charset="2"/>
              <a:buChar char="ü"/>
            </a:pPr>
            <a:r>
              <a:rPr lang="es-AR" sz="1100" spc="-25" dirty="0" smtClean="0">
                <a:latin typeface="Trebuchet MS" pitchFamily="34" charset="0"/>
                <a:cs typeface="Arial MT"/>
              </a:rPr>
              <a:t>Ensayos de tipo (calefacción, picos de tensión)</a:t>
            </a:r>
          </a:p>
          <a:p>
            <a:pPr marL="520700" lvl="1" algn="just">
              <a:spcBef>
                <a:spcPts val="95"/>
              </a:spcBef>
              <a:buFont typeface="Wingdings" pitchFamily="2" charset="2"/>
              <a:buChar char="ü"/>
            </a:pPr>
            <a:r>
              <a:rPr lang="es-AR" sz="1100" spc="-25" dirty="0" smtClean="0">
                <a:latin typeface="Trebuchet MS" pitchFamily="34" charset="0"/>
                <a:cs typeface="Arial MT"/>
              </a:rPr>
              <a:t>Pruebas especiales (resistencia a cortocircuitos, ruido)</a:t>
            </a:r>
          </a:p>
          <a:p>
            <a:pPr marL="292100" indent="-228600" algn="just">
              <a:lnSpc>
                <a:spcPct val="100000"/>
              </a:lnSpc>
              <a:spcBef>
                <a:spcPts val="95"/>
              </a:spcBef>
              <a:buFont typeface="+mj-lt"/>
              <a:buAutoNum type="arabicPeriod"/>
            </a:pPr>
            <a:r>
              <a:rPr lang="es-AR" sz="1100" spc="-25" dirty="0" smtClean="0">
                <a:latin typeface="Trebuchet MS" pitchFamily="34" charset="0"/>
                <a:cs typeface="Arial MT"/>
              </a:rPr>
              <a:t>Condiciones eléctricas</a:t>
            </a:r>
          </a:p>
          <a:p>
            <a:pPr marL="520700" lvl="1" algn="just">
              <a:spcBef>
                <a:spcPts val="95"/>
              </a:spcBef>
              <a:buFont typeface="Wingdings" pitchFamily="2" charset="2"/>
              <a:buChar char="ü"/>
            </a:pPr>
            <a:r>
              <a:rPr lang="es-AR" sz="1100" spc="-25" dirty="0" smtClean="0">
                <a:latin typeface="Trebuchet MS" pitchFamily="34" charset="0"/>
                <a:cs typeface="Arial MT"/>
              </a:rPr>
              <a:t>Tensión de cortocircuito</a:t>
            </a:r>
          </a:p>
          <a:p>
            <a:pPr marL="520700" lvl="1" algn="just">
              <a:spcBef>
                <a:spcPts val="95"/>
              </a:spcBef>
              <a:buFont typeface="Wingdings" pitchFamily="2" charset="2"/>
              <a:buChar char="ü"/>
            </a:pPr>
            <a:r>
              <a:rPr lang="es-AR" sz="1100" spc="-25" dirty="0" smtClean="0">
                <a:latin typeface="Trebuchet MS" pitchFamily="34" charset="0"/>
                <a:cs typeface="Arial MT"/>
              </a:rPr>
              <a:t>Símbolo de conexión</a:t>
            </a:r>
          </a:p>
          <a:p>
            <a:pPr marL="520700" lvl="1" algn="just">
              <a:spcBef>
                <a:spcPts val="95"/>
              </a:spcBef>
              <a:buFont typeface="Wingdings" pitchFamily="2" charset="2"/>
              <a:buChar char="ü"/>
            </a:pPr>
            <a:r>
              <a:rPr lang="es-AR" sz="1100" spc="-25" dirty="0" smtClean="0">
                <a:latin typeface="Trebuchet MS" pitchFamily="34" charset="0"/>
                <a:cs typeface="Arial MT"/>
              </a:rPr>
              <a:t>Relación de transformación</a:t>
            </a:r>
          </a:p>
          <a:p>
            <a:pPr marL="292100" indent="-228600" algn="just">
              <a:lnSpc>
                <a:spcPct val="100000"/>
              </a:lnSpc>
              <a:spcBef>
                <a:spcPts val="95"/>
              </a:spcBef>
              <a:buFont typeface="+mj-lt"/>
              <a:buAutoNum type="arabicPeriod"/>
            </a:pPr>
            <a:r>
              <a:rPr lang="es-AR" sz="1100" spc="-25" dirty="0" smtClean="0">
                <a:latin typeface="Trebuchet MS" pitchFamily="34" charset="0"/>
                <a:cs typeface="Arial MT"/>
              </a:rPr>
              <a:t>Condiciones de Instalación </a:t>
            </a:r>
          </a:p>
          <a:p>
            <a:pPr marL="749300" lvl="1" indent="-228600" algn="just">
              <a:spcBef>
                <a:spcPts val="95"/>
              </a:spcBef>
              <a:buFont typeface="Wingdings" pitchFamily="2" charset="2"/>
              <a:buChar char="ü"/>
            </a:pPr>
            <a:r>
              <a:rPr lang="es-ES" sz="1100" spc="-25" dirty="0" smtClean="0">
                <a:latin typeface="Trebuchet MS" pitchFamily="34" charset="0"/>
                <a:cs typeface="Arial MT"/>
              </a:rPr>
              <a:t>Instalación interior o exterior</a:t>
            </a:r>
          </a:p>
          <a:p>
            <a:pPr marL="520700" lvl="1" algn="just">
              <a:spcBef>
                <a:spcPts val="95"/>
              </a:spcBef>
              <a:buFont typeface="Wingdings" pitchFamily="2" charset="2"/>
              <a:buChar char="ü"/>
            </a:pPr>
            <a:r>
              <a:rPr lang="es-AR" sz="1100" spc="-25" dirty="0" smtClean="0">
                <a:latin typeface="Trebuchet MS" pitchFamily="34" charset="0"/>
                <a:cs typeface="Arial MT"/>
              </a:rPr>
              <a:t>Condiciones locales especiales</a:t>
            </a:r>
          </a:p>
          <a:p>
            <a:pPr marL="520700" lvl="1" algn="just">
              <a:spcBef>
                <a:spcPts val="95"/>
              </a:spcBef>
              <a:buFont typeface="Wingdings" pitchFamily="2" charset="2"/>
              <a:buChar char="ü"/>
            </a:pPr>
            <a:r>
              <a:rPr lang="es-AR" sz="1100" spc="-25" dirty="0" smtClean="0">
                <a:latin typeface="Trebuchet MS" pitchFamily="34" charset="0"/>
                <a:cs typeface="Arial MT"/>
              </a:rPr>
              <a:t>Condiciones de protección del medio ambiente</a:t>
            </a:r>
          </a:p>
          <a:p>
            <a:pPr marL="520700" lvl="1" algn="just">
              <a:spcBef>
                <a:spcPts val="95"/>
              </a:spcBef>
              <a:buFont typeface="Wingdings" pitchFamily="2" charset="2"/>
              <a:buChar char="ü"/>
            </a:pPr>
            <a:r>
              <a:rPr lang="es-AR" sz="1100" spc="-25" dirty="0" smtClean="0">
                <a:latin typeface="Trebuchet MS" pitchFamily="34" charset="0"/>
                <a:cs typeface="Arial MT"/>
              </a:rPr>
              <a:t>Diseños: transformador de tipo seco lleno de </a:t>
            </a:r>
            <a:r>
              <a:rPr lang="es-AR" sz="1100" spc="-25" dirty="0" err="1" smtClean="0">
                <a:latin typeface="Trebuchet MS" pitchFamily="34" charset="0"/>
                <a:cs typeface="Arial MT"/>
              </a:rPr>
              <a:t>aIECte</a:t>
            </a:r>
            <a:r>
              <a:rPr lang="es-AR" sz="1100" spc="-25" dirty="0" smtClean="0">
                <a:latin typeface="Trebuchet MS" pitchFamily="34" charset="0"/>
                <a:cs typeface="Arial MT"/>
              </a:rPr>
              <a:t> o resina fundida</a:t>
            </a:r>
          </a:p>
          <a:p>
            <a:pPr marL="292100" indent="-228600" algn="just">
              <a:lnSpc>
                <a:spcPct val="100000"/>
              </a:lnSpc>
              <a:spcBef>
                <a:spcPts val="95"/>
              </a:spcBef>
              <a:buFont typeface="+mj-lt"/>
              <a:buAutoNum type="arabicPeriod"/>
            </a:pPr>
            <a:r>
              <a:rPr lang="es-AR" sz="1100" spc="-25" dirty="0" smtClean="0">
                <a:latin typeface="Trebuchet MS" pitchFamily="34" charset="0"/>
                <a:cs typeface="Arial MT"/>
              </a:rPr>
              <a:t>Condiciones de operación</a:t>
            </a:r>
          </a:p>
          <a:p>
            <a:pPr marL="520700" lvl="1" algn="just">
              <a:spcBef>
                <a:spcPts val="95"/>
              </a:spcBef>
              <a:buFont typeface="Wingdings" pitchFamily="2" charset="2"/>
              <a:buChar char="ü"/>
            </a:pPr>
            <a:r>
              <a:rPr lang="es-AR" sz="1100" spc="-25" dirty="0" smtClean="0">
                <a:latin typeface="Trebuchet MS" pitchFamily="34" charset="0"/>
                <a:cs typeface="Arial MT"/>
              </a:rPr>
              <a:t>Capacidad de carga (transformadores llenos de </a:t>
            </a:r>
            <a:r>
              <a:rPr lang="es-AR" sz="1100" spc="-25" dirty="0" err="1" smtClean="0">
                <a:latin typeface="Trebuchet MS" pitchFamily="34" charset="0"/>
                <a:cs typeface="Arial MT"/>
              </a:rPr>
              <a:t>aIECte</a:t>
            </a:r>
            <a:r>
              <a:rPr lang="es-AR" sz="1100" spc="-25" dirty="0" smtClean="0">
                <a:latin typeface="Trebuchet MS" pitchFamily="34" charset="0"/>
                <a:cs typeface="Arial MT"/>
              </a:rPr>
              <a:t>) o (transformadores secos de resina fundida)</a:t>
            </a:r>
          </a:p>
          <a:p>
            <a:pPr marL="520700" lvl="1" algn="just">
              <a:spcBef>
                <a:spcPts val="95"/>
              </a:spcBef>
              <a:buFont typeface="Wingdings" pitchFamily="2" charset="2"/>
              <a:buChar char="ü"/>
            </a:pPr>
            <a:r>
              <a:rPr lang="es-AR" sz="1100" spc="-25" dirty="0" smtClean="0">
                <a:latin typeface="Trebuchet MS" pitchFamily="34" charset="0"/>
                <a:cs typeface="Arial MT"/>
              </a:rPr>
              <a:t>Fluctuaciones de carga</a:t>
            </a:r>
          </a:p>
          <a:p>
            <a:pPr marL="520700" lvl="1" algn="just">
              <a:spcBef>
                <a:spcPts val="95"/>
              </a:spcBef>
              <a:buFont typeface="Wingdings" pitchFamily="2" charset="2"/>
              <a:buChar char="ü"/>
            </a:pPr>
            <a:r>
              <a:rPr lang="es-AR" sz="1100" spc="-25" dirty="0" smtClean="0">
                <a:latin typeface="Trebuchet MS" pitchFamily="34" charset="0"/>
                <a:cs typeface="Arial MT"/>
              </a:rPr>
              <a:t>Número de horas en funcionamiento</a:t>
            </a:r>
          </a:p>
          <a:p>
            <a:pPr marL="520700" lvl="1" algn="just">
              <a:spcBef>
                <a:spcPts val="95"/>
              </a:spcBef>
              <a:buFont typeface="Wingdings" pitchFamily="2" charset="2"/>
              <a:buChar char="ü"/>
            </a:pPr>
            <a:r>
              <a:rPr lang="es-AR" sz="1100" spc="-25" dirty="0" smtClean="0">
                <a:latin typeface="Trebuchet MS" pitchFamily="34" charset="0"/>
                <a:cs typeface="Arial MT"/>
              </a:rPr>
              <a:t>Eficiencia (transformadores llenos de </a:t>
            </a:r>
            <a:r>
              <a:rPr lang="es-AR" sz="1100" spc="-25" dirty="0" err="1" smtClean="0">
                <a:latin typeface="Trebuchet MS" pitchFamily="34" charset="0"/>
                <a:cs typeface="Arial MT"/>
              </a:rPr>
              <a:t>aIECte</a:t>
            </a:r>
            <a:r>
              <a:rPr lang="es-AR" sz="1100" spc="-25" dirty="0" smtClean="0">
                <a:latin typeface="Trebuchet MS" pitchFamily="34" charset="0"/>
                <a:cs typeface="Arial MT"/>
              </a:rPr>
              <a:t>) o (transformadores de tipo seco de resina fundida)</a:t>
            </a:r>
          </a:p>
          <a:p>
            <a:pPr marL="520700" lvl="1" algn="just">
              <a:spcBef>
                <a:spcPts val="95"/>
              </a:spcBef>
              <a:buFont typeface="Wingdings" pitchFamily="2" charset="2"/>
              <a:buChar char="ü"/>
            </a:pPr>
            <a:r>
              <a:rPr lang="es-AR" sz="1100" spc="-25" dirty="0" err="1" smtClean="0">
                <a:latin typeface="Trebuchet MS" pitchFamily="34" charset="0"/>
                <a:cs typeface="Arial MT"/>
              </a:rPr>
              <a:t>Regulacion</a:t>
            </a:r>
            <a:r>
              <a:rPr lang="es-AR" sz="1100" spc="-25" dirty="0" smtClean="0">
                <a:latin typeface="Trebuchet MS" pitchFamily="34" charset="0"/>
                <a:cs typeface="Arial MT"/>
              </a:rPr>
              <a:t> de voltaje</a:t>
            </a:r>
          </a:p>
          <a:p>
            <a:pPr marL="520700" lvl="1" algn="just">
              <a:spcBef>
                <a:spcPts val="95"/>
              </a:spcBef>
              <a:buFont typeface="Wingdings" pitchFamily="2" charset="2"/>
              <a:buChar char="ü"/>
            </a:pPr>
            <a:r>
              <a:rPr lang="es-AR" sz="1100" spc="-25" dirty="0" smtClean="0">
                <a:latin typeface="Trebuchet MS" pitchFamily="34" charset="0"/>
                <a:cs typeface="Arial MT"/>
              </a:rPr>
              <a:t>Operación en paralelo</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228600" y="190500"/>
            <a:ext cx="2971800" cy="3590085"/>
          </a:xfrm>
          <a:prstGeom prst="rect">
            <a:avLst/>
          </a:prstGeom>
        </p:spPr>
        <p:txBody>
          <a:bodyPr vert="horz" wrap="square" lIns="0" tIns="12065" rIns="0" bIns="0" rtlCol="0">
            <a:spAutoFit/>
          </a:bodyPr>
          <a:lstStyle/>
          <a:p>
            <a:pPr marL="292100" indent="-228600" algn="just">
              <a:lnSpc>
                <a:spcPct val="100000"/>
              </a:lnSpc>
              <a:spcBef>
                <a:spcPts val="95"/>
              </a:spcBef>
              <a:buFont typeface="+mj-lt"/>
              <a:buAutoNum type="arabicPeriod" startAt="5"/>
            </a:pPr>
            <a:r>
              <a:rPr lang="es-AR" sz="1100" spc="-25" dirty="0" smtClean="0">
                <a:latin typeface="Trebuchet MS" pitchFamily="34" charset="0"/>
                <a:cs typeface="Arial MT"/>
              </a:rPr>
              <a:t>Datos característicos de transformadores con ejemplos</a:t>
            </a:r>
          </a:p>
          <a:p>
            <a:pPr marL="292100" indent="-228600" algn="just">
              <a:lnSpc>
                <a:spcPct val="100000"/>
              </a:lnSpc>
              <a:spcBef>
                <a:spcPts val="95"/>
              </a:spcBef>
              <a:buFont typeface="+mj-lt"/>
              <a:buAutoNum type="arabicPeriod" startAt="5"/>
            </a:pPr>
            <a:endParaRPr lang="es-AR" sz="1100" spc="-25" dirty="0" smtClean="0">
              <a:latin typeface="Trebuchet MS" pitchFamily="34" charset="0"/>
              <a:cs typeface="Arial MT"/>
            </a:endParaRPr>
          </a:p>
          <a:p>
            <a:pPr marL="63500" algn="just">
              <a:spcBef>
                <a:spcPts val="95"/>
              </a:spcBef>
              <a:buFont typeface="Wingdings" pitchFamily="2" charset="2"/>
              <a:buChar char="ü"/>
            </a:pPr>
            <a:r>
              <a:rPr lang="es-AR" sz="1100" spc="-25" dirty="0" smtClean="0">
                <a:latin typeface="Trebuchet MS" pitchFamily="34" charset="0"/>
                <a:cs typeface="Arial MT"/>
              </a:rPr>
              <a:t>Potencia nominal </a:t>
            </a:r>
            <a:r>
              <a:rPr lang="es-AR" sz="1100" spc="-25" dirty="0" err="1" smtClean="0">
                <a:latin typeface="Trebuchet MS" pitchFamily="34" charset="0"/>
                <a:cs typeface="Arial MT"/>
              </a:rPr>
              <a:t>SrT</a:t>
            </a:r>
            <a:r>
              <a:rPr lang="es-AR" sz="1100" spc="-25" dirty="0" smtClean="0">
                <a:latin typeface="Trebuchet MS" pitchFamily="34" charset="0"/>
                <a:cs typeface="Arial MT"/>
              </a:rPr>
              <a:t> = 1000 </a:t>
            </a:r>
            <a:r>
              <a:rPr lang="es-AR" sz="1100" spc="-25" dirty="0" err="1" smtClean="0">
                <a:latin typeface="Trebuchet MS" pitchFamily="34" charset="0"/>
                <a:cs typeface="Arial MT"/>
              </a:rPr>
              <a:t>kVA</a:t>
            </a:r>
            <a:endParaRPr lang="es-AR" sz="1100" spc="-25" dirty="0" smtClean="0">
              <a:latin typeface="Trebuchet MS" pitchFamily="34" charset="0"/>
              <a:cs typeface="Arial MT"/>
            </a:endParaRPr>
          </a:p>
          <a:p>
            <a:pPr marL="63500" algn="just">
              <a:spcBef>
                <a:spcPts val="95"/>
              </a:spcBef>
              <a:buFont typeface="Wingdings" pitchFamily="2" charset="2"/>
              <a:buChar char="ü"/>
            </a:pPr>
            <a:r>
              <a:rPr lang="es-AR" sz="1100" spc="-25" dirty="0" smtClean="0">
                <a:latin typeface="Trebuchet MS" pitchFamily="34" charset="0"/>
                <a:cs typeface="Arial MT"/>
              </a:rPr>
              <a:t>Tensión nominal </a:t>
            </a:r>
            <a:r>
              <a:rPr lang="es-AR" sz="1100" spc="-25" dirty="0" err="1" smtClean="0">
                <a:latin typeface="Trebuchet MS" pitchFamily="34" charset="0"/>
                <a:cs typeface="Arial MT"/>
              </a:rPr>
              <a:t>UrOS</a:t>
            </a:r>
            <a:r>
              <a:rPr lang="es-AR" sz="1100" spc="-25" dirty="0" smtClean="0">
                <a:latin typeface="Trebuchet MS" pitchFamily="34" charset="0"/>
                <a:cs typeface="Arial MT"/>
              </a:rPr>
              <a:t> = 20 </a:t>
            </a:r>
            <a:r>
              <a:rPr lang="es-AR" sz="1100" spc="-25" dirty="0" err="1" smtClean="0">
                <a:latin typeface="Trebuchet MS" pitchFamily="34" charset="0"/>
                <a:cs typeface="Arial MT"/>
              </a:rPr>
              <a:t>kV</a:t>
            </a:r>
            <a:endParaRPr lang="es-AR" sz="1100" spc="-25" dirty="0" smtClean="0">
              <a:latin typeface="Trebuchet MS" pitchFamily="34" charset="0"/>
              <a:cs typeface="Arial MT"/>
            </a:endParaRPr>
          </a:p>
          <a:p>
            <a:pPr marL="63500" algn="just">
              <a:spcBef>
                <a:spcPts val="95"/>
              </a:spcBef>
              <a:buFont typeface="Wingdings" pitchFamily="2" charset="2"/>
              <a:buChar char="ü"/>
            </a:pPr>
            <a:r>
              <a:rPr lang="es-AR" sz="1100" spc="-25" dirty="0" smtClean="0">
                <a:latin typeface="Trebuchet MS" pitchFamily="34" charset="0"/>
                <a:cs typeface="Arial MT"/>
              </a:rPr>
              <a:t>Tensión del lado inferior </a:t>
            </a:r>
            <a:r>
              <a:rPr lang="es-AR" sz="1100" spc="-25" dirty="0" err="1" smtClean="0">
                <a:latin typeface="Trebuchet MS" pitchFamily="34" charset="0"/>
                <a:cs typeface="Arial MT"/>
              </a:rPr>
              <a:t>UrUS</a:t>
            </a:r>
            <a:r>
              <a:rPr lang="es-AR" sz="1100" spc="-25" dirty="0" smtClean="0">
                <a:latin typeface="Trebuchet MS" pitchFamily="34" charset="0"/>
                <a:cs typeface="Arial MT"/>
              </a:rPr>
              <a:t> = 0,4 </a:t>
            </a:r>
            <a:r>
              <a:rPr lang="es-AR" sz="1100" spc="-25" dirty="0" err="1" smtClean="0">
                <a:latin typeface="Trebuchet MS" pitchFamily="34" charset="0"/>
                <a:cs typeface="Arial MT"/>
              </a:rPr>
              <a:t>kV</a:t>
            </a:r>
            <a:endParaRPr lang="es-AR" sz="1100" spc="-25" dirty="0" smtClean="0">
              <a:latin typeface="Trebuchet MS" pitchFamily="34" charset="0"/>
              <a:cs typeface="Arial MT"/>
            </a:endParaRPr>
          </a:p>
          <a:p>
            <a:pPr marL="63500" algn="just">
              <a:spcBef>
                <a:spcPts val="95"/>
              </a:spcBef>
              <a:buFont typeface="Wingdings" pitchFamily="2" charset="2"/>
              <a:buChar char="ü"/>
            </a:pPr>
            <a:r>
              <a:rPr lang="es-AR" sz="1100" spc="-25" dirty="0" smtClean="0">
                <a:latin typeface="Trebuchet MS" pitchFamily="34" charset="0"/>
                <a:cs typeface="Arial MT"/>
              </a:rPr>
              <a:t>Tensión soportada asignada de impulso tipo rayo </a:t>
            </a:r>
            <a:r>
              <a:rPr lang="es-AR" sz="1100" spc="-25" dirty="0" err="1" smtClean="0">
                <a:latin typeface="Trebuchet MS" pitchFamily="34" charset="0"/>
                <a:cs typeface="Arial MT"/>
              </a:rPr>
              <a:t>UrB</a:t>
            </a:r>
            <a:r>
              <a:rPr lang="es-AR" sz="1100" spc="-25" dirty="0" smtClean="0">
                <a:latin typeface="Trebuchet MS" pitchFamily="34" charset="0"/>
                <a:cs typeface="Arial MT"/>
              </a:rPr>
              <a:t> = 125 </a:t>
            </a:r>
            <a:r>
              <a:rPr lang="es-AR" sz="1100" spc="-25" dirty="0" err="1" smtClean="0">
                <a:latin typeface="Trebuchet MS" pitchFamily="34" charset="0"/>
                <a:cs typeface="Arial MT"/>
              </a:rPr>
              <a:t>kV</a:t>
            </a:r>
            <a:endParaRPr lang="es-AR" sz="1100" spc="-25" dirty="0" smtClean="0">
              <a:latin typeface="Trebuchet MS" pitchFamily="34" charset="0"/>
              <a:cs typeface="Arial MT"/>
            </a:endParaRPr>
          </a:p>
          <a:p>
            <a:pPr marL="63500" algn="just">
              <a:spcBef>
                <a:spcPts val="95"/>
              </a:spcBef>
              <a:buFont typeface="Wingdings" pitchFamily="2" charset="2"/>
              <a:buChar char="ü"/>
            </a:pPr>
            <a:r>
              <a:rPr lang="es-AR" sz="1100" spc="-25" dirty="0" smtClean="0">
                <a:latin typeface="Trebuchet MS" pitchFamily="34" charset="0"/>
                <a:cs typeface="Arial MT"/>
              </a:rPr>
              <a:t>Combinación de pérdida</a:t>
            </a:r>
          </a:p>
          <a:p>
            <a:pPr marL="63500" algn="just">
              <a:spcBef>
                <a:spcPts val="95"/>
              </a:spcBef>
              <a:buFont typeface="Wingdings" pitchFamily="2" charset="2"/>
              <a:buChar char="ü"/>
            </a:pPr>
            <a:r>
              <a:rPr lang="es-AR" sz="1100" spc="-25" dirty="0" smtClean="0">
                <a:latin typeface="Trebuchet MS" pitchFamily="34" charset="0"/>
                <a:cs typeface="Arial MT"/>
              </a:rPr>
              <a:t>Pérdidas en vacío P0 = 1700 W</a:t>
            </a:r>
          </a:p>
          <a:p>
            <a:pPr marL="63500" algn="just">
              <a:spcBef>
                <a:spcPts val="95"/>
              </a:spcBef>
              <a:buFont typeface="Wingdings" pitchFamily="2" charset="2"/>
              <a:buChar char="ü"/>
            </a:pPr>
            <a:r>
              <a:rPr lang="es-AR" sz="1100" spc="-25" dirty="0" smtClean="0">
                <a:latin typeface="Trebuchet MS" pitchFamily="34" charset="0"/>
                <a:cs typeface="Arial MT"/>
              </a:rPr>
              <a:t>Pérdidas por cortocircuito </a:t>
            </a:r>
            <a:r>
              <a:rPr lang="es-AR" sz="1100" spc="-25" dirty="0" err="1" smtClean="0">
                <a:latin typeface="Trebuchet MS" pitchFamily="34" charset="0"/>
                <a:cs typeface="Arial MT"/>
              </a:rPr>
              <a:t>Pk</a:t>
            </a:r>
            <a:r>
              <a:rPr lang="es-AR" sz="1100" spc="-25" dirty="0" smtClean="0">
                <a:latin typeface="Trebuchet MS" pitchFamily="34" charset="0"/>
                <a:cs typeface="Arial MT"/>
              </a:rPr>
              <a:t> = 13000 W</a:t>
            </a:r>
          </a:p>
          <a:p>
            <a:pPr marL="84138">
              <a:spcBef>
                <a:spcPts val="95"/>
              </a:spcBef>
              <a:buFont typeface="Wingdings" pitchFamily="2" charset="2"/>
              <a:buChar char="ü"/>
            </a:pPr>
            <a:r>
              <a:rPr lang="es-AR" sz="1100" spc="-40" dirty="0" smtClean="0">
                <a:latin typeface="Trebuchet MS" pitchFamily="34" charset="0"/>
                <a:cs typeface="Trebuchet MS"/>
              </a:rPr>
              <a:t>Potencia acústica </a:t>
            </a:r>
            <a:r>
              <a:rPr lang="es-AR" sz="1100" spc="-40" dirty="0" err="1" smtClean="0">
                <a:latin typeface="Trebuchet MS" pitchFamily="34" charset="0"/>
                <a:cs typeface="Trebuchet MS"/>
              </a:rPr>
              <a:t>LwA</a:t>
            </a:r>
            <a:r>
              <a:rPr lang="es-AR" sz="1100" spc="-40" dirty="0" smtClean="0">
                <a:latin typeface="Trebuchet MS" pitchFamily="34" charset="0"/>
                <a:cs typeface="Trebuchet MS"/>
              </a:rPr>
              <a:t> = 73 dB</a:t>
            </a:r>
          </a:p>
          <a:p>
            <a:pPr marL="84138">
              <a:spcBef>
                <a:spcPts val="95"/>
              </a:spcBef>
              <a:buFont typeface="Wingdings" pitchFamily="2" charset="2"/>
              <a:buChar char="ü"/>
            </a:pPr>
            <a:r>
              <a:rPr lang="es-AR" sz="1100" spc="-40" dirty="0" smtClean="0">
                <a:latin typeface="Trebuchet MS" pitchFamily="34" charset="0"/>
                <a:cs typeface="Trebuchet MS"/>
              </a:rPr>
              <a:t>Tensión de cortocircuito </a:t>
            </a:r>
            <a:r>
              <a:rPr lang="es-AR" sz="1100" spc="-40" dirty="0" err="1" smtClean="0">
                <a:latin typeface="Trebuchet MS" pitchFamily="34" charset="0"/>
                <a:cs typeface="Trebuchet MS"/>
              </a:rPr>
              <a:t>ukr</a:t>
            </a:r>
            <a:r>
              <a:rPr lang="es-AR" sz="1100" spc="-40" dirty="0" smtClean="0">
                <a:latin typeface="Trebuchet MS" pitchFamily="34" charset="0"/>
                <a:cs typeface="Trebuchet MS"/>
              </a:rPr>
              <a:t> = 6%</a:t>
            </a:r>
          </a:p>
          <a:p>
            <a:pPr marL="84138">
              <a:spcBef>
                <a:spcPts val="95"/>
              </a:spcBef>
              <a:buFont typeface="Wingdings" pitchFamily="2" charset="2"/>
              <a:buChar char="ü"/>
            </a:pPr>
            <a:r>
              <a:rPr lang="es-AR" sz="1100" spc="-40" dirty="0" smtClean="0">
                <a:latin typeface="Trebuchet MS" pitchFamily="34" charset="0"/>
                <a:cs typeface="Trebuchet MS"/>
              </a:rPr>
              <a:t>Relación de transformación PV/SV = 20 </a:t>
            </a:r>
            <a:r>
              <a:rPr lang="es-AR" sz="1100" spc="-40" dirty="0" err="1" smtClean="0">
                <a:latin typeface="Trebuchet MS" pitchFamily="34" charset="0"/>
                <a:cs typeface="Trebuchet MS"/>
              </a:rPr>
              <a:t>kV</a:t>
            </a:r>
            <a:r>
              <a:rPr lang="es-AR" sz="1100" spc="-40" dirty="0" smtClean="0">
                <a:latin typeface="Trebuchet MS" pitchFamily="34" charset="0"/>
                <a:cs typeface="Trebuchet MS"/>
              </a:rPr>
              <a:t>/0,4 </a:t>
            </a:r>
            <a:r>
              <a:rPr lang="es-AR" sz="1100" spc="-40" dirty="0" err="1" smtClean="0">
                <a:latin typeface="Trebuchet MS" pitchFamily="34" charset="0"/>
                <a:cs typeface="Trebuchet MS"/>
              </a:rPr>
              <a:t>kV</a:t>
            </a:r>
            <a:endParaRPr lang="es-AR" sz="1100" spc="-40" dirty="0" smtClean="0">
              <a:latin typeface="Trebuchet MS" pitchFamily="34" charset="0"/>
              <a:cs typeface="Trebuchet MS"/>
            </a:endParaRPr>
          </a:p>
          <a:p>
            <a:pPr marL="84138">
              <a:spcBef>
                <a:spcPts val="95"/>
              </a:spcBef>
              <a:buFont typeface="Wingdings" pitchFamily="2" charset="2"/>
              <a:buChar char="ü"/>
            </a:pPr>
            <a:r>
              <a:rPr lang="es-AR" sz="1100" spc="-40" dirty="0" smtClean="0">
                <a:latin typeface="Trebuchet MS" pitchFamily="34" charset="0"/>
                <a:cs typeface="Trebuchet MS"/>
              </a:rPr>
              <a:t>Símbolo de conexión Dyn5</a:t>
            </a:r>
          </a:p>
          <a:p>
            <a:pPr marL="84138">
              <a:spcBef>
                <a:spcPts val="95"/>
              </a:spcBef>
              <a:buFont typeface="Wingdings" pitchFamily="2" charset="2"/>
              <a:buChar char="ü"/>
            </a:pPr>
            <a:r>
              <a:rPr lang="es-AR" sz="1100" spc="-40" dirty="0" smtClean="0">
                <a:latin typeface="Trebuchet MS" pitchFamily="34" charset="0"/>
                <a:cs typeface="Trebuchet MS"/>
              </a:rPr>
              <a:t>Sistemas de terminación, p. sistemas de bridas laterales de tensión inferior y tensión superior</a:t>
            </a:r>
          </a:p>
          <a:p>
            <a:pPr marL="84138">
              <a:spcBef>
                <a:spcPts val="95"/>
              </a:spcBef>
              <a:buFont typeface="Wingdings" pitchFamily="2" charset="2"/>
              <a:buChar char="ü"/>
            </a:pPr>
            <a:r>
              <a:rPr lang="es-AR" sz="1100" spc="-40" dirty="0" smtClean="0">
                <a:latin typeface="Trebuchet MS" pitchFamily="34" charset="0"/>
                <a:cs typeface="Trebuchet MS"/>
              </a:rPr>
              <a:t>Instalación interior o exterior</a:t>
            </a:r>
            <a:endParaRPr lang="es-AR" sz="1100" dirty="0" smtClean="0">
              <a:latin typeface="Trebuchet MS" pitchFamily="34" charset="0"/>
              <a:cs typeface="Arial MT"/>
            </a:endParaRPr>
          </a:p>
          <a:p>
            <a:pPr marL="520700" lvl="1" algn="just">
              <a:spcBef>
                <a:spcPts val="95"/>
              </a:spcBef>
              <a:buFont typeface="Wingdings" pitchFamily="2" charset="2"/>
              <a:buChar char="ü"/>
            </a:pPr>
            <a:endParaRPr sz="1100" dirty="0">
              <a:latin typeface="Trebuchet MS" pitchFamily="34" charset="0"/>
              <a:cs typeface="Arial MT"/>
            </a:endParaRPr>
          </a:p>
        </p:txBody>
      </p:sp>
      <p:sp>
        <p:nvSpPr>
          <p:cNvPr id="7" name="object 61"/>
          <p:cNvSpPr txBox="1"/>
          <p:nvPr/>
        </p:nvSpPr>
        <p:spPr>
          <a:xfrm>
            <a:off x="3962400" y="4000500"/>
            <a:ext cx="4716899" cy="181460"/>
          </a:xfrm>
          <a:prstGeom prst="rect">
            <a:avLst/>
          </a:prstGeom>
        </p:spPr>
        <p:txBody>
          <a:bodyPr vert="horz" wrap="square" lIns="0" tIns="12065" rIns="0" bIns="0" rtlCol="0">
            <a:spAutoFit/>
          </a:bodyPr>
          <a:lstStyle/>
          <a:p>
            <a:pPr marL="12700">
              <a:spcBef>
                <a:spcPts val="95"/>
              </a:spcBef>
            </a:pPr>
            <a:r>
              <a:rPr lang="es-AR" sz="1100" spc="-30" dirty="0" smtClean="0">
                <a:latin typeface="Trebuchet MS" pitchFamily="34" charset="0"/>
                <a:cs typeface="Arial MT"/>
              </a:rPr>
              <a:t>Figura 4.19 Instalación interior de transformadores llenos de líquido [45]</a:t>
            </a:r>
            <a:endParaRPr sz="1100">
              <a:latin typeface="Trebuchet MS" pitchFamily="34" charset="0"/>
              <a:cs typeface="Trebuchet MS"/>
            </a:endParaRPr>
          </a:p>
        </p:txBody>
      </p:sp>
      <p:sp>
        <p:nvSpPr>
          <p:cNvPr id="8" name="object 62"/>
          <p:cNvSpPr txBox="1"/>
          <p:nvPr/>
        </p:nvSpPr>
        <p:spPr>
          <a:xfrm>
            <a:off x="304800" y="4181749"/>
            <a:ext cx="8610600" cy="1340110"/>
          </a:xfrm>
          <a:prstGeom prst="rect">
            <a:avLst/>
          </a:prstGeom>
        </p:spPr>
        <p:txBody>
          <a:bodyPr vert="horz" wrap="square" lIns="0" tIns="12065" rIns="0" bIns="0" rtlCol="0">
            <a:spAutoFit/>
          </a:bodyPr>
          <a:lstStyle/>
          <a:p>
            <a:pPr marL="12700" marR="5080" algn="just">
              <a:lnSpc>
                <a:spcPct val="110800"/>
              </a:lnSpc>
              <a:spcBef>
                <a:spcPts val="95"/>
              </a:spcBef>
            </a:pPr>
            <a:r>
              <a:rPr lang="es-AR" sz="1100" spc="-15" dirty="0" smtClean="0">
                <a:latin typeface="Trebuchet MS" pitchFamily="34" charset="0"/>
                <a:cs typeface="Arial MT"/>
              </a:rPr>
              <a:t>La instalación de transformadores debe estar libre de aguas subterráneas e inundaciones. La refrigeración debe estar protegida de la luz solar. También se deben garantizar las medidas de protección contra incendios y la compatibilidad con el medio ambiente. La Figura 4.19 ilustra un transformador con un llenado de </a:t>
            </a:r>
            <a:r>
              <a:rPr lang="es-AR" sz="1100" spc="-15" dirty="0" err="1" smtClean="0">
                <a:latin typeface="Trebuchet MS" pitchFamily="34" charset="0"/>
                <a:cs typeface="Arial MT"/>
              </a:rPr>
              <a:t>aIECte</a:t>
            </a:r>
            <a:r>
              <a:rPr lang="es-AR" sz="1100" spc="-15" dirty="0" smtClean="0">
                <a:latin typeface="Trebuchet MS" pitchFamily="34" charset="0"/>
                <a:cs typeface="Arial MT"/>
              </a:rPr>
              <a:t> &lt; 1000 litros. Aquí, un suelo impermeable es suficiente. Para llenado de 1000 litros  de </a:t>
            </a:r>
            <a:r>
              <a:rPr lang="es-AR" sz="1100" spc="-15" dirty="0" err="1" smtClean="0">
                <a:latin typeface="Trebuchet MS" pitchFamily="34" charset="0"/>
                <a:cs typeface="Arial MT"/>
              </a:rPr>
              <a:t>aIECte</a:t>
            </a:r>
            <a:r>
              <a:rPr lang="es-AR" sz="1100" spc="-15" dirty="0" smtClean="0">
                <a:latin typeface="Trebuchet MS" pitchFamily="34" charset="0"/>
                <a:cs typeface="Arial MT"/>
              </a:rPr>
              <a:t>, son obligatorios los colectores de </a:t>
            </a:r>
            <a:r>
              <a:rPr lang="es-AR" sz="1100" spc="-15" dirty="0" err="1" smtClean="0">
                <a:latin typeface="Trebuchet MS" pitchFamily="34" charset="0"/>
                <a:cs typeface="Arial MT"/>
              </a:rPr>
              <a:t>aIECte</a:t>
            </a:r>
            <a:r>
              <a:rPr lang="es-AR" sz="1100" spc="-15" dirty="0" smtClean="0">
                <a:latin typeface="Trebuchet MS" pitchFamily="34" charset="0"/>
                <a:cs typeface="Arial MT"/>
              </a:rPr>
              <a:t> o los cárteres de </a:t>
            </a:r>
            <a:r>
              <a:rPr lang="es-AR" sz="1100" spc="-15" dirty="0" err="1" smtClean="0">
                <a:latin typeface="Trebuchet MS" pitchFamily="34" charset="0"/>
                <a:cs typeface="Arial MT"/>
              </a:rPr>
              <a:t>aIECte</a:t>
            </a:r>
            <a:r>
              <a:rPr lang="es-AR" sz="1100" spc="-15" dirty="0" smtClean="0">
                <a:latin typeface="Trebuchet MS" pitchFamily="34" charset="0"/>
                <a:cs typeface="Arial MT"/>
              </a:rPr>
              <a:t>.</a:t>
            </a:r>
          </a:p>
          <a:p>
            <a:pPr marL="12700" marR="5080" algn="just">
              <a:lnSpc>
                <a:spcPct val="110800"/>
              </a:lnSpc>
              <a:spcBef>
                <a:spcPts val="95"/>
              </a:spcBef>
            </a:pPr>
            <a:r>
              <a:rPr lang="es-AR" sz="1100" spc="-15" dirty="0" smtClean="0">
                <a:latin typeface="Trebuchet MS" pitchFamily="34" charset="0"/>
                <a:cs typeface="Arial MT"/>
              </a:rPr>
              <a:t>Las pérdidas de calor de los transformadores deben ser disipadas. Esto requiere aberturas de entrada y salida de aire. La entrada de aire debe fluir debajo del transformador cerca del piso y el escape debe conducirse hacia arriba. El tamaño de la abertura de escape se muestra sin rejilla en la Figura 4.20 para una calefacción de habitación de 15 K.</a:t>
            </a:r>
            <a:endParaRPr sz="1100" dirty="0">
              <a:latin typeface="Trebuchet MS" pitchFamily="34" charset="0"/>
              <a:cs typeface="Arial MT"/>
            </a:endParaRPr>
          </a:p>
        </p:txBody>
      </p:sp>
      <p:pic>
        <p:nvPicPr>
          <p:cNvPr id="26626" name="Picture 2"/>
          <p:cNvPicPr>
            <a:picLocks noChangeAspect="1" noChangeArrowheads="1"/>
          </p:cNvPicPr>
          <p:nvPr/>
        </p:nvPicPr>
        <p:blipFill>
          <a:blip r:embed="rId2"/>
          <a:srcRect/>
          <a:stretch>
            <a:fillRect/>
          </a:stretch>
        </p:blipFill>
        <p:spPr bwMode="auto">
          <a:xfrm>
            <a:off x="3352800" y="190500"/>
            <a:ext cx="5562600" cy="3810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srcRect/>
          <a:stretch>
            <a:fillRect/>
          </a:stretch>
        </p:blipFill>
        <p:spPr bwMode="auto">
          <a:xfrm>
            <a:off x="228600" y="266700"/>
            <a:ext cx="4038600" cy="2514600"/>
          </a:xfrm>
          <a:prstGeom prst="rect">
            <a:avLst/>
          </a:prstGeom>
          <a:noFill/>
          <a:ln w="9525">
            <a:noFill/>
            <a:miter lim="800000"/>
            <a:headEnd/>
            <a:tailEnd/>
          </a:ln>
          <a:effectLst/>
        </p:spPr>
      </p:pic>
      <p:sp>
        <p:nvSpPr>
          <p:cNvPr id="64" name="object 5"/>
          <p:cNvSpPr txBox="1"/>
          <p:nvPr/>
        </p:nvSpPr>
        <p:spPr>
          <a:xfrm>
            <a:off x="228600" y="2857500"/>
            <a:ext cx="3983900" cy="359842"/>
          </a:xfrm>
          <a:prstGeom prst="rect">
            <a:avLst/>
          </a:prstGeom>
        </p:spPr>
        <p:txBody>
          <a:bodyPr vert="horz" wrap="square" lIns="0" tIns="7620" rIns="0" bIns="0" rtlCol="0">
            <a:spAutoFit/>
          </a:bodyPr>
          <a:lstStyle/>
          <a:p>
            <a:pPr marL="12700" marR="5080" algn="just">
              <a:lnSpc>
                <a:spcPct val="103899"/>
              </a:lnSpc>
              <a:spcBef>
                <a:spcPts val="60"/>
              </a:spcBef>
            </a:pPr>
            <a:r>
              <a:rPr lang="es-AR" sz="1100" spc="-30" dirty="0" smtClean="0">
                <a:latin typeface="Trebuchet MS" pitchFamily="34" charset="0"/>
                <a:cs typeface="Arial MT"/>
              </a:rPr>
              <a:t>Figura 4.20 Ventilación para la instalación interior de un transformador de resina fundida [45]</a:t>
            </a:r>
            <a:endParaRPr sz="1100">
              <a:latin typeface="Trebuchet MS" pitchFamily="34" charset="0"/>
              <a:cs typeface="Trebuchet MS"/>
            </a:endParaRPr>
          </a:p>
        </p:txBody>
      </p:sp>
      <p:sp>
        <p:nvSpPr>
          <p:cNvPr id="66" name="object 31"/>
          <p:cNvSpPr txBox="1"/>
          <p:nvPr/>
        </p:nvSpPr>
        <p:spPr>
          <a:xfrm>
            <a:off x="4648200" y="342900"/>
            <a:ext cx="4267200" cy="2241639"/>
          </a:xfrm>
          <a:prstGeom prst="rect">
            <a:avLst/>
          </a:prstGeom>
        </p:spPr>
        <p:txBody>
          <a:bodyPr vert="horz" wrap="square" lIns="0" tIns="15240" rIns="0" bIns="0" rtlCol="0">
            <a:spAutoFit/>
          </a:bodyPr>
          <a:lstStyle/>
          <a:p>
            <a:pPr marL="3175">
              <a:spcBef>
                <a:spcPts val="120"/>
              </a:spcBef>
              <a:tabLst>
                <a:tab pos="1099185" algn="l"/>
              </a:tabLst>
            </a:pPr>
            <a:r>
              <a:rPr sz="1100" spc="-55" dirty="0">
                <a:latin typeface="Trebuchet MS" pitchFamily="34" charset="0"/>
                <a:cs typeface="Arial MT"/>
              </a:rPr>
              <a:t>P</a:t>
            </a:r>
            <a:r>
              <a:rPr sz="1100" spc="-82" baseline="-17094" dirty="0">
                <a:latin typeface="Trebuchet MS" pitchFamily="34" charset="0"/>
                <a:cs typeface="Arial MT"/>
              </a:rPr>
              <a:t>v</a:t>
            </a:r>
            <a:r>
              <a:rPr sz="1100" spc="254" baseline="-17094" dirty="0">
                <a:latin typeface="Trebuchet MS" pitchFamily="34" charset="0"/>
                <a:cs typeface="Arial MT"/>
              </a:rPr>
              <a:t> </a:t>
            </a:r>
            <a:r>
              <a:rPr sz="1100" spc="-10" dirty="0">
                <a:latin typeface="Trebuchet MS" pitchFamily="34" charset="0"/>
                <a:cs typeface="Lucida Sans Unicode"/>
              </a:rPr>
              <a:t>=</a:t>
            </a:r>
            <a:r>
              <a:rPr sz="1100" spc="-20" dirty="0">
                <a:latin typeface="Trebuchet MS" pitchFamily="34" charset="0"/>
                <a:cs typeface="Lucida Sans Unicode"/>
              </a:rPr>
              <a:t> </a:t>
            </a:r>
            <a:r>
              <a:rPr sz="1100" spc="-45" dirty="0">
                <a:latin typeface="Trebuchet MS" pitchFamily="34" charset="0"/>
                <a:cs typeface="Arial MT"/>
              </a:rPr>
              <a:t>P</a:t>
            </a:r>
            <a:r>
              <a:rPr sz="1100" spc="-67" baseline="-21367" dirty="0">
                <a:latin typeface="Trebuchet MS" pitchFamily="34" charset="0"/>
                <a:cs typeface="Arial MT"/>
              </a:rPr>
              <a:t>0</a:t>
            </a:r>
            <a:r>
              <a:rPr sz="1100" spc="179" baseline="-21367" dirty="0">
                <a:latin typeface="Trebuchet MS" pitchFamily="34" charset="0"/>
                <a:cs typeface="Arial MT"/>
              </a:rPr>
              <a:t> </a:t>
            </a:r>
            <a:r>
              <a:rPr sz="1100" spc="-10" dirty="0">
                <a:latin typeface="Trebuchet MS" pitchFamily="34" charset="0"/>
                <a:cs typeface="Lucida Sans Unicode"/>
              </a:rPr>
              <a:t>+</a:t>
            </a:r>
            <a:r>
              <a:rPr sz="1100" spc="-80" dirty="0">
                <a:latin typeface="Trebuchet MS" pitchFamily="34" charset="0"/>
                <a:cs typeface="Lucida Sans Unicode"/>
              </a:rPr>
              <a:t> </a:t>
            </a:r>
            <a:r>
              <a:rPr sz="1100" spc="-30" dirty="0">
                <a:latin typeface="Trebuchet MS" pitchFamily="34" charset="0"/>
                <a:cs typeface="Arial MT"/>
              </a:rPr>
              <a:t>k</a:t>
            </a:r>
            <a:r>
              <a:rPr sz="1100" spc="-100" dirty="0">
                <a:latin typeface="Trebuchet MS" pitchFamily="34" charset="0"/>
                <a:cs typeface="Arial MT"/>
              </a:rPr>
              <a:t> </a:t>
            </a:r>
            <a:r>
              <a:rPr sz="1100" spc="-40" dirty="0">
                <a:latin typeface="Trebuchet MS" pitchFamily="34" charset="0"/>
                <a:cs typeface="Arial MT"/>
              </a:rPr>
              <a:t>P</a:t>
            </a:r>
            <a:r>
              <a:rPr sz="1100" spc="-60" baseline="-21367" dirty="0">
                <a:latin typeface="Trebuchet MS" pitchFamily="34" charset="0"/>
                <a:cs typeface="Arial MT"/>
              </a:rPr>
              <a:t>k75	</a:t>
            </a:r>
            <a:r>
              <a:rPr sz="1100" spc="-15" dirty="0">
                <a:latin typeface="Trebuchet MS" pitchFamily="34" charset="0"/>
                <a:cs typeface="Lucida Sans Unicode"/>
              </a:rPr>
              <a:t>[</a:t>
            </a:r>
            <a:r>
              <a:rPr sz="1100" spc="-15" dirty="0">
                <a:latin typeface="Trebuchet MS" pitchFamily="34" charset="0"/>
                <a:cs typeface="Arial MT"/>
              </a:rPr>
              <a:t>kW</a:t>
            </a:r>
            <a:r>
              <a:rPr sz="1100" spc="-15" dirty="0" smtClean="0">
                <a:latin typeface="Trebuchet MS" pitchFamily="34" charset="0"/>
                <a:cs typeface="Lucida Sans Unicode"/>
              </a:rPr>
              <a:t>]</a:t>
            </a:r>
            <a:r>
              <a:rPr lang="es-ES" sz="1100" spc="-15" dirty="0" smtClean="0">
                <a:latin typeface="Trebuchet MS" pitchFamily="34" charset="0"/>
                <a:cs typeface="Lucida Sans Unicode"/>
              </a:rPr>
              <a:t> 			     </a:t>
            </a:r>
            <a:r>
              <a:rPr lang="es-AR" sz="1100" spc="-30" dirty="0" smtClean="0">
                <a:latin typeface="Trebuchet MS" pitchFamily="34" charset="0"/>
                <a:cs typeface="Arial MT"/>
              </a:rPr>
              <a:t>(4.35)</a:t>
            </a:r>
          </a:p>
          <a:p>
            <a:pPr marL="3175">
              <a:lnSpc>
                <a:spcPct val="100000"/>
              </a:lnSpc>
              <a:spcBef>
                <a:spcPts val="210"/>
              </a:spcBef>
            </a:pPr>
            <a:r>
              <a:rPr lang="es-AR" sz="1100" spc="-15" dirty="0" smtClean="0">
                <a:latin typeface="Trebuchet MS" pitchFamily="34" charset="0"/>
                <a:cs typeface="Arial MT"/>
              </a:rPr>
              <a:t>Los significados de los símbolos son:</a:t>
            </a:r>
          </a:p>
          <a:p>
            <a:pPr marL="3175">
              <a:lnSpc>
                <a:spcPct val="100000"/>
              </a:lnSpc>
              <a:spcBef>
                <a:spcPts val="210"/>
              </a:spcBef>
            </a:pPr>
            <a:r>
              <a:rPr lang="es-AR" sz="1100" spc="-15" dirty="0" smtClean="0">
                <a:latin typeface="Trebuchet MS" pitchFamily="34" charset="0"/>
                <a:cs typeface="Arial MT"/>
              </a:rPr>
              <a:t>A      Abertura de salida y de admisión de aire</a:t>
            </a:r>
          </a:p>
          <a:p>
            <a:pPr marL="3175">
              <a:lnSpc>
                <a:spcPct val="100000"/>
              </a:lnSpc>
              <a:spcBef>
                <a:spcPts val="210"/>
              </a:spcBef>
            </a:pPr>
            <a:r>
              <a:rPr lang="es-AR" sz="1100" spc="-15" dirty="0" smtClean="0">
                <a:latin typeface="Trebuchet MS" pitchFamily="34" charset="0"/>
                <a:cs typeface="Arial MT"/>
              </a:rPr>
              <a:t>P </a:t>
            </a:r>
            <a:r>
              <a:rPr lang="el-GR" sz="1100" spc="-15" dirty="0" smtClean="0">
                <a:latin typeface="Trebuchet MS" pitchFamily="34" charset="0"/>
                <a:cs typeface="Arial MT"/>
              </a:rPr>
              <a:t>ν</a:t>
            </a:r>
            <a:r>
              <a:rPr lang="es-ES" sz="1100" spc="-15" dirty="0" smtClean="0">
                <a:latin typeface="Trebuchet MS" pitchFamily="34" charset="0"/>
                <a:cs typeface="Arial MT"/>
              </a:rPr>
              <a:t>    </a:t>
            </a:r>
            <a:r>
              <a:rPr lang="es-AR" sz="1100" spc="-15" dirty="0" smtClean="0">
                <a:latin typeface="Trebuchet MS" pitchFamily="34" charset="0"/>
                <a:cs typeface="Arial MT"/>
              </a:rPr>
              <a:t>Pérdida de potencia del transformador fotovoltaico</a:t>
            </a:r>
          </a:p>
          <a:p>
            <a:pPr marL="3175">
              <a:lnSpc>
                <a:spcPct val="100000"/>
              </a:lnSpc>
              <a:spcBef>
                <a:spcPts val="210"/>
              </a:spcBef>
            </a:pPr>
            <a:r>
              <a:rPr lang="es-AR" sz="1100" spc="-15" dirty="0" smtClean="0">
                <a:latin typeface="Trebuchet MS" pitchFamily="34" charset="0"/>
                <a:cs typeface="Arial MT"/>
              </a:rPr>
              <a:t>k = 1.06 para transformadores llenos de </a:t>
            </a:r>
            <a:r>
              <a:rPr lang="es-AR" sz="1100" spc="-15" dirty="0" err="1" smtClean="0">
                <a:latin typeface="Trebuchet MS" pitchFamily="34" charset="0"/>
                <a:cs typeface="Arial MT"/>
              </a:rPr>
              <a:t>aIECte</a:t>
            </a:r>
            <a:endParaRPr lang="es-AR" sz="1100" spc="-15" dirty="0" smtClean="0">
              <a:latin typeface="Trebuchet MS" pitchFamily="34" charset="0"/>
              <a:cs typeface="Arial MT"/>
            </a:endParaRPr>
          </a:p>
          <a:p>
            <a:pPr marL="3175">
              <a:lnSpc>
                <a:spcPct val="100000"/>
              </a:lnSpc>
              <a:spcBef>
                <a:spcPts val="210"/>
              </a:spcBef>
            </a:pPr>
            <a:r>
              <a:rPr lang="es-AR" sz="1100" spc="-15" dirty="0" smtClean="0">
                <a:latin typeface="Trebuchet MS" pitchFamily="34" charset="0"/>
                <a:cs typeface="Arial MT"/>
              </a:rPr>
              <a:t>k = 1,2 para transformadores de resina fundida</a:t>
            </a:r>
          </a:p>
          <a:p>
            <a:pPr marL="3175">
              <a:lnSpc>
                <a:spcPct val="100000"/>
              </a:lnSpc>
              <a:spcBef>
                <a:spcPts val="210"/>
              </a:spcBef>
            </a:pPr>
            <a:r>
              <a:rPr lang="es-AR" sz="1100" spc="-50" dirty="0" smtClean="0">
                <a:latin typeface="Trebuchet MS" pitchFamily="34" charset="0"/>
                <a:cs typeface="Arial MT"/>
              </a:rPr>
              <a:t>P0      pérdidas en vacío</a:t>
            </a:r>
          </a:p>
          <a:p>
            <a:pPr marL="3175">
              <a:lnSpc>
                <a:spcPct val="100000"/>
              </a:lnSpc>
              <a:spcBef>
                <a:spcPts val="210"/>
              </a:spcBef>
            </a:pPr>
            <a:r>
              <a:rPr lang="es-AR" sz="1100" spc="-50" dirty="0" smtClean="0">
                <a:latin typeface="Trebuchet MS" pitchFamily="34" charset="0"/>
                <a:cs typeface="Arial MT"/>
              </a:rPr>
              <a:t>Pk75  Pérdidas por cortocircuito a 75 °C en </a:t>
            </a:r>
            <a:r>
              <a:rPr lang="es-AR" sz="1100" spc="-50" dirty="0" err="1" smtClean="0">
                <a:latin typeface="Trebuchet MS" pitchFamily="34" charset="0"/>
                <a:cs typeface="Arial MT"/>
              </a:rPr>
              <a:t>kW</a:t>
            </a:r>
            <a:endParaRPr lang="es-AR" sz="1100" spc="-50" dirty="0" smtClean="0">
              <a:latin typeface="Trebuchet MS" pitchFamily="34" charset="0"/>
              <a:cs typeface="Arial MT"/>
            </a:endParaRPr>
          </a:p>
          <a:p>
            <a:pPr marL="3175">
              <a:lnSpc>
                <a:spcPct val="100000"/>
              </a:lnSpc>
              <a:spcBef>
                <a:spcPts val="210"/>
              </a:spcBef>
            </a:pPr>
            <a:r>
              <a:rPr lang="es-AR" sz="1100" spc="-50" dirty="0" smtClean="0">
                <a:latin typeface="Trebuchet MS" pitchFamily="34" charset="0"/>
                <a:cs typeface="Arial MT"/>
              </a:rPr>
              <a:t>h       Diferencia de altura en metros</a:t>
            </a:r>
          </a:p>
          <a:p>
            <a:pPr marL="55880">
              <a:lnSpc>
                <a:spcPct val="100000"/>
              </a:lnSpc>
              <a:spcBef>
                <a:spcPts val="210"/>
              </a:spcBef>
            </a:pPr>
            <a:endParaRPr lang="es-AR" sz="1100" dirty="0" smtClean="0">
              <a:latin typeface="Trebuchet MS" pitchFamily="34" charset="0"/>
              <a:cs typeface="Arial MT"/>
            </a:endParaRPr>
          </a:p>
          <a:p>
            <a:pPr marL="50800">
              <a:spcBef>
                <a:spcPts val="120"/>
              </a:spcBef>
              <a:tabLst>
                <a:tab pos="1099185" algn="l"/>
              </a:tabLst>
            </a:pPr>
            <a:endParaRPr lang="es-AR" sz="900" dirty="0" smtClean="0">
              <a:latin typeface="Arial MT"/>
              <a:cs typeface="Arial MT"/>
            </a:endParaRPr>
          </a:p>
          <a:p>
            <a:pPr marL="50800">
              <a:lnSpc>
                <a:spcPct val="100000"/>
              </a:lnSpc>
              <a:spcBef>
                <a:spcPts val="120"/>
              </a:spcBef>
              <a:tabLst>
                <a:tab pos="1099185" algn="l"/>
              </a:tabLst>
            </a:pPr>
            <a:endParaRPr sz="900" dirty="0">
              <a:latin typeface="Lucida Sans Unicode"/>
              <a:cs typeface="Lucida Sans Unicode"/>
            </a:endParaRPr>
          </a:p>
        </p:txBody>
      </p:sp>
      <p:sp>
        <p:nvSpPr>
          <p:cNvPr id="67" name="object 30"/>
          <p:cNvSpPr txBox="1"/>
          <p:nvPr/>
        </p:nvSpPr>
        <p:spPr>
          <a:xfrm>
            <a:off x="4648200" y="5219700"/>
            <a:ext cx="4038600" cy="359842"/>
          </a:xfrm>
          <a:prstGeom prst="rect">
            <a:avLst/>
          </a:prstGeom>
        </p:spPr>
        <p:txBody>
          <a:bodyPr vert="horz" wrap="square" lIns="0" tIns="7620" rIns="0" bIns="0" rtlCol="0">
            <a:spAutoFit/>
          </a:bodyPr>
          <a:lstStyle/>
          <a:p>
            <a:pPr marL="12700" marR="5080">
              <a:lnSpc>
                <a:spcPct val="103899"/>
              </a:lnSpc>
              <a:spcBef>
                <a:spcPts val="60"/>
              </a:spcBef>
            </a:pPr>
            <a:r>
              <a:rPr lang="es-AR" sz="1100" spc="-30" dirty="0" smtClean="0">
                <a:latin typeface="Trebuchet MS" pitchFamily="34" charset="0"/>
                <a:cs typeface="Arial MT"/>
              </a:rPr>
              <a:t>Figura 4.21 Sobrecarga admisible de transformadores de resina colada 6EAFOL [45]</a:t>
            </a:r>
            <a:endParaRPr sz="1100">
              <a:latin typeface="Trebuchet MS" pitchFamily="34" charset="0"/>
              <a:cs typeface="Trebuchet MS"/>
            </a:endParaRPr>
          </a:p>
        </p:txBody>
      </p:sp>
      <p:sp>
        <p:nvSpPr>
          <p:cNvPr id="68" name="object 4"/>
          <p:cNvSpPr txBox="1"/>
          <p:nvPr/>
        </p:nvSpPr>
        <p:spPr>
          <a:xfrm>
            <a:off x="228600" y="3543300"/>
            <a:ext cx="4038600" cy="873316"/>
          </a:xfrm>
          <a:prstGeom prst="rect">
            <a:avLst/>
          </a:prstGeom>
        </p:spPr>
        <p:txBody>
          <a:bodyPr vert="horz" wrap="square" lIns="0" tIns="26670" rIns="0" bIns="0" rtlCol="0">
            <a:spAutoFit/>
          </a:bodyPr>
          <a:lstStyle/>
          <a:p>
            <a:pPr algn="just">
              <a:lnSpc>
                <a:spcPct val="100000"/>
              </a:lnSpc>
              <a:spcBef>
                <a:spcPts val="210"/>
              </a:spcBef>
            </a:pPr>
            <a:r>
              <a:rPr lang="es-AR" sz="1100" spc="-50" dirty="0" smtClean="0">
                <a:latin typeface="Trebuchet MS" pitchFamily="34" charset="0"/>
                <a:cs typeface="Arial MT"/>
              </a:rPr>
              <a:t>La figura 4.21 muestra la capacidad de sobrecarga permisible de los transformadores de resina fundida en el rango de potencia de 400 a 2500 </a:t>
            </a:r>
            <a:r>
              <a:rPr lang="es-AR" sz="1100" spc="-50" dirty="0" err="1" smtClean="0">
                <a:latin typeface="Trebuchet MS" pitchFamily="34" charset="0"/>
                <a:cs typeface="Arial MT"/>
              </a:rPr>
              <a:t>kVA</a:t>
            </a:r>
            <a:r>
              <a:rPr lang="es-AR" sz="1100" spc="-50" dirty="0" smtClean="0">
                <a:latin typeface="Trebuchet MS" pitchFamily="34" charset="0"/>
                <a:cs typeface="Arial MT"/>
              </a:rPr>
              <a:t>. La determinación de la capacidad de carga de los transformadores llenos de </a:t>
            </a:r>
            <a:r>
              <a:rPr lang="es-AR" sz="1100" spc="-50" dirty="0" err="1" smtClean="0">
                <a:latin typeface="Trebuchet MS" pitchFamily="34" charset="0"/>
                <a:cs typeface="Arial MT"/>
              </a:rPr>
              <a:t>aIECte</a:t>
            </a:r>
            <a:r>
              <a:rPr lang="es-AR" sz="1100" spc="-50" dirty="0" smtClean="0">
                <a:latin typeface="Trebuchet MS" pitchFamily="34" charset="0"/>
                <a:cs typeface="Arial MT"/>
              </a:rPr>
              <a:t> se puede realizar sobre la base de IEC 60076-1.</a:t>
            </a:r>
            <a:endParaRPr sz="1100" dirty="0">
              <a:latin typeface="Trebuchet MS" pitchFamily="34" charset="0"/>
              <a:cs typeface="Arial MT"/>
            </a:endParaRPr>
          </a:p>
        </p:txBody>
      </p:sp>
      <p:pic>
        <p:nvPicPr>
          <p:cNvPr id="27652" name="Picture 4"/>
          <p:cNvPicPr>
            <a:picLocks noChangeAspect="1" noChangeArrowheads="1"/>
          </p:cNvPicPr>
          <p:nvPr/>
        </p:nvPicPr>
        <p:blipFill>
          <a:blip r:embed="rId3"/>
          <a:srcRect/>
          <a:stretch>
            <a:fillRect/>
          </a:stretch>
        </p:blipFill>
        <p:spPr bwMode="auto">
          <a:xfrm>
            <a:off x="4572001" y="2095500"/>
            <a:ext cx="4343400" cy="31337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 name="object 55"/>
          <p:cNvSpPr txBox="1"/>
          <p:nvPr/>
        </p:nvSpPr>
        <p:spPr>
          <a:xfrm>
            <a:off x="228600" y="2781300"/>
            <a:ext cx="8610600" cy="181460"/>
          </a:xfrm>
          <a:prstGeom prst="rect">
            <a:avLst/>
          </a:prstGeom>
        </p:spPr>
        <p:txBody>
          <a:bodyPr vert="horz" wrap="square" lIns="0" tIns="12065" rIns="0" bIns="0" rtlCol="0">
            <a:spAutoFit/>
          </a:bodyPr>
          <a:lstStyle/>
          <a:p>
            <a:pPr marL="19685" algn="just">
              <a:lnSpc>
                <a:spcPct val="100000"/>
              </a:lnSpc>
              <a:spcBef>
                <a:spcPts val="95"/>
              </a:spcBef>
            </a:pPr>
            <a:r>
              <a:rPr lang="es-AR" sz="1100" spc="-30" dirty="0" smtClean="0">
                <a:latin typeface="Trebuchet MS" pitchFamily="34" charset="0"/>
                <a:cs typeface="Arial MT"/>
              </a:rPr>
              <a:t>Figura 4.22 Ventilación de la sala de transformadores [45]</a:t>
            </a:r>
          </a:p>
        </p:txBody>
      </p:sp>
      <p:sp>
        <p:nvSpPr>
          <p:cNvPr id="67" name="object 67"/>
          <p:cNvSpPr txBox="1"/>
          <p:nvPr/>
        </p:nvSpPr>
        <p:spPr>
          <a:xfrm>
            <a:off x="152400" y="4533900"/>
            <a:ext cx="6980004" cy="802143"/>
          </a:xfrm>
          <a:prstGeom prst="rect">
            <a:avLst/>
          </a:prstGeom>
        </p:spPr>
        <p:txBody>
          <a:bodyPr vert="horz" wrap="square" lIns="0" tIns="12065" rIns="0" bIns="0" rtlCol="0">
            <a:spAutoFit/>
          </a:bodyPr>
          <a:lstStyle/>
          <a:p>
            <a:pPr marL="19685" marR="5080" indent="-7620">
              <a:lnSpc>
                <a:spcPct val="110800"/>
              </a:lnSpc>
              <a:spcBef>
                <a:spcPts val="95"/>
              </a:spcBef>
            </a:pPr>
            <a:r>
              <a:rPr lang="es-AR" sz="1100" spc="-15" dirty="0" smtClean="0">
                <a:latin typeface="Trebuchet MS" pitchFamily="34" charset="0"/>
                <a:cs typeface="Arial MT"/>
              </a:rPr>
              <a:t>Las cantidades de calor disipadas individualmente se pueden calcular a </a:t>
            </a:r>
          </a:p>
          <a:p>
            <a:pPr marL="19685" marR="5080" indent="-7620">
              <a:lnSpc>
                <a:spcPct val="110800"/>
              </a:lnSpc>
              <a:spcBef>
                <a:spcPts val="95"/>
              </a:spcBef>
            </a:pPr>
            <a:r>
              <a:rPr lang="es-AR" sz="1100" spc="-15" dirty="0" smtClean="0">
                <a:latin typeface="Trebuchet MS" pitchFamily="34" charset="0"/>
                <a:cs typeface="Arial MT"/>
              </a:rPr>
              <a:t>partir de lo siguiente: Corriente de aire natural:</a:t>
            </a:r>
          </a:p>
          <a:p>
            <a:pPr marL="19685" marR="5080" indent="-7620">
              <a:lnSpc>
                <a:spcPct val="110800"/>
              </a:lnSpc>
              <a:spcBef>
                <a:spcPts val="95"/>
              </a:spcBef>
            </a:pPr>
            <a:endParaRPr lang="es-ES" sz="1100" spc="-15" dirty="0" smtClean="0">
              <a:latin typeface="Trebuchet MS" pitchFamily="34" charset="0"/>
              <a:cs typeface="Arial MT"/>
            </a:endParaRPr>
          </a:p>
          <a:p>
            <a:pPr marL="19685" marR="5080" indent="-7620">
              <a:lnSpc>
                <a:spcPct val="110800"/>
              </a:lnSpc>
              <a:spcBef>
                <a:spcPts val="95"/>
              </a:spcBef>
            </a:pPr>
            <a:r>
              <a:rPr lang="es-AR" sz="1100" spc="-55" dirty="0" smtClean="0">
                <a:latin typeface="Trebuchet MS" pitchFamily="34" charset="0"/>
                <a:cs typeface="Arial MT"/>
              </a:rPr>
              <a:t>Pérdidas disipadas por corrientes de aire forzado: (Figura 4.21):</a:t>
            </a:r>
            <a:endParaRPr sz="1100">
              <a:latin typeface="Trebuchet MS" pitchFamily="34" charset="0"/>
              <a:cs typeface="Times New Roman"/>
            </a:endParaRPr>
          </a:p>
        </p:txBody>
      </p:sp>
      <p:sp>
        <p:nvSpPr>
          <p:cNvPr id="72" name="71 Rectángulo"/>
          <p:cNvSpPr/>
          <p:nvPr/>
        </p:nvSpPr>
        <p:spPr>
          <a:xfrm>
            <a:off x="152400" y="190500"/>
            <a:ext cx="8763000" cy="600164"/>
          </a:xfrm>
          <a:prstGeom prst="rect">
            <a:avLst/>
          </a:prstGeom>
        </p:spPr>
        <p:txBody>
          <a:bodyPr wrap="square">
            <a:spAutoFit/>
          </a:bodyPr>
          <a:lstStyle/>
          <a:p>
            <a:pPr marL="19685" algn="just">
              <a:lnSpc>
                <a:spcPct val="100000"/>
              </a:lnSpc>
              <a:spcBef>
                <a:spcPts val="95"/>
              </a:spcBef>
            </a:pPr>
            <a:r>
              <a:rPr lang="es-AR" sz="1100" spc="-30" dirty="0" smtClean="0">
                <a:latin typeface="Trebuchet MS" pitchFamily="34" charset="0"/>
                <a:cs typeface="Arial MT"/>
              </a:rPr>
              <a:t>Las pérdidas de calor que surgen durante el funcionamiento de un transformador (Figura 4.22) deben disiparse. Si debido a las condiciones de instalación no es posible utilizar ventilación natural, es necesario instalar un ventilador. La temperatura total del transformador no debe superar los 40 °C. Las pérdidas totales en una sala de transformadores están dadas por:</a:t>
            </a:r>
            <a:endParaRPr lang="es-AR" sz="1100" dirty="0">
              <a:latin typeface="Trebuchet MS" pitchFamily="34" charset="0"/>
              <a:cs typeface="Arial MT"/>
            </a:endParaRPr>
          </a:p>
        </p:txBody>
      </p:sp>
      <p:pic>
        <p:nvPicPr>
          <p:cNvPr id="28674" name="Picture 2"/>
          <p:cNvPicPr>
            <a:picLocks noChangeAspect="1" noChangeArrowheads="1"/>
          </p:cNvPicPr>
          <p:nvPr/>
        </p:nvPicPr>
        <p:blipFill>
          <a:blip r:embed="rId2"/>
          <a:srcRect/>
          <a:stretch>
            <a:fillRect/>
          </a:stretch>
        </p:blipFill>
        <p:spPr bwMode="auto">
          <a:xfrm>
            <a:off x="228600" y="723900"/>
            <a:ext cx="4343400" cy="2057400"/>
          </a:xfrm>
          <a:prstGeom prst="rect">
            <a:avLst/>
          </a:prstGeom>
          <a:noFill/>
          <a:ln w="9525">
            <a:noFill/>
            <a:miter lim="800000"/>
            <a:headEnd/>
            <a:tailEnd/>
          </a:ln>
          <a:effectLst/>
        </p:spPr>
      </p:pic>
      <p:pic>
        <p:nvPicPr>
          <p:cNvPr id="28675" name="Picture 3"/>
          <p:cNvPicPr>
            <a:picLocks noChangeAspect="1" noChangeArrowheads="1"/>
          </p:cNvPicPr>
          <p:nvPr/>
        </p:nvPicPr>
        <p:blipFill>
          <a:blip r:embed="rId3"/>
          <a:srcRect/>
          <a:stretch>
            <a:fillRect/>
          </a:stretch>
        </p:blipFill>
        <p:spPr bwMode="auto">
          <a:xfrm>
            <a:off x="152400" y="3009900"/>
            <a:ext cx="4343400" cy="1524000"/>
          </a:xfrm>
          <a:prstGeom prst="rect">
            <a:avLst/>
          </a:prstGeom>
          <a:noFill/>
          <a:ln w="9525">
            <a:noFill/>
            <a:miter lim="800000"/>
            <a:headEnd/>
            <a:tailEnd/>
          </a:ln>
          <a:effectLst/>
        </p:spPr>
      </p:pic>
      <p:pic>
        <p:nvPicPr>
          <p:cNvPr id="28676" name="Picture 4"/>
          <p:cNvPicPr>
            <a:picLocks noChangeAspect="1" noChangeArrowheads="1"/>
          </p:cNvPicPr>
          <p:nvPr/>
        </p:nvPicPr>
        <p:blipFill>
          <a:blip r:embed="rId4"/>
          <a:srcRect/>
          <a:stretch>
            <a:fillRect/>
          </a:stretch>
        </p:blipFill>
        <p:spPr bwMode="auto">
          <a:xfrm>
            <a:off x="152400" y="4914900"/>
            <a:ext cx="4343400" cy="228600"/>
          </a:xfrm>
          <a:prstGeom prst="rect">
            <a:avLst/>
          </a:prstGeom>
          <a:noFill/>
          <a:ln w="9525">
            <a:noFill/>
            <a:miter lim="800000"/>
            <a:headEnd/>
            <a:tailEnd/>
          </a:ln>
          <a:effectLst/>
        </p:spPr>
      </p:pic>
      <p:pic>
        <p:nvPicPr>
          <p:cNvPr id="28677" name="Picture 5"/>
          <p:cNvPicPr>
            <a:picLocks noChangeAspect="1" noChangeArrowheads="1"/>
          </p:cNvPicPr>
          <p:nvPr/>
        </p:nvPicPr>
        <p:blipFill>
          <a:blip r:embed="rId5"/>
          <a:srcRect/>
          <a:stretch>
            <a:fillRect/>
          </a:stretch>
        </p:blipFill>
        <p:spPr bwMode="auto">
          <a:xfrm>
            <a:off x="152400" y="5295900"/>
            <a:ext cx="4343400" cy="228600"/>
          </a:xfrm>
          <a:prstGeom prst="rect">
            <a:avLst/>
          </a:prstGeom>
          <a:noFill/>
          <a:ln w="9525">
            <a:noFill/>
            <a:miter lim="800000"/>
            <a:headEnd/>
            <a:tailEnd/>
          </a:ln>
          <a:effectLst/>
        </p:spPr>
      </p:pic>
      <p:sp>
        <p:nvSpPr>
          <p:cNvPr id="77" name="object 3"/>
          <p:cNvSpPr txBox="1"/>
          <p:nvPr/>
        </p:nvSpPr>
        <p:spPr>
          <a:xfrm>
            <a:off x="4724400" y="723900"/>
            <a:ext cx="4114800" cy="4789132"/>
          </a:xfrm>
          <a:prstGeom prst="rect">
            <a:avLst/>
          </a:prstGeom>
        </p:spPr>
        <p:txBody>
          <a:bodyPr vert="horz" wrap="square" lIns="0" tIns="79375" rIns="0" bIns="0" rtlCol="0">
            <a:spAutoFit/>
          </a:bodyPr>
          <a:lstStyle/>
          <a:p>
            <a:pPr marL="12700">
              <a:lnSpc>
                <a:spcPct val="100000"/>
              </a:lnSpc>
              <a:spcBef>
                <a:spcPts val="625"/>
              </a:spcBef>
            </a:pPr>
            <a:r>
              <a:rPr lang="es-AR" sz="1100" spc="-25" dirty="0" smtClean="0">
                <a:latin typeface="Trebuchet MS" pitchFamily="34" charset="0"/>
                <a:cs typeface="Arial MT"/>
              </a:rPr>
              <a:t>Pérdidas disipadas por paredes y techo (Figura 4.22):</a:t>
            </a:r>
          </a:p>
          <a:p>
            <a:pPr marL="12700">
              <a:lnSpc>
                <a:spcPct val="100000"/>
              </a:lnSpc>
              <a:spcBef>
                <a:spcPts val="625"/>
              </a:spcBef>
            </a:pPr>
            <a:endParaRPr lang="es-ES" sz="1100" spc="-25" dirty="0" smtClean="0">
              <a:latin typeface="Trebuchet MS" pitchFamily="34" charset="0"/>
              <a:cs typeface="Arial MT"/>
            </a:endParaRPr>
          </a:p>
          <a:p>
            <a:pPr marL="12700">
              <a:lnSpc>
                <a:spcPct val="100000"/>
              </a:lnSpc>
              <a:spcBef>
                <a:spcPts val="625"/>
              </a:spcBef>
            </a:pPr>
            <a:endParaRPr lang="es-ES" sz="1100" spc="-25" dirty="0" smtClean="0">
              <a:latin typeface="Trebuchet MS" pitchFamily="34" charset="0"/>
              <a:cs typeface="Arial MT"/>
            </a:endParaRPr>
          </a:p>
          <a:p>
            <a:pPr marL="12700">
              <a:lnSpc>
                <a:spcPct val="100000"/>
              </a:lnSpc>
              <a:spcBef>
                <a:spcPts val="625"/>
              </a:spcBef>
            </a:pPr>
            <a:endParaRPr lang="es-ES" sz="1100" spc="-25" dirty="0" smtClean="0">
              <a:latin typeface="Trebuchet MS" pitchFamily="34" charset="0"/>
              <a:cs typeface="Arial MT"/>
            </a:endParaRPr>
          </a:p>
          <a:p>
            <a:pPr marL="12700">
              <a:lnSpc>
                <a:spcPct val="100000"/>
              </a:lnSpc>
              <a:spcBef>
                <a:spcPts val="625"/>
              </a:spcBef>
            </a:pPr>
            <a:endParaRPr lang="es-ES" sz="1100" spc="-25" dirty="0" smtClean="0">
              <a:latin typeface="Trebuchet MS" pitchFamily="34" charset="0"/>
              <a:cs typeface="Arial MT"/>
            </a:endParaRPr>
          </a:p>
          <a:p>
            <a:pPr marL="12700">
              <a:lnSpc>
                <a:spcPct val="100000"/>
              </a:lnSpc>
              <a:spcBef>
                <a:spcPts val="625"/>
              </a:spcBef>
            </a:pPr>
            <a:endParaRPr lang="es-ES" sz="1100" spc="-25" dirty="0" smtClean="0">
              <a:latin typeface="Trebuchet MS" pitchFamily="34" charset="0"/>
              <a:cs typeface="Arial MT"/>
            </a:endParaRPr>
          </a:p>
          <a:p>
            <a:pPr marL="12700">
              <a:lnSpc>
                <a:spcPct val="100000"/>
              </a:lnSpc>
              <a:spcBef>
                <a:spcPts val="625"/>
              </a:spcBef>
            </a:pPr>
            <a:endParaRPr lang="es-ES" sz="1100" spc="-25" dirty="0" smtClean="0">
              <a:latin typeface="Trebuchet MS" pitchFamily="34" charset="0"/>
              <a:cs typeface="Arial MT"/>
            </a:endParaRPr>
          </a:p>
          <a:p>
            <a:pPr marL="12700">
              <a:lnSpc>
                <a:spcPct val="100000"/>
              </a:lnSpc>
              <a:spcBef>
                <a:spcPts val="625"/>
              </a:spcBef>
            </a:pPr>
            <a:endParaRPr lang="es-ES" sz="1100" spc="-25" dirty="0" smtClean="0">
              <a:latin typeface="Trebuchet MS" pitchFamily="34" charset="0"/>
              <a:cs typeface="Arial MT"/>
            </a:endParaRPr>
          </a:p>
          <a:p>
            <a:pPr marL="12700">
              <a:lnSpc>
                <a:spcPct val="100000"/>
              </a:lnSpc>
              <a:spcBef>
                <a:spcPts val="625"/>
              </a:spcBef>
            </a:pPr>
            <a:endParaRPr lang="es-ES" sz="1100" spc="-25" dirty="0" smtClean="0">
              <a:latin typeface="Trebuchet MS" pitchFamily="34" charset="0"/>
              <a:cs typeface="Arial MT"/>
            </a:endParaRPr>
          </a:p>
          <a:p>
            <a:pPr marL="12700">
              <a:lnSpc>
                <a:spcPct val="100000"/>
              </a:lnSpc>
              <a:spcBef>
                <a:spcPts val="625"/>
              </a:spcBef>
            </a:pPr>
            <a:endParaRPr lang="es-ES" sz="1100" spc="-25" dirty="0" smtClean="0">
              <a:latin typeface="Trebuchet MS" pitchFamily="34" charset="0"/>
              <a:cs typeface="Arial MT"/>
            </a:endParaRPr>
          </a:p>
          <a:p>
            <a:pPr marL="12700">
              <a:lnSpc>
                <a:spcPct val="100000"/>
              </a:lnSpc>
              <a:spcBef>
                <a:spcPts val="625"/>
              </a:spcBef>
            </a:pPr>
            <a:endParaRPr lang="es-ES" sz="1100" spc="-25" dirty="0" smtClean="0">
              <a:latin typeface="Trebuchet MS" pitchFamily="34" charset="0"/>
              <a:cs typeface="Arial MT"/>
            </a:endParaRPr>
          </a:p>
          <a:p>
            <a:pPr marL="12700">
              <a:lnSpc>
                <a:spcPct val="100000"/>
              </a:lnSpc>
              <a:spcBef>
                <a:spcPts val="625"/>
              </a:spcBef>
            </a:pPr>
            <a:endParaRPr lang="es-ES" sz="1100" spc="-25" dirty="0" smtClean="0">
              <a:latin typeface="Trebuchet MS" pitchFamily="34" charset="0"/>
              <a:cs typeface="Arial MT"/>
            </a:endParaRPr>
          </a:p>
          <a:p>
            <a:pPr marL="12700">
              <a:lnSpc>
                <a:spcPct val="100000"/>
              </a:lnSpc>
              <a:spcBef>
                <a:spcPts val="625"/>
              </a:spcBef>
            </a:pPr>
            <a:endParaRPr lang="es-ES" sz="1100" spc="-25" dirty="0" smtClean="0">
              <a:latin typeface="Trebuchet MS" pitchFamily="34" charset="0"/>
              <a:cs typeface="Arial MT"/>
            </a:endParaRPr>
          </a:p>
          <a:p>
            <a:pPr marL="12700">
              <a:lnSpc>
                <a:spcPct val="100000"/>
              </a:lnSpc>
              <a:spcBef>
                <a:spcPts val="625"/>
              </a:spcBef>
            </a:pPr>
            <a:endParaRPr lang="es-ES" sz="1100" spc="-25" dirty="0" smtClean="0">
              <a:latin typeface="Trebuchet MS" pitchFamily="34" charset="0"/>
              <a:cs typeface="Arial MT"/>
            </a:endParaRPr>
          </a:p>
          <a:p>
            <a:pPr marL="12700">
              <a:lnSpc>
                <a:spcPct val="100000"/>
              </a:lnSpc>
              <a:spcBef>
                <a:spcPts val="625"/>
              </a:spcBef>
            </a:pPr>
            <a:endParaRPr lang="es-ES" sz="1100" spc="-25" dirty="0" smtClean="0">
              <a:latin typeface="Trebuchet MS" pitchFamily="34" charset="0"/>
              <a:cs typeface="Arial MT"/>
            </a:endParaRPr>
          </a:p>
          <a:p>
            <a:pPr marL="12700" algn="just">
              <a:spcBef>
                <a:spcPts val="625"/>
              </a:spcBef>
            </a:pPr>
            <a:r>
              <a:rPr lang="es-AR" sz="1100" spc="-15" dirty="0" smtClean="0">
                <a:latin typeface="Trebuchet MS" pitchFamily="34" charset="0"/>
                <a:cs typeface="Arial MT"/>
              </a:rPr>
              <a:t>El ruido del transformador es una combinación de ruido magnético y el ruido de ventilación adicional. La Figura 4.23 muestra el nivel de ruido de diferentes transformadores según la Publicación 551 de IEC. El ruido magnético es el resultado de las oscilaciones del núcleo de hierro (dependiente de la inducción) y depende de las propiedades del material de las láminas del núcleo.</a:t>
            </a:r>
            <a:endParaRPr sz="900">
              <a:latin typeface="Arial MT"/>
              <a:cs typeface="Arial MT"/>
            </a:endParaRPr>
          </a:p>
        </p:txBody>
      </p:sp>
      <p:pic>
        <p:nvPicPr>
          <p:cNvPr id="28678" name="Picture 6"/>
          <p:cNvPicPr>
            <a:picLocks noChangeAspect="1" noChangeArrowheads="1"/>
          </p:cNvPicPr>
          <p:nvPr/>
        </p:nvPicPr>
        <p:blipFill>
          <a:blip r:embed="rId6"/>
          <a:srcRect/>
          <a:stretch>
            <a:fillRect/>
          </a:stretch>
        </p:blipFill>
        <p:spPr bwMode="auto">
          <a:xfrm>
            <a:off x="4724400" y="1028700"/>
            <a:ext cx="4191000" cy="34432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42 Rectángulo"/>
          <p:cNvSpPr/>
          <p:nvPr/>
        </p:nvSpPr>
        <p:spPr>
          <a:xfrm>
            <a:off x="152400" y="5295900"/>
            <a:ext cx="6172200" cy="261610"/>
          </a:xfrm>
          <a:prstGeom prst="rect">
            <a:avLst/>
          </a:prstGeom>
        </p:spPr>
        <p:txBody>
          <a:bodyPr wrap="square">
            <a:spAutoFit/>
          </a:bodyPr>
          <a:lstStyle/>
          <a:p>
            <a:r>
              <a:rPr lang="es-AR" sz="1100" dirty="0" smtClean="0">
                <a:latin typeface="Trebuchet MS" pitchFamily="34" charset="0"/>
              </a:rPr>
              <a:t>Figura 4.23 Nivel de presión auditiva de transformadores [45]</a:t>
            </a:r>
            <a:endParaRPr lang="es-AR" sz="1100" dirty="0">
              <a:latin typeface="Trebuchet MS" pitchFamily="34" charset="0"/>
            </a:endParaRPr>
          </a:p>
        </p:txBody>
      </p:sp>
      <p:pic>
        <p:nvPicPr>
          <p:cNvPr id="29698" name="Picture 2"/>
          <p:cNvPicPr>
            <a:picLocks noChangeAspect="1" noChangeArrowheads="1"/>
          </p:cNvPicPr>
          <p:nvPr/>
        </p:nvPicPr>
        <p:blipFill>
          <a:blip r:embed="rId2"/>
          <a:srcRect/>
          <a:stretch>
            <a:fillRect/>
          </a:stretch>
        </p:blipFill>
        <p:spPr bwMode="auto">
          <a:xfrm>
            <a:off x="228600" y="723900"/>
            <a:ext cx="4343400" cy="4571999"/>
          </a:xfrm>
          <a:prstGeom prst="rect">
            <a:avLst/>
          </a:prstGeom>
          <a:noFill/>
          <a:ln w="9525">
            <a:noFill/>
            <a:miter lim="800000"/>
            <a:headEnd/>
            <a:tailEnd/>
          </a:ln>
          <a:effectLst/>
        </p:spPr>
      </p:pic>
      <p:sp>
        <p:nvSpPr>
          <p:cNvPr id="47" name="46 Rectángulo"/>
          <p:cNvSpPr/>
          <p:nvPr/>
        </p:nvSpPr>
        <p:spPr>
          <a:xfrm>
            <a:off x="228600" y="342900"/>
            <a:ext cx="8686800" cy="261610"/>
          </a:xfrm>
          <a:prstGeom prst="rect">
            <a:avLst/>
          </a:prstGeom>
        </p:spPr>
        <p:txBody>
          <a:bodyPr wrap="square">
            <a:spAutoFit/>
          </a:bodyPr>
          <a:lstStyle/>
          <a:p>
            <a:pPr algn="just"/>
            <a:r>
              <a:rPr lang="es-AR" sz="1100" dirty="0" smtClean="0">
                <a:latin typeface="Trebuchet MS" pitchFamily="34" charset="0"/>
              </a:rPr>
              <a:t>La potencia acústica (Figura 4.24) es una medida del nivel de ruido producido por una fuente acústica.</a:t>
            </a:r>
            <a:endParaRPr lang="es-AR" sz="1100" dirty="0">
              <a:latin typeface="Trebuchet MS" pitchFamily="34" charset="0"/>
            </a:endParaRPr>
          </a:p>
        </p:txBody>
      </p:sp>
      <p:pic>
        <p:nvPicPr>
          <p:cNvPr id="29699" name="Picture 3"/>
          <p:cNvPicPr>
            <a:picLocks noChangeAspect="1" noChangeArrowheads="1"/>
          </p:cNvPicPr>
          <p:nvPr/>
        </p:nvPicPr>
        <p:blipFill>
          <a:blip r:embed="rId3"/>
          <a:srcRect/>
          <a:stretch>
            <a:fillRect/>
          </a:stretch>
        </p:blipFill>
        <p:spPr bwMode="auto">
          <a:xfrm>
            <a:off x="4572000" y="800099"/>
            <a:ext cx="4343400" cy="4572001"/>
          </a:xfrm>
          <a:prstGeom prst="rect">
            <a:avLst/>
          </a:prstGeom>
          <a:noFill/>
          <a:ln w="9525">
            <a:noFill/>
            <a:miter lim="800000"/>
            <a:headEnd/>
            <a:tailEnd/>
          </a:ln>
          <a:effectLst/>
        </p:spPr>
      </p:pic>
      <p:sp>
        <p:nvSpPr>
          <p:cNvPr id="49" name="48 Rectángulo"/>
          <p:cNvSpPr/>
          <p:nvPr/>
        </p:nvSpPr>
        <p:spPr>
          <a:xfrm>
            <a:off x="4572000" y="5295900"/>
            <a:ext cx="4572000" cy="261610"/>
          </a:xfrm>
          <a:prstGeom prst="rect">
            <a:avLst/>
          </a:prstGeom>
        </p:spPr>
        <p:txBody>
          <a:bodyPr>
            <a:spAutoFit/>
          </a:bodyPr>
          <a:lstStyle/>
          <a:p>
            <a:r>
              <a:rPr lang="es-AR" sz="1100" dirty="0" smtClean="0">
                <a:latin typeface="Trebuchet MS" pitchFamily="34" charset="0"/>
              </a:rPr>
              <a:t>Figura 4.24 Nivel de potencia acústica de transformadores [45]</a:t>
            </a:r>
            <a:endParaRPr lang="es-AR" sz="1100" dirty="0">
              <a:latin typeface="Trebuchet MS"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 name="object 35"/>
          <p:cNvSpPr txBox="1"/>
          <p:nvPr/>
        </p:nvSpPr>
        <p:spPr>
          <a:xfrm>
            <a:off x="228600" y="266700"/>
            <a:ext cx="4191000" cy="1427314"/>
          </a:xfrm>
          <a:prstGeom prst="rect">
            <a:avLst/>
          </a:prstGeom>
        </p:spPr>
        <p:txBody>
          <a:bodyPr vert="horz" wrap="square" lIns="0" tIns="21590" rIns="0" bIns="0" rtlCol="0">
            <a:spAutoFit/>
          </a:bodyPr>
          <a:lstStyle/>
          <a:p>
            <a:pPr marL="25400">
              <a:lnSpc>
                <a:spcPct val="100000"/>
              </a:lnSpc>
              <a:spcBef>
                <a:spcPts val="170"/>
              </a:spcBef>
            </a:pPr>
            <a:r>
              <a:rPr lang="es-AR" sz="1100" b="1" spc="95" dirty="0" smtClean="0">
                <a:latin typeface="Trebuchet MS" pitchFamily="34" charset="0"/>
                <a:cs typeface="Arial MT"/>
              </a:rPr>
              <a:t>4.11 Reglas generales para calcular corrientes de cortocircuito en el lado de bajo voltaje</a:t>
            </a:r>
          </a:p>
          <a:p>
            <a:pPr marL="25400">
              <a:lnSpc>
                <a:spcPct val="100000"/>
              </a:lnSpc>
              <a:spcBef>
                <a:spcPts val="170"/>
              </a:spcBef>
            </a:pPr>
            <a:endParaRPr lang="es-AR" sz="1100" spc="95" dirty="0" smtClean="0">
              <a:latin typeface="Trebuchet MS" pitchFamily="34" charset="0"/>
              <a:cs typeface="Arial MT"/>
            </a:endParaRPr>
          </a:p>
          <a:p>
            <a:pPr marL="25400" algn="just">
              <a:lnSpc>
                <a:spcPct val="100000"/>
              </a:lnSpc>
              <a:spcBef>
                <a:spcPts val="170"/>
              </a:spcBef>
            </a:pPr>
            <a:r>
              <a:rPr lang="es-AR" sz="1100" spc="95" dirty="0" smtClean="0">
                <a:latin typeface="Trebuchet MS" pitchFamily="34" charset="0"/>
                <a:cs typeface="Arial MT"/>
              </a:rPr>
              <a:t>En redes radiales de baja tensión es posible hacer uso de métodos de aproximación para el cálculo de corrientes de cortocircuito en transformadores. En general, en términos de la corriente nominal del transformador, se puede utilizar:</a:t>
            </a:r>
          </a:p>
        </p:txBody>
      </p:sp>
      <p:pic>
        <p:nvPicPr>
          <p:cNvPr id="30722" name="Picture 2"/>
          <p:cNvPicPr>
            <a:picLocks noChangeAspect="1" noChangeArrowheads="1"/>
          </p:cNvPicPr>
          <p:nvPr/>
        </p:nvPicPr>
        <p:blipFill>
          <a:blip r:embed="rId2"/>
          <a:srcRect/>
          <a:stretch>
            <a:fillRect/>
          </a:stretch>
        </p:blipFill>
        <p:spPr bwMode="auto">
          <a:xfrm>
            <a:off x="457200" y="1866900"/>
            <a:ext cx="4038600" cy="1371599"/>
          </a:xfrm>
          <a:prstGeom prst="rect">
            <a:avLst/>
          </a:prstGeom>
          <a:noFill/>
          <a:ln w="9525">
            <a:noFill/>
            <a:miter lim="800000"/>
            <a:headEnd/>
            <a:tailEnd/>
          </a:ln>
          <a:effectLst/>
        </p:spPr>
      </p:pic>
      <p:sp>
        <p:nvSpPr>
          <p:cNvPr id="43" name="object 3"/>
          <p:cNvSpPr txBox="1"/>
          <p:nvPr/>
        </p:nvSpPr>
        <p:spPr>
          <a:xfrm>
            <a:off x="228600" y="3467100"/>
            <a:ext cx="8610600" cy="495649"/>
          </a:xfrm>
          <a:prstGeom prst="rect">
            <a:avLst/>
          </a:prstGeom>
        </p:spPr>
        <p:txBody>
          <a:bodyPr vert="horz" wrap="square" lIns="0" tIns="79375" rIns="0" bIns="0" rtlCol="0">
            <a:spAutoFit/>
          </a:bodyPr>
          <a:lstStyle/>
          <a:p>
            <a:pPr marL="12700">
              <a:lnSpc>
                <a:spcPct val="100000"/>
              </a:lnSpc>
              <a:spcBef>
                <a:spcPts val="625"/>
              </a:spcBef>
            </a:pPr>
            <a:r>
              <a:rPr lang="es-AR" sz="1100" spc="-45" dirty="0" smtClean="0">
                <a:latin typeface="Trebuchet MS" pitchFamily="34" charset="0"/>
                <a:cs typeface="Arial MT"/>
              </a:rPr>
              <a:t>La corriente de cortocircuito simétrica inicial de un transformador </a:t>
            </a:r>
          </a:p>
          <a:p>
            <a:pPr marL="12700">
              <a:lnSpc>
                <a:spcPct val="100000"/>
              </a:lnSpc>
              <a:spcBef>
                <a:spcPts val="625"/>
              </a:spcBef>
            </a:pPr>
            <a:r>
              <a:rPr lang="es-AR" sz="1100" spc="-45" dirty="0" smtClean="0">
                <a:latin typeface="Trebuchet MS" pitchFamily="34" charset="0"/>
                <a:cs typeface="Arial MT"/>
              </a:rPr>
              <a:t>viene dada por:</a:t>
            </a:r>
            <a:endParaRPr sz="1100">
              <a:latin typeface="Trebuchet MS" pitchFamily="34" charset="0"/>
              <a:cs typeface="Arial MT"/>
            </a:endParaRPr>
          </a:p>
        </p:txBody>
      </p:sp>
      <p:pic>
        <p:nvPicPr>
          <p:cNvPr id="30723" name="Picture 3"/>
          <p:cNvPicPr>
            <a:picLocks noChangeAspect="1" noChangeArrowheads="1"/>
          </p:cNvPicPr>
          <p:nvPr/>
        </p:nvPicPr>
        <p:blipFill>
          <a:blip r:embed="rId3"/>
          <a:srcRect/>
          <a:stretch>
            <a:fillRect/>
          </a:stretch>
        </p:blipFill>
        <p:spPr bwMode="auto">
          <a:xfrm>
            <a:off x="990600" y="4076700"/>
            <a:ext cx="5457825" cy="371475"/>
          </a:xfrm>
          <a:prstGeom prst="rect">
            <a:avLst/>
          </a:prstGeom>
          <a:noFill/>
          <a:ln w="9525">
            <a:noFill/>
            <a:miter lim="800000"/>
            <a:headEnd/>
            <a:tailEnd/>
          </a:ln>
          <a:effectLst/>
        </p:spPr>
      </p:pic>
      <p:sp>
        <p:nvSpPr>
          <p:cNvPr id="45" name="44 Rectángulo"/>
          <p:cNvSpPr/>
          <p:nvPr/>
        </p:nvSpPr>
        <p:spPr>
          <a:xfrm>
            <a:off x="228600" y="4686300"/>
            <a:ext cx="8610600" cy="430887"/>
          </a:xfrm>
          <a:prstGeom prst="rect">
            <a:avLst/>
          </a:prstGeom>
        </p:spPr>
        <p:txBody>
          <a:bodyPr wrap="square">
            <a:spAutoFit/>
          </a:bodyPr>
          <a:lstStyle/>
          <a:p>
            <a:pPr algn="just"/>
            <a:r>
              <a:rPr lang="es-AR" sz="1100" dirty="0" smtClean="0">
                <a:latin typeface="Trebuchet MS" pitchFamily="34" charset="0"/>
              </a:rPr>
              <a:t>La Tabla 47 enumera los datos nominales para transformadores </a:t>
            </a:r>
          </a:p>
          <a:p>
            <a:pPr algn="just"/>
            <a:r>
              <a:rPr lang="es-AR" sz="1100" dirty="0" smtClean="0">
                <a:latin typeface="Trebuchet MS" pitchFamily="34" charset="0"/>
              </a:rPr>
              <a:t>6eafol y llenos de </a:t>
            </a:r>
            <a:r>
              <a:rPr lang="es-AR" sz="1100" dirty="0" err="1" smtClean="0">
                <a:latin typeface="Trebuchet MS" pitchFamily="34" charset="0"/>
              </a:rPr>
              <a:t>aIECte</a:t>
            </a:r>
            <a:r>
              <a:rPr lang="es-AR" sz="1100" dirty="0" smtClean="0">
                <a:latin typeface="Trebuchet MS" pitchFamily="34" charset="0"/>
              </a:rPr>
              <a:t> ([6], [7]).</a:t>
            </a:r>
            <a:endParaRPr lang="es-AR" sz="1100" dirty="0">
              <a:latin typeface="Trebuchet MS" pitchFamily="34" charset="0"/>
            </a:endParaRPr>
          </a:p>
        </p:txBody>
      </p:sp>
      <p:pic>
        <p:nvPicPr>
          <p:cNvPr id="30724" name="Picture 4"/>
          <p:cNvPicPr>
            <a:picLocks noChangeAspect="1" noChangeArrowheads="1"/>
          </p:cNvPicPr>
          <p:nvPr/>
        </p:nvPicPr>
        <p:blipFill>
          <a:blip r:embed="rId4"/>
          <a:srcRect/>
          <a:stretch>
            <a:fillRect/>
          </a:stretch>
        </p:blipFill>
        <p:spPr bwMode="auto">
          <a:xfrm>
            <a:off x="4572000" y="190500"/>
            <a:ext cx="4419600" cy="5410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228600" y="266700"/>
            <a:ext cx="8686800" cy="4143442"/>
          </a:xfrm>
          <a:prstGeom prst="rect">
            <a:avLst/>
          </a:prstGeom>
        </p:spPr>
        <p:txBody>
          <a:bodyPr vert="horz" wrap="square" lIns="0" tIns="21590" rIns="0" bIns="0" rtlCol="0">
            <a:spAutoFit/>
          </a:bodyPr>
          <a:lstStyle/>
          <a:p>
            <a:pPr marL="25400">
              <a:lnSpc>
                <a:spcPct val="100000"/>
              </a:lnSpc>
              <a:spcBef>
                <a:spcPts val="170"/>
              </a:spcBef>
            </a:pPr>
            <a:r>
              <a:rPr lang="es-AR" sz="1100" b="1" spc="25" dirty="0" smtClean="0">
                <a:latin typeface="Trebuchet MS" pitchFamily="34" charset="0"/>
                <a:cs typeface="Arial MT"/>
              </a:rPr>
              <a:t>4.12 Ejemplos de transformadores</a:t>
            </a:r>
          </a:p>
          <a:p>
            <a:pPr marL="25400">
              <a:lnSpc>
                <a:spcPct val="100000"/>
              </a:lnSpc>
              <a:spcBef>
                <a:spcPts val="170"/>
              </a:spcBef>
            </a:pPr>
            <a:r>
              <a:rPr lang="es-AR" sz="1100" b="1" spc="25" dirty="0" smtClean="0">
                <a:latin typeface="Trebuchet MS" pitchFamily="34" charset="0"/>
                <a:cs typeface="Arial MT"/>
              </a:rPr>
              <a:t>4.12.1  Ejemplo 1: Cálculo de la corriente de cortocircuito simétrica inicial para un transformador</a:t>
            </a:r>
          </a:p>
          <a:p>
            <a:pPr marL="25400">
              <a:lnSpc>
                <a:spcPct val="100000"/>
              </a:lnSpc>
              <a:spcBef>
                <a:spcPts val="170"/>
              </a:spcBef>
            </a:pPr>
            <a:endParaRPr lang="es-AR" sz="1100" spc="25" dirty="0" smtClean="0">
              <a:latin typeface="Trebuchet MS" pitchFamily="34" charset="0"/>
              <a:cs typeface="Arial MT"/>
            </a:endParaRPr>
          </a:p>
          <a:p>
            <a:pPr marL="25400">
              <a:lnSpc>
                <a:spcPct val="100000"/>
              </a:lnSpc>
              <a:spcBef>
                <a:spcPts val="170"/>
              </a:spcBef>
            </a:pPr>
            <a:r>
              <a:rPr lang="es-AR" sz="1100" spc="25" dirty="0" smtClean="0">
                <a:latin typeface="Trebuchet MS" pitchFamily="34" charset="0"/>
                <a:cs typeface="Arial MT"/>
              </a:rPr>
              <a:t>Dados los siguientes datos para un transformador:</a:t>
            </a:r>
          </a:p>
          <a:p>
            <a:pPr marL="25400">
              <a:lnSpc>
                <a:spcPct val="100000"/>
              </a:lnSpc>
              <a:spcBef>
                <a:spcPts val="170"/>
              </a:spcBef>
            </a:pPr>
            <a:endParaRPr sz="1100">
              <a:latin typeface="Trebuchet MS" pitchFamily="34" charset="0"/>
              <a:cs typeface="Arial MT"/>
            </a:endParaRPr>
          </a:p>
          <a:p>
            <a:pPr marL="151130">
              <a:lnSpc>
                <a:spcPct val="100000"/>
              </a:lnSpc>
              <a:spcBef>
                <a:spcPts val="5"/>
              </a:spcBef>
            </a:pPr>
            <a:r>
              <a:rPr lang="es-ES" sz="1100" spc="10" dirty="0" err="1" smtClean="0">
                <a:latin typeface="Trebuchet MS" pitchFamily="34" charset="0"/>
                <a:cs typeface="Arial MT"/>
              </a:rPr>
              <a:t>SrT</a:t>
            </a:r>
            <a:r>
              <a:rPr sz="1100" baseline="-21367" smtClean="0">
                <a:latin typeface="Trebuchet MS" pitchFamily="34" charset="0"/>
                <a:cs typeface="Arial MT"/>
              </a:rPr>
              <a:t> </a:t>
            </a:r>
            <a:r>
              <a:rPr sz="1100" spc="67" baseline="-21367" smtClean="0">
                <a:latin typeface="Trebuchet MS" pitchFamily="34" charset="0"/>
                <a:cs typeface="Arial MT"/>
              </a:rPr>
              <a:t> </a:t>
            </a:r>
            <a:r>
              <a:rPr sz="1100" spc="-10">
                <a:latin typeface="Trebuchet MS" pitchFamily="34" charset="0"/>
                <a:cs typeface="Lucida Sans Unicode"/>
              </a:rPr>
              <a:t>=</a:t>
            </a:r>
            <a:r>
              <a:rPr sz="1100" spc="-25">
                <a:latin typeface="Trebuchet MS" pitchFamily="34" charset="0"/>
                <a:cs typeface="Lucida Sans Unicode"/>
              </a:rPr>
              <a:t> </a:t>
            </a:r>
            <a:r>
              <a:rPr lang="es-ES" sz="1100" spc="-25" dirty="0" smtClean="0">
                <a:latin typeface="Trebuchet MS" pitchFamily="34" charset="0"/>
                <a:cs typeface="Lucida Sans Unicode"/>
              </a:rPr>
              <a:t>639 </a:t>
            </a:r>
            <a:r>
              <a:rPr sz="1100" spc="-45" smtClean="0">
                <a:latin typeface="Trebuchet MS" pitchFamily="34" charset="0"/>
                <a:cs typeface="Arial MT"/>
              </a:rPr>
              <a:t>kVA</a:t>
            </a:r>
            <a:r>
              <a:rPr sz="1100" spc="-45" dirty="0">
                <a:latin typeface="Trebuchet MS" pitchFamily="34" charset="0"/>
                <a:cs typeface="Arial MT"/>
              </a:rPr>
              <a:t>,</a:t>
            </a:r>
            <a:r>
              <a:rPr sz="1100" spc="-25" dirty="0">
                <a:latin typeface="Trebuchet MS" pitchFamily="34" charset="0"/>
                <a:cs typeface="Arial MT"/>
              </a:rPr>
              <a:t> </a:t>
            </a:r>
            <a:r>
              <a:rPr sz="1100" spc="-5" dirty="0">
                <a:latin typeface="Trebuchet MS" pitchFamily="34" charset="0"/>
                <a:cs typeface="Arial MT"/>
              </a:rPr>
              <a:t>u</a:t>
            </a:r>
            <a:r>
              <a:rPr sz="1100" spc="-15" baseline="-21367" dirty="0">
                <a:latin typeface="Trebuchet MS" pitchFamily="34" charset="0"/>
                <a:cs typeface="Arial MT"/>
              </a:rPr>
              <a:t>kr</a:t>
            </a:r>
            <a:r>
              <a:rPr sz="1100" baseline="-21367" dirty="0">
                <a:latin typeface="Trebuchet MS" pitchFamily="34" charset="0"/>
                <a:cs typeface="Arial MT"/>
              </a:rPr>
              <a:t> </a:t>
            </a:r>
            <a:r>
              <a:rPr sz="1100" spc="37" baseline="-21367" dirty="0">
                <a:latin typeface="Trebuchet MS" pitchFamily="34" charset="0"/>
                <a:cs typeface="Arial MT"/>
              </a:rPr>
              <a:t> </a:t>
            </a:r>
            <a:r>
              <a:rPr sz="1100" spc="-10">
                <a:latin typeface="Trebuchet MS" pitchFamily="34" charset="0"/>
                <a:cs typeface="Lucida Sans Unicode"/>
              </a:rPr>
              <a:t>=</a:t>
            </a:r>
            <a:r>
              <a:rPr sz="1100" spc="-25">
                <a:latin typeface="Trebuchet MS" pitchFamily="34" charset="0"/>
                <a:cs typeface="Lucida Sans Unicode"/>
              </a:rPr>
              <a:t> </a:t>
            </a:r>
            <a:r>
              <a:rPr lang="es-ES" sz="1100" spc="-25" dirty="0" smtClean="0">
                <a:latin typeface="Trebuchet MS" pitchFamily="34" charset="0"/>
                <a:cs typeface="Lucida Sans Unicode"/>
              </a:rPr>
              <a:t>6</a:t>
            </a:r>
            <a:r>
              <a:rPr sz="1100" spc="-100" smtClean="0">
                <a:latin typeface="Trebuchet MS" pitchFamily="34" charset="0"/>
                <a:cs typeface="Arial MT"/>
              </a:rPr>
              <a:t> </a:t>
            </a:r>
            <a:r>
              <a:rPr sz="1100" spc="-15">
                <a:latin typeface="Trebuchet MS" pitchFamily="34" charset="0"/>
                <a:cs typeface="Arial MT"/>
              </a:rPr>
              <a:t>%</a:t>
            </a:r>
            <a:r>
              <a:rPr sz="1100" spc="-20">
                <a:latin typeface="Trebuchet MS" pitchFamily="34" charset="0"/>
                <a:cs typeface="Arial MT"/>
              </a:rPr>
              <a:t>,</a:t>
            </a:r>
            <a:r>
              <a:rPr sz="1100" spc="-25">
                <a:latin typeface="Trebuchet MS" pitchFamily="34" charset="0"/>
                <a:cs typeface="Arial MT"/>
              </a:rPr>
              <a:t> </a:t>
            </a:r>
            <a:r>
              <a:rPr sz="1100" spc="65" smtClean="0">
                <a:latin typeface="Trebuchet MS" pitchFamily="34" charset="0"/>
                <a:cs typeface="Arial MT"/>
              </a:rPr>
              <a:t>U</a:t>
            </a:r>
            <a:r>
              <a:rPr sz="1100" spc="30" baseline="-21367" smtClean="0">
                <a:latin typeface="Trebuchet MS" pitchFamily="34" charset="0"/>
                <a:cs typeface="Arial MT"/>
              </a:rPr>
              <a:t>r</a:t>
            </a:r>
            <a:r>
              <a:rPr lang="es-ES" sz="1100" spc="30" baseline="-21367" dirty="0" smtClean="0">
                <a:latin typeface="Trebuchet MS" pitchFamily="34" charset="0"/>
                <a:cs typeface="Arial MT"/>
              </a:rPr>
              <a:t>T</a:t>
            </a:r>
            <a:r>
              <a:rPr sz="1100" baseline="-21367" smtClean="0">
                <a:latin typeface="Trebuchet MS" pitchFamily="34" charset="0"/>
                <a:cs typeface="Arial MT"/>
              </a:rPr>
              <a:t> </a:t>
            </a:r>
            <a:r>
              <a:rPr sz="1100" spc="30" baseline="-21367" smtClean="0">
                <a:latin typeface="Trebuchet MS" pitchFamily="34" charset="0"/>
                <a:cs typeface="Arial MT"/>
              </a:rPr>
              <a:t> </a:t>
            </a:r>
            <a:r>
              <a:rPr sz="1100" spc="-20" dirty="0">
                <a:latin typeface="Trebuchet MS" pitchFamily="34" charset="0"/>
                <a:cs typeface="Arial MT"/>
              </a:rPr>
              <a:t>=</a:t>
            </a:r>
            <a:r>
              <a:rPr sz="1100" spc="-25" dirty="0">
                <a:latin typeface="Trebuchet MS" pitchFamily="34" charset="0"/>
                <a:cs typeface="Arial MT"/>
              </a:rPr>
              <a:t> </a:t>
            </a:r>
            <a:r>
              <a:rPr sz="1100" spc="-40" dirty="0">
                <a:latin typeface="Trebuchet MS" pitchFamily="34" charset="0"/>
                <a:cs typeface="Arial MT"/>
              </a:rPr>
              <a:t>400</a:t>
            </a:r>
            <a:r>
              <a:rPr sz="1100" spc="-25" dirty="0">
                <a:latin typeface="Trebuchet MS" pitchFamily="34" charset="0"/>
                <a:cs typeface="Arial MT"/>
              </a:rPr>
              <a:t> </a:t>
            </a:r>
            <a:r>
              <a:rPr sz="1100" spc="-95" dirty="0">
                <a:latin typeface="Trebuchet MS" pitchFamily="34" charset="0"/>
                <a:cs typeface="Arial MT"/>
              </a:rPr>
              <a:t>V</a:t>
            </a:r>
            <a:r>
              <a:rPr sz="1100" spc="-20" dirty="0">
                <a:latin typeface="Trebuchet MS" pitchFamily="34" charset="0"/>
                <a:cs typeface="Arial MT"/>
              </a:rPr>
              <a:t>,</a:t>
            </a:r>
            <a:r>
              <a:rPr sz="1100" spc="-95" dirty="0">
                <a:latin typeface="Trebuchet MS" pitchFamily="34" charset="0"/>
                <a:cs typeface="Arial MT"/>
              </a:rPr>
              <a:t> </a:t>
            </a:r>
            <a:r>
              <a:rPr sz="1100" spc="-30" dirty="0">
                <a:latin typeface="Trebuchet MS" pitchFamily="34" charset="0"/>
                <a:cs typeface="Arial MT"/>
              </a:rPr>
              <a:t>k</a:t>
            </a:r>
            <a:r>
              <a:rPr sz="1100" spc="-25" dirty="0">
                <a:latin typeface="Trebuchet MS" pitchFamily="34" charset="0"/>
                <a:cs typeface="Arial MT"/>
              </a:rPr>
              <a:t> </a:t>
            </a:r>
            <a:r>
              <a:rPr sz="1100" spc="-20">
                <a:latin typeface="Trebuchet MS" pitchFamily="34" charset="0"/>
                <a:cs typeface="Arial MT"/>
              </a:rPr>
              <a:t>=</a:t>
            </a:r>
            <a:r>
              <a:rPr sz="1100" spc="-25">
                <a:latin typeface="Trebuchet MS" pitchFamily="34" charset="0"/>
                <a:cs typeface="Arial MT"/>
              </a:rPr>
              <a:t> </a:t>
            </a:r>
            <a:r>
              <a:rPr sz="1100" spc="-35" smtClean="0">
                <a:latin typeface="Trebuchet MS" pitchFamily="34" charset="0"/>
                <a:cs typeface="Arial MT"/>
              </a:rPr>
              <a:t>1.45</a:t>
            </a:r>
            <a:endParaRPr lang="es-ES" sz="1100" spc="-35" dirty="0" smtClean="0">
              <a:latin typeface="Trebuchet MS" pitchFamily="34" charset="0"/>
              <a:cs typeface="Arial MT"/>
            </a:endParaRPr>
          </a:p>
          <a:p>
            <a:pPr marL="151130">
              <a:lnSpc>
                <a:spcPct val="100000"/>
              </a:lnSpc>
              <a:spcBef>
                <a:spcPts val="5"/>
              </a:spcBef>
            </a:pPr>
            <a:endParaRPr lang="es-ES" sz="1100" spc="-35" dirty="0" smtClean="0">
              <a:latin typeface="Trebuchet MS" pitchFamily="34" charset="0"/>
              <a:cs typeface="Arial MT"/>
            </a:endParaRPr>
          </a:p>
          <a:p>
            <a:pPr marL="1588">
              <a:lnSpc>
                <a:spcPct val="100000"/>
              </a:lnSpc>
              <a:spcBef>
                <a:spcPts val="95"/>
              </a:spcBef>
            </a:pPr>
            <a:r>
              <a:rPr lang="es-AR" sz="1100" spc="-40" dirty="0" smtClean="0">
                <a:latin typeface="Trebuchet MS"/>
                <a:cs typeface="Trebuchet MS"/>
              </a:rPr>
              <a:t>La corriente nominal del transformador es entonces:</a:t>
            </a:r>
          </a:p>
          <a:p>
            <a:pPr marL="1588">
              <a:lnSpc>
                <a:spcPct val="100000"/>
              </a:lnSpc>
              <a:spcBef>
                <a:spcPts val="95"/>
              </a:spcBef>
            </a:pPr>
            <a:endParaRPr lang="es-AR" sz="1100" spc="-40" dirty="0" smtClean="0">
              <a:latin typeface="Trebuchet MS"/>
              <a:cs typeface="Trebuchet MS"/>
            </a:endParaRPr>
          </a:p>
          <a:p>
            <a:pPr marL="1588">
              <a:lnSpc>
                <a:spcPct val="100000"/>
              </a:lnSpc>
              <a:spcBef>
                <a:spcPts val="95"/>
              </a:spcBef>
            </a:pPr>
            <a:r>
              <a:rPr lang="es-AR" sz="1100" spc="-40" dirty="0" err="1" smtClean="0">
                <a:latin typeface="Trebuchet MS"/>
                <a:cs typeface="Trebuchet MS"/>
              </a:rPr>
              <a:t>IrT</a:t>
            </a:r>
            <a:r>
              <a:rPr lang="es-AR" sz="1100" spc="-40" dirty="0" smtClean="0">
                <a:latin typeface="Trebuchet MS"/>
                <a:cs typeface="Trebuchet MS"/>
              </a:rPr>
              <a:t> ≈ k </a:t>
            </a:r>
            <a:r>
              <a:rPr lang="es-AR" sz="1100" spc="-40" dirty="0" err="1" smtClean="0">
                <a:latin typeface="Trebuchet MS"/>
                <a:cs typeface="Trebuchet MS"/>
              </a:rPr>
              <a:t>SrT</a:t>
            </a:r>
            <a:r>
              <a:rPr lang="es-AR" sz="1100" spc="-40" dirty="0" smtClean="0">
                <a:latin typeface="Trebuchet MS"/>
                <a:cs typeface="Trebuchet MS"/>
              </a:rPr>
              <a:t> = 1,45 · </a:t>
            </a:r>
            <a:r>
              <a:rPr lang="es-AR" sz="1100" spc="-40" dirty="0" err="1" smtClean="0">
                <a:latin typeface="Trebuchet MS"/>
                <a:cs typeface="Trebuchet MS"/>
              </a:rPr>
              <a:t>kVA</a:t>
            </a:r>
            <a:r>
              <a:rPr lang="es-AR" sz="1100" spc="-40" dirty="0" smtClean="0">
                <a:latin typeface="Trebuchet MS"/>
                <a:cs typeface="Trebuchet MS"/>
              </a:rPr>
              <a:t> = 913,5 A</a:t>
            </a:r>
          </a:p>
          <a:p>
            <a:pPr marL="1588">
              <a:lnSpc>
                <a:spcPct val="100000"/>
              </a:lnSpc>
              <a:spcBef>
                <a:spcPts val="95"/>
              </a:spcBef>
            </a:pPr>
            <a:r>
              <a:rPr lang="es-AR" sz="1100" spc="-40" dirty="0" smtClean="0">
                <a:latin typeface="Trebuchet MS"/>
                <a:cs typeface="Trebuchet MS"/>
              </a:rPr>
              <a:t>La corriente de cortocircuito </a:t>
            </a:r>
            <a:r>
              <a:rPr lang="es-AR" sz="1100" spc="-40" dirty="0" err="1" smtClean="0">
                <a:latin typeface="Trebuchet MS"/>
                <a:cs typeface="Trebuchet MS"/>
              </a:rPr>
              <a:t>simetrico</a:t>
            </a:r>
            <a:r>
              <a:rPr lang="es-AR" sz="1100" spc="-40" dirty="0" smtClean="0">
                <a:latin typeface="Trebuchet MS"/>
                <a:cs typeface="Trebuchet MS"/>
              </a:rPr>
              <a:t> inicial para el transformador es entonces:</a:t>
            </a:r>
          </a:p>
          <a:p>
            <a:pPr marL="1588">
              <a:lnSpc>
                <a:spcPct val="100000"/>
              </a:lnSpc>
              <a:spcBef>
                <a:spcPts val="95"/>
              </a:spcBef>
            </a:pPr>
            <a:endParaRPr lang="es-ES" sz="1100" spc="-40" dirty="0" smtClean="0">
              <a:latin typeface="Trebuchet MS"/>
              <a:cs typeface="Arial MT"/>
            </a:endParaRPr>
          </a:p>
          <a:p>
            <a:pPr marL="1588">
              <a:lnSpc>
                <a:spcPct val="100000"/>
              </a:lnSpc>
              <a:spcBef>
                <a:spcPts val="95"/>
              </a:spcBef>
            </a:pPr>
            <a:endParaRPr lang="es-ES" sz="1100" spc="-40" dirty="0" smtClean="0">
              <a:latin typeface="Trebuchet MS"/>
              <a:cs typeface="Arial MT"/>
            </a:endParaRPr>
          </a:p>
          <a:p>
            <a:pPr marL="1588">
              <a:lnSpc>
                <a:spcPct val="100000"/>
              </a:lnSpc>
              <a:spcBef>
                <a:spcPts val="95"/>
              </a:spcBef>
            </a:pPr>
            <a:endParaRPr lang="es-ES" sz="1100" spc="-40" dirty="0" smtClean="0">
              <a:latin typeface="Trebuchet MS" pitchFamily="34" charset="0"/>
              <a:cs typeface="Arial MT"/>
            </a:endParaRPr>
          </a:p>
          <a:p>
            <a:pPr marL="25400">
              <a:lnSpc>
                <a:spcPct val="100000"/>
              </a:lnSpc>
              <a:spcBef>
                <a:spcPts val="170"/>
              </a:spcBef>
            </a:pPr>
            <a:r>
              <a:rPr lang="es-AR" sz="1100" b="1" spc="-50" dirty="0" smtClean="0">
                <a:latin typeface="Trebuchet MS" pitchFamily="34" charset="0"/>
                <a:cs typeface="Trebuchet MS"/>
              </a:rPr>
              <a:t>4.12.2   Ejemplo 2: Cálculo de corrientes de ecualización</a:t>
            </a:r>
          </a:p>
          <a:p>
            <a:pPr marL="25400">
              <a:lnSpc>
                <a:spcPct val="100000"/>
              </a:lnSpc>
              <a:spcBef>
                <a:spcPts val="170"/>
              </a:spcBef>
            </a:pPr>
            <a:endParaRPr lang="es-AR" sz="1100" spc="-50" dirty="0" smtClean="0">
              <a:latin typeface="Trebuchet MS" pitchFamily="34" charset="0"/>
              <a:cs typeface="Trebuchet MS"/>
            </a:endParaRPr>
          </a:p>
          <a:p>
            <a:pPr marL="25400">
              <a:lnSpc>
                <a:spcPct val="100000"/>
              </a:lnSpc>
              <a:spcBef>
                <a:spcPts val="170"/>
              </a:spcBef>
            </a:pPr>
            <a:r>
              <a:rPr lang="es-AR" sz="1100" spc="-50" dirty="0" smtClean="0">
                <a:latin typeface="Trebuchet MS" pitchFamily="34" charset="0"/>
                <a:cs typeface="Trebuchet MS"/>
              </a:rPr>
              <a:t>Dados dos transformadores con los siguientes datos están conectados en paralelo:</a:t>
            </a:r>
          </a:p>
          <a:p>
            <a:pPr marL="25400">
              <a:lnSpc>
                <a:spcPct val="100000"/>
              </a:lnSpc>
              <a:spcBef>
                <a:spcPts val="170"/>
              </a:spcBef>
            </a:pPr>
            <a:endParaRPr lang="es-ES" sz="1100" spc="-50" dirty="0" smtClean="0">
              <a:latin typeface="Trebuchet MS" pitchFamily="34" charset="0"/>
              <a:cs typeface="Trebuchet MS"/>
            </a:endParaRPr>
          </a:p>
          <a:p>
            <a:pPr marL="25400">
              <a:lnSpc>
                <a:spcPct val="100000"/>
              </a:lnSpc>
              <a:spcBef>
                <a:spcPts val="170"/>
              </a:spcBef>
            </a:pPr>
            <a:endParaRPr lang="es-ES" sz="1100" spc="-50" dirty="0" smtClean="0">
              <a:latin typeface="Trebuchet MS" pitchFamily="34" charset="0"/>
              <a:cs typeface="Trebuchet MS"/>
            </a:endParaRPr>
          </a:p>
          <a:p>
            <a:pPr marL="25400">
              <a:lnSpc>
                <a:spcPct val="100000"/>
              </a:lnSpc>
              <a:spcBef>
                <a:spcPts val="170"/>
              </a:spcBef>
            </a:pPr>
            <a:endParaRPr lang="es-ES" sz="1100" spc="-50" dirty="0" smtClean="0">
              <a:latin typeface="Trebuchet MS" pitchFamily="34" charset="0"/>
              <a:cs typeface="Trebuchet MS"/>
            </a:endParaRPr>
          </a:p>
          <a:p>
            <a:pPr marL="25400">
              <a:lnSpc>
                <a:spcPct val="100000"/>
              </a:lnSpc>
              <a:spcBef>
                <a:spcPts val="170"/>
              </a:spcBef>
            </a:pPr>
            <a:endParaRPr lang="es-ES" sz="1100" spc="-50" dirty="0" smtClean="0">
              <a:latin typeface="Trebuchet MS" pitchFamily="34" charset="0"/>
              <a:cs typeface="Trebuchet MS"/>
            </a:endParaRPr>
          </a:p>
          <a:p>
            <a:pPr marL="25400">
              <a:lnSpc>
                <a:spcPct val="100000"/>
              </a:lnSpc>
              <a:spcBef>
                <a:spcPts val="170"/>
              </a:spcBef>
            </a:pPr>
            <a:endParaRPr lang="es-ES" sz="1100" spc="-50" dirty="0" smtClean="0">
              <a:latin typeface="Trebuchet MS" pitchFamily="34" charset="0"/>
              <a:cs typeface="Trebuchet MS"/>
            </a:endParaRPr>
          </a:p>
        </p:txBody>
      </p:sp>
      <p:pic>
        <p:nvPicPr>
          <p:cNvPr id="31747" name="Picture 3"/>
          <p:cNvPicPr>
            <a:picLocks noChangeAspect="1" noChangeArrowheads="1"/>
          </p:cNvPicPr>
          <p:nvPr/>
        </p:nvPicPr>
        <p:blipFill>
          <a:blip r:embed="rId2"/>
          <a:srcRect/>
          <a:stretch>
            <a:fillRect/>
          </a:stretch>
        </p:blipFill>
        <p:spPr bwMode="auto">
          <a:xfrm>
            <a:off x="533400" y="2400300"/>
            <a:ext cx="2971800" cy="381000"/>
          </a:xfrm>
          <a:prstGeom prst="rect">
            <a:avLst/>
          </a:prstGeom>
          <a:noFill/>
          <a:ln w="9525">
            <a:noFill/>
            <a:miter lim="800000"/>
            <a:headEnd/>
            <a:tailEnd/>
          </a:ln>
          <a:effectLst/>
        </p:spPr>
      </p:pic>
      <p:pic>
        <p:nvPicPr>
          <p:cNvPr id="31748" name="Picture 4"/>
          <p:cNvPicPr>
            <a:picLocks noChangeAspect="1" noChangeArrowheads="1"/>
          </p:cNvPicPr>
          <p:nvPr/>
        </p:nvPicPr>
        <p:blipFill>
          <a:blip r:embed="rId3"/>
          <a:srcRect/>
          <a:stretch>
            <a:fillRect/>
          </a:stretch>
        </p:blipFill>
        <p:spPr bwMode="auto">
          <a:xfrm>
            <a:off x="4953000" y="3162300"/>
            <a:ext cx="3962400" cy="2209800"/>
          </a:xfrm>
          <a:prstGeom prst="rect">
            <a:avLst/>
          </a:prstGeom>
          <a:noFill/>
          <a:ln w="9525">
            <a:noFill/>
            <a:miter lim="800000"/>
            <a:headEnd/>
            <a:tailEnd/>
          </a:ln>
          <a:effectLst/>
        </p:spPr>
      </p:pic>
      <p:sp>
        <p:nvSpPr>
          <p:cNvPr id="14" name="13 Rectángulo"/>
          <p:cNvSpPr/>
          <p:nvPr/>
        </p:nvSpPr>
        <p:spPr>
          <a:xfrm>
            <a:off x="152400" y="3467100"/>
            <a:ext cx="4572000" cy="1950727"/>
          </a:xfrm>
          <a:prstGeom prst="rect">
            <a:avLst/>
          </a:prstGeom>
        </p:spPr>
        <p:txBody>
          <a:bodyPr>
            <a:spAutoFit/>
          </a:bodyPr>
          <a:lstStyle/>
          <a:p>
            <a:pPr marL="25400" algn="just">
              <a:lnSpc>
                <a:spcPct val="100000"/>
              </a:lnSpc>
              <a:spcBef>
                <a:spcPts val="170"/>
              </a:spcBef>
            </a:pPr>
            <a:endParaRPr lang="es-AR" sz="1100" spc="-50" dirty="0" smtClean="0">
              <a:latin typeface="Trebuchet MS" pitchFamily="34" charset="0"/>
              <a:cs typeface="Arial MT"/>
            </a:endParaRPr>
          </a:p>
          <a:p>
            <a:pPr marL="19050" marR="5080" indent="-19050" algn="just">
              <a:lnSpc>
                <a:spcPct val="110700"/>
              </a:lnSpc>
              <a:spcBef>
                <a:spcPts val="95"/>
              </a:spcBef>
            </a:pPr>
            <a:r>
              <a:rPr lang="es-AR" sz="1100" spc="-15" dirty="0" smtClean="0">
                <a:latin typeface="Trebuchet MS" pitchFamily="34" charset="0"/>
                <a:cs typeface="Arial MT"/>
              </a:rPr>
              <a:t>El transformador más pequeño tiene la tensión más alta en el lado de baja tensión y, por lo tanto, la corriente es más alta. Para una corriente de compensación de 64,26%, solo se permite una corriente de carga del 35,74%. De la potencia total de los dos transformadores, solo se pueden utilizar 582.562 </a:t>
            </a:r>
            <a:r>
              <a:rPr lang="es-AR" sz="1100" spc="-15" dirty="0" err="1" smtClean="0">
                <a:latin typeface="Trebuchet MS" pitchFamily="34" charset="0"/>
                <a:cs typeface="Arial MT"/>
              </a:rPr>
              <a:t>kVA</a:t>
            </a:r>
            <a:r>
              <a:rPr lang="es-AR" sz="1100" spc="-15" dirty="0" smtClean="0">
                <a:latin typeface="Trebuchet MS" pitchFamily="34" charset="0"/>
                <a:cs typeface="Arial MT"/>
              </a:rPr>
              <a:t>. Como consecuencia de la disminución de la tensión de cortocircuito, aumenta la potencia total de los transformadores. Esto significa que el transformador con el voltaje de cortocircuito más bajo tiene una carga mayor que el transformador con el voltaje de cortocircuito más alto.</a:t>
            </a:r>
            <a:endParaRPr lang="es-AR" sz="1100" dirty="0">
              <a:latin typeface="Trebuchet MS" pitchFamily="34" charset="0"/>
              <a:cs typeface="Arial M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228600" y="266700"/>
            <a:ext cx="8686800" cy="4589718"/>
          </a:xfrm>
          <a:prstGeom prst="rect">
            <a:avLst/>
          </a:prstGeom>
        </p:spPr>
        <p:txBody>
          <a:bodyPr vert="horz" wrap="square" lIns="0" tIns="21590" rIns="0" bIns="0" rtlCol="0">
            <a:spAutoFit/>
          </a:bodyPr>
          <a:lstStyle/>
          <a:p>
            <a:pPr marL="19050" marR="5080" indent="-19050" algn="just">
              <a:lnSpc>
                <a:spcPct val="110700"/>
              </a:lnSpc>
              <a:spcBef>
                <a:spcPts val="95"/>
              </a:spcBef>
            </a:pPr>
            <a:endParaRPr lang="es-AR" sz="1100" spc="-15" dirty="0" smtClean="0">
              <a:latin typeface="Trebuchet MS" pitchFamily="34" charset="0"/>
              <a:cs typeface="Arial MT"/>
            </a:endParaRPr>
          </a:p>
          <a:p>
            <a:pPr marL="19050" marR="5080" indent="-19050" algn="just">
              <a:lnSpc>
                <a:spcPct val="110700"/>
              </a:lnSpc>
              <a:spcBef>
                <a:spcPts val="95"/>
              </a:spcBef>
            </a:pPr>
            <a:r>
              <a:rPr lang="es-AR" sz="1100" b="1" spc="-15" dirty="0" smtClean="0">
                <a:latin typeface="Trebuchet MS" pitchFamily="34" charset="0"/>
                <a:cs typeface="Arial MT"/>
              </a:rPr>
              <a:t>4.12.3 Ejemplos: Eficiencia </a:t>
            </a:r>
            <a:r>
              <a:rPr lang="es-AR" sz="1100" b="1" spc="-15" dirty="0" err="1" smtClean="0">
                <a:latin typeface="Trebuchet MS" pitchFamily="34" charset="0"/>
                <a:cs typeface="Arial MT"/>
              </a:rPr>
              <a:t>economica</a:t>
            </a:r>
            <a:r>
              <a:rPr lang="es-AR" sz="1100" b="1" spc="-15" dirty="0" smtClean="0">
                <a:latin typeface="Trebuchet MS" pitchFamily="34" charset="0"/>
                <a:cs typeface="Arial MT"/>
              </a:rPr>
              <a:t> de los transformadores</a:t>
            </a:r>
          </a:p>
          <a:p>
            <a:pPr marL="19050" marR="5080" indent="-19050" algn="just">
              <a:lnSpc>
                <a:spcPct val="110700"/>
              </a:lnSpc>
              <a:spcBef>
                <a:spcPts val="95"/>
              </a:spcBef>
            </a:pPr>
            <a:endParaRPr lang="es-AR" sz="1100" spc="-15" dirty="0" smtClean="0">
              <a:latin typeface="Trebuchet MS" pitchFamily="34" charset="0"/>
              <a:cs typeface="Arial MT"/>
            </a:endParaRPr>
          </a:p>
          <a:p>
            <a:pPr marL="19050" marR="5080" indent="-19050" algn="just">
              <a:lnSpc>
                <a:spcPct val="110700"/>
              </a:lnSpc>
              <a:spcBef>
                <a:spcPts val="95"/>
              </a:spcBef>
            </a:pPr>
            <a:r>
              <a:rPr lang="es-AR" sz="1100" spc="-15" dirty="0" smtClean="0">
                <a:latin typeface="Trebuchet MS" pitchFamily="34" charset="0"/>
                <a:cs typeface="Arial MT"/>
              </a:rPr>
              <a:t>La eficiencia económica de tres transformadores conectados en paralelo se puede comprobar haciendo uso del factor de carga parcial a, que describe la economía de operación de la conexión del transformador.</a:t>
            </a:r>
          </a:p>
          <a:p>
            <a:pPr marL="19050" marR="5080" indent="-19050" algn="just">
              <a:lnSpc>
                <a:spcPct val="110700"/>
              </a:lnSpc>
              <a:spcBef>
                <a:spcPts val="95"/>
              </a:spcBef>
            </a:pPr>
            <a:r>
              <a:rPr lang="es-AR" sz="1100" spc="-15" dirty="0" smtClean="0">
                <a:latin typeface="Trebuchet MS" pitchFamily="34" charset="0"/>
                <a:cs typeface="Arial MT"/>
              </a:rPr>
              <a:t>Datos nominales de los transformadores</a:t>
            </a:r>
          </a:p>
          <a:p>
            <a:pPr marL="1588" marR="5080" algn="just">
              <a:lnSpc>
                <a:spcPct val="110700"/>
              </a:lnSpc>
              <a:spcBef>
                <a:spcPts val="95"/>
              </a:spcBef>
            </a:pPr>
            <a:endParaRPr lang="es-ES" sz="1100" spc="-15" dirty="0" smtClean="0">
              <a:latin typeface="Trebuchet MS" pitchFamily="34" charset="0"/>
              <a:cs typeface="Arial MT"/>
            </a:endParaRPr>
          </a:p>
          <a:p>
            <a:pPr marL="1588" marR="5080" algn="just">
              <a:lnSpc>
                <a:spcPct val="110700"/>
              </a:lnSpc>
              <a:spcBef>
                <a:spcPts val="95"/>
              </a:spcBef>
            </a:pPr>
            <a:endParaRPr lang="es-ES" sz="1100" spc="-15" dirty="0" smtClean="0">
              <a:latin typeface="Trebuchet MS" pitchFamily="34" charset="0"/>
              <a:cs typeface="Arial MT"/>
            </a:endParaRPr>
          </a:p>
          <a:p>
            <a:pPr marL="1588" marR="5080" algn="just">
              <a:lnSpc>
                <a:spcPct val="110700"/>
              </a:lnSpc>
              <a:spcBef>
                <a:spcPts val="95"/>
              </a:spcBef>
            </a:pPr>
            <a:endParaRPr lang="es-ES" sz="1100" spc="-15" dirty="0" smtClean="0">
              <a:latin typeface="Trebuchet MS" pitchFamily="34" charset="0"/>
              <a:cs typeface="Arial MT"/>
            </a:endParaRPr>
          </a:p>
          <a:p>
            <a:pPr marL="1588" marR="5080" algn="just">
              <a:lnSpc>
                <a:spcPct val="110700"/>
              </a:lnSpc>
              <a:spcBef>
                <a:spcPts val="95"/>
              </a:spcBef>
            </a:pPr>
            <a:endParaRPr lang="es-ES" sz="1100" spc="-15" dirty="0" smtClean="0">
              <a:latin typeface="Trebuchet MS" pitchFamily="34" charset="0"/>
              <a:cs typeface="Arial MT"/>
            </a:endParaRPr>
          </a:p>
          <a:p>
            <a:pPr marL="1588" marR="5080" algn="just">
              <a:lnSpc>
                <a:spcPct val="110700"/>
              </a:lnSpc>
              <a:spcBef>
                <a:spcPts val="95"/>
              </a:spcBef>
            </a:pPr>
            <a:endParaRPr lang="es-ES" sz="1100" spc="-15" dirty="0" smtClean="0">
              <a:latin typeface="Trebuchet MS" pitchFamily="34" charset="0"/>
              <a:cs typeface="Arial MT"/>
            </a:endParaRPr>
          </a:p>
          <a:p>
            <a:pPr marL="1588" marR="5080" algn="just">
              <a:lnSpc>
                <a:spcPct val="110700"/>
              </a:lnSpc>
              <a:spcBef>
                <a:spcPts val="95"/>
              </a:spcBef>
            </a:pPr>
            <a:endParaRPr lang="es-AR" sz="1100" spc="-15" dirty="0" smtClean="0">
              <a:latin typeface="Trebuchet MS" pitchFamily="34" charset="0"/>
              <a:cs typeface="Arial MT"/>
            </a:endParaRPr>
          </a:p>
          <a:p>
            <a:pPr marL="1588">
              <a:spcBef>
                <a:spcPts val="120"/>
              </a:spcBef>
            </a:pPr>
            <a:r>
              <a:rPr lang="es-AR" sz="1100" spc="-65" dirty="0" smtClean="0">
                <a:latin typeface="Arial MT"/>
                <a:cs typeface="Arial MT"/>
              </a:rPr>
              <a:t>Para </a:t>
            </a:r>
            <a:r>
              <a:rPr lang="es-AR" sz="1100" spc="95" dirty="0" smtClean="0">
                <a:latin typeface="Arial MT"/>
                <a:cs typeface="Arial MT"/>
              </a:rPr>
              <a:t>n</a:t>
            </a:r>
            <a:r>
              <a:rPr lang="es-AR" sz="1100" spc="-20" dirty="0" smtClean="0">
                <a:latin typeface="Arial MT"/>
                <a:cs typeface="Arial MT"/>
              </a:rPr>
              <a:t>= </a:t>
            </a:r>
            <a:r>
              <a:rPr lang="es-AR" sz="1100" spc="-40" dirty="0" smtClean="0">
                <a:latin typeface="Arial MT"/>
                <a:cs typeface="Arial MT"/>
              </a:rPr>
              <a:t>2</a:t>
            </a:r>
            <a:r>
              <a:rPr lang="es-AR" sz="1100" spc="-20" dirty="0" smtClean="0">
                <a:latin typeface="Arial MT"/>
                <a:cs typeface="Arial MT"/>
              </a:rPr>
              <a:t>:</a:t>
            </a:r>
            <a:endParaRPr lang="es-AR" sz="1100" dirty="0" smtClean="0">
              <a:latin typeface="Arial MT"/>
              <a:cs typeface="Arial MT"/>
            </a:endParaRPr>
          </a:p>
          <a:p>
            <a:pPr marL="1588">
              <a:lnSpc>
                <a:spcPct val="100000"/>
              </a:lnSpc>
              <a:spcBef>
                <a:spcPts val="120"/>
              </a:spcBef>
            </a:pPr>
            <a:endParaRPr lang="es-AR" sz="1100" spc="-30" dirty="0" smtClean="0">
              <a:latin typeface="Arial MT"/>
              <a:cs typeface="Arial MT"/>
            </a:endParaRPr>
          </a:p>
          <a:p>
            <a:pPr marL="1588">
              <a:lnSpc>
                <a:spcPct val="100000"/>
              </a:lnSpc>
              <a:spcBef>
                <a:spcPts val="120"/>
              </a:spcBef>
            </a:pPr>
            <a:r>
              <a:rPr lang="es-AR" sz="1100" spc="-30" dirty="0" smtClean="0">
                <a:latin typeface="Arial MT"/>
                <a:cs typeface="Arial MT"/>
              </a:rPr>
              <a:t>Potencia para el grupo transformador:</a:t>
            </a:r>
          </a:p>
          <a:p>
            <a:pPr marL="1588">
              <a:lnSpc>
                <a:spcPct val="100000"/>
              </a:lnSpc>
              <a:spcBef>
                <a:spcPts val="120"/>
              </a:spcBef>
            </a:pPr>
            <a:r>
              <a:rPr lang="es-AR" sz="1100" spc="-30" dirty="0" smtClean="0">
                <a:latin typeface="Arial MT"/>
                <a:cs typeface="Arial MT"/>
              </a:rPr>
              <a:t>SG = a </a:t>
            </a:r>
            <a:r>
              <a:rPr lang="es-AR" sz="1100" spc="-30" dirty="0" err="1" smtClean="0">
                <a:latin typeface="Arial MT"/>
                <a:cs typeface="Arial MT"/>
              </a:rPr>
              <a:t>SrT</a:t>
            </a:r>
            <a:r>
              <a:rPr lang="es-AR" sz="1100" spc="-30" dirty="0" smtClean="0">
                <a:latin typeface="Arial MT"/>
                <a:cs typeface="Arial MT"/>
              </a:rPr>
              <a:t> = 0,486 · 630 </a:t>
            </a:r>
            <a:r>
              <a:rPr lang="es-AR" sz="1100" spc="-30" dirty="0" err="1" smtClean="0">
                <a:latin typeface="Arial MT"/>
                <a:cs typeface="Arial MT"/>
              </a:rPr>
              <a:t>kVA</a:t>
            </a:r>
            <a:r>
              <a:rPr lang="es-AR" sz="1100" spc="-30" dirty="0" smtClean="0">
                <a:latin typeface="Arial MT"/>
                <a:cs typeface="Arial MT"/>
              </a:rPr>
              <a:t> = 306,18 </a:t>
            </a:r>
            <a:r>
              <a:rPr lang="es-AR" sz="1100" spc="-30" dirty="0" err="1" smtClean="0">
                <a:latin typeface="Arial MT"/>
                <a:cs typeface="Arial MT"/>
              </a:rPr>
              <a:t>kVA</a:t>
            </a:r>
            <a:r>
              <a:rPr lang="es-AR" sz="1100" spc="-30" dirty="0" smtClean="0">
                <a:latin typeface="Arial MT"/>
                <a:cs typeface="Arial MT"/>
              </a:rPr>
              <a:t> (4,52)</a:t>
            </a:r>
          </a:p>
          <a:p>
            <a:pPr marL="1588">
              <a:lnSpc>
                <a:spcPct val="100000"/>
              </a:lnSpc>
              <a:spcBef>
                <a:spcPts val="120"/>
              </a:spcBef>
            </a:pPr>
            <a:endParaRPr lang="es-ES" sz="1100" spc="-30" dirty="0" smtClean="0">
              <a:latin typeface="Arial MT"/>
              <a:cs typeface="Arial MT"/>
            </a:endParaRPr>
          </a:p>
          <a:p>
            <a:pPr marL="1588">
              <a:lnSpc>
                <a:spcPct val="100000"/>
              </a:lnSpc>
              <a:spcBef>
                <a:spcPts val="120"/>
              </a:spcBef>
            </a:pPr>
            <a:endParaRPr lang="es-ES" sz="1100" spc="-30" dirty="0" smtClean="0">
              <a:latin typeface="Arial MT"/>
              <a:cs typeface="Arial MT"/>
            </a:endParaRPr>
          </a:p>
          <a:p>
            <a:pPr marL="1588">
              <a:lnSpc>
                <a:spcPct val="100000"/>
              </a:lnSpc>
              <a:spcBef>
                <a:spcPts val="120"/>
              </a:spcBef>
            </a:pPr>
            <a:endParaRPr lang="es-ES" sz="1100" spc="-30" dirty="0" smtClean="0">
              <a:latin typeface="Arial MT"/>
              <a:cs typeface="Arial MT"/>
            </a:endParaRPr>
          </a:p>
          <a:p>
            <a:pPr marL="1588">
              <a:lnSpc>
                <a:spcPct val="100000"/>
              </a:lnSpc>
              <a:spcBef>
                <a:spcPts val="120"/>
              </a:spcBef>
            </a:pPr>
            <a:endParaRPr lang="es-ES" sz="1100" spc="-30" dirty="0" smtClean="0">
              <a:latin typeface="Arial MT"/>
              <a:cs typeface="Arial MT"/>
            </a:endParaRPr>
          </a:p>
          <a:p>
            <a:pPr marL="1588">
              <a:lnSpc>
                <a:spcPct val="100000"/>
              </a:lnSpc>
              <a:spcBef>
                <a:spcPts val="120"/>
              </a:spcBef>
            </a:pPr>
            <a:endParaRPr lang="es-ES" sz="1100" spc="-30" dirty="0" smtClean="0">
              <a:latin typeface="Arial MT"/>
              <a:cs typeface="Arial MT"/>
            </a:endParaRPr>
          </a:p>
          <a:p>
            <a:pPr marL="1588">
              <a:lnSpc>
                <a:spcPct val="100000"/>
              </a:lnSpc>
              <a:spcBef>
                <a:spcPts val="120"/>
              </a:spcBef>
            </a:pPr>
            <a:endParaRPr lang="es-ES" sz="1100" spc="-30" dirty="0" smtClean="0">
              <a:latin typeface="Arial MT"/>
              <a:cs typeface="Arial MT"/>
            </a:endParaRPr>
          </a:p>
          <a:p>
            <a:pPr marL="1588">
              <a:lnSpc>
                <a:spcPct val="100000"/>
              </a:lnSpc>
              <a:spcBef>
                <a:spcPts val="120"/>
              </a:spcBef>
            </a:pPr>
            <a:endParaRPr lang="es-ES" sz="1100" spc="-30" dirty="0" smtClean="0">
              <a:latin typeface="Arial MT"/>
              <a:cs typeface="Arial MT"/>
            </a:endParaRPr>
          </a:p>
          <a:p>
            <a:pPr marL="1588">
              <a:lnSpc>
                <a:spcPct val="100000"/>
              </a:lnSpc>
              <a:spcBef>
                <a:spcPts val="120"/>
              </a:spcBef>
            </a:pPr>
            <a:r>
              <a:rPr lang="es-AR" sz="1100" spc="-30" dirty="0" smtClean="0">
                <a:latin typeface="Arial MT"/>
                <a:cs typeface="Arial MT"/>
              </a:rPr>
              <a:t>La eficiencia económica de dos transformadores es de 306,18 </a:t>
            </a:r>
            <a:r>
              <a:rPr lang="es-AR" sz="1100" spc="-30" dirty="0" err="1" smtClean="0">
                <a:latin typeface="Arial MT"/>
                <a:cs typeface="Arial MT"/>
              </a:rPr>
              <a:t>kVA</a:t>
            </a:r>
            <a:r>
              <a:rPr lang="es-AR" sz="1100" spc="-30" dirty="0" smtClean="0">
                <a:latin typeface="Arial MT"/>
                <a:cs typeface="Arial MT"/>
              </a:rPr>
              <a:t> y de tres transformadores de 531,09 </a:t>
            </a:r>
            <a:r>
              <a:rPr lang="es-AR" sz="1100" spc="-30" dirty="0" err="1" smtClean="0">
                <a:latin typeface="Arial MT"/>
                <a:cs typeface="Arial MT"/>
              </a:rPr>
              <a:t>kVA</a:t>
            </a:r>
            <a:r>
              <a:rPr lang="es-AR" sz="1100" spc="-30" dirty="0" smtClean="0">
                <a:latin typeface="Arial MT"/>
                <a:cs typeface="Arial MT"/>
              </a:rPr>
              <a:t>.</a:t>
            </a:r>
          </a:p>
        </p:txBody>
      </p:sp>
      <p:pic>
        <p:nvPicPr>
          <p:cNvPr id="32770" name="Picture 2"/>
          <p:cNvPicPr>
            <a:picLocks noChangeAspect="1" noChangeArrowheads="1"/>
          </p:cNvPicPr>
          <p:nvPr/>
        </p:nvPicPr>
        <p:blipFill>
          <a:blip r:embed="rId2"/>
          <a:srcRect/>
          <a:stretch>
            <a:fillRect/>
          </a:stretch>
        </p:blipFill>
        <p:spPr bwMode="auto">
          <a:xfrm>
            <a:off x="228600" y="1562100"/>
            <a:ext cx="1981200" cy="1066799"/>
          </a:xfrm>
          <a:prstGeom prst="rect">
            <a:avLst/>
          </a:prstGeom>
          <a:noFill/>
          <a:ln w="9525">
            <a:noFill/>
            <a:miter lim="800000"/>
            <a:headEnd/>
            <a:tailEnd/>
          </a:ln>
          <a:effectLst/>
        </p:spPr>
      </p:pic>
      <p:pic>
        <p:nvPicPr>
          <p:cNvPr id="32771" name="Picture 3"/>
          <p:cNvPicPr>
            <a:picLocks noChangeAspect="1" noChangeArrowheads="1"/>
          </p:cNvPicPr>
          <p:nvPr/>
        </p:nvPicPr>
        <p:blipFill>
          <a:blip r:embed="rId3"/>
          <a:srcRect/>
          <a:stretch>
            <a:fillRect/>
          </a:stretch>
        </p:blipFill>
        <p:spPr bwMode="auto">
          <a:xfrm>
            <a:off x="990601" y="2628900"/>
            <a:ext cx="3733799" cy="457200"/>
          </a:xfrm>
          <a:prstGeom prst="rect">
            <a:avLst/>
          </a:prstGeom>
          <a:noFill/>
          <a:ln w="9525">
            <a:noFill/>
            <a:miter lim="800000"/>
            <a:headEnd/>
            <a:tailEnd/>
          </a:ln>
          <a:effectLst/>
        </p:spPr>
      </p:pic>
      <p:pic>
        <p:nvPicPr>
          <p:cNvPr id="32772" name="Picture 4"/>
          <p:cNvPicPr>
            <a:picLocks noChangeAspect="1" noChangeArrowheads="1"/>
          </p:cNvPicPr>
          <p:nvPr/>
        </p:nvPicPr>
        <p:blipFill>
          <a:blip r:embed="rId4"/>
          <a:srcRect/>
          <a:stretch>
            <a:fillRect/>
          </a:stretch>
        </p:blipFill>
        <p:spPr bwMode="auto">
          <a:xfrm>
            <a:off x="152400" y="3390900"/>
            <a:ext cx="4572000" cy="12001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228600" y="266700"/>
            <a:ext cx="8686800" cy="1270861"/>
          </a:xfrm>
          <a:prstGeom prst="rect">
            <a:avLst/>
          </a:prstGeom>
        </p:spPr>
        <p:txBody>
          <a:bodyPr vert="horz" wrap="square" lIns="0" tIns="21590" rIns="0" bIns="0" rtlCol="0">
            <a:spAutoFit/>
          </a:bodyPr>
          <a:lstStyle/>
          <a:p>
            <a:pPr marL="1588" algn="just">
              <a:lnSpc>
                <a:spcPct val="100000"/>
              </a:lnSpc>
              <a:spcBef>
                <a:spcPts val="120"/>
              </a:spcBef>
            </a:pPr>
            <a:r>
              <a:rPr lang="es-AR" sz="1100" b="1" spc="-30" dirty="0" smtClean="0">
                <a:latin typeface="Trebuchet MS" pitchFamily="34" charset="0"/>
                <a:cs typeface="Arial MT"/>
              </a:rPr>
              <a:t>4.12.4  Ejemplo 4: Cálculo de la eficiencia durante un año</a:t>
            </a:r>
          </a:p>
          <a:p>
            <a:pPr marL="1588" algn="just">
              <a:lnSpc>
                <a:spcPct val="100000"/>
              </a:lnSpc>
              <a:spcBef>
                <a:spcPts val="120"/>
              </a:spcBef>
            </a:pPr>
            <a:endParaRPr lang="es-AR" sz="1100" spc="-30" dirty="0" smtClean="0">
              <a:latin typeface="Trebuchet MS" pitchFamily="34" charset="0"/>
              <a:cs typeface="Arial MT"/>
            </a:endParaRPr>
          </a:p>
          <a:p>
            <a:pPr marL="1588" algn="just">
              <a:lnSpc>
                <a:spcPct val="100000"/>
              </a:lnSpc>
              <a:spcBef>
                <a:spcPts val="120"/>
              </a:spcBef>
            </a:pPr>
            <a:r>
              <a:rPr lang="es-AR" sz="1100" spc="-30" dirty="0" smtClean="0">
                <a:latin typeface="Trebuchet MS" pitchFamily="34" charset="0"/>
                <a:cs typeface="Arial MT"/>
              </a:rPr>
              <a:t>Se registraron los siguientes datos para un transformador:</a:t>
            </a:r>
          </a:p>
          <a:p>
            <a:pPr marL="1588" algn="just">
              <a:lnSpc>
                <a:spcPct val="100000"/>
              </a:lnSpc>
              <a:spcBef>
                <a:spcPts val="120"/>
              </a:spcBef>
            </a:pPr>
            <a:endParaRPr lang="es-AR" sz="1100" spc="-30" dirty="0" smtClean="0">
              <a:latin typeface="Trebuchet MS" pitchFamily="34" charset="0"/>
              <a:cs typeface="Arial MT"/>
            </a:endParaRPr>
          </a:p>
          <a:p>
            <a:pPr marL="1588" algn="just">
              <a:lnSpc>
                <a:spcPct val="100000"/>
              </a:lnSpc>
              <a:spcBef>
                <a:spcPts val="120"/>
              </a:spcBef>
            </a:pPr>
            <a:r>
              <a:rPr lang="es-AR" sz="1100" spc="-30" dirty="0" err="1" smtClean="0">
                <a:latin typeface="Trebuchet MS" pitchFamily="34" charset="0"/>
                <a:cs typeface="Arial MT"/>
              </a:rPr>
              <a:t>SrT</a:t>
            </a:r>
            <a:r>
              <a:rPr lang="es-AR" sz="1100" spc="-30" dirty="0" smtClean="0">
                <a:latin typeface="Trebuchet MS" pitchFamily="34" charset="0"/>
                <a:cs typeface="Arial MT"/>
              </a:rPr>
              <a:t> = 630 </a:t>
            </a:r>
            <a:r>
              <a:rPr lang="es-AR" sz="1100" spc="-30" dirty="0" err="1" smtClean="0">
                <a:latin typeface="Trebuchet MS" pitchFamily="34" charset="0"/>
                <a:cs typeface="Arial MT"/>
              </a:rPr>
              <a:t>kVA</a:t>
            </a:r>
            <a:r>
              <a:rPr lang="es-AR" sz="1100" spc="-30" dirty="0" smtClean="0">
                <a:latin typeface="Trebuchet MS" pitchFamily="34" charset="0"/>
                <a:cs typeface="Arial MT"/>
              </a:rPr>
              <a:t>, </a:t>
            </a:r>
            <a:r>
              <a:rPr lang="es-AR" sz="1100" spc="-30" dirty="0" err="1" smtClean="0">
                <a:latin typeface="Trebuchet MS" pitchFamily="34" charset="0"/>
                <a:cs typeface="Arial MT"/>
              </a:rPr>
              <a:t>ukr</a:t>
            </a:r>
            <a:r>
              <a:rPr lang="es-AR" sz="1100" spc="-30" dirty="0" smtClean="0">
                <a:latin typeface="Trebuchet MS" pitchFamily="34" charset="0"/>
                <a:cs typeface="Arial MT"/>
              </a:rPr>
              <a:t> = 4 %, P0 = 860 W, </a:t>
            </a:r>
            <a:r>
              <a:rPr lang="es-AR" sz="1100" spc="-30" dirty="0" err="1" smtClean="0">
                <a:latin typeface="Trebuchet MS" pitchFamily="34" charset="0"/>
                <a:cs typeface="Arial MT"/>
              </a:rPr>
              <a:t>PkrT</a:t>
            </a:r>
            <a:r>
              <a:rPr lang="es-AR" sz="1100" spc="-30" dirty="0" smtClean="0">
                <a:latin typeface="Trebuchet MS" pitchFamily="34" charset="0"/>
                <a:cs typeface="Arial MT"/>
              </a:rPr>
              <a:t> = 6500 W, </a:t>
            </a:r>
            <a:r>
              <a:rPr lang="es-AR" sz="1100" spc="-30" dirty="0" err="1" smtClean="0">
                <a:latin typeface="Trebuchet MS" pitchFamily="34" charset="0"/>
                <a:cs typeface="Arial MT"/>
              </a:rPr>
              <a:t>tB</a:t>
            </a:r>
            <a:r>
              <a:rPr lang="es-AR" sz="1100" spc="-30" dirty="0" smtClean="0">
                <a:latin typeface="Trebuchet MS" pitchFamily="34" charset="0"/>
                <a:cs typeface="Arial MT"/>
              </a:rPr>
              <a:t> = 8760 horas encendidas durante el año, pero solo con </a:t>
            </a:r>
            <a:r>
              <a:rPr lang="es-AR" sz="1100" spc="-30" dirty="0" err="1" smtClean="0">
                <a:latin typeface="Trebuchet MS" pitchFamily="34" charset="0"/>
                <a:cs typeface="Arial MT"/>
              </a:rPr>
              <a:t>cos</a:t>
            </a:r>
            <a:r>
              <a:rPr lang="es-AR" sz="1100" spc="-30" dirty="0" smtClean="0">
                <a:latin typeface="Trebuchet MS" pitchFamily="34" charset="0"/>
                <a:cs typeface="Arial MT"/>
              </a:rPr>
              <a:t> φ= 0,85 y </a:t>
            </a:r>
            <a:r>
              <a:rPr lang="es-AR" sz="1100" spc="-30" dirty="0" err="1" smtClean="0">
                <a:latin typeface="Trebuchet MS" pitchFamily="34" charset="0"/>
                <a:cs typeface="Arial MT"/>
              </a:rPr>
              <a:t>tE</a:t>
            </a:r>
            <a:r>
              <a:rPr lang="es-AR" sz="1100" spc="-30" dirty="0" smtClean="0">
                <a:latin typeface="Trebuchet MS" pitchFamily="34" charset="0"/>
                <a:cs typeface="Arial MT"/>
              </a:rPr>
              <a:t> = 1800 horas en carga.</a:t>
            </a:r>
          </a:p>
          <a:p>
            <a:pPr marL="1588" algn="just">
              <a:lnSpc>
                <a:spcPct val="100000"/>
              </a:lnSpc>
              <a:spcBef>
                <a:spcPts val="120"/>
              </a:spcBef>
            </a:pPr>
            <a:r>
              <a:rPr lang="es-AR" sz="1100" spc="-30" dirty="0" smtClean="0">
                <a:latin typeface="Trebuchet MS" pitchFamily="34" charset="0"/>
                <a:cs typeface="Arial MT"/>
              </a:rPr>
              <a:t>Encuentre la eficiencia durante todo el año.</a:t>
            </a:r>
            <a:endParaRPr sz="1100" dirty="0">
              <a:latin typeface="Trebuchet MS" pitchFamily="34" charset="0"/>
              <a:cs typeface="Arial MT"/>
            </a:endParaRPr>
          </a:p>
        </p:txBody>
      </p:sp>
      <p:pic>
        <p:nvPicPr>
          <p:cNvPr id="33794" name="Picture 2"/>
          <p:cNvPicPr>
            <a:picLocks noChangeAspect="1" noChangeArrowheads="1"/>
          </p:cNvPicPr>
          <p:nvPr/>
        </p:nvPicPr>
        <p:blipFill>
          <a:blip r:embed="rId2"/>
          <a:srcRect/>
          <a:stretch>
            <a:fillRect/>
          </a:stretch>
        </p:blipFill>
        <p:spPr bwMode="auto">
          <a:xfrm>
            <a:off x="228601" y="1638300"/>
            <a:ext cx="5410199" cy="1905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28600" y="449905"/>
            <a:ext cx="8686799" cy="1165704"/>
          </a:xfrm>
          <a:prstGeom prst="rect">
            <a:avLst/>
          </a:prstGeom>
        </p:spPr>
        <p:txBody>
          <a:bodyPr vert="horz" wrap="square" lIns="0" tIns="21590" rIns="0" bIns="0" rtlCol="0">
            <a:spAutoFit/>
          </a:bodyPr>
          <a:lstStyle/>
          <a:p>
            <a:pPr marL="50800">
              <a:lnSpc>
                <a:spcPct val="100000"/>
              </a:lnSpc>
              <a:spcBef>
                <a:spcPts val="170"/>
              </a:spcBef>
            </a:pPr>
            <a:r>
              <a:rPr lang="es-AR" sz="1100" b="1" spc="-50" dirty="0" smtClean="0">
                <a:latin typeface="Trebuchet MS"/>
                <a:cs typeface="Trebuchet MS"/>
              </a:rPr>
              <a:t>4.12.5  Ejemplo 5: Cálculo de la Eficiencia</a:t>
            </a:r>
          </a:p>
          <a:p>
            <a:pPr marL="50800">
              <a:lnSpc>
                <a:spcPct val="100000"/>
              </a:lnSpc>
              <a:spcBef>
                <a:spcPts val="170"/>
              </a:spcBef>
            </a:pPr>
            <a:endParaRPr lang="es-AR" sz="1100" spc="-50" dirty="0" smtClean="0">
              <a:latin typeface="Trebuchet MS"/>
              <a:cs typeface="Trebuchet MS"/>
            </a:endParaRPr>
          </a:p>
          <a:p>
            <a:pPr marL="50800">
              <a:lnSpc>
                <a:spcPct val="100000"/>
              </a:lnSpc>
              <a:spcBef>
                <a:spcPts val="170"/>
              </a:spcBef>
            </a:pPr>
            <a:r>
              <a:rPr lang="es-AR" sz="1100" spc="-50" dirty="0" smtClean="0">
                <a:latin typeface="Trebuchet MS"/>
                <a:cs typeface="Trebuchet MS"/>
              </a:rPr>
              <a:t>Se registraron los siguientes datos para un transformador:</a:t>
            </a:r>
          </a:p>
          <a:p>
            <a:pPr marL="50800">
              <a:lnSpc>
                <a:spcPct val="100000"/>
              </a:lnSpc>
              <a:spcBef>
                <a:spcPts val="170"/>
              </a:spcBef>
            </a:pPr>
            <a:endParaRPr lang="es-AR" sz="1100" spc="-50" dirty="0" smtClean="0">
              <a:latin typeface="Trebuchet MS"/>
              <a:cs typeface="Trebuchet MS"/>
            </a:endParaRPr>
          </a:p>
          <a:p>
            <a:pPr marL="50800">
              <a:lnSpc>
                <a:spcPct val="100000"/>
              </a:lnSpc>
              <a:spcBef>
                <a:spcPts val="170"/>
              </a:spcBef>
            </a:pPr>
            <a:r>
              <a:rPr lang="es-AR" sz="1100" spc="-50" dirty="0" err="1" smtClean="0">
                <a:latin typeface="Trebuchet MS"/>
                <a:cs typeface="Trebuchet MS"/>
              </a:rPr>
              <a:t>SrT</a:t>
            </a:r>
            <a:r>
              <a:rPr lang="es-AR" sz="1100" spc="-50" dirty="0" smtClean="0">
                <a:latin typeface="Trebuchet MS"/>
                <a:cs typeface="Trebuchet MS"/>
              </a:rPr>
              <a:t> = 630 </a:t>
            </a:r>
            <a:r>
              <a:rPr lang="es-AR" sz="1100" spc="-50" dirty="0" err="1" smtClean="0">
                <a:latin typeface="Trebuchet MS"/>
                <a:cs typeface="Trebuchet MS"/>
              </a:rPr>
              <a:t>kVA</a:t>
            </a:r>
            <a:r>
              <a:rPr lang="es-AR" sz="1100" spc="-50" dirty="0" smtClean="0">
                <a:latin typeface="Trebuchet MS"/>
                <a:cs typeface="Trebuchet MS"/>
              </a:rPr>
              <a:t>, </a:t>
            </a:r>
            <a:r>
              <a:rPr lang="es-AR" sz="1100" spc="-50" dirty="0" err="1" smtClean="0">
                <a:latin typeface="Trebuchet MS"/>
                <a:cs typeface="Trebuchet MS"/>
              </a:rPr>
              <a:t>ukr</a:t>
            </a:r>
            <a:r>
              <a:rPr lang="es-AR" sz="1100" spc="-50" dirty="0" smtClean="0">
                <a:latin typeface="Trebuchet MS"/>
                <a:cs typeface="Trebuchet MS"/>
              </a:rPr>
              <a:t> = 6 %, P0 = 0,8 </a:t>
            </a:r>
            <a:r>
              <a:rPr lang="es-AR" sz="1100" spc="-50" dirty="0" err="1" smtClean="0">
                <a:latin typeface="Trebuchet MS"/>
                <a:cs typeface="Trebuchet MS"/>
              </a:rPr>
              <a:t>kW</a:t>
            </a:r>
            <a:r>
              <a:rPr lang="es-AR" sz="1100" spc="-50" dirty="0" smtClean="0">
                <a:latin typeface="Trebuchet MS"/>
                <a:cs typeface="Trebuchet MS"/>
              </a:rPr>
              <a:t>, </a:t>
            </a:r>
            <a:r>
              <a:rPr lang="es-AR" sz="1100" spc="-50" dirty="0" err="1" smtClean="0">
                <a:latin typeface="Trebuchet MS"/>
                <a:cs typeface="Trebuchet MS"/>
              </a:rPr>
              <a:t>PkrT</a:t>
            </a:r>
            <a:r>
              <a:rPr lang="es-AR" sz="1100" spc="-50" dirty="0" smtClean="0">
                <a:latin typeface="Trebuchet MS"/>
                <a:cs typeface="Trebuchet MS"/>
              </a:rPr>
              <a:t> = 6,75 </a:t>
            </a:r>
            <a:r>
              <a:rPr lang="es-AR" sz="1100" spc="-50" dirty="0" err="1" smtClean="0">
                <a:latin typeface="Trebuchet MS"/>
                <a:cs typeface="Trebuchet MS"/>
              </a:rPr>
              <a:t>kW</a:t>
            </a:r>
            <a:r>
              <a:rPr lang="es-AR" sz="1100" spc="-50" dirty="0" smtClean="0">
                <a:latin typeface="Trebuchet MS"/>
                <a:cs typeface="Trebuchet MS"/>
              </a:rPr>
              <a:t>, </a:t>
            </a:r>
            <a:r>
              <a:rPr lang="es-AR" sz="1100" spc="-50" dirty="0" err="1" smtClean="0">
                <a:latin typeface="Trebuchet MS"/>
                <a:cs typeface="Trebuchet MS"/>
              </a:rPr>
              <a:t>cosφ</a:t>
            </a:r>
            <a:r>
              <a:rPr lang="es-AR" sz="1100" spc="-50" dirty="0" smtClean="0">
                <a:latin typeface="Trebuchet MS"/>
                <a:cs typeface="Trebuchet MS"/>
              </a:rPr>
              <a:t> = 0,8 y el factor de carga a = 0,5.</a:t>
            </a:r>
          </a:p>
          <a:p>
            <a:pPr marL="50800">
              <a:lnSpc>
                <a:spcPct val="100000"/>
              </a:lnSpc>
              <a:spcBef>
                <a:spcPts val="170"/>
              </a:spcBef>
            </a:pPr>
            <a:r>
              <a:rPr lang="es-AR" sz="1100" spc="-50" dirty="0" smtClean="0">
                <a:latin typeface="Trebuchet MS"/>
                <a:cs typeface="Trebuchet MS"/>
              </a:rPr>
              <a:t>Calcular la eficiencia.</a:t>
            </a:r>
            <a:endParaRPr sz="1100">
              <a:latin typeface="Arial MT"/>
              <a:cs typeface="Arial MT"/>
            </a:endParaRPr>
          </a:p>
        </p:txBody>
      </p:sp>
      <p:pic>
        <p:nvPicPr>
          <p:cNvPr id="34818" name="Picture 2"/>
          <p:cNvPicPr>
            <a:picLocks noChangeAspect="1" noChangeArrowheads="1"/>
          </p:cNvPicPr>
          <p:nvPr/>
        </p:nvPicPr>
        <p:blipFill>
          <a:blip r:embed="rId2"/>
          <a:srcRect/>
          <a:stretch>
            <a:fillRect/>
          </a:stretch>
        </p:blipFill>
        <p:spPr bwMode="auto">
          <a:xfrm>
            <a:off x="228600" y="1638301"/>
            <a:ext cx="5410200" cy="914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913909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16195" y="190500"/>
            <a:ext cx="3746206" cy="2618665"/>
          </a:xfrm>
          <a:prstGeom prst="rect">
            <a:avLst/>
          </a:prstGeom>
        </p:spPr>
        <p:txBody>
          <a:bodyPr vert="horz" wrap="square" lIns="0" tIns="33019" rIns="0" bIns="0" rtlCol="0">
            <a:spAutoFit/>
          </a:bodyPr>
          <a:lstStyle/>
          <a:p>
            <a:pPr marL="12700" algn="just">
              <a:lnSpc>
                <a:spcPct val="100000"/>
              </a:lnSpc>
              <a:spcBef>
                <a:spcPts val="259"/>
              </a:spcBef>
            </a:pPr>
            <a:r>
              <a:rPr lang="es-AR" sz="2000" b="1" spc="-65" dirty="0" smtClean="0">
                <a:latin typeface="Trebuchet MS" pitchFamily="34" charset="0"/>
                <a:cs typeface="Arial MT"/>
              </a:rPr>
              <a:t>5  Motores Asíncronos (ASM)</a:t>
            </a:r>
          </a:p>
          <a:p>
            <a:pPr marL="12700" algn="just">
              <a:lnSpc>
                <a:spcPct val="100000"/>
              </a:lnSpc>
              <a:spcBef>
                <a:spcPts val="259"/>
              </a:spcBef>
            </a:pPr>
            <a:endParaRPr lang="es-AR" sz="1100" spc="-65" dirty="0" smtClean="0">
              <a:latin typeface="Trebuchet MS" pitchFamily="34" charset="0"/>
              <a:cs typeface="Arial MT"/>
            </a:endParaRPr>
          </a:p>
          <a:p>
            <a:pPr marL="12700" algn="just">
              <a:lnSpc>
                <a:spcPct val="100000"/>
              </a:lnSpc>
              <a:spcBef>
                <a:spcPts val="259"/>
              </a:spcBef>
            </a:pPr>
            <a:r>
              <a:rPr lang="es-AR" sz="1100" spc="-65" dirty="0" smtClean="0">
                <a:latin typeface="Trebuchet MS" pitchFamily="34" charset="0"/>
                <a:cs typeface="Arial MT"/>
              </a:rPr>
              <a:t>Los motores asíncronos requieren poco mantenimiento, son simples y robustos en su construcción y son los motores más utilizados. En este capítulo sólo se tratará este tipo de motor. Para otros tipos de motores se pueden recomendar los libros [5, 6]. Los motores asíncronos tienen un devanado de campo fijo y están conectados a una línea de alimentación trifásica. La armadura (rotor) está dispuesta de acuerdo con esto. El campo giratorio gira espacialmente con la frecuencia nominal. El rotor se mueve de forma asíncrona, es decir, no simultáneamente con la velocidad de rotación del campo del estator. En cambio, la velocidad de rotación del rotor sigue la velocidad de rotación del campo giratorio del estator debido al deslizamiento.</a:t>
            </a:r>
            <a:endParaRPr sz="1100" dirty="0">
              <a:latin typeface="Trebuchet MS" pitchFamily="34" charset="0"/>
              <a:cs typeface="Arial MT"/>
            </a:endParaRPr>
          </a:p>
        </p:txBody>
      </p:sp>
      <p:sp>
        <p:nvSpPr>
          <p:cNvPr id="6" name="object 6"/>
          <p:cNvSpPr txBox="1"/>
          <p:nvPr/>
        </p:nvSpPr>
        <p:spPr>
          <a:xfrm>
            <a:off x="4953000" y="3924300"/>
            <a:ext cx="3441331" cy="181460"/>
          </a:xfrm>
          <a:prstGeom prst="rect">
            <a:avLst/>
          </a:prstGeom>
        </p:spPr>
        <p:txBody>
          <a:bodyPr vert="horz" wrap="square" lIns="0" tIns="12065" rIns="0" bIns="0" rtlCol="0">
            <a:spAutoFit/>
          </a:bodyPr>
          <a:lstStyle/>
          <a:p>
            <a:pPr marL="12700">
              <a:lnSpc>
                <a:spcPct val="100000"/>
              </a:lnSpc>
              <a:spcBef>
                <a:spcPts val="95"/>
              </a:spcBef>
            </a:pPr>
            <a:r>
              <a:rPr sz="1100" spc="-30" dirty="0">
                <a:latin typeface="Trebuchet MS" pitchFamily="34" charset="0"/>
                <a:cs typeface="Arial MT"/>
              </a:rPr>
              <a:t>Figure</a:t>
            </a:r>
            <a:r>
              <a:rPr sz="1100" spc="-20" dirty="0">
                <a:latin typeface="Trebuchet MS" pitchFamily="34" charset="0"/>
                <a:cs typeface="Arial MT"/>
              </a:rPr>
              <a:t> </a:t>
            </a:r>
            <a:r>
              <a:rPr sz="1100" spc="45" dirty="0">
                <a:latin typeface="Trebuchet MS" pitchFamily="34" charset="0"/>
                <a:cs typeface="Arial MT"/>
              </a:rPr>
              <a:t>5.l</a:t>
            </a:r>
            <a:r>
              <a:rPr sz="1100" dirty="0">
                <a:latin typeface="Trebuchet MS" pitchFamily="34" charset="0"/>
                <a:cs typeface="Arial MT"/>
              </a:rPr>
              <a:t>   </a:t>
            </a:r>
            <a:r>
              <a:rPr sz="1100" spc="-40" dirty="0">
                <a:latin typeface="Trebuchet MS" pitchFamily="34" charset="0"/>
                <a:cs typeface="Arial MT"/>
              </a:rPr>
              <a:t> </a:t>
            </a:r>
            <a:r>
              <a:rPr sz="1100" spc="-35" dirty="0">
                <a:latin typeface="Trebuchet MS" pitchFamily="34" charset="0"/>
                <a:cs typeface="Trebuchet MS"/>
              </a:rPr>
              <a:t>Overview</a:t>
            </a:r>
            <a:r>
              <a:rPr sz="1100" spc="-50" dirty="0">
                <a:latin typeface="Trebuchet MS" pitchFamily="34" charset="0"/>
                <a:cs typeface="Trebuchet MS"/>
              </a:rPr>
              <a:t> </a:t>
            </a:r>
            <a:r>
              <a:rPr sz="1100" spc="-40" dirty="0">
                <a:latin typeface="Trebuchet MS" pitchFamily="34" charset="0"/>
                <a:cs typeface="Trebuchet MS"/>
              </a:rPr>
              <a:t>of</a:t>
            </a:r>
            <a:r>
              <a:rPr sz="1100" spc="-45" dirty="0">
                <a:latin typeface="Trebuchet MS" pitchFamily="34" charset="0"/>
                <a:cs typeface="Trebuchet MS"/>
              </a:rPr>
              <a:t> </a:t>
            </a:r>
            <a:r>
              <a:rPr sz="1100" spc="-25" dirty="0">
                <a:latin typeface="Trebuchet MS" pitchFamily="34" charset="0"/>
                <a:cs typeface="Trebuchet MS"/>
              </a:rPr>
              <a:t>an</a:t>
            </a:r>
            <a:r>
              <a:rPr sz="1100" spc="-40" dirty="0">
                <a:latin typeface="Trebuchet MS" pitchFamily="34" charset="0"/>
                <a:cs typeface="Trebuchet MS"/>
              </a:rPr>
              <a:t> </a:t>
            </a:r>
            <a:r>
              <a:rPr sz="1100" spc="55" dirty="0">
                <a:latin typeface="Trebuchet MS" pitchFamily="34" charset="0"/>
                <a:cs typeface="Trebuchet MS"/>
              </a:rPr>
              <a:t>ASM</a:t>
            </a:r>
            <a:r>
              <a:rPr sz="1100" spc="-50" dirty="0">
                <a:latin typeface="Trebuchet MS" pitchFamily="34" charset="0"/>
                <a:cs typeface="Trebuchet MS"/>
              </a:rPr>
              <a:t> </a:t>
            </a:r>
            <a:r>
              <a:rPr sz="1100" spc="-30" dirty="0">
                <a:latin typeface="Trebuchet MS" pitchFamily="34" charset="0"/>
                <a:cs typeface="Trebuchet MS"/>
              </a:rPr>
              <a:t>(stator</a:t>
            </a:r>
            <a:r>
              <a:rPr sz="1100" spc="-50" dirty="0">
                <a:latin typeface="Trebuchet MS" pitchFamily="34" charset="0"/>
                <a:cs typeface="Trebuchet MS"/>
              </a:rPr>
              <a:t> </a:t>
            </a:r>
            <a:r>
              <a:rPr sz="1100" spc="-20" dirty="0">
                <a:latin typeface="Trebuchet MS" pitchFamily="34" charset="0"/>
                <a:cs typeface="Trebuchet MS"/>
              </a:rPr>
              <a:t>and</a:t>
            </a:r>
            <a:r>
              <a:rPr sz="1100" spc="-50" dirty="0">
                <a:latin typeface="Trebuchet MS" pitchFamily="34" charset="0"/>
                <a:cs typeface="Trebuchet MS"/>
              </a:rPr>
              <a:t> </a:t>
            </a:r>
            <a:r>
              <a:rPr sz="1100" spc="-30" dirty="0">
                <a:latin typeface="Trebuchet MS" pitchFamily="34" charset="0"/>
                <a:cs typeface="Trebuchet MS"/>
              </a:rPr>
              <a:t>rotor)</a:t>
            </a:r>
            <a:r>
              <a:rPr sz="1100" spc="-45" dirty="0">
                <a:latin typeface="Trebuchet MS" pitchFamily="34" charset="0"/>
                <a:cs typeface="Trebuchet MS"/>
              </a:rPr>
              <a:t> </a:t>
            </a:r>
            <a:r>
              <a:rPr sz="1100" spc="-60" dirty="0">
                <a:latin typeface="Trebuchet MS" pitchFamily="34" charset="0"/>
                <a:cs typeface="Trebuchet MS"/>
              </a:rPr>
              <a:t>[62]</a:t>
            </a:r>
            <a:endParaRPr sz="1100">
              <a:latin typeface="Trebuchet MS" pitchFamily="34" charset="0"/>
              <a:cs typeface="Trebuchet MS"/>
            </a:endParaRPr>
          </a:p>
        </p:txBody>
      </p:sp>
      <p:sp>
        <p:nvSpPr>
          <p:cNvPr id="7" name="object 7"/>
          <p:cNvSpPr txBox="1"/>
          <p:nvPr/>
        </p:nvSpPr>
        <p:spPr>
          <a:xfrm>
            <a:off x="228600" y="2857500"/>
            <a:ext cx="3733800" cy="1427314"/>
          </a:xfrm>
          <a:prstGeom prst="rect">
            <a:avLst/>
          </a:prstGeom>
        </p:spPr>
        <p:txBody>
          <a:bodyPr vert="horz" wrap="square" lIns="0" tIns="21590" rIns="0" bIns="0" rtlCol="0">
            <a:spAutoFit/>
          </a:bodyPr>
          <a:lstStyle/>
          <a:p>
            <a:pPr marL="17145" algn="just">
              <a:lnSpc>
                <a:spcPct val="100000"/>
              </a:lnSpc>
              <a:spcBef>
                <a:spcPts val="170"/>
              </a:spcBef>
            </a:pPr>
            <a:r>
              <a:rPr lang="es-AR" sz="1100" b="1" spc="50" dirty="0" smtClean="0">
                <a:latin typeface="Trebuchet MS" pitchFamily="34" charset="0"/>
                <a:cs typeface="Arial MT"/>
              </a:rPr>
              <a:t>5.1 Diseños y Tipos</a:t>
            </a:r>
          </a:p>
          <a:p>
            <a:pPr marL="17145" algn="just">
              <a:lnSpc>
                <a:spcPct val="100000"/>
              </a:lnSpc>
              <a:spcBef>
                <a:spcPts val="170"/>
              </a:spcBef>
            </a:pPr>
            <a:endParaRPr lang="es-AR" sz="1100" spc="50" dirty="0" smtClean="0">
              <a:latin typeface="Trebuchet MS" pitchFamily="34" charset="0"/>
              <a:cs typeface="Arial MT"/>
            </a:endParaRPr>
          </a:p>
          <a:p>
            <a:pPr marL="17145" algn="just">
              <a:lnSpc>
                <a:spcPct val="100000"/>
              </a:lnSpc>
              <a:spcBef>
                <a:spcPts val="170"/>
              </a:spcBef>
            </a:pPr>
            <a:r>
              <a:rPr lang="es-AR" sz="1100" spc="50" dirty="0" smtClean="0">
                <a:latin typeface="Trebuchet MS" pitchFamily="34" charset="0"/>
                <a:cs typeface="Arial MT"/>
              </a:rPr>
              <a:t>Debemos distinguir entre rotores de jaula de ardilla (cortocircuito) y rotores de anillos colectores. Para rotores de jaula de ardilla (Figura 5.1) las barras de la jaula están en ranuras en el </a:t>
            </a:r>
            <a:r>
              <a:rPr lang="es-AR" sz="1100" spc="-45" dirty="0" smtClean="0">
                <a:latin typeface="Trebuchet MS" pitchFamily="34" charset="0"/>
                <a:cs typeface="Arial MT"/>
              </a:rPr>
              <a:t>núcleo </a:t>
            </a:r>
            <a:r>
              <a:rPr lang="es-AR" sz="1100" spc="50" dirty="0" smtClean="0">
                <a:latin typeface="Trebuchet MS" pitchFamily="34" charset="0"/>
                <a:cs typeface="Arial MT"/>
              </a:rPr>
              <a:t>laminado </a:t>
            </a:r>
            <a:r>
              <a:rPr lang="es-AR" sz="1100" spc="-45" dirty="0" smtClean="0">
                <a:latin typeface="Trebuchet MS" pitchFamily="34" charset="0"/>
                <a:cs typeface="Arial MT"/>
              </a:rPr>
              <a:t>y están conectados entre sí en la parte frontal a través de anillos de cortocircuito. </a:t>
            </a:r>
            <a:endParaRPr sz="1100">
              <a:latin typeface="Trebuchet MS" pitchFamily="34" charset="0"/>
              <a:cs typeface="Arial MT"/>
            </a:endParaRPr>
          </a:p>
        </p:txBody>
      </p:sp>
      <p:pic>
        <p:nvPicPr>
          <p:cNvPr id="35842" name="Picture 2"/>
          <p:cNvPicPr>
            <a:picLocks noChangeAspect="1" noChangeArrowheads="1"/>
          </p:cNvPicPr>
          <p:nvPr/>
        </p:nvPicPr>
        <p:blipFill>
          <a:blip r:embed="rId2"/>
          <a:srcRect l="2722"/>
          <a:stretch>
            <a:fillRect/>
          </a:stretch>
        </p:blipFill>
        <p:spPr bwMode="auto">
          <a:xfrm>
            <a:off x="4038600" y="190500"/>
            <a:ext cx="5105400" cy="3771900"/>
          </a:xfrm>
          <a:prstGeom prst="rect">
            <a:avLst/>
          </a:prstGeom>
          <a:noFill/>
          <a:ln w="9525">
            <a:noFill/>
            <a:miter lim="800000"/>
            <a:headEnd/>
            <a:tailEnd/>
          </a:ln>
          <a:effectLst/>
        </p:spPr>
      </p:pic>
      <p:sp>
        <p:nvSpPr>
          <p:cNvPr id="9" name="8 Rectángulo"/>
          <p:cNvSpPr/>
          <p:nvPr/>
        </p:nvSpPr>
        <p:spPr>
          <a:xfrm>
            <a:off x="152400" y="4305300"/>
            <a:ext cx="8686800" cy="1277273"/>
          </a:xfrm>
          <a:prstGeom prst="rect">
            <a:avLst/>
          </a:prstGeom>
        </p:spPr>
        <p:txBody>
          <a:bodyPr wrap="square">
            <a:spAutoFit/>
          </a:bodyPr>
          <a:lstStyle/>
          <a:p>
            <a:pPr marL="25400" algn="just">
              <a:lnSpc>
                <a:spcPct val="100000"/>
              </a:lnSpc>
              <a:spcBef>
                <a:spcPts val="95"/>
              </a:spcBef>
            </a:pPr>
            <a:r>
              <a:rPr lang="es-AR" sz="1100" spc="-45" dirty="0" smtClean="0">
                <a:latin typeface="Trebuchet MS" pitchFamily="34" charset="0"/>
                <a:cs typeface="Arial MT"/>
              </a:rPr>
              <a:t>El devanado del rotor está cortocircuitado internamente y no está conectado a una red externa. La transmisión de potencia tiene lugar únicamente a través del campo del entrehierro (inducción). Por tanto, podemos comparar una máquina asíncrona con un transformador, en el que el devanado primario (devanado del estator) está fijo y el devanado secundario (devanado del rotor) gira. Dado que, a diferencia de un transformador, existe un espacio de aire entre el estator y los devanados del rotor, en un motor asíncrono se requiere una corriente mayor para generar el campo. Esta corriente de magnetización es una corriente puramente reactiva y debe ser suministrada desde la red tanto en el funcionamiento del motor como del generador. Las barras están hechas de cobre o aluminio. El estator consta de una carcasa, un núcleo laminado y un devanado. Los comienzos y finales de las bobinas se conducen a la placa de terminales de conexión.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Rectángulo"/>
          <p:cNvSpPr/>
          <p:nvPr/>
        </p:nvSpPr>
        <p:spPr>
          <a:xfrm>
            <a:off x="228600" y="266700"/>
            <a:ext cx="8686800" cy="4321696"/>
          </a:xfrm>
          <a:prstGeom prst="rect">
            <a:avLst/>
          </a:prstGeom>
        </p:spPr>
        <p:txBody>
          <a:bodyPr wrap="square">
            <a:spAutoFit/>
          </a:bodyPr>
          <a:lstStyle/>
          <a:p>
            <a:pPr marL="25400" algn="just">
              <a:lnSpc>
                <a:spcPct val="100000"/>
              </a:lnSpc>
              <a:spcBef>
                <a:spcPts val="95"/>
              </a:spcBef>
            </a:pPr>
            <a:r>
              <a:rPr lang="es-AR" sz="1100" spc="-45" dirty="0" smtClean="0">
                <a:latin typeface="Trebuchet MS" pitchFamily="34" charset="0"/>
                <a:cs typeface="Arial MT"/>
              </a:rPr>
              <a:t>Debido a las pérdidas por corrientes de Foucault, los núcleos laminados están aislados y laminados por un lado. Para los rotores de anillos colectores, los cables del rotor están conectados como un devanado normal y entre sí a través de dos anillos colectores con resistencias. Durante el arranque se utiliza una resistencia de arranque que se conecta a través de los anillos colectores al circuito del rotor. Durante el arranque, las resistencias individuales se desconectan paso a paso con el aumento de la velocidad del motor. Luego, el devanado del rotor se cortocircuita y el motor funciona como un rotor de jaula de ardilla. Debido a su construcción más complicada ya las resistencias de arranque, los motores de anillos colectores son más caros y requieren más mantenimiento que los motores de jaula de ardilla. Si no se permite la conexión directa y el par de arranque del motor de jaula de ardilla es demasiado bajo para el arranque estrella-triángulo, se debe considerar el uso de un motor de anillos colectores.</a:t>
            </a:r>
          </a:p>
          <a:p>
            <a:pPr marL="25400" algn="just">
              <a:lnSpc>
                <a:spcPct val="100000"/>
              </a:lnSpc>
              <a:spcBef>
                <a:spcPts val="95"/>
              </a:spcBef>
            </a:pPr>
            <a:endParaRPr lang="es-AR" sz="1100" spc="-45" dirty="0" smtClean="0">
              <a:latin typeface="Trebuchet MS" pitchFamily="34" charset="0"/>
              <a:cs typeface="Arial MT"/>
            </a:endParaRPr>
          </a:p>
          <a:p>
            <a:pPr marL="25400" algn="just">
              <a:lnSpc>
                <a:spcPct val="100000"/>
              </a:lnSpc>
              <a:spcBef>
                <a:spcPts val="95"/>
              </a:spcBef>
            </a:pPr>
            <a:r>
              <a:rPr lang="es-AR" sz="1100" spc="-45" dirty="0" smtClean="0">
                <a:latin typeface="Trebuchet MS" pitchFamily="34" charset="0"/>
                <a:cs typeface="Arial MT"/>
              </a:rPr>
              <a:t>En la industria y el comercio, los motores asíncronos se utilizan para accionar sistemas de transporte, máquinas textiles, bombas y ventiladores. En los hogares se utilizan, p. como motores monofásicos en calentadores de ventilador y lavadoras.</a:t>
            </a:r>
          </a:p>
          <a:p>
            <a:pPr marL="25400" algn="just">
              <a:lnSpc>
                <a:spcPct val="100000"/>
              </a:lnSpc>
              <a:spcBef>
                <a:spcPts val="95"/>
              </a:spcBef>
            </a:pPr>
            <a:endParaRPr lang="es-ES" sz="1100" spc="-45" dirty="0" smtClean="0">
              <a:latin typeface="Trebuchet MS" pitchFamily="34" charset="0"/>
              <a:cs typeface="Arial MT"/>
            </a:endParaRPr>
          </a:p>
          <a:p>
            <a:pPr marL="25400" algn="just">
              <a:lnSpc>
                <a:spcPct val="100000"/>
              </a:lnSpc>
              <a:spcBef>
                <a:spcPts val="95"/>
              </a:spcBef>
            </a:pPr>
            <a:r>
              <a:rPr lang="es-AR" sz="1100" b="1" spc="-45" dirty="0" smtClean="0">
                <a:latin typeface="Trebuchet MS" pitchFamily="34" charset="0"/>
                <a:cs typeface="Arial MT"/>
              </a:rPr>
              <a:t>5.1.1      Principio de funcionamiento (en vacío)</a:t>
            </a:r>
          </a:p>
          <a:p>
            <a:pPr marL="25400" algn="just">
              <a:lnSpc>
                <a:spcPct val="100000"/>
              </a:lnSpc>
              <a:spcBef>
                <a:spcPts val="95"/>
              </a:spcBef>
            </a:pPr>
            <a:endParaRPr lang="es-AR" sz="1100" spc="-45" dirty="0" smtClean="0">
              <a:latin typeface="Trebuchet MS" pitchFamily="34" charset="0"/>
              <a:cs typeface="Arial MT"/>
            </a:endParaRPr>
          </a:p>
          <a:p>
            <a:pPr marL="25400" algn="just">
              <a:lnSpc>
                <a:spcPct val="100000"/>
              </a:lnSpc>
              <a:spcBef>
                <a:spcPts val="95"/>
              </a:spcBef>
            </a:pPr>
            <a:r>
              <a:rPr lang="es-AR" sz="1100" spc="-45" dirty="0" smtClean="0">
                <a:latin typeface="Trebuchet MS" pitchFamily="34" charset="0"/>
                <a:cs typeface="Arial MT"/>
              </a:rPr>
              <a:t>Al conectar el devanado del estator a la red trifásica se genera un campo magnético giratorio (campo giratorio) que induce una tensión en el rotor (inducido) dada por</a:t>
            </a:r>
          </a:p>
          <a:p>
            <a:pPr marL="25400" algn="just">
              <a:lnSpc>
                <a:spcPct val="100000"/>
              </a:lnSpc>
              <a:spcBef>
                <a:spcPts val="95"/>
              </a:spcBef>
            </a:pPr>
            <a:endParaRPr lang="es-AR" sz="1100" spc="-45" dirty="0" smtClean="0">
              <a:latin typeface="Trebuchet MS" pitchFamily="34" charset="0"/>
              <a:cs typeface="Arial MT"/>
            </a:endParaRPr>
          </a:p>
          <a:p>
            <a:pPr marL="25400" algn="just">
              <a:lnSpc>
                <a:spcPct val="100000"/>
              </a:lnSpc>
              <a:spcBef>
                <a:spcPts val="95"/>
              </a:spcBef>
            </a:pPr>
            <a:r>
              <a:rPr lang="es-AR" sz="1100" spc="-45" dirty="0" smtClean="0">
                <a:latin typeface="Trebuchet MS" pitchFamily="34" charset="0"/>
                <a:cs typeface="Arial MT"/>
              </a:rPr>
              <a:t>U02 = B l v. (5.1)</a:t>
            </a:r>
          </a:p>
          <a:p>
            <a:pPr marL="25400" algn="just">
              <a:lnSpc>
                <a:spcPct val="100000"/>
              </a:lnSpc>
              <a:spcBef>
                <a:spcPts val="95"/>
              </a:spcBef>
            </a:pPr>
            <a:endParaRPr lang="es-AR" sz="1100" spc="-45" dirty="0" smtClean="0">
              <a:latin typeface="Trebuchet MS" pitchFamily="34" charset="0"/>
              <a:cs typeface="Arial MT"/>
            </a:endParaRPr>
          </a:p>
          <a:p>
            <a:pPr marL="25400" algn="just">
              <a:lnSpc>
                <a:spcPct val="100000"/>
              </a:lnSpc>
              <a:spcBef>
                <a:spcPts val="95"/>
              </a:spcBef>
            </a:pPr>
            <a:r>
              <a:rPr lang="es-AR" sz="1100" spc="-45" dirty="0" smtClean="0">
                <a:latin typeface="Trebuchet MS" pitchFamily="34" charset="0"/>
                <a:cs typeface="Arial MT"/>
              </a:rPr>
              <a:t>Esta inducción (con el circuito del inducido cerrado) hace que circule una corriente, que a su vez genera un campo magnético en el rotor:</a:t>
            </a:r>
          </a:p>
          <a:p>
            <a:pPr marL="25400" algn="just">
              <a:lnSpc>
                <a:spcPct val="100000"/>
              </a:lnSpc>
              <a:spcBef>
                <a:spcPts val="95"/>
              </a:spcBef>
            </a:pPr>
            <a:r>
              <a:rPr lang="es-AR" sz="1100" spc="-45" dirty="0" smtClean="0">
                <a:latin typeface="Trebuchet MS" pitchFamily="34" charset="0"/>
                <a:cs typeface="Arial MT"/>
              </a:rPr>
              <a:t>Esta corriente produce una fuerza de desviación F2 en la dirección del campo giratorio. Los polos magnéticos del rotor son repelidos por los mismos polos del campo giratorio del estator y atraídos por los polos opuestos. El rotor es así arrastrado por el estator</a:t>
            </a:r>
          </a:p>
          <a:p>
            <a:pPr marL="25400" algn="just">
              <a:lnSpc>
                <a:spcPct val="100000"/>
              </a:lnSpc>
              <a:spcBef>
                <a:spcPts val="95"/>
              </a:spcBef>
            </a:pPr>
            <a:r>
              <a:rPr lang="es-AR" sz="1100" spc="-45" dirty="0" smtClean="0">
                <a:latin typeface="Trebuchet MS" pitchFamily="34" charset="0"/>
                <a:cs typeface="Arial MT"/>
              </a:rPr>
              <a:t>Cuando n2 = n1, no hay cambio en el flujo y por lo tanto no hay par.</a:t>
            </a:r>
            <a:endParaRPr lang="es-AR" sz="1100" dirty="0" smtClean="0">
              <a:latin typeface="Trebuchet MS" pitchFamily="34" charset="0"/>
              <a:cs typeface="Arial MT"/>
            </a:endParaRPr>
          </a:p>
          <a:p>
            <a:pPr marL="25400" algn="just">
              <a:lnSpc>
                <a:spcPct val="100000"/>
              </a:lnSpc>
              <a:spcBef>
                <a:spcPts val="95"/>
              </a:spcBef>
            </a:pPr>
            <a:endParaRPr lang="es-AR" sz="1100" spc="-45" dirty="0" smtClean="0">
              <a:latin typeface="Trebuchet MS" pitchFamily="34" charset="0"/>
              <a:cs typeface="Arial MT"/>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81000" y="454200"/>
            <a:ext cx="8534400" cy="5055230"/>
          </a:xfrm>
          <a:prstGeom prst="rect">
            <a:avLst/>
          </a:prstGeom>
        </p:spPr>
        <p:txBody>
          <a:bodyPr vert="horz" wrap="square" lIns="0" tIns="15240" rIns="0" bIns="0" rtlCol="0">
            <a:spAutoFit/>
          </a:bodyPr>
          <a:lstStyle/>
          <a:p>
            <a:pPr marL="12700" algn="just">
              <a:lnSpc>
                <a:spcPts val="1320"/>
              </a:lnSpc>
              <a:spcBef>
                <a:spcPts val="120"/>
              </a:spcBef>
            </a:pPr>
            <a:r>
              <a:rPr lang="es-AR" sz="1100" spc="20" dirty="0" smtClean="0">
                <a:latin typeface="Trebuchet MS" pitchFamily="34" charset="0"/>
                <a:cs typeface="Arial MT"/>
              </a:rPr>
              <a:t>Por lo tanto, se requiere un deslizamiento para la inducción:</a:t>
            </a:r>
          </a:p>
          <a:p>
            <a:pPr marL="38100" algn="just">
              <a:lnSpc>
                <a:spcPts val="1320"/>
              </a:lnSpc>
              <a:spcBef>
                <a:spcPts val="1285"/>
              </a:spcBef>
            </a:pPr>
            <a:endParaRPr lang="es-AR" sz="1100" spc="5" dirty="0" smtClean="0">
              <a:latin typeface="Trebuchet MS" pitchFamily="34" charset="0"/>
              <a:cs typeface="Arial MT"/>
            </a:endParaRPr>
          </a:p>
          <a:p>
            <a:pPr marL="38100" algn="just">
              <a:lnSpc>
                <a:spcPts val="1320"/>
              </a:lnSpc>
              <a:spcBef>
                <a:spcPts val="1285"/>
              </a:spcBef>
            </a:pPr>
            <a:r>
              <a:rPr lang="es-AR" sz="1100" spc="5" dirty="0" smtClean="0">
                <a:latin typeface="Trebuchet MS" pitchFamily="34" charset="0"/>
                <a:cs typeface="Arial MT"/>
              </a:rPr>
              <a:t>Esta fuerza F2 produce un momento de torsión dado por</a:t>
            </a:r>
          </a:p>
          <a:p>
            <a:pPr marL="38100" algn="just">
              <a:lnSpc>
                <a:spcPts val="1320"/>
              </a:lnSpc>
              <a:spcBef>
                <a:spcPts val="1285"/>
              </a:spcBef>
            </a:pPr>
            <a:endParaRPr lang="es-AR" sz="1100" spc="5" dirty="0" smtClean="0">
              <a:latin typeface="Trebuchet MS" pitchFamily="34" charset="0"/>
              <a:cs typeface="Arial MT"/>
            </a:endParaRPr>
          </a:p>
          <a:p>
            <a:pPr marL="12700" algn="just">
              <a:lnSpc>
                <a:spcPts val="1320"/>
              </a:lnSpc>
              <a:spcBef>
                <a:spcPts val="175"/>
              </a:spcBef>
            </a:pPr>
            <a:r>
              <a:rPr lang="es-AR" sz="1100" b="1" spc="-5" dirty="0" smtClean="0">
                <a:latin typeface="Trebuchet MS" pitchFamily="34" charset="0"/>
                <a:cs typeface="Arial MT"/>
              </a:rPr>
              <a:t>Comportamiento como motor</a:t>
            </a:r>
          </a:p>
          <a:p>
            <a:pPr marL="12700" algn="just">
              <a:lnSpc>
                <a:spcPts val="1320"/>
              </a:lnSpc>
              <a:spcBef>
                <a:spcPts val="175"/>
              </a:spcBef>
            </a:pPr>
            <a:r>
              <a:rPr lang="es-AR" sz="1100" spc="-5" dirty="0" smtClean="0">
                <a:latin typeface="Trebuchet MS" pitchFamily="34" charset="0"/>
                <a:cs typeface="Arial MT"/>
              </a:rPr>
              <a:t>Aplicar una carga al motor, es decir, frenar el eje, aumenta la velocidad relativa entre el campo giratorio del estator y el rotor. El voltaje inducido en el rotor entonces</a:t>
            </a:r>
          </a:p>
          <a:p>
            <a:pPr marL="12700" algn="just">
              <a:lnSpc>
                <a:spcPts val="1320"/>
              </a:lnSpc>
              <a:spcBef>
                <a:spcPts val="175"/>
              </a:spcBef>
            </a:pPr>
            <a:r>
              <a:rPr lang="es-AR" sz="1100" spc="-5" dirty="0" smtClean="0">
                <a:latin typeface="Trebuchet MS" pitchFamily="34" charset="0"/>
                <a:cs typeface="Arial MT"/>
              </a:rPr>
              <a:t>aumenta, por lo que la corriente aumenta y con ella el par (Figura 5.2).</a:t>
            </a:r>
          </a:p>
          <a:p>
            <a:pPr marL="12700" algn="just">
              <a:lnSpc>
                <a:spcPts val="1320"/>
              </a:lnSpc>
              <a:spcBef>
                <a:spcPts val="175"/>
              </a:spcBef>
            </a:pPr>
            <a:endParaRPr lang="es-AR" sz="1100" spc="-5" dirty="0" smtClean="0">
              <a:latin typeface="Trebuchet MS" pitchFamily="34" charset="0"/>
              <a:cs typeface="Arial MT"/>
            </a:endParaRPr>
          </a:p>
          <a:p>
            <a:pPr marL="12700" algn="just">
              <a:lnSpc>
                <a:spcPts val="1320"/>
              </a:lnSpc>
              <a:spcBef>
                <a:spcPts val="175"/>
              </a:spcBef>
            </a:pPr>
            <a:r>
              <a:rPr lang="es-AR" sz="1100" b="1" spc="-5" dirty="0" smtClean="0">
                <a:latin typeface="Trebuchet MS" pitchFamily="34" charset="0"/>
                <a:cs typeface="Arial MT"/>
              </a:rPr>
              <a:t>Comportamiento como generador</a:t>
            </a:r>
          </a:p>
          <a:p>
            <a:pPr marL="12700" algn="just">
              <a:lnSpc>
                <a:spcPts val="1320"/>
              </a:lnSpc>
              <a:spcBef>
                <a:spcPts val="175"/>
              </a:spcBef>
            </a:pPr>
            <a:r>
              <a:rPr lang="es-AR" sz="1100" spc="-5" dirty="0" smtClean="0">
                <a:latin typeface="Trebuchet MS" pitchFamily="34" charset="0"/>
                <a:cs typeface="Arial MT"/>
              </a:rPr>
              <a:t>Accionando el rotor externamente se alcanza una velocidad de giro a la que se compensan mecánicamente todas las pérdidas. El valor </a:t>
            </a:r>
            <a:r>
              <a:rPr lang="es-AR" sz="1100" spc="-5" dirty="0" err="1" smtClean="0">
                <a:latin typeface="Trebuchet MS" pitchFamily="34" charset="0"/>
                <a:cs typeface="Arial MT"/>
              </a:rPr>
              <a:t>cos</a:t>
            </a:r>
            <a:r>
              <a:rPr lang="es-AR" sz="1100" spc="-5" dirty="0" smtClean="0">
                <a:latin typeface="Trebuchet MS" pitchFamily="34" charset="0"/>
                <a:cs typeface="Arial MT"/>
              </a:rPr>
              <a:t> φ es entonces cero. La corriente puramente reactiva fluye entonces en el devanado del estator. Cuando </a:t>
            </a:r>
            <a:r>
              <a:rPr lang="es-AR" sz="1100" spc="-5" dirty="0" err="1" smtClean="0">
                <a:latin typeface="Trebuchet MS" pitchFamily="34" charset="0"/>
                <a:cs typeface="Arial MT"/>
              </a:rPr>
              <a:t>cos</a:t>
            </a:r>
            <a:r>
              <a:rPr lang="es-AR" sz="1100" spc="-5" dirty="0" smtClean="0">
                <a:latin typeface="Trebuchet MS" pitchFamily="34" charset="0"/>
                <a:cs typeface="Arial MT"/>
              </a:rPr>
              <a:t> φ &gt; 90 °, la máquina funciona entonces como un generador (Figura 5.2).</a:t>
            </a:r>
          </a:p>
          <a:p>
            <a:pPr marL="12700" algn="just">
              <a:lnSpc>
                <a:spcPts val="1320"/>
              </a:lnSpc>
              <a:spcBef>
                <a:spcPts val="175"/>
              </a:spcBef>
            </a:pPr>
            <a:endParaRPr lang="es-ES" sz="1100" spc="-5" dirty="0" smtClean="0">
              <a:latin typeface="Trebuchet MS" pitchFamily="34" charset="0"/>
              <a:cs typeface="Arial MT"/>
            </a:endParaRPr>
          </a:p>
          <a:p>
            <a:pPr marL="12700" algn="just">
              <a:lnSpc>
                <a:spcPts val="1320"/>
              </a:lnSpc>
              <a:spcBef>
                <a:spcPts val="175"/>
              </a:spcBef>
            </a:pPr>
            <a:endParaRPr lang="es-ES" sz="1100" spc="-5" dirty="0" smtClean="0">
              <a:latin typeface="Trebuchet MS" pitchFamily="34" charset="0"/>
              <a:cs typeface="Arial MT"/>
            </a:endParaRPr>
          </a:p>
          <a:p>
            <a:pPr marL="12700" algn="just">
              <a:lnSpc>
                <a:spcPts val="1320"/>
              </a:lnSpc>
              <a:spcBef>
                <a:spcPts val="175"/>
              </a:spcBef>
            </a:pPr>
            <a:endParaRPr lang="es-ES" sz="1100" spc="-5" dirty="0" smtClean="0">
              <a:latin typeface="Trebuchet MS" pitchFamily="34" charset="0"/>
              <a:cs typeface="Arial MT"/>
            </a:endParaRPr>
          </a:p>
          <a:p>
            <a:pPr marL="12700" algn="just">
              <a:lnSpc>
                <a:spcPts val="1320"/>
              </a:lnSpc>
              <a:spcBef>
                <a:spcPts val="175"/>
              </a:spcBef>
            </a:pPr>
            <a:endParaRPr lang="es-ES" sz="1100" spc="-5" dirty="0" smtClean="0">
              <a:latin typeface="Trebuchet MS" pitchFamily="34" charset="0"/>
              <a:cs typeface="Arial MT"/>
            </a:endParaRPr>
          </a:p>
          <a:p>
            <a:pPr marL="12700" algn="just">
              <a:lnSpc>
                <a:spcPts val="1320"/>
              </a:lnSpc>
              <a:spcBef>
                <a:spcPts val="175"/>
              </a:spcBef>
            </a:pPr>
            <a:endParaRPr lang="es-ES" sz="1100" spc="-5" dirty="0" smtClean="0">
              <a:latin typeface="Trebuchet MS" pitchFamily="34" charset="0"/>
              <a:cs typeface="Arial MT"/>
            </a:endParaRPr>
          </a:p>
          <a:p>
            <a:pPr marL="19685" algn="just">
              <a:lnSpc>
                <a:spcPts val="1320"/>
              </a:lnSpc>
              <a:spcBef>
                <a:spcPts val="95"/>
              </a:spcBef>
            </a:pPr>
            <a:r>
              <a:rPr lang="es-AR" sz="1100" b="1" spc="-30" dirty="0" smtClean="0">
                <a:latin typeface="Trebuchet MS" pitchFamily="34" charset="0"/>
                <a:cs typeface="Arial MT"/>
              </a:rPr>
              <a:t>Figura 5.2 Operación como motor y generador</a:t>
            </a:r>
          </a:p>
          <a:p>
            <a:pPr marL="19685" algn="just">
              <a:lnSpc>
                <a:spcPts val="1320"/>
              </a:lnSpc>
              <a:spcBef>
                <a:spcPts val="95"/>
              </a:spcBef>
            </a:pPr>
            <a:endParaRPr lang="es-ES" sz="1100" spc="-30" dirty="0" smtClean="0">
              <a:latin typeface="Trebuchet MS" pitchFamily="34" charset="0"/>
              <a:cs typeface="Arial MT"/>
            </a:endParaRPr>
          </a:p>
          <a:p>
            <a:pPr marL="19685" algn="just">
              <a:lnSpc>
                <a:spcPts val="1320"/>
              </a:lnSpc>
              <a:spcBef>
                <a:spcPts val="95"/>
              </a:spcBef>
            </a:pPr>
            <a:endParaRPr lang="es-ES" sz="1100" spc="-30" dirty="0" smtClean="0">
              <a:latin typeface="Trebuchet MS" pitchFamily="34" charset="0"/>
              <a:cs typeface="Arial MT"/>
            </a:endParaRPr>
          </a:p>
          <a:p>
            <a:pPr marL="19685" algn="just">
              <a:lnSpc>
                <a:spcPts val="1320"/>
              </a:lnSpc>
              <a:spcBef>
                <a:spcPts val="95"/>
              </a:spcBef>
            </a:pPr>
            <a:endParaRPr lang="es-ES" sz="1100" spc="-30" dirty="0" smtClean="0">
              <a:latin typeface="Trebuchet MS" pitchFamily="34" charset="0"/>
              <a:cs typeface="Arial MT"/>
            </a:endParaRPr>
          </a:p>
          <a:p>
            <a:pPr marL="19685" algn="just">
              <a:lnSpc>
                <a:spcPts val="1320"/>
              </a:lnSpc>
              <a:spcBef>
                <a:spcPts val="95"/>
              </a:spcBef>
            </a:pPr>
            <a:endParaRPr lang="es-ES" sz="1100" spc="-30" dirty="0" smtClean="0">
              <a:latin typeface="Trebuchet MS" pitchFamily="34" charset="0"/>
              <a:cs typeface="Arial MT"/>
            </a:endParaRPr>
          </a:p>
          <a:p>
            <a:pPr marL="19685" algn="just">
              <a:lnSpc>
                <a:spcPts val="1320"/>
              </a:lnSpc>
              <a:spcBef>
                <a:spcPts val="95"/>
              </a:spcBef>
            </a:pPr>
            <a:endParaRPr lang="es-ES" sz="1100" spc="-30" dirty="0" smtClean="0">
              <a:latin typeface="Trebuchet MS" pitchFamily="34" charset="0"/>
              <a:cs typeface="Arial MT"/>
            </a:endParaRPr>
          </a:p>
          <a:p>
            <a:pPr marL="19685" algn="just">
              <a:lnSpc>
                <a:spcPts val="1320"/>
              </a:lnSpc>
              <a:spcBef>
                <a:spcPts val="95"/>
              </a:spcBef>
            </a:pPr>
            <a:endParaRPr lang="es-ES" sz="1100" spc="-30" dirty="0" smtClean="0">
              <a:latin typeface="Trebuchet MS" pitchFamily="34" charset="0"/>
              <a:cs typeface="Arial MT"/>
            </a:endParaRPr>
          </a:p>
        </p:txBody>
      </p:sp>
      <p:pic>
        <p:nvPicPr>
          <p:cNvPr id="36866" name="Picture 2"/>
          <p:cNvPicPr>
            <a:picLocks noChangeAspect="1" noChangeArrowheads="1"/>
          </p:cNvPicPr>
          <p:nvPr/>
        </p:nvPicPr>
        <p:blipFill>
          <a:blip r:embed="rId2"/>
          <a:srcRect/>
          <a:stretch>
            <a:fillRect/>
          </a:stretch>
        </p:blipFill>
        <p:spPr bwMode="auto">
          <a:xfrm>
            <a:off x="381000" y="723901"/>
            <a:ext cx="6019800" cy="228599"/>
          </a:xfrm>
          <a:prstGeom prst="rect">
            <a:avLst/>
          </a:prstGeom>
          <a:noFill/>
          <a:ln w="9525">
            <a:noFill/>
            <a:miter lim="800000"/>
            <a:headEnd/>
            <a:tailEnd/>
          </a:ln>
          <a:effectLst/>
        </p:spPr>
      </p:pic>
      <p:pic>
        <p:nvPicPr>
          <p:cNvPr id="36867" name="Picture 3"/>
          <p:cNvPicPr>
            <a:picLocks noChangeAspect="1" noChangeArrowheads="1"/>
          </p:cNvPicPr>
          <p:nvPr/>
        </p:nvPicPr>
        <p:blipFill>
          <a:blip r:embed="rId3"/>
          <a:srcRect/>
          <a:stretch>
            <a:fillRect/>
          </a:stretch>
        </p:blipFill>
        <p:spPr bwMode="auto">
          <a:xfrm>
            <a:off x="381000" y="1333500"/>
            <a:ext cx="6019800" cy="228600"/>
          </a:xfrm>
          <a:prstGeom prst="rect">
            <a:avLst/>
          </a:prstGeom>
          <a:noFill/>
          <a:ln w="9525">
            <a:noFill/>
            <a:miter lim="800000"/>
            <a:headEnd/>
            <a:tailEnd/>
          </a:ln>
          <a:effectLst/>
        </p:spPr>
      </p:pic>
      <p:pic>
        <p:nvPicPr>
          <p:cNvPr id="36868" name="Picture 4"/>
          <p:cNvPicPr>
            <a:picLocks noChangeAspect="1" noChangeArrowheads="1"/>
          </p:cNvPicPr>
          <p:nvPr/>
        </p:nvPicPr>
        <p:blipFill>
          <a:blip r:embed="rId4"/>
          <a:srcRect/>
          <a:stretch>
            <a:fillRect/>
          </a:stretch>
        </p:blipFill>
        <p:spPr bwMode="auto">
          <a:xfrm>
            <a:off x="3657600" y="3238500"/>
            <a:ext cx="5248275" cy="2228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28600" y="454200"/>
            <a:ext cx="8686800" cy="887422"/>
          </a:xfrm>
          <a:prstGeom prst="rect">
            <a:avLst/>
          </a:prstGeom>
        </p:spPr>
        <p:txBody>
          <a:bodyPr vert="horz" wrap="square" lIns="0" tIns="15240" rIns="0" bIns="0" rtlCol="0">
            <a:spAutoFit/>
          </a:bodyPr>
          <a:lstStyle/>
          <a:p>
            <a:pPr marL="19685" algn="just">
              <a:lnSpc>
                <a:spcPts val="1320"/>
              </a:lnSpc>
              <a:spcBef>
                <a:spcPts val="95"/>
              </a:spcBef>
            </a:pPr>
            <a:r>
              <a:rPr lang="es-AR" sz="1100" b="1" spc="-30" dirty="0" smtClean="0">
                <a:latin typeface="Trebuchet MS" pitchFamily="34" charset="0"/>
                <a:cs typeface="Arial MT"/>
              </a:rPr>
              <a:t>5.1.2  Características típicas de par-velocidad</a:t>
            </a:r>
          </a:p>
          <a:p>
            <a:pPr marL="19685" algn="just">
              <a:lnSpc>
                <a:spcPts val="1320"/>
              </a:lnSpc>
              <a:spcBef>
                <a:spcPts val="95"/>
              </a:spcBef>
            </a:pPr>
            <a:endParaRPr lang="es-AR" sz="1100" spc="-30" dirty="0" smtClean="0">
              <a:latin typeface="Trebuchet MS" pitchFamily="34" charset="0"/>
              <a:cs typeface="Arial MT"/>
            </a:endParaRPr>
          </a:p>
          <a:p>
            <a:pPr marL="19685" algn="just">
              <a:lnSpc>
                <a:spcPts val="1320"/>
              </a:lnSpc>
              <a:spcBef>
                <a:spcPts val="95"/>
              </a:spcBef>
            </a:pPr>
            <a:r>
              <a:rPr lang="es-AR" sz="1100" spc="-30" dirty="0" smtClean="0">
                <a:latin typeface="Trebuchet MS" pitchFamily="34" charset="0"/>
                <a:cs typeface="Arial MT"/>
              </a:rPr>
              <a:t>El par de un motor describe la capacidad de giro del rotor. Durante el arranque, el par del motor primero cae, pero luego aumenta hasta un valor máximo conocido como par de ruptura. Esto se alcanza al 85–95 % de la velocidad máxima de rotación (Figura 5.3).</a:t>
            </a:r>
            <a:endParaRPr lang="es-AR" sz="1100" dirty="0" smtClean="0">
              <a:latin typeface="Trebuchet MS" pitchFamily="34" charset="0"/>
              <a:cs typeface="Arial MT"/>
            </a:endParaRPr>
          </a:p>
          <a:p>
            <a:pPr marL="12700">
              <a:lnSpc>
                <a:spcPts val="1320"/>
              </a:lnSpc>
              <a:spcBef>
                <a:spcPts val="120"/>
              </a:spcBef>
            </a:pPr>
            <a:endParaRPr sz="900">
              <a:latin typeface="Arial MT"/>
              <a:cs typeface="Arial MT"/>
            </a:endParaRPr>
          </a:p>
        </p:txBody>
      </p:sp>
      <p:sp>
        <p:nvSpPr>
          <p:cNvPr id="6" name="object 33"/>
          <p:cNvSpPr txBox="1"/>
          <p:nvPr/>
        </p:nvSpPr>
        <p:spPr>
          <a:xfrm>
            <a:off x="4953000" y="1257300"/>
            <a:ext cx="3962400" cy="3461845"/>
          </a:xfrm>
          <a:prstGeom prst="rect">
            <a:avLst/>
          </a:prstGeom>
        </p:spPr>
        <p:txBody>
          <a:bodyPr vert="horz" wrap="square" lIns="0" tIns="12065" rIns="0" bIns="0" rtlCol="0">
            <a:spAutoFit/>
          </a:bodyPr>
          <a:lstStyle/>
          <a:p>
            <a:pPr marL="95885" algn="just">
              <a:lnSpc>
                <a:spcPct val="100000"/>
              </a:lnSpc>
              <a:spcBef>
                <a:spcPts val="95"/>
              </a:spcBef>
            </a:pPr>
            <a:endParaRPr lang="es-AR" sz="1100" spc="-30" dirty="0" smtClean="0">
              <a:latin typeface="Trebuchet MS" pitchFamily="34" charset="0"/>
              <a:cs typeface="Arial MT"/>
            </a:endParaRPr>
          </a:p>
          <a:p>
            <a:pPr marL="95885" algn="just">
              <a:lnSpc>
                <a:spcPct val="100000"/>
              </a:lnSpc>
              <a:spcBef>
                <a:spcPts val="95"/>
              </a:spcBef>
            </a:pPr>
            <a:r>
              <a:rPr lang="es-AR" sz="1100" spc="-30" dirty="0" smtClean="0">
                <a:latin typeface="Trebuchet MS" pitchFamily="34" charset="0"/>
                <a:cs typeface="Arial MT"/>
              </a:rPr>
              <a:t>Los significados de los símbolos son:</a:t>
            </a:r>
          </a:p>
          <a:p>
            <a:pPr marL="95885" algn="just">
              <a:lnSpc>
                <a:spcPct val="100000"/>
              </a:lnSpc>
              <a:spcBef>
                <a:spcPts val="95"/>
              </a:spcBef>
            </a:pPr>
            <a:r>
              <a:rPr lang="es-AR" sz="1100" spc="-30" dirty="0" smtClean="0">
                <a:latin typeface="Trebuchet MS" pitchFamily="34" charset="0"/>
                <a:cs typeface="Arial MT"/>
              </a:rPr>
              <a:t>MA El par de arranque (par de aceleración, par de arranque) es el par suministrado por el motor en reposo.</a:t>
            </a:r>
          </a:p>
          <a:p>
            <a:pPr marL="95885" algn="just">
              <a:lnSpc>
                <a:spcPct val="100000"/>
              </a:lnSpc>
              <a:spcBef>
                <a:spcPts val="95"/>
              </a:spcBef>
            </a:pPr>
            <a:r>
              <a:rPr lang="es-AR" sz="1100" spc="-30" dirty="0" smtClean="0">
                <a:latin typeface="Trebuchet MS" pitchFamily="34" charset="0"/>
                <a:cs typeface="Arial MT"/>
              </a:rPr>
              <a:t>M1 El par de arranque es el par más pequeño suministrado durante el arranque. De acuerdo con la publicación IEC 34-1, el par de arranque para motores con una potencia nominal &lt; 100 </a:t>
            </a:r>
            <a:r>
              <a:rPr lang="es-AR" sz="1100" spc="-30" dirty="0" err="1" smtClean="0">
                <a:latin typeface="Trebuchet MS" pitchFamily="34" charset="0"/>
                <a:cs typeface="Arial MT"/>
              </a:rPr>
              <a:t>kW</a:t>
            </a:r>
            <a:r>
              <a:rPr lang="es-AR" sz="1100" spc="-30" dirty="0" smtClean="0">
                <a:latin typeface="Trebuchet MS" pitchFamily="34" charset="0"/>
                <a:cs typeface="Arial MT"/>
              </a:rPr>
              <a:t> no debe ser inferior al 50 % del par nominal ni inferior al 50 % del par de arranque. Para una potencia nominal &gt; 100 </a:t>
            </a:r>
            <a:r>
              <a:rPr lang="es-AR" sz="1100" spc="-30" dirty="0" err="1" smtClean="0">
                <a:latin typeface="Trebuchet MS" pitchFamily="34" charset="0"/>
                <a:cs typeface="Arial MT"/>
              </a:rPr>
              <a:t>kW</a:t>
            </a:r>
            <a:r>
              <a:rPr lang="es-AR" sz="1100" spc="-30" dirty="0" smtClean="0">
                <a:latin typeface="Trebuchet MS" pitchFamily="34" charset="0"/>
                <a:cs typeface="Arial MT"/>
              </a:rPr>
              <a:t>, estas cifras son del 30% y 50%, respectivamente. Para motores monofásicos y motores trifásicos de varias velocidades, la cifra es del 30% del par.</a:t>
            </a:r>
          </a:p>
          <a:p>
            <a:pPr marL="95885" algn="just">
              <a:lnSpc>
                <a:spcPct val="100000"/>
              </a:lnSpc>
              <a:spcBef>
                <a:spcPts val="95"/>
              </a:spcBef>
            </a:pPr>
            <a:r>
              <a:rPr lang="es-AR" sz="1100" spc="-30" dirty="0" smtClean="0">
                <a:latin typeface="Trebuchet MS" pitchFamily="34" charset="0"/>
                <a:cs typeface="Arial MT"/>
              </a:rPr>
              <a:t>MK El par máximo es el mayor par que puede suministrar el motor. Si se excede este valor, el motor se detendrá. Por lo tanto, es una medida de la capacidad de sobrecarga del motor. Debe ser de al menos 1.6 MN y debe funcionar durante 15 s sin que el motor se detenga o la velocidad de rotación cambie repentinamente.</a:t>
            </a:r>
          </a:p>
          <a:p>
            <a:pPr marL="95885" algn="just">
              <a:lnSpc>
                <a:spcPct val="100000"/>
              </a:lnSpc>
              <a:spcBef>
                <a:spcPts val="95"/>
              </a:spcBef>
            </a:pPr>
            <a:r>
              <a:rPr lang="es-AR" sz="1100" spc="-30" dirty="0" smtClean="0">
                <a:latin typeface="Trebuchet MS" pitchFamily="34" charset="0"/>
                <a:cs typeface="Arial MT"/>
              </a:rPr>
              <a:t>MN El par nominal es el par suministrado por el motor a la carga nominal y la velocidad de rotación nominal.</a:t>
            </a:r>
          </a:p>
        </p:txBody>
      </p:sp>
      <p:pic>
        <p:nvPicPr>
          <p:cNvPr id="37890" name="Picture 2"/>
          <p:cNvPicPr>
            <a:picLocks noChangeAspect="1" noChangeArrowheads="1"/>
          </p:cNvPicPr>
          <p:nvPr/>
        </p:nvPicPr>
        <p:blipFill>
          <a:blip r:embed="rId2"/>
          <a:srcRect/>
          <a:stretch>
            <a:fillRect/>
          </a:stretch>
        </p:blipFill>
        <p:spPr bwMode="auto">
          <a:xfrm>
            <a:off x="228600" y="1181100"/>
            <a:ext cx="4762500" cy="2181225"/>
          </a:xfrm>
          <a:prstGeom prst="rect">
            <a:avLst/>
          </a:prstGeom>
          <a:noFill/>
          <a:ln w="9525">
            <a:noFill/>
            <a:miter lim="800000"/>
            <a:headEnd/>
            <a:tailEnd/>
          </a:ln>
          <a:effectLst/>
        </p:spPr>
      </p:pic>
      <p:sp>
        <p:nvSpPr>
          <p:cNvPr id="8" name="7 Rectángulo"/>
          <p:cNvSpPr/>
          <p:nvPr/>
        </p:nvSpPr>
        <p:spPr>
          <a:xfrm>
            <a:off x="304800" y="3314700"/>
            <a:ext cx="2766142" cy="261610"/>
          </a:xfrm>
          <a:prstGeom prst="rect">
            <a:avLst/>
          </a:prstGeom>
        </p:spPr>
        <p:txBody>
          <a:bodyPr wrap="none">
            <a:spAutoFit/>
          </a:bodyPr>
          <a:lstStyle/>
          <a:p>
            <a:pPr marL="95885" algn="just">
              <a:lnSpc>
                <a:spcPct val="100000"/>
              </a:lnSpc>
              <a:spcBef>
                <a:spcPts val="95"/>
              </a:spcBef>
            </a:pPr>
            <a:r>
              <a:rPr lang="es-AR" sz="1100" b="1" spc="-30" dirty="0" smtClean="0">
                <a:latin typeface="Trebuchet MS" pitchFamily="34" charset="0"/>
                <a:cs typeface="Arial MT"/>
              </a:rPr>
              <a:t>Figura 5.3 Características par-velocidad</a:t>
            </a:r>
          </a:p>
        </p:txBody>
      </p:sp>
      <p:sp>
        <p:nvSpPr>
          <p:cNvPr id="9" name="8 Rectángulo"/>
          <p:cNvSpPr/>
          <p:nvPr/>
        </p:nvSpPr>
        <p:spPr>
          <a:xfrm>
            <a:off x="228600" y="3619500"/>
            <a:ext cx="4572000" cy="807913"/>
          </a:xfrm>
          <a:prstGeom prst="rect">
            <a:avLst/>
          </a:prstGeom>
        </p:spPr>
        <p:txBody>
          <a:bodyPr wrap="square">
            <a:spAutoFit/>
          </a:bodyPr>
          <a:lstStyle/>
          <a:p>
            <a:pPr marL="95885" algn="just">
              <a:lnSpc>
                <a:spcPct val="100000"/>
              </a:lnSpc>
              <a:spcBef>
                <a:spcPts val="95"/>
              </a:spcBef>
            </a:pPr>
            <a:r>
              <a:rPr lang="es-AR" sz="1100" b="1" spc="-30" dirty="0" smtClean="0">
                <a:latin typeface="Trebuchet MS" pitchFamily="34" charset="0"/>
                <a:cs typeface="Arial MT"/>
              </a:rPr>
              <a:t>5.2 Propiedades que caracterizan los motores asíncronos</a:t>
            </a:r>
          </a:p>
          <a:p>
            <a:pPr marL="95885" algn="just">
              <a:lnSpc>
                <a:spcPct val="100000"/>
              </a:lnSpc>
              <a:spcBef>
                <a:spcPts val="95"/>
              </a:spcBef>
            </a:pPr>
            <a:r>
              <a:rPr lang="es-AR" sz="1100" b="1" spc="-30" dirty="0" smtClean="0">
                <a:latin typeface="Trebuchet MS" pitchFamily="34" charset="0"/>
                <a:cs typeface="Arial MT"/>
              </a:rPr>
              <a:t>5.2.1 Frecuencia de rotor</a:t>
            </a:r>
          </a:p>
          <a:p>
            <a:pPr marL="95885" algn="just">
              <a:lnSpc>
                <a:spcPct val="100000"/>
              </a:lnSpc>
              <a:spcBef>
                <a:spcPts val="95"/>
              </a:spcBef>
            </a:pPr>
            <a:endParaRPr lang="es-AR" sz="1100" spc="-30" dirty="0" smtClean="0">
              <a:latin typeface="Trebuchet MS" pitchFamily="34" charset="0"/>
              <a:cs typeface="Arial MT"/>
            </a:endParaRPr>
          </a:p>
          <a:p>
            <a:pPr marL="95885" algn="just">
              <a:lnSpc>
                <a:spcPct val="100000"/>
              </a:lnSpc>
              <a:spcBef>
                <a:spcPts val="95"/>
              </a:spcBef>
            </a:pPr>
            <a:r>
              <a:rPr lang="es-AR" sz="1100" spc="-30" dirty="0" smtClean="0">
                <a:latin typeface="Trebuchet MS" pitchFamily="34" charset="0"/>
                <a:cs typeface="Arial MT"/>
              </a:rPr>
              <a:t>La frecuencia del rotor se puede dar como</a:t>
            </a:r>
            <a:endParaRPr lang="es-AR" sz="1100" dirty="0">
              <a:latin typeface="Trebuchet MS" pitchFamily="34" charset="0"/>
              <a:cs typeface="Arial MT"/>
            </a:endParaRPr>
          </a:p>
        </p:txBody>
      </p:sp>
      <p:pic>
        <p:nvPicPr>
          <p:cNvPr id="37891" name="Picture 3"/>
          <p:cNvPicPr>
            <a:picLocks noChangeAspect="1" noChangeArrowheads="1"/>
          </p:cNvPicPr>
          <p:nvPr/>
        </p:nvPicPr>
        <p:blipFill>
          <a:blip r:embed="rId3"/>
          <a:srcRect/>
          <a:stretch>
            <a:fillRect/>
          </a:stretch>
        </p:blipFill>
        <p:spPr bwMode="auto">
          <a:xfrm>
            <a:off x="3048001" y="4000500"/>
            <a:ext cx="1523999" cy="1295400"/>
          </a:xfrm>
          <a:prstGeom prst="rect">
            <a:avLst/>
          </a:prstGeom>
          <a:noFill/>
          <a:ln w="9525">
            <a:noFill/>
            <a:miter lim="800000"/>
            <a:headEnd/>
            <a:tailEnd/>
          </a:ln>
          <a:effectLst/>
        </p:spPr>
      </p:pic>
      <p:sp>
        <p:nvSpPr>
          <p:cNvPr id="11" name="object 35"/>
          <p:cNvSpPr txBox="1"/>
          <p:nvPr/>
        </p:nvSpPr>
        <p:spPr>
          <a:xfrm>
            <a:off x="4038600" y="5219700"/>
            <a:ext cx="366139" cy="153888"/>
          </a:xfrm>
          <a:prstGeom prst="rect">
            <a:avLst/>
          </a:prstGeom>
        </p:spPr>
        <p:txBody>
          <a:bodyPr vert="horz" wrap="square" lIns="0" tIns="15240" rIns="0" bIns="0" rtlCol="0">
            <a:spAutoFit/>
          </a:bodyPr>
          <a:lstStyle/>
          <a:p>
            <a:pPr marL="12700">
              <a:lnSpc>
                <a:spcPct val="100000"/>
              </a:lnSpc>
              <a:spcBef>
                <a:spcPts val="120"/>
              </a:spcBef>
            </a:pPr>
            <a:r>
              <a:rPr sz="900" spc="-25" dirty="0">
                <a:latin typeface="Arial MT"/>
                <a:cs typeface="Arial MT"/>
              </a:rPr>
              <a:t>(5.5)</a:t>
            </a:r>
            <a:endParaRPr sz="900">
              <a:latin typeface="Arial MT"/>
              <a:cs typeface="Arial MT"/>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04800" y="266700"/>
            <a:ext cx="8610600" cy="1088760"/>
          </a:xfrm>
          <a:prstGeom prst="rect">
            <a:avLst/>
          </a:prstGeom>
        </p:spPr>
        <p:txBody>
          <a:bodyPr vert="horz" wrap="square" lIns="0" tIns="21590" rIns="0" bIns="0" rtlCol="0">
            <a:spAutoFit/>
          </a:bodyPr>
          <a:lstStyle/>
          <a:p>
            <a:pPr marL="19685">
              <a:lnSpc>
                <a:spcPct val="100000"/>
              </a:lnSpc>
              <a:spcBef>
                <a:spcPts val="170"/>
              </a:spcBef>
            </a:pPr>
            <a:r>
              <a:rPr lang="es-AR" sz="1100" b="1" spc="-55" dirty="0" smtClean="0">
                <a:latin typeface="Trebuchet MS" pitchFamily="34" charset="0"/>
                <a:cs typeface="Trebuchet MS"/>
              </a:rPr>
              <a:t>5.2.2   Esfuerzo de torsión</a:t>
            </a:r>
          </a:p>
          <a:p>
            <a:pPr marL="19685">
              <a:lnSpc>
                <a:spcPct val="100000"/>
              </a:lnSpc>
              <a:spcBef>
                <a:spcPts val="170"/>
              </a:spcBef>
            </a:pPr>
            <a:endParaRPr lang="es-AR" sz="1100" spc="-55" dirty="0" smtClean="0">
              <a:latin typeface="Trebuchet MS" pitchFamily="34" charset="0"/>
              <a:cs typeface="Trebuchet MS"/>
            </a:endParaRPr>
          </a:p>
          <a:p>
            <a:pPr marL="19685">
              <a:lnSpc>
                <a:spcPct val="100000"/>
              </a:lnSpc>
              <a:spcBef>
                <a:spcPts val="170"/>
              </a:spcBef>
            </a:pPr>
            <a:r>
              <a:rPr lang="es-AR" sz="1100" spc="-55" dirty="0" smtClean="0">
                <a:latin typeface="Trebuchet MS" pitchFamily="34" charset="0"/>
                <a:cs typeface="Trebuchet MS"/>
              </a:rPr>
              <a:t>El par de un motor expresa la capacidad de giro del rotor. Si se conocen la potencia y la velocidad de rotación, el par se puede calcular fácilmente. A lo largo del perímetro de una polea de correa está presente una determinada fuerza de correa. El producto de la fuerza F y el radio de la polea r es el par del motor M. La potencia es el trabajo que realiza el motor por unidad de tiempo, y el trabajo es el producto de la fuerza por la distancia . Así, la fuerza F gira n revoluciones durante un minuto y recorre una distancia (</a:t>
            </a:r>
            <a:r>
              <a:rPr lang="es-AR" sz="1100" i="1" spc="-55" dirty="0" smtClean="0">
                <a:latin typeface="Trebuchet MS" pitchFamily="34" charset="0"/>
                <a:cs typeface="Trebuchet MS"/>
              </a:rPr>
              <a:t>n 2 p r</a:t>
            </a:r>
            <a:r>
              <a:rPr lang="es-AR" sz="1100" spc="-55" dirty="0" smtClean="0">
                <a:latin typeface="Trebuchet MS" pitchFamily="34" charset="0"/>
                <a:cs typeface="Trebuchet MS"/>
              </a:rPr>
              <a:t>). El par nominal viene dado por la siguiente relación:</a:t>
            </a:r>
            <a:endParaRPr sz="1100">
              <a:latin typeface="Trebuchet MS" pitchFamily="34" charset="0"/>
              <a:cs typeface="Arial MT"/>
            </a:endParaRPr>
          </a:p>
        </p:txBody>
      </p:sp>
      <p:sp>
        <p:nvSpPr>
          <p:cNvPr id="18" name="object 18"/>
          <p:cNvSpPr txBox="1"/>
          <p:nvPr/>
        </p:nvSpPr>
        <p:spPr>
          <a:xfrm>
            <a:off x="304800" y="2400300"/>
            <a:ext cx="4343400" cy="2991845"/>
          </a:xfrm>
          <a:prstGeom prst="rect">
            <a:avLst/>
          </a:prstGeom>
        </p:spPr>
        <p:txBody>
          <a:bodyPr vert="horz" wrap="square" lIns="0" tIns="26670" rIns="0" bIns="0" rtlCol="0">
            <a:spAutoFit/>
          </a:bodyPr>
          <a:lstStyle/>
          <a:p>
            <a:pPr marL="156845">
              <a:lnSpc>
                <a:spcPct val="100000"/>
              </a:lnSpc>
              <a:spcBef>
                <a:spcPts val="210"/>
              </a:spcBef>
            </a:pPr>
            <a:endParaRPr lang="es-AR" sz="1100" spc="-15" dirty="0" smtClean="0">
              <a:latin typeface="Trebuchet MS" pitchFamily="34" charset="0"/>
              <a:cs typeface="Arial MT"/>
            </a:endParaRPr>
          </a:p>
          <a:p>
            <a:pPr marL="156845">
              <a:lnSpc>
                <a:spcPct val="100000"/>
              </a:lnSpc>
              <a:spcBef>
                <a:spcPts val="210"/>
              </a:spcBef>
            </a:pPr>
            <a:endParaRPr lang="es-AR" sz="1100" spc="-15" dirty="0" smtClean="0">
              <a:latin typeface="Trebuchet MS" pitchFamily="34" charset="0"/>
              <a:cs typeface="Arial MT"/>
            </a:endParaRPr>
          </a:p>
          <a:p>
            <a:pPr marL="156845">
              <a:lnSpc>
                <a:spcPct val="100000"/>
              </a:lnSpc>
              <a:spcBef>
                <a:spcPts val="210"/>
              </a:spcBef>
            </a:pPr>
            <a:endParaRPr lang="es-AR" sz="1100" spc="-15" dirty="0" smtClean="0">
              <a:latin typeface="Trebuchet MS" pitchFamily="34" charset="0"/>
              <a:cs typeface="Arial MT"/>
            </a:endParaRPr>
          </a:p>
          <a:p>
            <a:pPr>
              <a:lnSpc>
                <a:spcPct val="100000"/>
              </a:lnSpc>
              <a:spcBef>
                <a:spcPts val="210"/>
              </a:spcBef>
            </a:pPr>
            <a:r>
              <a:rPr lang="es-AR" sz="1100" spc="-15" dirty="0" smtClean="0">
                <a:latin typeface="Trebuchet MS" pitchFamily="34" charset="0"/>
                <a:cs typeface="Arial MT"/>
              </a:rPr>
              <a:t>Los significados de los símbolos son:</a:t>
            </a:r>
          </a:p>
          <a:p>
            <a:pPr>
              <a:lnSpc>
                <a:spcPct val="100000"/>
              </a:lnSpc>
              <a:spcBef>
                <a:spcPts val="210"/>
              </a:spcBef>
            </a:pPr>
            <a:r>
              <a:rPr lang="es-AR" sz="1100" spc="-15" dirty="0" smtClean="0">
                <a:latin typeface="Trebuchet MS" pitchFamily="34" charset="0"/>
                <a:cs typeface="Arial MT"/>
              </a:rPr>
              <a:t>MN 	Par nominal en </a:t>
            </a:r>
            <a:r>
              <a:rPr lang="es-AR" sz="1100" spc="-15" dirty="0" err="1" smtClean="0">
                <a:latin typeface="Trebuchet MS" pitchFamily="34" charset="0"/>
                <a:cs typeface="Arial MT"/>
              </a:rPr>
              <a:t>Nm</a:t>
            </a:r>
            <a:endParaRPr lang="es-AR" sz="1100" spc="-15" dirty="0" smtClean="0">
              <a:latin typeface="Trebuchet MS" pitchFamily="34" charset="0"/>
              <a:cs typeface="Arial MT"/>
            </a:endParaRPr>
          </a:p>
          <a:p>
            <a:pPr>
              <a:lnSpc>
                <a:spcPct val="100000"/>
              </a:lnSpc>
              <a:spcBef>
                <a:spcPts val="210"/>
              </a:spcBef>
            </a:pPr>
            <a:r>
              <a:rPr lang="es-AR" sz="1100" spc="-15" dirty="0" err="1" smtClean="0">
                <a:latin typeface="Trebuchet MS" pitchFamily="34" charset="0"/>
                <a:cs typeface="Arial MT"/>
              </a:rPr>
              <a:t>Pn</a:t>
            </a:r>
            <a:r>
              <a:rPr lang="es-AR" sz="1100" spc="-15" dirty="0" smtClean="0">
                <a:latin typeface="Trebuchet MS" pitchFamily="34" charset="0"/>
                <a:cs typeface="Arial MT"/>
              </a:rPr>
              <a:t> 	Potencia nominal en W</a:t>
            </a:r>
          </a:p>
          <a:p>
            <a:pPr>
              <a:lnSpc>
                <a:spcPct val="100000"/>
              </a:lnSpc>
              <a:spcBef>
                <a:spcPts val="210"/>
              </a:spcBef>
            </a:pPr>
            <a:r>
              <a:rPr lang="es-AR" sz="1100" spc="-15" dirty="0" smtClean="0">
                <a:latin typeface="Trebuchet MS" pitchFamily="34" charset="0"/>
                <a:cs typeface="Arial MT"/>
              </a:rPr>
              <a:t>n 	Velocidad nominal en min–1</a:t>
            </a:r>
          </a:p>
          <a:p>
            <a:pPr>
              <a:lnSpc>
                <a:spcPct val="100000"/>
              </a:lnSpc>
              <a:spcBef>
                <a:spcPts val="210"/>
              </a:spcBef>
            </a:pPr>
            <a:endParaRPr lang="es-AR" sz="1100" spc="-15" dirty="0" smtClean="0">
              <a:latin typeface="Trebuchet MS" pitchFamily="34" charset="0"/>
              <a:cs typeface="Arial MT"/>
            </a:endParaRPr>
          </a:p>
          <a:p>
            <a:pPr>
              <a:lnSpc>
                <a:spcPct val="100000"/>
              </a:lnSpc>
              <a:spcBef>
                <a:spcPts val="210"/>
              </a:spcBef>
            </a:pPr>
            <a:r>
              <a:rPr lang="es-AR" sz="1100" b="1" spc="-15" dirty="0" smtClean="0">
                <a:latin typeface="Trebuchet MS" pitchFamily="34" charset="0"/>
                <a:cs typeface="Arial MT"/>
              </a:rPr>
              <a:t>5.2.3 Deslizamiento Slip</a:t>
            </a:r>
          </a:p>
          <a:p>
            <a:pPr>
              <a:lnSpc>
                <a:spcPct val="100000"/>
              </a:lnSpc>
              <a:spcBef>
                <a:spcPts val="210"/>
              </a:spcBef>
            </a:pPr>
            <a:endParaRPr lang="es-AR" sz="1100" spc="-15" dirty="0" smtClean="0">
              <a:latin typeface="Trebuchet MS" pitchFamily="34" charset="0"/>
              <a:cs typeface="Arial MT"/>
            </a:endParaRPr>
          </a:p>
          <a:p>
            <a:pPr algn="just">
              <a:lnSpc>
                <a:spcPct val="100000"/>
              </a:lnSpc>
              <a:spcBef>
                <a:spcPts val="210"/>
              </a:spcBef>
            </a:pPr>
            <a:r>
              <a:rPr lang="es-AR" sz="1100" spc="-15" dirty="0" smtClean="0">
                <a:latin typeface="Trebuchet MS" pitchFamily="34" charset="0"/>
                <a:cs typeface="Arial MT"/>
              </a:rPr>
              <a:t>El deslizamiento es proporcional a la carga e inversamente proporcional al cuadrado de la tensión. La figura 5.4 muestra las características de la carga. Estas curvas brindan información sobre el par, el consumo de corriente y el arranque de un motor. La velocidad de rotación cambia muy poco durante la carga y muestra el mismo comportamiento que para un motor DC con devanado en derivación.</a:t>
            </a:r>
            <a:endParaRPr sz="1100">
              <a:latin typeface="Trebuchet MS" pitchFamily="34" charset="0"/>
              <a:cs typeface="Arial MT"/>
            </a:endParaRPr>
          </a:p>
        </p:txBody>
      </p:sp>
      <p:pic>
        <p:nvPicPr>
          <p:cNvPr id="38914" name="Picture 2"/>
          <p:cNvPicPr>
            <a:picLocks noChangeAspect="1" noChangeArrowheads="1"/>
          </p:cNvPicPr>
          <p:nvPr/>
        </p:nvPicPr>
        <p:blipFill>
          <a:blip r:embed="rId2"/>
          <a:srcRect/>
          <a:stretch>
            <a:fillRect/>
          </a:stretch>
        </p:blipFill>
        <p:spPr bwMode="auto">
          <a:xfrm>
            <a:off x="304800" y="1409700"/>
            <a:ext cx="4267200" cy="1371600"/>
          </a:xfrm>
          <a:prstGeom prst="rect">
            <a:avLst/>
          </a:prstGeom>
          <a:noFill/>
          <a:ln w="9525">
            <a:noFill/>
            <a:miter lim="800000"/>
            <a:headEnd/>
            <a:tailEnd/>
          </a:ln>
          <a:effectLst/>
        </p:spPr>
      </p:pic>
      <p:pic>
        <p:nvPicPr>
          <p:cNvPr id="29" name="Picture 2"/>
          <p:cNvPicPr>
            <a:picLocks noChangeAspect="1" noChangeArrowheads="1"/>
          </p:cNvPicPr>
          <p:nvPr/>
        </p:nvPicPr>
        <p:blipFill>
          <a:blip r:embed="rId3"/>
          <a:srcRect/>
          <a:stretch>
            <a:fillRect/>
          </a:stretch>
        </p:blipFill>
        <p:spPr bwMode="auto">
          <a:xfrm>
            <a:off x="4648200" y="1638300"/>
            <a:ext cx="4267200" cy="3886200"/>
          </a:xfrm>
          <a:prstGeom prst="rect">
            <a:avLst/>
          </a:prstGeom>
          <a:noFill/>
          <a:ln w="9525">
            <a:noFill/>
            <a:miter lim="800000"/>
            <a:headEnd/>
            <a:tailEnd/>
          </a:ln>
          <a:effectLst/>
        </p:spPr>
      </p:pic>
      <p:sp>
        <p:nvSpPr>
          <p:cNvPr id="30" name="29 Rectángulo"/>
          <p:cNvSpPr/>
          <p:nvPr/>
        </p:nvSpPr>
        <p:spPr>
          <a:xfrm>
            <a:off x="5943600" y="5295900"/>
            <a:ext cx="2268250" cy="261610"/>
          </a:xfrm>
          <a:prstGeom prst="rect">
            <a:avLst/>
          </a:prstGeom>
        </p:spPr>
        <p:txBody>
          <a:bodyPr wrap="none">
            <a:spAutoFit/>
          </a:bodyPr>
          <a:lstStyle/>
          <a:p>
            <a:pPr marL="17145">
              <a:lnSpc>
                <a:spcPct val="100000"/>
              </a:lnSpc>
              <a:spcBef>
                <a:spcPts val="95"/>
              </a:spcBef>
            </a:pPr>
            <a:r>
              <a:rPr lang="es-AR" sz="1100" spc="-30" dirty="0" smtClean="0">
                <a:latin typeface="Trebuchet MS" pitchFamily="34" charset="0"/>
                <a:cs typeface="Arial MT"/>
              </a:rPr>
              <a:t>Figura 5.4 Características de carga</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 name="object 28"/>
          <p:cNvSpPr txBox="1"/>
          <p:nvPr/>
        </p:nvSpPr>
        <p:spPr>
          <a:xfrm>
            <a:off x="228600" y="342900"/>
            <a:ext cx="8686800" cy="714939"/>
          </a:xfrm>
          <a:prstGeom prst="rect">
            <a:avLst/>
          </a:prstGeom>
        </p:spPr>
        <p:txBody>
          <a:bodyPr vert="horz" wrap="square" lIns="0" tIns="12065" rIns="0" bIns="0" rtlCol="0">
            <a:spAutoFit/>
          </a:bodyPr>
          <a:lstStyle/>
          <a:p>
            <a:pPr marL="17145">
              <a:lnSpc>
                <a:spcPct val="100000"/>
              </a:lnSpc>
              <a:spcBef>
                <a:spcPts val="95"/>
              </a:spcBef>
            </a:pPr>
            <a:r>
              <a:rPr lang="es-AR" sz="1100" b="1" spc="-30" dirty="0" smtClean="0">
                <a:latin typeface="Trebuchet MS" pitchFamily="34" charset="0"/>
                <a:cs typeface="Arial MT"/>
              </a:rPr>
              <a:t>5.2.4 Sistema de engranajes</a:t>
            </a:r>
          </a:p>
          <a:p>
            <a:pPr marL="17145">
              <a:lnSpc>
                <a:spcPct val="100000"/>
              </a:lnSpc>
              <a:spcBef>
                <a:spcPts val="95"/>
              </a:spcBef>
            </a:pPr>
            <a:endParaRPr lang="es-AR" sz="1100" spc="-30" dirty="0" smtClean="0">
              <a:latin typeface="Trebuchet MS" pitchFamily="34" charset="0"/>
              <a:cs typeface="Arial MT"/>
            </a:endParaRPr>
          </a:p>
          <a:p>
            <a:pPr marL="17145">
              <a:lnSpc>
                <a:spcPct val="100000"/>
              </a:lnSpc>
              <a:spcBef>
                <a:spcPts val="95"/>
              </a:spcBef>
            </a:pPr>
            <a:r>
              <a:rPr lang="es-AR" sz="1100" spc="-30" dirty="0" smtClean="0">
                <a:latin typeface="Trebuchet MS" pitchFamily="34" charset="0"/>
                <a:cs typeface="Arial MT"/>
              </a:rPr>
              <a:t>Con un sistema de engranajes entre el motor y la carga, el momento de inercia debe </a:t>
            </a:r>
            <a:r>
              <a:rPr lang="es-AR" sz="1100" spc="-30" dirty="0" err="1" smtClean="0">
                <a:latin typeface="Trebuchet MS" pitchFamily="34" charset="0"/>
                <a:cs typeface="Arial MT"/>
              </a:rPr>
              <a:t>recalcularse</a:t>
            </a:r>
            <a:r>
              <a:rPr lang="es-AR" sz="1100" spc="-30" dirty="0" smtClean="0">
                <a:latin typeface="Trebuchet MS" pitchFamily="34" charset="0"/>
                <a:cs typeface="Arial MT"/>
              </a:rPr>
              <a:t> a la velocidad del motor para determinar el momento de inercia que actúa sobre el eje del motor. Aquí:</a:t>
            </a:r>
            <a:endParaRPr sz="1100">
              <a:latin typeface="Trebuchet MS" pitchFamily="34" charset="0"/>
              <a:cs typeface="Arial MT"/>
            </a:endParaRPr>
          </a:p>
        </p:txBody>
      </p:sp>
      <p:sp>
        <p:nvSpPr>
          <p:cNvPr id="35" name="object 35"/>
          <p:cNvSpPr txBox="1"/>
          <p:nvPr/>
        </p:nvSpPr>
        <p:spPr>
          <a:xfrm>
            <a:off x="228600" y="1562100"/>
            <a:ext cx="8686799" cy="387927"/>
          </a:xfrm>
          <a:prstGeom prst="rect">
            <a:avLst/>
          </a:prstGeom>
        </p:spPr>
        <p:txBody>
          <a:bodyPr vert="horz" wrap="square" lIns="0" tIns="12065" rIns="0" bIns="0" rtlCol="0">
            <a:spAutoFit/>
          </a:bodyPr>
          <a:lstStyle/>
          <a:p>
            <a:pPr marL="12700" marR="5080" indent="-12700">
              <a:lnSpc>
                <a:spcPct val="110800"/>
              </a:lnSpc>
              <a:spcBef>
                <a:spcPts val="95"/>
              </a:spcBef>
            </a:pPr>
            <a:r>
              <a:rPr lang="es-AR" sz="1100" spc="-15" dirty="0" smtClean="0">
                <a:latin typeface="Trebuchet MS" pitchFamily="34" charset="0"/>
                <a:cs typeface="Arial MT"/>
              </a:rPr>
              <a:t>La característica de par de carga debe </a:t>
            </a:r>
            <a:r>
              <a:rPr lang="es-AR" sz="1100" spc="-15" dirty="0" err="1" smtClean="0">
                <a:latin typeface="Trebuchet MS" pitchFamily="34" charset="0"/>
                <a:cs typeface="Arial MT"/>
              </a:rPr>
              <a:t>recalcularse</a:t>
            </a:r>
            <a:r>
              <a:rPr lang="es-AR" sz="1100" spc="-15" dirty="0" smtClean="0">
                <a:latin typeface="Trebuchet MS" pitchFamily="34" charset="0"/>
                <a:cs typeface="Arial MT"/>
              </a:rPr>
              <a:t> en proporción con la relación de transmisión del sistema de engranajes y su eficiencia. Para el par de carga:</a:t>
            </a:r>
            <a:endParaRPr sz="1100">
              <a:latin typeface="Trebuchet MS" pitchFamily="34" charset="0"/>
              <a:cs typeface="Arial MT"/>
            </a:endParaRPr>
          </a:p>
        </p:txBody>
      </p:sp>
      <p:sp>
        <p:nvSpPr>
          <p:cNvPr id="44" name="object 44"/>
          <p:cNvSpPr txBox="1"/>
          <p:nvPr/>
        </p:nvSpPr>
        <p:spPr>
          <a:xfrm>
            <a:off x="228600" y="2552700"/>
            <a:ext cx="8686800" cy="323935"/>
          </a:xfrm>
          <a:prstGeom prst="rect">
            <a:avLst/>
          </a:prstGeom>
        </p:spPr>
        <p:txBody>
          <a:bodyPr vert="horz" wrap="square" lIns="0" tIns="12065" rIns="0" bIns="0" rtlCol="0">
            <a:spAutoFit/>
          </a:bodyPr>
          <a:lstStyle/>
          <a:p>
            <a:pPr marL="12700" marR="5080" indent="-12700">
              <a:lnSpc>
                <a:spcPct val="110800"/>
              </a:lnSpc>
              <a:spcBef>
                <a:spcPts val="95"/>
              </a:spcBef>
            </a:pPr>
            <a:r>
              <a:rPr lang="es-AR" sz="1100" spc="-5" dirty="0" smtClean="0">
                <a:latin typeface="Trebuchet MS" pitchFamily="34" charset="0"/>
                <a:cs typeface="Arial MT"/>
              </a:rPr>
              <a:t>Cuando se conoce el momento del volante, el momento de inercia de la masa se calcula a partir de la siguiente relación:</a:t>
            </a:r>
          </a:p>
          <a:p>
            <a:pPr marL="12700" marR="5080" indent="120650">
              <a:lnSpc>
                <a:spcPct val="110800"/>
              </a:lnSpc>
              <a:spcBef>
                <a:spcPts val="95"/>
              </a:spcBef>
            </a:pPr>
            <a:endParaRPr sz="650">
              <a:latin typeface="Arial MT"/>
              <a:cs typeface="Arial MT"/>
            </a:endParaRPr>
          </a:p>
        </p:txBody>
      </p:sp>
      <p:pic>
        <p:nvPicPr>
          <p:cNvPr id="39939" name="Picture 3"/>
          <p:cNvPicPr>
            <a:picLocks noChangeAspect="1" noChangeArrowheads="1"/>
          </p:cNvPicPr>
          <p:nvPr/>
        </p:nvPicPr>
        <p:blipFill>
          <a:blip r:embed="rId2"/>
          <a:srcRect/>
          <a:stretch>
            <a:fillRect/>
          </a:stretch>
        </p:blipFill>
        <p:spPr bwMode="auto">
          <a:xfrm>
            <a:off x="211372" y="1106225"/>
            <a:ext cx="4876800" cy="381000"/>
          </a:xfrm>
          <a:prstGeom prst="rect">
            <a:avLst/>
          </a:prstGeom>
          <a:noFill/>
          <a:ln w="9525">
            <a:noFill/>
            <a:miter lim="800000"/>
            <a:headEnd/>
            <a:tailEnd/>
          </a:ln>
          <a:effectLst/>
        </p:spPr>
      </p:pic>
      <p:pic>
        <p:nvPicPr>
          <p:cNvPr id="39940" name="Picture 4"/>
          <p:cNvPicPr>
            <a:picLocks noChangeAspect="1" noChangeArrowheads="1"/>
          </p:cNvPicPr>
          <p:nvPr/>
        </p:nvPicPr>
        <p:blipFill>
          <a:blip r:embed="rId3"/>
          <a:srcRect/>
          <a:stretch>
            <a:fillRect/>
          </a:stretch>
        </p:blipFill>
        <p:spPr bwMode="auto">
          <a:xfrm>
            <a:off x="228600" y="2019300"/>
            <a:ext cx="4876800" cy="381000"/>
          </a:xfrm>
          <a:prstGeom prst="rect">
            <a:avLst/>
          </a:prstGeom>
          <a:noFill/>
          <a:ln w="9525">
            <a:noFill/>
            <a:miter lim="800000"/>
            <a:headEnd/>
            <a:tailEnd/>
          </a:ln>
          <a:effectLst/>
        </p:spPr>
      </p:pic>
      <p:pic>
        <p:nvPicPr>
          <p:cNvPr id="39941" name="Picture 5"/>
          <p:cNvPicPr>
            <a:picLocks noChangeAspect="1" noChangeArrowheads="1"/>
          </p:cNvPicPr>
          <p:nvPr/>
        </p:nvPicPr>
        <p:blipFill>
          <a:blip r:embed="rId4"/>
          <a:srcRect/>
          <a:stretch>
            <a:fillRect/>
          </a:stretch>
        </p:blipFill>
        <p:spPr bwMode="auto">
          <a:xfrm>
            <a:off x="228600" y="2933700"/>
            <a:ext cx="4876800" cy="1219200"/>
          </a:xfrm>
          <a:prstGeom prst="rect">
            <a:avLst/>
          </a:prstGeom>
          <a:noFill/>
          <a:ln w="9525">
            <a:noFill/>
            <a:miter lim="800000"/>
            <a:headEnd/>
            <a:tailEnd/>
          </a:ln>
          <a:effectLst/>
        </p:spPr>
      </p:pic>
      <p:pic>
        <p:nvPicPr>
          <p:cNvPr id="39942" name="Picture 6"/>
          <p:cNvPicPr>
            <a:picLocks noChangeAspect="1" noChangeArrowheads="1"/>
          </p:cNvPicPr>
          <p:nvPr/>
        </p:nvPicPr>
        <p:blipFill>
          <a:blip r:embed="rId5"/>
          <a:srcRect/>
          <a:stretch>
            <a:fillRect/>
          </a:stretch>
        </p:blipFill>
        <p:spPr bwMode="auto">
          <a:xfrm>
            <a:off x="228600" y="4152901"/>
            <a:ext cx="2743200" cy="5333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3201807" y="2082283"/>
            <a:ext cx="87265" cy="0"/>
          </a:xfrm>
          <a:custGeom>
            <a:avLst/>
            <a:gdLst/>
            <a:ahLst/>
            <a:cxnLst/>
            <a:rect l="l" t="t" r="r" b="b"/>
            <a:pathLst>
              <a:path w="58419">
                <a:moveTo>
                  <a:pt x="0" y="0"/>
                </a:moveTo>
                <a:lnTo>
                  <a:pt x="58178" y="0"/>
                </a:lnTo>
              </a:path>
            </a:pathLst>
          </a:custGeom>
          <a:ln w="4681">
            <a:solidFill>
              <a:srgbClr val="000000"/>
            </a:solidFill>
          </a:ln>
        </p:spPr>
        <p:txBody>
          <a:bodyPr wrap="square" lIns="0" tIns="0" rIns="0" bIns="0" rtlCol="0"/>
          <a:lstStyle/>
          <a:p>
            <a:endParaRPr/>
          </a:p>
        </p:txBody>
      </p:sp>
      <p:sp>
        <p:nvSpPr>
          <p:cNvPr id="4" name="object 4"/>
          <p:cNvSpPr txBox="1"/>
          <p:nvPr/>
        </p:nvSpPr>
        <p:spPr>
          <a:xfrm>
            <a:off x="228600" y="298362"/>
            <a:ext cx="8686800" cy="2471831"/>
          </a:xfrm>
          <a:prstGeom prst="rect">
            <a:avLst/>
          </a:prstGeom>
        </p:spPr>
        <p:txBody>
          <a:bodyPr vert="horz" wrap="square" lIns="0" tIns="12065" rIns="0" bIns="0" rtlCol="0">
            <a:spAutoFit/>
          </a:bodyPr>
          <a:lstStyle/>
          <a:p>
            <a:pPr algn="just">
              <a:lnSpc>
                <a:spcPct val="100000"/>
              </a:lnSpc>
              <a:spcBef>
                <a:spcPts val="95"/>
              </a:spcBef>
            </a:pPr>
            <a:r>
              <a:rPr lang="es-AR" sz="1100" b="1" spc="-40" dirty="0" smtClean="0">
                <a:latin typeface="Trebuchet MS" pitchFamily="34" charset="0"/>
                <a:cs typeface="Arial MT"/>
              </a:rPr>
              <a:t>5.3  Arranque de Motores Asíncronos</a:t>
            </a:r>
          </a:p>
          <a:p>
            <a:pPr algn="just">
              <a:lnSpc>
                <a:spcPct val="100000"/>
              </a:lnSpc>
              <a:spcBef>
                <a:spcPts val="95"/>
              </a:spcBef>
            </a:pPr>
            <a:endParaRPr lang="es-AR" sz="1100" spc="-40" dirty="0" smtClean="0">
              <a:latin typeface="Trebuchet MS" pitchFamily="34" charset="0"/>
              <a:cs typeface="Arial MT"/>
            </a:endParaRPr>
          </a:p>
          <a:p>
            <a:pPr algn="just">
              <a:lnSpc>
                <a:spcPct val="100000"/>
              </a:lnSpc>
              <a:spcBef>
                <a:spcPts val="95"/>
              </a:spcBef>
            </a:pPr>
            <a:r>
              <a:rPr lang="es-AR" sz="1100" spc="-40" dirty="0" smtClean="0">
                <a:latin typeface="Trebuchet MS" pitchFamily="34" charset="0"/>
                <a:cs typeface="Arial MT"/>
              </a:rPr>
              <a:t>El arrancador de motor manual y los </a:t>
            </a:r>
            <a:r>
              <a:rPr lang="es-AR" sz="1100" spc="-40" dirty="0" err="1" smtClean="0">
                <a:latin typeface="Trebuchet MS" pitchFamily="34" charset="0"/>
                <a:cs typeface="Arial MT"/>
              </a:rPr>
              <a:t>contactores</a:t>
            </a:r>
            <a:r>
              <a:rPr lang="es-AR" sz="1100" spc="-40" dirty="0" smtClean="0">
                <a:latin typeface="Trebuchet MS" pitchFamily="34" charset="0"/>
                <a:cs typeface="Arial MT"/>
              </a:rPr>
              <a:t> se combinan con el equipo de protección contra </a:t>
            </a:r>
            <a:r>
              <a:rPr lang="es-AR" sz="1100" spc="-40" dirty="0" err="1" smtClean="0">
                <a:latin typeface="Trebuchet MS" pitchFamily="34" charset="0"/>
                <a:cs typeface="Arial MT"/>
              </a:rPr>
              <a:t>sobrecorriente</a:t>
            </a:r>
            <a:r>
              <a:rPr lang="es-AR" sz="1100" spc="-40" dirty="0" smtClean="0">
                <a:latin typeface="Trebuchet MS" pitchFamily="34" charset="0"/>
                <a:cs typeface="Arial MT"/>
              </a:rPr>
              <a:t>. Hay varios diseños para la combinación de </a:t>
            </a:r>
            <a:r>
              <a:rPr lang="es-AR" sz="1100" spc="-40" dirty="0" err="1" smtClean="0">
                <a:latin typeface="Trebuchet MS" pitchFamily="34" charset="0"/>
                <a:cs typeface="Arial MT"/>
              </a:rPr>
              <a:t>contactor</a:t>
            </a:r>
            <a:r>
              <a:rPr lang="es-AR" sz="1100" spc="-40" dirty="0" smtClean="0">
                <a:latin typeface="Trebuchet MS" pitchFamily="34" charset="0"/>
                <a:cs typeface="Arial MT"/>
              </a:rPr>
              <a:t> y protección de sobrecarga. Como protección del motor, los arrancadores de motor se utilizan para el arranque directo de motores de jaula de ardilla. Los interruptores de inversión se utilizan para ambas direcciones. Se proporcionan interruptores de cambio de polos cuando hay más de una velocidad de rotación. El arrancador de motor estrella-triángulo es el arrancador de motor más común para limitar la corriente de arranque de ruptura. La protección de sobrecarga está en serie con el estator.</a:t>
            </a:r>
          </a:p>
          <a:p>
            <a:pPr algn="just">
              <a:lnSpc>
                <a:spcPct val="100000"/>
              </a:lnSpc>
              <a:spcBef>
                <a:spcPts val="95"/>
              </a:spcBef>
            </a:pPr>
            <a:r>
              <a:rPr lang="es-AR" sz="1100" spc="-40" dirty="0" smtClean="0">
                <a:latin typeface="Trebuchet MS" pitchFamily="34" charset="0"/>
                <a:cs typeface="Arial MT"/>
              </a:rPr>
              <a:t>devanado y, por lo tanto, debe ajustarse a la corriente de fase que tiene el valor de la corriente nominal del motor dividido por ,3. Los fusibles proporcionan protección contra cortocircuitos para motores. Como alternativa, los interruptores de arranque de motor con elementos de disparo térmicos y magnéticos brindan protección contra sobrecargas y cortocircuitos.</a:t>
            </a:r>
          </a:p>
          <a:p>
            <a:pPr algn="just">
              <a:lnSpc>
                <a:spcPct val="100000"/>
              </a:lnSpc>
              <a:spcBef>
                <a:spcPts val="95"/>
              </a:spcBef>
            </a:pPr>
            <a:r>
              <a:rPr lang="es-AR" sz="1100" spc="-40" dirty="0" smtClean="0">
                <a:latin typeface="Trebuchet MS" pitchFamily="34" charset="0"/>
                <a:cs typeface="Arial MT"/>
              </a:rPr>
              <a:t>De acuerdo con las condiciones técnicas de conexión, los motores de CA hasta 1,4 </a:t>
            </a:r>
            <a:r>
              <a:rPr lang="es-AR" sz="1100" spc="-40" dirty="0" err="1" smtClean="0">
                <a:latin typeface="Trebuchet MS" pitchFamily="34" charset="0"/>
                <a:cs typeface="Arial MT"/>
              </a:rPr>
              <a:t>kW</a:t>
            </a:r>
            <a:r>
              <a:rPr lang="es-AR" sz="1100" spc="-40" dirty="0" smtClean="0">
                <a:latin typeface="Trebuchet MS" pitchFamily="34" charset="0"/>
                <a:cs typeface="Arial MT"/>
              </a:rPr>
              <a:t> y trifásicos hasta </a:t>
            </a:r>
            <a:r>
              <a:rPr lang="es-AR" sz="1100" spc="-40" dirty="0" err="1" smtClean="0">
                <a:latin typeface="Trebuchet MS" pitchFamily="34" charset="0"/>
                <a:cs typeface="Arial MT"/>
              </a:rPr>
              <a:t>Ia</a:t>
            </a:r>
            <a:r>
              <a:rPr lang="es-AR" sz="1100" spc="-40" dirty="0" smtClean="0">
                <a:latin typeface="Trebuchet MS" pitchFamily="34" charset="0"/>
                <a:cs typeface="Arial MT"/>
              </a:rPr>
              <a:t> &lt; 60 A o 8 In &lt; 60 A, se pueden conectar directamente .</a:t>
            </a:r>
          </a:p>
          <a:p>
            <a:pPr>
              <a:lnSpc>
                <a:spcPct val="100000"/>
              </a:lnSpc>
              <a:spcBef>
                <a:spcPts val="95"/>
              </a:spcBef>
            </a:pPr>
            <a:endParaRPr lang="es-AR" sz="1100" spc="-40" dirty="0" smtClean="0">
              <a:latin typeface="Trebuchet MS" pitchFamily="34" charset="0"/>
              <a:cs typeface="Arial MT"/>
            </a:endParaRPr>
          </a:p>
          <a:p>
            <a:pPr>
              <a:lnSpc>
                <a:spcPct val="100000"/>
              </a:lnSpc>
              <a:spcBef>
                <a:spcPts val="95"/>
              </a:spcBef>
            </a:pPr>
            <a:r>
              <a:rPr lang="es-AR" sz="1100" b="1" spc="-40" dirty="0" smtClean="0">
                <a:latin typeface="Trebuchet MS" pitchFamily="34" charset="0"/>
                <a:cs typeface="Arial MT"/>
              </a:rPr>
              <a:t>5.3.1  Arranque directo</a:t>
            </a:r>
            <a:endParaRPr sz="1100" b="1">
              <a:latin typeface="Trebuchet MS" pitchFamily="34" charset="0"/>
              <a:cs typeface="Arial MT"/>
            </a:endParaRPr>
          </a:p>
        </p:txBody>
      </p:sp>
      <p:sp>
        <p:nvSpPr>
          <p:cNvPr id="10" name="object 10"/>
          <p:cNvSpPr txBox="1"/>
          <p:nvPr/>
        </p:nvSpPr>
        <p:spPr>
          <a:xfrm>
            <a:off x="228600" y="5067300"/>
            <a:ext cx="5943599" cy="363561"/>
          </a:xfrm>
          <a:prstGeom prst="rect">
            <a:avLst/>
          </a:prstGeom>
        </p:spPr>
        <p:txBody>
          <a:bodyPr vert="horz" wrap="square" lIns="0" tIns="12065" rIns="0" bIns="0" rtlCol="0">
            <a:spAutoFit/>
          </a:bodyPr>
          <a:lstStyle/>
          <a:p>
            <a:pPr marL="12700">
              <a:lnSpc>
                <a:spcPct val="100000"/>
              </a:lnSpc>
              <a:spcBef>
                <a:spcPts val="95"/>
              </a:spcBef>
            </a:pPr>
            <a:endParaRPr lang="es-AR" sz="1100" spc="-30" dirty="0" smtClean="0">
              <a:latin typeface="Trebuchet MS" pitchFamily="34" charset="0"/>
              <a:cs typeface="Arial MT"/>
            </a:endParaRPr>
          </a:p>
          <a:p>
            <a:pPr marL="12700">
              <a:lnSpc>
                <a:spcPct val="100000"/>
              </a:lnSpc>
              <a:spcBef>
                <a:spcPts val="95"/>
              </a:spcBef>
            </a:pPr>
            <a:r>
              <a:rPr lang="es-AR" sz="1100" spc="-30" dirty="0" smtClean="0">
                <a:latin typeface="Trebuchet MS" pitchFamily="34" charset="0"/>
                <a:cs typeface="Arial MT"/>
              </a:rPr>
              <a:t>a) Fusibles con relé de protección del motor, b) Sin fusibles sin relé de protección del motor</a:t>
            </a:r>
            <a:endParaRPr sz="1100">
              <a:latin typeface="Trebuchet MS" pitchFamily="34" charset="0"/>
              <a:cs typeface="Trebuchet MS"/>
            </a:endParaRPr>
          </a:p>
        </p:txBody>
      </p:sp>
      <p:pic>
        <p:nvPicPr>
          <p:cNvPr id="40963" name="Picture 3"/>
          <p:cNvPicPr>
            <a:picLocks noChangeAspect="1" noChangeArrowheads="1"/>
          </p:cNvPicPr>
          <p:nvPr/>
        </p:nvPicPr>
        <p:blipFill>
          <a:blip r:embed="rId2"/>
          <a:srcRect/>
          <a:stretch>
            <a:fillRect/>
          </a:stretch>
        </p:blipFill>
        <p:spPr bwMode="auto">
          <a:xfrm>
            <a:off x="3657600" y="2247900"/>
            <a:ext cx="3505200" cy="2971800"/>
          </a:xfrm>
          <a:prstGeom prst="rect">
            <a:avLst/>
          </a:prstGeom>
          <a:noFill/>
          <a:ln w="9525">
            <a:noFill/>
            <a:miter lim="800000"/>
            <a:headEnd/>
            <a:tailEnd/>
          </a:ln>
          <a:effectLst/>
        </p:spPr>
      </p:pic>
      <p:sp>
        <p:nvSpPr>
          <p:cNvPr id="13" name="12 Rectángulo"/>
          <p:cNvSpPr/>
          <p:nvPr/>
        </p:nvSpPr>
        <p:spPr>
          <a:xfrm>
            <a:off x="228600" y="3314700"/>
            <a:ext cx="1909177" cy="261610"/>
          </a:xfrm>
          <a:prstGeom prst="rect">
            <a:avLst/>
          </a:prstGeom>
        </p:spPr>
        <p:txBody>
          <a:bodyPr wrap="none">
            <a:spAutoFit/>
          </a:bodyPr>
          <a:lstStyle/>
          <a:p>
            <a:pPr marL="12700">
              <a:lnSpc>
                <a:spcPct val="100000"/>
              </a:lnSpc>
              <a:spcBef>
                <a:spcPts val="95"/>
              </a:spcBef>
            </a:pPr>
            <a:r>
              <a:rPr lang="es-AR" sz="1100" spc="-30" dirty="0" smtClean="0">
                <a:latin typeface="Trebuchet MS" pitchFamily="34" charset="0"/>
                <a:cs typeface="Arial MT"/>
              </a:rPr>
              <a:t>Figura 5.5 Arranque directo</a:t>
            </a:r>
          </a:p>
        </p:txBody>
      </p:sp>
      <p:pic>
        <p:nvPicPr>
          <p:cNvPr id="40964" name="Picture 4"/>
          <p:cNvPicPr>
            <a:picLocks noChangeAspect="1" noChangeArrowheads="1"/>
          </p:cNvPicPr>
          <p:nvPr/>
        </p:nvPicPr>
        <p:blipFill>
          <a:blip r:embed="rId3"/>
          <a:srcRect/>
          <a:stretch>
            <a:fillRect/>
          </a:stretch>
        </p:blipFill>
        <p:spPr bwMode="auto">
          <a:xfrm>
            <a:off x="228600" y="3619500"/>
            <a:ext cx="3886199" cy="19431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90743" y="307063"/>
            <a:ext cx="0" cy="143296"/>
          </a:xfrm>
          <a:custGeom>
            <a:avLst/>
            <a:gdLst/>
            <a:ahLst/>
            <a:cxnLst/>
            <a:rect l="l" t="t" r="r" b="b"/>
            <a:pathLst>
              <a:path h="216534">
                <a:moveTo>
                  <a:pt x="0" y="216001"/>
                </a:moveTo>
                <a:lnTo>
                  <a:pt x="0" y="0"/>
                </a:lnTo>
              </a:path>
            </a:pathLst>
          </a:custGeom>
          <a:ln w="14401">
            <a:solidFill>
              <a:srgbClr val="000000"/>
            </a:solidFill>
          </a:ln>
        </p:spPr>
        <p:txBody>
          <a:bodyPr wrap="square" lIns="0" tIns="0" rIns="0" bIns="0" rtlCol="0"/>
          <a:lstStyle/>
          <a:p>
            <a:endParaRPr/>
          </a:p>
        </p:txBody>
      </p:sp>
      <p:sp>
        <p:nvSpPr>
          <p:cNvPr id="3" name="object 3"/>
          <p:cNvSpPr txBox="1"/>
          <p:nvPr/>
        </p:nvSpPr>
        <p:spPr>
          <a:xfrm>
            <a:off x="228600" y="298379"/>
            <a:ext cx="8686799" cy="2302553"/>
          </a:xfrm>
          <a:prstGeom prst="rect">
            <a:avLst/>
          </a:prstGeom>
        </p:spPr>
        <p:txBody>
          <a:bodyPr vert="horz" wrap="square" lIns="0" tIns="12065" rIns="0" bIns="0" rtlCol="0">
            <a:spAutoFit/>
          </a:bodyPr>
          <a:lstStyle/>
          <a:p>
            <a:pPr marL="38100">
              <a:lnSpc>
                <a:spcPct val="100000"/>
              </a:lnSpc>
              <a:spcBef>
                <a:spcPts val="95"/>
              </a:spcBef>
            </a:pPr>
            <a:r>
              <a:rPr lang="es-AR" sz="1100" spc="-45" dirty="0" smtClean="0">
                <a:latin typeface="Trebuchet MS" pitchFamily="34" charset="0"/>
                <a:cs typeface="Arial MT"/>
              </a:rPr>
              <a:t>El arranque directo (Figura 5.5) requiere solo un interruptor y tres terminales. De acuerdo con las condiciones técnicas para la conexión de los motores de corriente alterna hasta 1,4 y motores trifásicos hasta 4 o con una corriente de arranque de 60 se pueden conectar directamente. En general, para el par de arranque y la corriente de arranque:</a:t>
            </a:r>
          </a:p>
          <a:p>
            <a:pPr marL="38100">
              <a:lnSpc>
                <a:spcPct val="100000"/>
              </a:lnSpc>
              <a:spcBef>
                <a:spcPts val="95"/>
              </a:spcBef>
            </a:pPr>
            <a:endParaRPr lang="es-AR" sz="1100" spc="-45" dirty="0" smtClean="0">
              <a:latin typeface="Trebuchet MS" pitchFamily="34" charset="0"/>
              <a:cs typeface="Arial MT"/>
            </a:endParaRPr>
          </a:p>
          <a:p>
            <a:pPr marL="38100">
              <a:lnSpc>
                <a:spcPct val="100000"/>
              </a:lnSpc>
              <a:spcBef>
                <a:spcPts val="95"/>
              </a:spcBef>
            </a:pPr>
            <a:r>
              <a:rPr lang="es-AR" sz="1100" spc="-45" dirty="0" smtClean="0">
                <a:latin typeface="Trebuchet MS" pitchFamily="34" charset="0"/>
                <a:cs typeface="Arial MT"/>
              </a:rPr>
              <a:t>MA = (1.5 ··· 2.8) MN 	(5.15)</a:t>
            </a:r>
          </a:p>
          <a:p>
            <a:pPr marL="38100">
              <a:lnSpc>
                <a:spcPct val="100000"/>
              </a:lnSpc>
              <a:spcBef>
                <a:spcPts val="95"/>
              </a:spcBef>
            </a:pPr>
            <a:endParaRPr lang="es-AR" sz="1100" spc="-45" dirty="0" smtClean="0">
              <a:latin typeface="Trebuchet MS" pitchFamily="34" charset="0"/>
              <a:cs typeface="Arial MT"/>
            </a:endParaRPr>
          </a:p>
          <a:p>
            <a:pPr marL="38100">
              <a:lnSpc>
                <a:spcPct val="100000"/>
              </a:lnSpc>
              <a:spcBef>
                <a:spcPts val="95"/>
              </a:spcBef>
            </a:pPr>
            <a:r>
              <a:rPr lang="es-AR" sz="1100" spc="-45" dirty="0" smtClean="0">
                <a:latin typeface="Trebuchet MS" pitchFamily="34" charset="0"/>
                <a:cs typeface="Arial MT"/>
              </a:rPr>
              <a:t>IA = (4 ··· 8) </a:t>
            </a:r>
            <a:r>
              <a:rPr lang="es-AR" sz="1100" spc="-45" dirty="0" err="1" smtClean="0">
                <a:latin typeface="Trebuchet MS" pitchFamily="34" charset="0"/>
                <a:cs typeface="Arial MT"/>
              </a:rPr>
              <a:t>IrM</a:t>
            </a:r>
            <a:r>
              <a:rPr lang="es-AR" sz="1100" spc="-45" dirty="0" smtClean="0">
                <a:latin typeface="Trebuchet MS" pitchFamily="34" charset="0"/>
                <a:cs typeface="Arial MT"/>
              </a:rPr>
              <a:t> 	(5.16)</a:t>
            </a:r>
          </a:p>
          <a:p>
            <a:pPr marL="38100">
              <a:lnSpc>
                <a:spcPct val="100000"/>
              </a:lnSpc>
              <a:spcBef>
                <a:spcPts val="95"/>
              </a:spcBef>
            </a:pPr>
            <a:endParaRPr lang="es-AR" sz="1100" spc="-45" dirty="0" smtClean="0">
              <a:latin typeface="Trebuchet MS" pitchFamily="34" charset="0"/>
              <a:cs typeface="Arial MT"/>
            </a:endParaRPr>
          </a:p>
          <a:p>
            <a:pPr marL="38100">
              <a:lnSpc>
                <a:spcPct val="100000"/>
              </a:lnSpc>
              <a:spcBef>
                <a:spcPts val="95"/>
              </a:spcBef>
            </a:pPr>
            <a:r>
              <a:rPr lang="es-AR" sz="1100" spc="-45" dirty="0" smtClean="0">
                <a:latin typeface="Trebuchet MS" pitchFamily="34" charset="0"/>
                <a:cs typeface="Arial MT"/>
              </a:rPr>
              <a:t>La inversión del sentido de giro de un motor asíncrono trifásico se muestra en la Figura 5.6. Los diagramas de circuitos listos para funcionar y los datos para arrancadores inversores bloqueados mecánicamente y completamente cableados se pueden obtener de la información del fabricante respectivo.</a:t>
            </a:r>
          </a:p>
          <a:p>
            <a:pPr marL="38100">
              <a:lnSpc>
                <a:spcPct val="100000"/>
              </a:lnSpc>
              <a:spcBef>
                <a:spcPts val="95"/>
              </a:spcBef>
            </a:pPr>
            <a:r>
              <a:rPr lang="es-AR" sz="1100" spc="-45" dirty="0" smtClean="0">
                <a:latin typeface="Trebuchet MS" pitchFamily="34" charset="0"/>
                <a:cs typeface="Arial MT"/>
              </a:rPr>
              <a:t>Para conmutar motores asíncronos trifásicos de un solo devanado, el uso del interruptor de cambio de polos </a:t>
            </a:r>
            <a:r>
              <a:rPr lang="es-AR" sz="1100" spc="-45" dirty="0" err="1" smtClean="0">
                <a:latin typeface="Trebuchet MS" pitchFamily="34" charset="0"/>
                <a:cs typeface="Arial MT"/>
              </a:rPr>
              <a:t>Dahlander</a:t>
            </a:r>
            <a:r>
              <a:rPr lang="es-AR" sz="1100" spc="-45" dirty="0" smtClean="0">
                <a:latin typeface="Trebuchet MS" pitchFamily="34" charset="0"/>
                <a:cs typeface="Arial MT"/>
              </a:rPr>
              <a:t> representa una mejora (Figura 5.7). El cambio de polos se logra cambiando e invirtiendo la dirección de la corriente en los grupos de bobinas. Los más importantes de estos circuitos son:</a:t>
            </a:r>
            <a:endParaRPr sz="1100">
              <a:latin typeface="Trebuchet MS" pitchFamily="34" charset="0"/>
              <a:cs typeface="Arial MT"/>
            </a:endParaRPr>
          </a:p>
        </p:txBody>
      </p:sp>
      <p:sp>
        <p:nvSpPr>
          <p:cNvPr id="5" name="object 5"/>
          <p:cNvSpPr txBox="1"/>
          <p:nvPr/>
        </p:nvSpPr>
        <p:spPr>
          <a:xfrm>
            <a:off x="228600" y="3086100"/>
            <a:ext cx="3810000" cy="1665199"/>
          </a:xfrm>
          <a:prstGeom prst="rect">
            <a:avLst/>
          </a:prstGeom>
        </p:spPr>
        <p:txBody>
          <a:bodyPr vert="horz" wrap="square" lIns="0" tIns="15240" rIns="0" bIns="0" rtlCol="0">
            <a:spAutoFit/>
          </a:bodyPr>
          <a:lstStyle/>
          <a:p>
            <a:pPr marL="38100" algn="just">
              <a:lnSpc>
                <a:spcPct val="100000"/>
              </a:lnSpc>
              <a:spcBef>
                <a:spcPts val="120"/>
              </a:spcBef>
            </a:pPr>
            <a:r>
              <a:rPr lang="es-AR" sz="1100" b="1" spc="-15" dirty="0" smtClean="0">
                <a:latin typeface="Trebuchet MS" pitchFamily="34" charset="0"/>
                <a:cs typeface="Arial MT"/>
              </a:rPr>
              <a:t>Triángulo/estrella-estrella para accionamientos con par constante </a:t>
            </a:r>
            <a:r>
              <a:rPr lang="es-AR" sz="1100" b="1" spc="-15" dirty="0" err="1" smtClean="0">
                <a:latin typeface="Trebuchet MS" pitchFamily="34" charset="0"/>
                <a:cs typeface="Arial MT"/>
              </a:rPr>
              <a:t>power</a:t>
            </a:r>
            <a:r>
              <a:rPr lang="es-AR" sz="1100" b="1" spc="-25" dirty="0" smtClean="0">
                <a:latin typeface="Trebuchet MS" pitchFamily="34" charset="0"/>
                <a:cs typeface="Arial MT"/>
              </a:rPr>
              <a:t> </a:t>
            </a:r>
            <a:r>
              <a:rPr lang="es-AR" sz="1100" b="1" spc="-5" dirty="0" smtClean="0">
                <a:latin typeface="Trebuchet MS" pitchFamily="34" charset="0"/>
                <a:cs typeface="Arial MT"/>
              </a:rPr>
              <a:t>ratio:</a:t>
            </a:r>
            <a:r>
              <a:rPr lang="es-AR" sz="1100" b="1" spc="-20" dirty="0" smtClean="0">
                <a:latin typeface="Trebuchet MS" pitchFamily="34" charset="0"/>
                <a:cs typeface="Arial MT"/>
              </a:rPr>
              <a:t> </a:t>
            </a:r>
            <a:r>
              <a:rPr lang="es-AR" sz="1100" b="1" spc="80" dirty="0" smtClean="0">
                <a:latin typeface="Trebuchet MS" pitchFamily="34" charset="0"/>
                <a:cs typeface="Lucida Sans Unicode"/>
              </a:rPr>
              <a:t>P</a:t>
            </a:r>
            <a:r>
              <a:rPr lang="es-AR" sz="1100" b="1" spc="-60" baseline="-25641" dirty="0" smtClean="0">
                <a:latin typeface="Trebuchet MS" pitchFamily="34" charset="0"/>
                <a:cs typeface="Microsoft Sans Serif"/>
              </a:rPr>
              <a:t>1</a:t>
            </a:r>
            <a:r>
              <a:rPr lang="es-AR" sz="1100" b="1" spc="-104" baseline="-25641" dirty="0" smtClean="0">
                <a:latin typeface="Trebuchet MS" pitchFamily="34" charset="0"/>
                <a:cs typeface="Microsoft Sans Serif"/>
              </a:rPr>
              <a:t> </a:t>
            </a:r>
            <a:r>
              <a:rPr lang="es-AR" sz="1100" b="1" spc="35" dirty="0" smtClean="0">
                <a:latin typeface="Trebuchet MS" pitchFamily="34" charset="0"/>
                <a:cs typeface="Lucida Sans Unicode"/>
              </a:rPr>
              <a:t>/</a:t>
            </a:r>
            <a:r>
              <a:rPr lang="es-AR" sz="1100" b="1" spc="30" dirty="0" smtClean="0">
                <a:latin typeface="Trebuchet MS" pitchFamily="34" charset="0"/>
                <a:cs typeface="Lucida Sans Unicode"/>
              </a:rPr>
              <a:t>P</a:t>
            </a:r>
            <a:r>
              <a:rPr lang="es-AR" sz="1100" b="1" spc="-60" baseline="-25641" dirty="0" smtClean="0">
                <a:latin typeface="Trebuchet MS" pitchFamily="34" charset="0"/>
                <a:cs typeface="Microsoft Sans Serif"/>
              </a:rPr>
              <a:t>2</a:t>
            </a:r>
            <a:r>
              <a:rPr lang="es-AR" sz="1100" b="1" baseline="-25641" dirty="0" smtClean="0">
                <a:latin typeface="Trebuchet MS" pitchFamily="34" charset="0"/>
                <a:cs typeface="Microsoft Sans Serif"/>
              </a:rPr>
              <a:t> </a:t>
            </a:r>
            <a:r>
              <a:rPr lang="es-AR" sz="1100" b="1" spc="15" baseline="-25641" dirty="0" smtClean="0">
                <a:latin typeface="Trebuchet MS" pitchFamily="34" charset="0"/>
                <a:cs typeface="Microsoft Sans Serif"/>
              </a:rPr>
              <a:t> </a:t>
            </a:r>
            <a:r>
              <a:rPr lang="es-AR" sz="1100" b="1" spc="-10" dirty="0" smtClean="0">
                <a:latin typeface="Trebuchet MS" pitchFamily="34" charset="0"/>
                <a:cs typeface="Lucida Sans Unicode"/>
              </a:rPr>
              <a:t>=</a:t>
            </a:r>
            <a:r>
              <a:rPr lang="es-AR" sz="1100" b="1" spc="-35" dirty="0" smtClean="0">
                <a:latin typeface="Trebuchet MS" pitchFamily="34" charset="0"/>
                <a:cs typeface="Lucida Sans Unicode"/>
              </a:rPr>
              <a:t> </a:t>
            </a:r>
            <a:r>
              <a:rPr lang="es-AR" sz="1100" b="1" spc="-15" dirty="0" smtClean="0">
                <a:latin typeface="Trebuchet MS" pitchFamily="34" charset="0"/>
                <a:cs typeface="Microsoft Sans Serif"/>
              </a:rPr>
              <a:t>1</a:t>
            </a:r>
            <a:r>
              <a:rPr lang="es-AR" sz="1100" b="1" dirty="0" smtClean="0">
                <a:latin typeface="Trebuchet MS" pitchFamily="34" charset="0"/>
                <a:cs typeface="Microsoft Sans Serif"/>
              </a:rPr>
              <a:t> </a:t>
            </a:r>
            <a:r>
              <a:rPr lang="es-AR" sz="1100" b="1" spc="-15" dirty="0" smtClean="0">
                <a:latin typeface="Trebuchet MS" pitchFamily="34" charset="0"/>
                <a:cs typeface="Microsoft Sans Serif"/>
              </a:rPr>
              <a:t>:</a:t>
            </a:r>
            <a:r>
              <a:rPr lang="es-AR" sz="1100" b="1" spc="15" dirty="0" smtClean="0">
                <a:latin typeface="Trebuchet MS" pitchFamily="34" charset="0"/>
                <a:cs typeface="Microsoft Sans Serif"/>
              </a:rPr>
              <a:t> </a:t>
            </a:r>
            <a:r>
              <a:rPr lang="es-AR" sz="1100" b="1" spc="-45" dirty="0" smtClean="0">
                <a:latin typeface="Trebuchet MS" pitchFamily="34" charset="0"/>
                <a:cs typeface="Microsoft Sans Serif"/>
              </a:rPr>
              <a:t>1</a:t>
            </a:r>
            <a:r>
              <a:rPr lang="es-AR" sz="1100" b="1" spc="-40" dirty="0" smtClean="0">
                <a:latin typeface="Trebuchet MS" pitchFamily="34" charset="0"/>
                <a:cs typeface="Lucida Sans Unicode"/>
              </a:rPr>
              <a:t>.</a:t>
            </a:r>
            <a:r>
              <a:rPr lang="es-AR" sz="1100" b="1" spc="-40" dirty="0" smtClean="0">
                <a:latin typeface="Trebuchet MS" pitchFamily="34" charset="0"/>
                <a:cs typeface="Microsoft Sans Serif"/>
              </a:rPr>
              <a:t>4</a:t>
            </a:r>
          </a:p>
          <a:p>
            <a:pPr marL="38100" algn="just">
              <a:lnSpc>
                <a:spcPct val="100000"/>
              </a:lnSpc>
              <a:spcBef>
                <a:spcPts val="120"/>
              </a:spcBef>
            </a:pPr>
            <a:endParaRPr lang="es-AR" sz="1100" b="1" spc="-40" dirty="0" smtClean="0">
              <a:latin typeface="Trebuchet MS" pitchFamily="34" charset="0"/>
              <a:cs typeface="Microsoft Sans Serif"/>
            </a:endParaRPr>
          </a:p>
          <a:p>
            <a:pPr marL="38100" marR="30480" algn="just">
              <a:lnSpc>
                <a:spcPct val="110800"/>
              </a:lnSpc>
              <a:spcBef>
                <a:spcPts val="95"/>
              </a:spcBef>
            </a:pPr>
            <a:r>
              <a:rPr lang="es-AR" sz="1100" b="1" spc="-15" dirty="0" smtClean="0">
                <a:latin typeface="Trebuchet MS" pitchFamily="34" charset="0"/>
                <a:cs typeface="Arial MT"/>
              </a:rPr>
              <a:t>Estrella-estrella/triángulo para convertidores con relación de potencia de potencia constante: P1 /P2 = 1 : 1</a:t>
            </a:r>
          </a:p>
          <a:p>
            <a:pPr marL="38100" marR="30480" algn="just">
              <a:lnSpc>
                <a:spcPct val="110800"/>
              </a:lnSpc>
              <a:spcBef>
                <a:spcPts val="95"/>
              </a:spcBef>
            </a:pPr>
            <a:endParaRPr lang="es-AR" sz="1100" b="1" spc="-15" dirty="0" smtClean="0">
              <a:latin typeface="Trebuchet MS" pitchFamily="34" charset="0"/>
              <a:cs typeface="Arial MT"/>
            </a:endParaRPr>
          </a:p>
          <a:p>
            <a:pPr marL="38100" marR="30480" algn="just">
              <a:lnSpc>
                <a:spcPct val="110800"/>
              </a:lnSpc>
              <a:spcBef>
                <a:spcPts val="95"/>
              </a:spcBef>
            </a:pPr>
            <a:r>
              <a:rPr lang="es-AR" sz="1100" b="1" spc="-15" dirty="0" smtClean="0">
                <a:latin typeface="Trebuchet MS" pitchFamily="34" charset="0"/>
                <a:cs typeface="Arial MT"/>
              </a:rPr>
              <a:t>Estrella/estrella-estrella para accionamientos con relación de potencia de par de ley cuadrática: P1 /P2 = 1 : 4 a 1:8</a:t>
            </a:r>
            <a:endParaRPr lang="es-AR" sz="1100" b="1" dirty="0" smtClean="0">
              <a:latin typeface="Trebuchet MS" pitchFamily="34" charset="0"/>
              <a:cs typeface="Arial MT"/>
            </a:endParaRPr>
          </a:p>
          <a:p>
            <a:pPr marL="12700">
              <a:lnSpc>
                <a:spcPct val="100000"/>
              </a:lnSpc>
              <a:spcBef>
                <a:spcPts val="120"/>
              </a:spcBef>
            </a:pPr>
            <a:endParaRPr sz="900">
              <a:latin typeface="Arial MT"/>
              <a:cs typeface="Arial MT"/>
            </a:endParaRPr>
          </a:p>
        </p:txBody>
      </p:sp>
      <p:pic>
        <p:nvPicPr>
          <p:cNvPr id="41986" name="Picture 2"/>
          <p:cNvPicPr>
            <a:picLocks noChangeAspect="1" noChangeArrowheads="1"/>
          </p:cNvPicPr>
          <p:nvPr/>
        </p:nvPicPr>
        <p:blipFill>
          <a:blip r:embed="rId2"/>
          <a:srcRect/>
          <a:stretch>
            <a:fillRect/>
          </a:stretch>
        </p:blipFill>
        <p:spPr bwMode="auto">
          <a:xfrm>
            <a:off x="4333875" y="2476500"/>
            <a:ext cx="1533525" cy="3114675"/>
          </a:xfrm>
          <a:prstGeom prst="rect">
            <a:avLst/>
          </a:prstGeom>
          <a:noFill/>
          <a:ln w="9525">
            <a:noFill/>
            <a:miter lim="800000"/>
            <a:headEnd/>
            <a:tailEnd/>
          </a:ln>
          <a:effectLst/>
        </p:spPr>
      </p:pic>
      <p:pic>
        <p:nvPicPr>
          <p:cNvPr id="41987" name="Picture 3"/>
          <p:cNvPicPr>
            <a:picLocks noChangeAspect="1" noChangeArrowheads="1"/>
          </p:cNvPicPr>
          <p:nvPr/>
        </p:nvPicPr>
        <p:blipFill>
          <a:blip r:embed="rId3"/>
          <a:srcRect/>
          <a:stretch>
            <a:fillRect/>
          </a:stretch>
        </p:blipFill>
        <p:spPr bwMode="auto">
          <a:xfrm>
            <a:off x="6096000" y="2400300"/>
            <a:ext cx="2771775" cy="31623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 name="object 32"/>
          <p:cNvSpPr txBox="1"/>
          <p:nvPr/>
        </p:nvSpPr>
        <p:spPr>
          <a:xfrm>
            <a:off x="228600" y="266700"/>
            <a:ext cx="8686800" cy="1114408"/>
          </a:xfrm>
          <a:prstGeom prst="rect">
            <a:avLst/>
          </a:prstGeom>
        </p:spPr>
        <p:txBody>
          <a:bodyPr vert="horz" wrap="square" lIns="0" tIns="21590" rIns="0" bIns="0" rtlCol="0">
            <a:spAutoFit/>
          </a:bodyPr>
          <a:lstStyle/>
          <a:p>
            <a:pPr marL="12700" algn="just">
              <a:lnSpc>
                <a:spcPct val="100000"/>
              </a:lnSpc>
              <a:spcBef>
                <a:spcPts val="170"/>
              </a:spcBef>
            </a:pPr>
            <a:r>
              <a:rPr lang="es-AR" sz="1100" b="1" spc="-55" dirty="0" smtClean="0">
                <a:latin typeface="Trebuchet MS" pitchFamily="34" charset="0"/>
                <a:cs typeface="Trebuchet MS"/>
              </a:rPr>
              <a:t>5.3.2  Arranque estrella -delta</a:t>
            </a:r>
          </a:p>
          <a:p>
            <a:pPr marL="12700" algn="just">
              <a:lnSpc>
                <a:spcPct val="100000"/>
              </a:lnSpc>
              <a:spcBef>
                <a:spcPts val="170"/>
              </a:spcBef>
            </a:pPr>
            <a:endParaRPr lang="es-AR" sz="1100" spc="-55" dirty="0" smtClean="0">
              <a:latin typeface="Trebuchet MS" pitchFamily="34" charset="0"/>
              <a:cs typeface="Trebuchet MS"/>
            </a:endParaRPr>
          </a:p>
          <a:p>
            <a:pPr marL="12700" algn="just">
              <a:lnSpc>
                <a:spcPct val="100000"/>
              </a:lnSpc>
              <a:spcBef>
                <a:spcPts val="170"/>
              </a:spcBef>
            </a:pPr>
            <a:r>
              <a:rPr lang="es-AR" sz="1100" spc="-55" dirty="0" smtClean="0">
                <a:latin typeface="Trebuchet MS" pitchFamily="34" charset="0"/>
                <a:cs typeface="Trebuchet MS"/>
              </a:rPr>
              <a:t>La Figura 5.8 ilustra las características típicas de corriente y par y la Figura 5.9 muestra el arranque en estrella delta.</a:t>
            </a:r>
          </a:p>
          <a:p>
            <a:pPr marL="12700" algn="just">
              <a:lnSpc>
                <a:spcPct val="100000"/>
              </a:lnSpc>
              <a:spcBef>
                <a:spcPts val="170"/>
              </a:spcBef>
            </a:pPr>
            <a:r>
              <a:rPr lang="es-AR" sz="1100" spc="-55" dirty="0" smtClean="0">
                <a:latin typeface="Trebuchet MS" pitchFamily="34" charset="0"/>
                <a:cs typeface="Trebuchet MS"/>
              </a:rPr>
              <a:t>El devanado del estator se conecta primero en estrella a la red. De esta forma, el par de arranque y la corriente de arranque de arranque solo alcanzan un tercio del valor para el arranque directo. Después de la puesta en marcha, el motor se conmuta a una conexión en triángulo. Esto requiere un interruptor estrella delta y al menos seis terminales. En general, para el par de arranque y la corriente de arranque:</a:t>
            </a:r>
            <a:endParaRPr sz="1100">
              <a:latin typeface="Trebuchet MS" pitchFamily="34" charset="0"/>
              <a:cs typeface="Arial MT"/>
            </a:endParaRPr>
          </a:p>
        </p:txBody>
      </p:sp>
      <p:sp>
        <p:nvSpPr>
          <p:cNvPr id="33" name="object 33"/>
          <p:cNvSpPr txBox="1"/>
          <p:nvPr/>
        </p:nvSpPr>
        <p:spPr>
          <a:xfrm>
            <a:off x="228600" y="1562100"/>
            <a:ext cx="4038600" cy="1136208"/>
          </a:xfrm>
          <a:prstGeom prst="rect">
            <a:avLst/>
          </a:prstGeom>
        </p:spPr>
        <p:txBody>
          <a:bodyPr vert="horz" wrap="square" lIns="0" tIns="15240" rIns="0" bIns="0" rtlCol="0">
            <a:spAutoFit/>
          </a:bodyPr>
          <a:lstStyle/>
          <a:p>
            <a:pPr marL="45085">
              <a:lnSpc>
                <a:spcPct val="100000"/>
              </a:lnSpc>
              <a:spcBef>
                <a:spcPts val="120"/>
              </a:spcBef>
            </a:pPr>
            <a:r>
              <a:rPr sz="1100" spc="75" dirty="0">
                <a:latin typeface="Trebuchet MS" pitchFamily="34" charset="0"/>
                <a:cs typeface="Arial MT"/>
              </a:rPr>
              <a:t>M</a:t>
            </a:r>
            <a:r>
              <a:rPr sz="1100" spc="-7" baseline="-21367" dirty="0">
                <a:latin typeface="Trebuchet MS" pitchFamily="34" charset="0"/>
                <a:cs typeface="Arial MT"/>
              </a:rPr>
              <a:t>A </a:t>
            </a:r>
            <a:r>
              <a:rPr sz="1100" spc="-15" baseline="-21367" dirty="0">
                <a:latin typeface="Trebuchet MS" pitchFamily="34" charset="0"/>
                <a:cs typeface="Arial MT"/>
              </a:rPr>
              <a:t> </a:t>
            </a:r>
            <a:r>
              <a:rPr sz="1100" spc="-10" dirty="0">
                <a:latin typeface="Trebuchet MS" pitchFamily="34" charset="0"/>
                <a:cs typeface="Lucida Sans Unicode"/>
              </a:rPr>
              <a:t>=</a:t>
            </a:r>
            <a:r>
              <a:rPr sz="1100" spc="-25" dirty="0">
                <a:latin typeface="Trebuchet MS" pitchFamily="34" charset="0"/>
                <a:cs typeface="Lucida Sans Unicode"/>
              </a:rPr>
              <a:t> </a:t>
            </a:r>
            <a:r>
              <a:rPr sz="1100" spc="55" dirty="0">
                <a:latin typeface="Trebuchet MS" pitchFamily="34" charset="0"/>
                <a:cs typeface="Lucida Sans Unicode"/>
              </a:rPr>
              <a:t>(</a:t>
            </a:r>
            <a:r>
              <a:rPr sz="1100" spc="-45" dirty="0">
                <a:latin typeface="Trebuchet MS" pitchFamily="34" charset="0"/>
                <a:cs typeface="Arial MT"/>
              </a:rPr>
              <a:t>0</a:t>
            </a:r>
            <a:r>
              <a:rPr sz="1100" spc="-40" dirty="0">
                <a:latin typeface="Trebuchet MS" pitchFamily="34" charset="0"/>
                <a:cs typeface="Lucida Sans Unicode"/>
              </a:rPr>
              <a:t>.</a:t>
            </a:r>
            <a:r>
              <a:rPr sz="1100" spc="-40" dirty="0">
                <a:latin typeface="Trebuchet MS" pitchFamily="34" charset="0"/>
                <a:cs typeface="Arial MT"/>
              </a:rPr>
              <a:t>5</a:t>
            </a:r>
            <a:r>
              <a:rPr sz="1100" spc="-95" dirty="0">
                <a:latin typeface="Trebuchet MS" pitchFamily="34" charset="0"/>
                <a:cs typeface="Arial MT"/>
              </a:rPr>
              <a:t> </a:t>
            </a:r>
            <a:r>
              <a:rPr sz="1100" spc="-175" dirty="0">
                <a:latin typeface="Trebuchet MS" pitchFamily="34" charset="0"/>
                <a:cs typeface="Lucida Sans Unicode"/>
              </a:rPr>
              <a:t>··</a:t>
            </a:r>
            <a:r>
              <a:rPr sz="1100" spc="-325" dirty="0">
                <a:latin typeface="Trebuchet MS" pitchFamily="34" charset="0"/>
                <a:cs typeface="Lucida Sans Unicode"/>
              </a:rPr>
              <a:t>·</a:t>
            </a:r>
            <a:r>
              <a:rPr sz="1100" spc="-135" dirty="0">
                <a:latin typeface="Trebuchet MS" pitchFamily="34" charset="0"/>
                <a:cs typeface="Lucida Sans Unicode"/>
              </a:rPr>
              <a:t> </a:t>
            </a:r>
            <a:r>
              <a:rPr sz="1100" spc="-45" dirty="0">
                <a:latin typeface="Trebuchet MS" pitchFamily="34" charset="0"/>
                <a:cs typeface="Arial MT"/>
              </a:rPr>
              <a:t>0</a:t>
            </a:r>
            <a:r>
              <a:rPr sz="1100" spc="-40" dirty="0">
                <a:latin typeface="Trebuchet MS" pitchFamily="34" charset="0"/>
                <a:cs typeface="Lucida Sans Unicode"/>
              </a:rPr>
              <a:t>.</a:t>
            </a:r>
            <a:r>
              <a:rPr sz="1100" spc="-40" dirty="0">
                <a:latin typeface="Trebuchet MS" pitchFamily="34" charset="0"/>
                <a:cs typeface="Arial MT"/>
              </a:rPr>
              <a:t>9</a:t>
            </a:r>
            <a:r>
              <a:rPr sz="1100" spc="60" dirty="0">
                <a:latin typeface="Trebuchet MS" pitchFamily="34" charset="0"/>
                <a:cs typeface="Lucida Sans Unicode"/>
              </a:rPr>
              <a:t>)</a:t>
            </a:r>
            <a:r>
              <a:rPr sz="1100" spc="-135" dirty="0">
                <a:latin typeface="Trebuchet MS" pitchFamily="34" charset="0"/>
                <a:cs typeface="Lucida Sans Unicode"/>
              </a:rPr>
              <a:t> </a:t>
            </a:r>
            <a:r>
              <a:rPr sz="1100" spc="75" dirty="0">
                <a:latin typeface="Trebuchet MS" pitchFamily="34" charset="0"/>
                <a:cs typeface="Arial MT"/>
              </a:rPr>
              <a:t>M</a:t>
            </a:r>
            <a:r>
              <a:rPr sz="1100" spc="7" baseline="-17094" dirty="0">
                <a:latin typeface="Trebuchet MS" pitchFamily="34" charset="0"/>
                <a:cs typeface="Arial MT"/>
              </a:rPr>
              <a:t>N</a:t>
            </a:r>
            <a:endParaRPr sz="1100" baseline="-17094">
              <a:latin typeface="Trebuchet MS" pitchFamily="34" charset="0"/>
              <a:cs typeface="Arial MT"/>
            </a:endParaRPr>
          </a:p>
          <a:p>
            <a:pPr marL="45085">
              <a:lnSpc>
                <a:spcPct val="100000"/>
              </a:lnSpc>
              <a:spcBef>
                <a:spcPts val="1285"/>
              </a:spcBef>
            </a:pPr>
            <a:r>
              <a:rPr lang="es-AR" sz="1100" spc="100" dirty="0" err="1" smtClean="0">
                <a:latin typeface="Trebuchet MS" pitchFamily="34" charset="0"/>
                <a:cs typeface="Arial MT"/>
              </a:rPr>
              <a:t>Ia</a:t>
            </a:r>
            <a:r>
              <a:rPr lang="es-AR" sz="1100" spc="100" dirty="0" smtClean="0">
                <a:latin typeface="Trebuchet MS" pitchFamily="34" charset="0"/>
                <a:cs typeface="Arial MT"/>
              </a:rPr>
              <a:t> = (1.8 ··· 2.5) </a:t>
            </a:r>
            <a:r>
              <a:rPr lang="es-AR" sz="1100" spc="100" dirty="0" err="1" smtClean="0">
                <a:latin typeface="Trebuchet MS" pitchFamily="34" charset="0"/>
                <a:cs typeface="Arial MT"/>
              </a:rPr>
              <a:t>IrM</a:t>
            </a:r>
            <a:endParaRPr lang="es-AR" sz="1100" spc="100" dirty="0" smtClean="0">
              <a:latin typeface="Trebuchet MS" pitchFamily="34" charset="0"/>
              <a:cs typeface="Arial MT"/>
            </a:endParaRPr>
          </a:p>
          <a:p>
            <a:pPr marL="45085" algn="just">
              <a:lnSpc>
                <a:spcPts val="1100"/>
              </a:lnSpc>
              <a:spcBef>
                <a:spcPts val="1285"/>
              </a:spcBef>
            </a:pPr>
            <a:r>
              <a:rPr lang="es-AR" sz="1100" spc="100" dirty="0" smtClean="0">
                <a:latin typeface="Trebuchet MS" pitchFamily="34" charset="0"/>
                <a:cs typeface="Arial MT"/>
              </a:rPr>
              <a:t>Los significados de los símbolos</a:t>
            </a:r>
          </a:p>
          <a:p>
            <a:pPr marL="45085" algn="just">
              <a:lnSpc>
                <a:spcPts val="1100"/>
              </a:lnSpc>
              <a:spcBef>
                <a:spcPts val="1285"/>
              </a:spcBef>
            </a:pPr>
            <a:r>
              <a:rPr lang="es-AR" sz="1100" spc="100" dirty="0" smtClean="0">
                <a:latin typeface="Trebuchet MS" pitchFamily="34" charset="0"/>
                <a:cs typeface="Arial MT"/>
              </a:rPr>
              <a:t> son (Figura 5.8):</a:t>
            </a:r>
            <a:endParaRPr sz="1100">
              <a:latin typeface="Trebuchet MS" pitchFamily="34" charset="0"/>
              <a:cs typeface="Arial MT"/>
            </a:endParaRPr>
          </a:p>
        </p:txBody>
      </p:sp>
      <p:pic>
        <p:nvPicPr>
          <p:cNvPr id="43010" name="Picture 2"/>
          <p:cNvPicPr>
            <a:picLocks noChangeAspect="1" noChangeArrowheads="1"/>
          </p:cNvPicPr>
          <p:nvPr/>
        </p:nvPicPr>
        <p:blipFill>
          <a:blip r:embed="rId2"/>
          <a:srcRect/>
          <a:stretch>
            <a:fillRect/>
          </a:stretch>
        </p:blipFill>
        <p:spPr bwMode="auto">
          <a:xfrm>
            <a:off x="304800" y="2819400"/>
            <a:ext cx="2419350" cy="1524000"/>
          </a:xfrm>
          <a:prstGeom prst="rect">
            <a:avLst/>
          </a:prstGeom>
          <a:noFill/>
          <a:ln w="9525">
            <a:noFill/>
            <a:miter lim="800000"/>
            <a:headEnd/>
            <a:tailEnd/>
          </a:ln>
          <a:effectLst/>
        </p:spPr>
      </p:pic>
      <p:pic>
        <p:nvPicPr>
          <p:cNvPr id="43011" name="Picture 3"/>
          <p:cNvPicPr>
            <a:picLocks noChangeAspect="1" noChangeArrowheads="1"/>
          </p:cNvPicPr>
          <p:nvPr/>
        </p:nvPicPr>
        <p:blipFill>
          <a:blip r:embed="rId3"/>
          <a:srcRect/>
          <a:stretch>
            <a:fillRect/>
          </a:stretch>
        </p:blipFill>
        <p:spPr bwMode="auto">
          <a:xfrm>
            <a:off x="228600" y="4343400"/>
            <a:ext cx="2133600" cy="1257300"/>
          </a:xfrm>
          <a:prstGeom prst="rect">
            <a:avLst/>
          </a:prstGeom>
          <a:noFill/>
          <a:ln w="9525">
            <a:noFill/>
            <a:miter lim="800000"/>
            <a:headEnd/>
            <a:tailEnd/>
          </a:ln>
          <a:effectLst/>
        </p:spPr>
      </p:pic>
      <p:pic>
        <p:nvPicPr>
          <p:cNvPr id="43012" name="Picture 4"/>
          <p:cNvPicPr>
            <a:picLocks noChangeAspect="1" noChangeArrowheads="1"/>
          </p:cNvPicPr>
          <p:nvPr/>
        </p:nvPicPr>
        <p:blipFill>
          <a:blip r:embed="rId4"/>
          <a:srcRect r="4762"/>
          <a:stretch>
            <a:fillRect/>
          </a:stretch>
        </p:blipFill>
        <p:spPr bwMode="auto">
          <a:xfrm>
            <a:off x="2743201" y="1409701"/>
            <a:ext cx="3429000" cy="3962399"/>
          </a:xfrm>
          <a:prstGeom prst="rect">
            <a:avLst/>
          </a:prstGeom>
          <a:noFill/>
          <a:ln w="9525">
            <a:noFill/>
            <a:miter lim="800000"/>
            <a:headEnd/>
            <a:tailEnd/>
          </a:ln>
          <a:effectLst/>
        </p:spPr>
      </p:pic>
      <p:pic>
        <p:nvPicPr>
          <p:cNvPr id="43013" name="Picture 5"/>
          <p:cNvPicPr>
            <a:picLocks noChangeAspect="1" noChangeArrowheads="1"/>
          </p:cNvPicPr>
          <p:nvPr/>
        </p:nvPicPr>
        <p:blipFill>
          <a:blip r:embed="rId5"/>
          <a:srcRect/>
          <a:stretch>
            <a:fillRect/>
          </a:stretch>
        </p:blipFill>
        <p:spPr bwMode="auto">
          <a:xfrm>
            <a:off x="6172200" y="1943100"/>
            <a:ext cx="2790825" cy="3238500"/>
          </a:xfrm>
          <a:prstGeom prst="rect">
            <a:avLst/>
          </a:prstGeom>
          <a:noFill/>
          <a:ln w="9525">
            <a:noFill/>
            <a:miter lim="800000"/>
            <a:headEnd/>
            <a:tailEnd/>
          </a:ln>
          <a:effectLst/>
        </p:spPr>
      </p:pic>
      <p:pic>
        <p:nvPicPr>
          <p:cNvPr id="43014" name="Picture 6"/>
          <p:cNvPicPr>
            <a:picLocks noChangeAspect="1" noChangeArrowheads="1"/>
          </p:cNvPicPr>
          <p:nvPr/>
        </p:nvPicPr>
        <p:blipFill>
          <a:blip r:embed="rId6"/>
          <a:srcRect/>
          <a:stretch>
            <a:fillRect/>
          </a:stretch>
        </p:blipFill>
        <p:spPr bwMode="auto">
          <a:xfrm>
            <a:off x="3200400" y="5448300"/>
            <a:ext cx="2828925" cy="1428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object 29"/>
          <p:cNvSpPr txBox="1"/>
          <p:nvPr/>
        </p:nvSpPr>
        <p:spPr>
          <a:xfrm>
            <a:off x="228600" y="190500"/>
            <a:ext cx="8686800" cy="1304203"/>
          </a:xfrm>
          <a:prstGeom prst="rect">
            <a:avLst/>
          </a:prstGeom>
        </p:spPr>
        <p:txBody>
          <a:bodyPr vert="horz" wrap="square" lIns="0" tIns="12065" rIns="0" bIns="0" rtlCol="0">
            <a:spAutoFit/>
          </a:bodyPr>
          <a:lstStyle/>
          <a:p>
            <a:pPr marL="12700" marR="5080" algn="just">
              <a:lnSpc>
                <a:spcPct val="110800"/>
              </a:lnSpc>
              <a:spcBef>
                <a:spcPts val="95"/>
              </a:spcBef>
            </a:pPr>
            <a:r>
              <a:rPr lang="es-AR" sz="1100" spc="65" dirty="0" smtClean="0">
                <a:latin typeface="Trebuchet MS" pitchFamily="34" charset="0"/>
                <a:cs typeface="Arial MT"/>
              </a:rPr>
              <a:t>Para evitar cortocircuitos al pasar de la fase estrella a la fase triángulo durante el arranque con arrancadores de motor estrella-triángulo, se debe utilizar un relé de tiempo estrella-triángulo con pausa de conmutación. Esto asegura que el arco eléctrico se ha extinguido cuando se abre el </a:t>
            </a:r>
            <a:r>
              <a:rPr lang="es-AR" sz="1100" spc="65" dirty="0" err="1" smtClean="0">
                <a:latin typeface="Trebuchet MS" pitchFamily="34" charset="0"/>
                <a:cs typeface="Arial MT"/>
              </a:rPr>
              <a:t>contactor</a:t>
            </a:r>
            <a:r>
              <a:rPr lang="es-AR" sz="1100" spc="65" dirty="0" smtClean="0">
                <a:latin typeface="Trebuchet MS" pitchFamily="34" charset="0"/>
                <a:cs typeface="Arial MT"/>
              </a:rPr>
              <a:t> en estrella, antes de que se cierre el </a:t>
            </a:r>
            <a:r>
              <a:rPr lang="es-AR" sz="1100" spc="65" dirty="0" err="1" smtClean="0">
                <a:latin typeface="Trebuchet MS" pitchFamily="34" charset="0"/>
                <a:cs typeface="Arial MT"/>
              </a:rPr>
              <a:t>contactor</a:t>
            </a:r>
            <a:r>
              <a:rPr lang="es-AR" sz="1100" spc="65" dirty="0" smtClean="0">
                <a:latin typeface="Trebuchet MS" pitchFamily="34" charset="0"/>
                <a:cs typeface="Arial MT"/>
              </a:rPr>
              <a:t> en triángulo.</a:t>
            </a:r>
          </a:p>
          <a:p>
            <a:pPr marL="3175" algn="just">
              <a:lnSpc>
                <a:spcPct val="100000"/>
              </a:lnSpc>
              <a:spcBef>
                <a:spcPts val="95"/>
              </a:spcBef>
            </a:pPr>
            <a:endParaRPr lang="es-AR" sz="1100" spc="-40" dirty="0" smtClean="0">
              <a:latin typeface="Trebuchet MS" pitchFamily="34" charset="0"/>
              <a:cs typeface="Arial MT"/>
            </a:endParaRPr>
          </a:p>
          <a:p>
            <a:pPr marL="3175" algn="just">
              <a:lnSpc>
                <a:spcPct val="100000"/>
              </a:lnSpc>
              <a:spcBef>
                <a:spcPts val="95"/>
              </a:spcBef>
            </a:pPr>
            <a:r>
              <a:rPr lang="es-AR" sz="1100" spc="-40" dirty="0" smtClean="0">
                <a:latin typeface="Trebuchet MS" pitchFamily="34" charset="0"/>
                <a:cs typeface="Arial MT"/>
              </a:rPr>
              <a:t>Condiciones de corriente, par y potencia para la conexión estrella </a:t>
            </a:r>
          </a:p>
          <a:p>
            <a:pPr marL="3175" algn="just">
              <a:lnSpc>
                <a:spcPct val="100000"/>
              </a:lnSpc>
              <a:spcBef>
                <a:spcPts val="95"/>
              </a:spcBef>
            </a:pPr>
            <a:r>
              <a:rPr lang="es-AR" sz="1100" spc="-40" dirty="0" smtClean="0">
                <a:latin typeface="Trebuchet MS" pitchFamily="34" charset="0"/>
                <a:cs typeface="Arial MT"/>
              </a:rPr>
              <a:t>triángulo (Figura 5.10)</a:t>
            </a:r>
          </a:p>
          <a:p>
            <a:pPr marL="3175" algn="just">
              <a:lnSpc>
                <a:spcPct val="100000"/>
              </a:lnSpc>
              <a:spcBef>
                <a:spcPts val="95"/>
              </a:spcBef>
            </a:pPr>
            <a:r>
              <a:rPr lang="es-AR" sz="1100" spc="-40" dirty="0" smtClean="0">
                <a:latin typeface="Trebuchet MS" pitchFamily="34" charset="0"/>
                <a:cs typeface="Arial MT"/>
              </a:rPr>
              <a:t>Corriente de arranque:</a:t>
            </a:r>
            <a:endParaRPr sz="1100">
              <a:latin typeface="Trebuchet MS" pitchFamily="34" charset="0"/>
              <a:cs typeface="Arial MT"/>
            </a:endParaRPr>
          </a:p>
        </p:txBody>
      </p:sp>
      <p:sp>
        <p:nvSpPr>
          <p:cNvPr id="31" name="30 Rectángulo"/>
          <p:cNvSpPr/>
          <p:nvPr/>
        </p:nvSpPr>
        <p:spPr>
          <a:xfrm>
            <a:off x="152400" y="1508720"/>
            <a:ext cx="1447800" cy="3529171"/>
          </a:xfrm>
          <a:prstGeom prst="rect">
            <a:avLst/>
          </a:prstGeom>
        </p:spPr>
        <p:txBody>
          <a:bodyPr wrap="square">
            <a:spAutoFit/>
          </a:bodyPr>
          <a:lstStyle/>
          <a:p>
            <a:pPr marL="19685" algn="just">
              <a:lnSpc>
                <a:spcPct val="100000"/>
              </a:lnSpc>
              <a:spcBef>
                <a:spcPts val="210"/>
              </a:spcBef>
            </a:pPr>
            <a:r>
              <a:rPr lang="es-AR" sz="1100" b="1" spc="10" dirty="0" smtClean="0">
                <a:latin typeface="Trebuchet MS" pitchFamily="34" charset="0"/>
                <a:cs typeface="Arial MT"/>
              </a:rPr>
              <a:t>Dimensionamiento de los </a:t>
            </a:r>
            <a:r>
              <a:rPr lang="es-AR" sz="1100" b="1" spc="10" dirty="0" err="1" smtClean="0">
                <a:latin typeface="Trebuchet MS" pitchFamily="34" charset="0"/>
                <a:cs typeface="Arial MT"/>
              </a:rPr>
              <a:t>contactores</a:t>
            </a:r>
            <a:r>
              <a:rPr lang="es-AR" sz="1100" b="1" spc="10" dirty="0" smtClean="0">
                <a:latin typeface="Trebuchet MS" pitchFamily="34" charset="0"/>
                <a:cs typeface="Arial MT"/>
              </a:rPr>
              <a:t> para tiempos de arranque de hasta 10 s</a:t>
            </a:r>
          </a:p>
          <a:p>
            <a:pPr marL="19685" algn="just">
              <a:lnSpc>
                <a:spcPct val="100000"/>
              </a:lnSpc>
              <a:spcBef>
                <a:spcPts val="210"/>
              </a:spcBef>
            </a:pPr>
            <a:endParaRPr lang="es-AR" sz="1100" b="1" spc="10" dirty="0" smtClean="0">
              <a:latin typeface="Trebuchet MS" pitchFamily="34" charset="0"/>
              <a:cs typeface="Arial MT"/>
            </a:endParaRPr>
          </a:p>
          <a:p>
            <a:pPr marL="19685" algn="just">
              <a:lnSpc>
                <a:spcPct val="100000"/>
              </a:lnSpc>
              <a:spcBef>
                <a:spcPts val="210"/>
              </a:spcBef>
            </a:pPr>
            <a:r>
              <a:rPr lang="es-AR" sz="1100" spc="10" dirty="0" smtClean="0">
                <a:latin typeface="Trebuchet MS" pitchFamily="34" charset="0"/>
                <a:cs typeface="Arial MT"/>
              </a:rPr>
              <a:t>El </a:t>
            </a:r>
            <a:r>
              <a:rPr lang="es-AR" sz="1100" spc="10" dirty="0" err="1" smtClean="0">
                <a:latin typeface="Trebuchet MS" pitchFamily="34" charset="0"/>
                <a:cs typeface="Arial MT"/>
              </a:rPr>
              <a:t>contactor</a:t>
            </a:r>
            <a:r>
              <a:rPr lang="es-AR" sz="1100" spc="10" dirty="0" smtClean="0">
                <a:latin typeface="Trebuchet MS" pitchFamily="34" charset="0"/>
                <a:cs typeface="Arial MT"/>
              </a:rPr>
              <a:t> de red K1 debe estar dimensionado para el 58 % de la potencia del motor, el </a:t>
            </a:r>
            <a:r>
              <a:rPr lang="es-AR" sz="1100" spc="10" dirty="0" err="1" smtClean="0">
                <a:latin typeface="Trebuchet MS" pitchFamily="34" charset="0"/>
                <a:cs typeface="Arial MT"/>
              </a:rPr>
              <a:t>contactor</a:t>
            </a:r>
            <a:r>
              <a:rPr lang="es-AR" sz="1100" spc="10" dirty="0" smtClean="0">
                <a:latin typeface="Trebuchet MS" pitchFamily="34" charset="0"/>
                <a:cs typeface="Arial MT"/>
              </a:rPr>
              <a:t> estrella K2 para el 33 % de la potencia del motor y el </a:t>
            </a:r>
            <a:r>
              <a:rPr lang="es-AR" sz="1100" spc="10" dirty="0" err="1" smtClean="0">
                <a:latin typeface="Trebuchet MS" pitchFamily="34" charset="0"/>
                <a:cs typeface="Arial MT"/>
              </a:rPr>
              <a:t>contactor</a:t>
            </a:r>
            <a:r>
              <a:rPr lang="es-AR" sz="1100" spc="10" dirty="0" smtClean="0">
                <a:latin typeface="Trebuchet MS" pitchFamily="34" charset="0"/>
                <a:cs typeface="Arial MT"/>
              </a:rPr>
              <a:t> triángulo K3 para el 58 % de la potencia del motor (Figura 5.9).</a:t>
            </a:r>
            <a:endParaRPr lang="es-AR" sz="1100" dirty="0" smtClean="0">
              <a:latin typeface="Trebuchet MS" pitchFamily="34" charset="0"/>
              <a:cs typeface="Arial MT"/>
            </a:endParaRPr>
          </a:p>
        </p:txBody>
      </p:sp>
      <p:pic>
        <p:nvPicPr>
          <p:cNvPr id="32" name="Picture 5"/>
          <p:cNvPicPr>
            <a:picLocks noChangeAspect="1" noChangeArrowheads="1"/>
          </p:cNvPicPr>
          <p:nvPr/>
        </p:nvPicPr>
        <p:blipFill>
          <a:blip r:embed="rId2"/>
          <a:srcRect/>
          <a:stretch>
            <a:fillRect/>
          </a:stretch>
        </p:blipFill>
        <p:spPr bwMode="auto">
          <a:xfrm>
            <a:off x="1600200" y="1181100"/>
            <a:ext cx="3276600" cy="4114800"/>
          </a:xfrm>
          <a:prstGeom prst="rect">
            <a:avLst/>
          </a:prstGeom>
          <a:noFill/>
          <a:ln w="9525">
            <a:noFill/>
            <a:miter lim="800000"/>
            <a:headEnd/>
            <a:tailEnd/>
          </a:ln>
          <a:effectLst/>
        </p:spPr>
      </p:pic>
      <p:pic>
        <p:nvPicPr>
          <p:cNvPr id="44035" name="Picture 3"/>
          <p:cNvPicPr>
            <a:picLocks noChangeAspect="1" noChangeArrowheads="1"/>
          </p:cNvPicPr>
          <p:nvPr/>
        </p:nvPicPr>
        <p:blipFill>
          <a:blip r:embed="rId3"/>
          <a:srcRect/>
          <a:stretch>
            <a:fillRect/>
          </a:stretch>
        </p:blipFill>
        <p:spPr bwMode="auto">
          <a:xfrm>
            <a:off x="5105400" y="1943100"/>
            <a:ext cx="3762375" cy="3248025"/>
          </a:xfrm>
          <a:prstGeom prst="rect">
            <a:avLst/>
          </a:prstGeom>
          <a:noFill/>
          <a:ln w="9525">
            <a:noFill/>
            <a:miter lim="800000"/>
            <a:headEnd/>
            <a:tailEnd/>
          </a:ln>
          <a:effectLst/>
        </p:spPr>
      </p:pic>
      <p:sp>
        <p:nvSpPr>
          <p:cNvPr id="34" name="33 Rectángulo"/>
          <p:cNvSpPr/>
          <p:nvPr/>
        </p:nvSpPr>
        <p:spPr>
          <a:xfrm>
            <a:off x="4343400" y="5295900"/>
            <a:ext cx="4572000" cy="253916"/>
          </a:xfrm>
          <a:prstGeom prst="rect">
            <a:avLst/>
          </a:prstGeom>
        </p:spPr>
        <p:txBody>
          <a:bodyPr>
            <a:spAutoFit/>
          </a:bodyPr>
          <a:lstStyle/>
          <a:p>
            <a:pPr marL="19685" algn="ctr">
              <a:lnSpc>
                <a:spcPct val="100000"/>
              </a:lnSpc>
              <a:spcBef>
                <a:spcPts val="95"/>
              </a:spcBef>
            </a:pPr>
            <a:r>
              <a:rPr lang="es-AR" sz="1050" b="1" spc="-30" dirty="0" smtClean="0">
                <a:latin typeface="Trebuchet MS" pitchFamily="34" charset="0"/>
                <a:cs typeface="Arial MT"/>
              </a:rPr>
              <a:t>Figura 5.10 Corriente y par para arranque estrella triángulo</a:t>
            </a:r>
          </a:p>
        </p:txBody>
      </p:sp>
      <p:pic>
        <p:nvPicPr>
          <p:cNvPr id="35" name="Picture 2"/>
          <p:cNvPicPr>
            <a:picLocks noChangeAspect="1" noChangeArrowheads="1"/>
          </p:cNvPicPr>
          <p:nvPr/>
        </p:nvPicPr>
        <p:blipFill>
          <a:blip r:embed="rId4"/>
          <a:srcRect l="3279"/>
          <a:stretch>
            <a:fillRect/>
          </a:stretch>
        </p:blipFill>
        <p:spPr bwMode="auto">
          <a:xfrm>
            <a:off x="4343400" y="723900"/>
            <a:ext cx="4572000" cy="12191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object 15"/>
          <p:cNvSpPr txBox="1"/>
          <p:nvPr/>
        </p:nvSpPr>
        <p:spPr>
          <a:xfrm>
            <a:off x="228600" y="266700"/>
            <a:ext cx="8686800" cy="689291"/>
          </a:xfrm>
          <a:prstGeom prst="rect">
            <a:avLst/>
          </a:prstGeom>
        </p:spPr>
        <p:txBody>
          <a:bodyPr vert="horz" wrap="square" lIns="0" tIns="12065" rIns="0" bIns="0" rtlCol="0">
            <a:spAutoFit/>
          </a:bodyPr>
          <a:lstStyle/>
          <a:p>
            <a:pPr marL="19685" algn="just">
              <a:lnSpc>
                <a:spcPct val="100000"/>
              </a:lnSpc>
              <a:spcBef>
                <a:spcPts val="95"/>
              </a:spcBef>
            </a:pPr>
            <a:r>
              <a:rPr lang="es-AR" sz="1100" spc="-30" dirty="0" smtClean="0">
                <a:latin typeface="Trebuchet MS" pitchFamily="34" charset="0"/>
                <a:cs typeface="Arial MT"/>
              </a:rPr>
              <a:t>El relé de protección del motor está en serie con los conductores de los terminales a los terminales del motor y se activa en la conexión en estrella (Figura 5.11 a). Debe configurarse a 0,58 veces la corriente nominal del motor. El relé de protección del motor está en la línea de alimentación de la red (Figura 5.11 b). Este circuito no ofrece una protección completa, ya que su corriente se cambia a 1,7 veces la corriente de línea a línea.</a:t>
            </a:r>
            <a:endParaRPr sz="1100">
              <a:latin typeface="Trebuchet MS" pitchFamily="34" charset="0"/>
              <a:cs typeface="Arial MT"/>
            </a:endParaRPr>
          </a:p>
        </p:txBody>
      </p:sp>
      <p:sp>
        <p:nvSpPr>
          <p:cNvPr id="36" name="object 36"/>
          <p:cNvSpPr txBox="1"/>
          <p:nvPr/>
        </p:nvSpPr>
        <p:spPr>
          <a:xfrm>
            <a:off x="228600" y="3314700"/>
            <a:ext cx="3657600" cy="359842"/>
          </a:xfrm>
          <a:prstGeom prst="rect">
            <a:avLst/>
          </a:prstGeom>
        </p:spPr>
        <p:txBody>
          <a:bodyPr vert="horz" wrap="square" lIns="0" tIns="7620" rIns="0" bIns="0" rtlCol="0">
            <a:spAutoFit/>
          </a:bodyPr>
          <a:lstStyle/>
          <a:p>
            <a:pPr marL="12700" marR="5080" algn="ctr">
              <a:lnSpc>
                <a:spcPct val="103899"/>
              </a:lnSpc>
              <a:spcBef>
                <a:spcPts val="60"/>
              </a:spcBef>
            </a:pPr>
            <a:r>
              <a:rPr sz="1100" spc="-30">
                <a:latin typeface="Trebuchet MS" pitchFamily="34" charset="0"/>
                <a:cs typeface="Arial MT"/>
              </a:rPr>
              <a:t>Figure</a:t>
            </a:r>
            <a:r>
              <a:rPr sz="1100" spc="-15">
                <a:latin typeface="Trebuchet MS" pitchFamily="34" charset="0"/>
                <a:cs typeface="Arial MT"/>
              </a:rPr>
              <a:t> </a:t>
            </a:r>
            <a:r>
              <a:rPr sz="1100" spc="85" smtClean="0">
                <a:latin typeface="Trebuchet MS" pitchFamily="34" charset="0"/>
                <a:cs typeface="Arial MT"/>
              </a:rPr>
              <a:t>5.</a:t>
            </a:r>
            <a:r>
              <a:rPr lang="es-ES" sz="1100" spc="85" dirty="0" smtClean="0">
                <a:latin typeface="Trebuchet MS" pitchFamily="34" charset="0"/>
                <a:cs typeface="Arial MT"/>
              </a:rPr>
              <a:t>11</a:t>
            </a:r>
            <a:r>
              <a:rPr sz="1100" spc="320" smtClean="0">
                <a:latin typeface="Trebuchet MS" pitchFamily="34" charset="0"/>
                <a:cs typeface="Arial MT"/>
              </a:rPr>
              <a:t> </a:t>
            </a:r>
            <a:r>
              <a:rPr sz="1100" spc="-35" dirty="0">
                <a:latin typeface="Trebuchet MS" pitchFamily="34" charset="0"/>
                <a:cs typeface="Trebuchet MS"/>
              </a:rPr>
              <a:t>Arrangement</a:t>
            </a:r>
            <a:r>
              <a:rPr sz="1100" spc="-40" dirty="0">
                <a:latin typeface="Trebuchet MS" pitchFamily="34" charset="0"/>
                <a:cs typeface="Trebuchet MS"/>
              </a:rPr>
              <a:t> of </a:t>
            </a:r>
            <a:r>
              <a:rPr sz="1100" spc="-50" dirty="0">
                <a:latin typeface="Trebuchet MS" pitchFamily="34" charset="0"/>
                <a:cs typeface="Trebuchet MS"/>
              </a:rPr>
              <a:t>the</a:t>
            </a:r>
            <a:r>
              <a:rPr sz="1100" spc="-40" dirty="0">
                <a:latin typeface="Trebuchet MS" pitchFamily="34" charset="0"/>
                <a:cs typeface="Trebuchet MS"/>
              </a:rPr>
              <a:t> </a:t>
            </a:r>
            <a:r>
              <a:rPr sz="1100" spc="-45" dirty="0">
                <a:latin typeface="Trebuchet MS" pitchFamily="34" charset="0"/>
                <a:cs typeface="Trebuchet MS"/>
              </a:rPr>
              <a:t>network</a:t>
            </a:r>
            <a:r>
              <a:rPr sz="1100" spc="-40" dirty="0">
                <a:latin typeface="Trebuchet MS" pitchFamily="34" charset="0"/>
                <a:cs typeface="Trebuchet MS"/>
              </a:rPr>
              <a:t> contactor</a:t>
            </a:r>
            <a:r>
              <a:rPr sz="1100" spc="-45" dirty="0">
                <a:latin typeface="Trebuchet MS" pitchFamily="34" charset="0"/>
                <a:cs typeface="Trebuchet MS"/>
              </a:rPr>
              <a:t> </a:t>
            </a:r>
            <a:r>
              <a:rPr sz="1100" spc="-20" dirty="0">
                <a:latin typeface="Trebuchet MS" pitchFamily="34" charset="0"/>
                <a:cs typeface="Trebuchet MS"/>
              </a:rPr>
              <a:t>(a)</a:t>
            </a:r>
            <a:r>
              <a:rPr sz="1100" spc="-40" dirty="0">
                <a:latin typeface="Trebuchet MS" pitchFamily="34" charset="0"/>
                <a:cs typeface="Trebuchet MS"/>
              </a:rPr>
              <a:t> </a:t>
            </a:r>
            <a:r>
              <a:rPr sz="1100" spc="-20" dirty="0">
                <a:latin typeface="Trebuchet MS" pitchFamily="34" charset="0"/>
                <a:cs typeface="Trebuchet MS"/>
              </a:rPr>
              <a:t>in</a:t>
            </a:r>
            <a:r>
              <a:rPr sz="1100" spc="-40" dirty="0">
                <a:latin typeface="Trebuchet MS" pitchFamily="34" charset="0"/>
                <a:cs typeface="Trebuchet MS"/>
              </a:rPr>
              <a:t> </a:t>
            </a:r>
            <a:r>
              <a:rPr sz="1100" spc="-50" dirty="0">
                <a:latin typeface="Trebuchet MS" pitchFamily="34" charset="0"/>
                <a:cs typeface="Trebuchet MS"/>
              </a:rPr>
              <a:t>the </a:t>
            </a:r>
            <a:r>
              <a:rPr sz="1100" spc="-229" dirty="0">
                <a:latin typeface="Trebuchet MS" pitchFamily="34" charset="0"/>
                <a:cs typeface="Trebuchet MS"/>
              </a:rPr>
              <a:t> </a:t>
            </a:r>
            <a:r>
              <a:rPr sz="1100" spc="-25" dirty="0">
                <a:latin typeface="Trebuchet MS" pitchFamily="34" charset="0"/>
                <a:cs typeface="Trebuchet MS"/>
              </a:rPr>
              <a:t>motor</a:t>
            </a:r>
            <a:r>
              <a:rPr sz="1100" spc="-50" dirty="0">
                <a:latin typeface="Trebuchet MS" pitchFamily="34" charset="0"/>
                <a:cs typeface="Trebuchet MS"/>
              </a:rPr>
              <a:t> line, </a:t>
            </a:r>
            <a:r>
              <a:rPr sz="1100" spc="-10" dirty="0">
                <a:latin typeface="Trebuchet MS" pitchFamily="34" charset="0"/>
                <a:cs typeface="Trebuchet MS"/>
              </a:rPr>
              <a:t>(b)</a:t>
            </a:r>
            <a:r>
              <a:rPr sz="1100" spc="-45" dirty="0">
                <a:latin typeface="Trebuchet MS" pitchFamily="34" charset="0"/>
                <a:cs typeface="Trebuchet MS"/>
              </a:rPr>
              <a:t> </a:t>
            </a:r>
            <a:r>
              <a:rPr sz="1100" spc="-20" dirty="0">
                <a:latin typeface="Trebuchet MS" pitchFamily="34" charset="0"/>
                <a:cs typeface="Trebuchet MS"/>
              </a:rPr>
              <a:t>in</a:t>
            </a:r>
            <a:r>
              <a:rPr sz="1100" spc="-45" dirty="0">
                <a:latin typeface="Trebuchet MS" pitchFamily="34" charset="0"/>
                <a:cs typeface="Trebuchet MS"/>
              </a:rPr>
              <a:t> </a:t>
            </a:r>
            <a:r>
              <a:rPr sz="1100" spc="-50" dirty="0">
                <a:latin typeface="Trebuchet MS" pitchFamily="34" charset="0"/>
                <a:cs typeface="Trebuchet MS"/>
              </a:rPr>
              <a:t>the</a:t>
            </a:r>
            <a:r>
              <a:rPr sz="1100" spc="-45" dirty="0">
                <a:latin typeface="Trebuchet MS" pitchFamily="34" charset="0"/>
                <a:cs typeface="Trebuchet MS"/>
              </a:rPr>
              <a:t> </a:t>
            </a:r>
            <a:r>
              <a:rPr sz="1100" spc="-55" dirty="0">
                <a:latin typeface="Trebuchet MS" pitchFamily="34" charset="0"/>
                <a:cs typeface="Trebuchet MS"/>
              </a:rPr>
              <a:t>feeder</a:t>
            </a:r>
            <a:r>
              <a:rPr sz="1100" spc="-45" dirty="0">
                <a:latin typeface="Trebuchet MS" pitchFamily="34" charset="0"/>
                <a:cs typeface="Trebuchet MS"/>
              </a:rPr>
              <a:t> </a:t>
            </a:r>
            <a:r>
              <a:rPr sz="1100" spc="-40" dirty="0">
                <a:latin typeface="Trebuchet MS" pitchFamily="34" charset="0"/>
                <a:cs typeface="Trebuchet MS"/>
              </a:rPr>
              <a:t>line</a:t>
            </a:r>
            <a:endParaRPr sz="1100">
              <a:latin typeface="Trebuchet MS" pitchFamily="34" charset="0"/>
              <a:cs typeface="Trebuchet MS"/>
            </a:endParaRPr>
          </a:p>
        </p:txBody>
      </p:sp>
      <p:pic>
        <p:nvPicPr>
          <p:cNvPr id="45059" name="Picture 3"/>
          <p:cNvPicPr>
            <a:picLocks noChangeAspect="1" noChangeArrowheads="1"/>
          </p:cNvPicPr>
          <p:nvPr/>
        </p:nvPicPr>
        <p:blipFill>
          <a:blip r:embed="rId2"/>
          <a:srcRect/>
          <a:stretch>
            <a:fillRect/>
          </a:stretch>
        </p:blipFill>
        <p:spPr bwMode="auto">
          <a:xfrm>
            <a:off x="228600" y="952500"/>
            <a:ext cx="3648075" cy="2257425"/>
          </a:xfrm>
          <a:prstGeom prst="rect">
            <a:avLst/>
          </a:prstGeom>
          <a:noFill/>
          <a:ln w="9525">
            <a:noFill/>
            <a:miter lim="800000"/>
            <a:headEnd/>
            <a:tailEnd/>
          </a:ln>
          <a:effectLst/>
        </p:spPr>
      </p:pic>
      <p:sp>
        <p:nvSpPr>
          <p:cNvPr id="39" name="object 3"/>
          <p:cNvSpPr txBox="1"/>
          <p:nvPr/>
        </p:nvSpPr>
        <p:spPr>
          <a:xfrm>
            <a:off x="4114800" y="1409700"/>
            <a:ext cx="1752600" cy="2212785"/>
          </a:xfrm>
          <a:prstGeom prst="rect">
            <a:avLst/>
          </a:prstGeom>
        </p:spPr>
        <p:txBody>
          <a:bodyPr vert="horz" wrap="square" lIns="0" tIns="12065" rIns="0" bIns="0" rtlCol="0">
            <a:spAutoFit/>
          </a:bodyPr>
          <a:lstStyle/>
          <a:p>
            <a:pPr marR="5080" algn="just">
              <a:lnSpc>
                <a:spcPct val="100000"/>
              </a:lnSpc>
              <a:spcBef>
                <a:spcPts val="95"/>
              </a:spcBef>
            </a:pPr>
            <a:r>
              <a:rPr lang="es-AR" sz="1100" spc="-40" dirty="0" smtClean="0">
                <a:latin typeface="Trebuchet MS" pitchFamily="34" charset="0"/>
                <a:cs typeface="Arial MT"/>
              </a:rPr>
              <a:t>El relé de protección del motor está en la conexión delta estrella. En la conexión en estrella, no fluye corriente a través del relé. Durante el arranque del motor, no hay protección presente. Esta conexión se utiliza para arranques de alta inercia o arranques prolongados. La figura 5.12 muestra la disposición de los </a:t>
            </a:r>
            <a:r>
              <a:rPr lang="es-AR" sz="1100" spc="-40" dirty="0" err="1" smtClean="0">
                <a:latin typeface="Trebuchet MS" pitchFamily="34" charset="0"/>
                <a:cs typeface="Arial MT"/>
              </a:rPr>
              <a:t>contactores</a:t>
            </a:r>
            <a:r>
              <a:rPr lang="es-AR" sz="1100" spc="-40" dirty="0" smtClean="0">
                <a:latin typeface="Trebuchet MS" pitchFamily="34" charset="0"/>
                <a:cs typeface="Arial MT"/>
              </a:rPr>
              <a:t> en la conexión delta.</a:t>
            </a:r>
            <a:endParaRPr sz="1100">
              <a:latin typeface="Trebuchet MS" pitchFamily="34" charset="0"/>
              <a:cs typeface="Arial MT"/>
            </a:endParaRPr>
          </a:p>
        </p:txBody>
      </p:sp>
      <p:sp>
        <p:nvSpPr>
          <p:cNvPr id="40" name="39 Rectángulo"/>
          <p:cNvSpPr/>
          <p:nvPr/>
        </p:nvSpPr>
        <p:spPr>
          <a:xfrm>
            <a:off x="6096000" y="3390900"/>
            <a:ext cx="4572000" cy="437364"/>
          </a:xfrm>
          <a:prstGeom prst="rect">
            <a:avLst/>
          </a:prstGeom>
        </p:spPr>
        <p:txBody>
          <a:bodyPr>
            <a:spAutoFit/>
          </a:bodyPr>
          <a:lstStyle/>
          <a:p>
            <a:pPr marL="12700" marR="1828164" algn="ctr">
              <a:lnSpc>
                <a:spcPct val="103299"/>
              </a:lnSpc>
              <a:spcBef>
                <a:spcPts val="65"/>
              </a:spcBef>
            </a:pPr>
            <a:r>
              <a:rPr lang="es-AR" sz="1100" b="1" spc="-30" dirty="0" smtClean="0">
                <a:latin typeface="Trebuchet MS" pitchFamily="34" charset="0"/>
                <a:cs typeface="Arial MT"/>
              </a:rPr>
              <a:t>Figura 5.l2 Disposición de los </a:t>
            </a:r>
            <a:r>
              <a:rPr lang="es-AR" sz="1100" b="1" spc="-30" dirty="0" err="1" smtClean="0">
                <a:latin typeface="Trebuchet MS" pitchFamily="34" charset="0"/>
                <a:cs typeface="Arial MT"/>
              </a:rPr>
              <a:t>contactores</a:t>
            </a:r>
            <a:r>
              <a:rPr lang="es-AR" sz="1100" b="1" spc="-30" dirty="0" smtClean="0">
                <a:latin typeface="Trebuchet MS" pitchFamily="34" charset="0"/>
                <a:cs typeface="Arial MT"/>
              </a:rPr>
              <a:t> en la conexión delta</a:t>
            </a:r>
          </a:p>
        </p:txBody>
      </p:sp>
      <p:pic>
        <p:nvPicPr>
          <p:cNvPr id="45060" name="Picture 4"/>
          <p:cNvPicPr>
            <a:picLocks noChangeAspect="1" noChangeArrowheads="1"/>
          </p:cNvPicPr>
          <p:nvPr/>
        </p:nvPicPr>
        <p:blipFill>
          <a:blip r:embed="rId3"/>
          <a:srcRect/>
          <a:stretch>
            <a:fillRect/>
          </a:stretch>
        </p:blipFill>
        <p:spPr bwMode="auto">
          <a:xfrm>
            <a:off x="5943600" y="952500"/>
            <a:ext cx="2743200" cy="2362200"/>
          </a:xfrm>
          <a:prstGeom prst="rect">
            <a:avLst/>
          </a:prstGeom>
          <a:noFill/>
          <a:ln w="9525">
            <a:noFill/>
            <a:miter lim="800000"/>
            <a:headEnd/>
            <a:tailEnd/>
          </a:ln>
          <a:effectLst/>
        </p:spPr>
      </p:pic>
      <p:sp>
        <p:nvSpPr>
          <p:cNvPr id="42" name="41 Rectángulo"/>
          <p:cNvSpPr/>
          <p:nvPr/>
        </p:nvSpPr>
        <p:spPr>
          <a:xfrm>
            <a:off x="304800" y="3619500"/>
            <a:ext cx="10515600" cy="2087046"/>
          </a:xfrm>
          <a:prstGeom prst="rect">
            <a:avLst/>
          </a:prstGeom>
        </p:spPr>
        <p:txBody>
          <a:bodyPr wrap="square">
            <a:spAutoFit/>
          </a:bodyPr>
          <a:lstStyle/>
          <a:p>
            <a:pPr marL="12700" marR="1828164" algn="just">
              <a:lnSpc>
                <a:spcPct val="103299"/>
              </a:lnSpc>
              <a:spcBef>
                <a:spcPts val="65"/>
              </a:spcBef>
            </a:pPr>
            <a:r>
              <a:rPr lang="es-AR" sz="1100" b="1" spc="-30" dirty="0" smtClean="0">
                <a:latin typeface="Trebuchet MS" pitchFamily="34" charset="0"/>
                <a:cs typeface="Arial MT"/>
              </a:rPr>
              <a:t>5.4  Ajuste de velocidad</a:t>
            </a:r>
          </a:p>
          <a:p>
            <a:pPr marL="12700" marR="1828164" algn="just">
              <a:lnSpc>
                <a:spcPct val="103299"/>
              </a:lnSpc>
              <a:spcBef>
                <a:spcPts val="65"/>
              </a:spcBef>
            </a:pPr>
            <a:endParaRPr lang="es-AR" sz="1100" spc="-30" dirty="0" smtClean="0">
              <a:latin typeface="Trebuchet MS" pitchFamily="34" charset="0"/>
              <a:cs typeface="Arial MT"/>
            </a:endParaRPr>
          </a:p>
          <a:p>
            <a:pPr marL="12700" marR="1828164" algn="just">
              <a:lnSpc>
                <a:spcPct val="103299"/>
              </a:lnSpc>
              <a:spcBef>
                <a:spcPts val="65"/>
              </a:spcBef>
            </a:pPr>
            <a:r>
              <a:rPr lang="es-AR" sz="1100" spc="-30" dirty="0" smtClean="0">
                <a:latin typeface="Trebuchet MS" pitchFamily="34" charset="0"/>
                <a:cs typeface="Arial MT"/>
              </a:rPr>
              <a:t>El control de velocidad para máquinas AS es posible cambiando el deslizamiento, el número de pares de polos y la frecuencia. En  América del Norte – 60 </a:t>
            </a:r>
            <a:r>
              <a:rPr lang="es-AR" sz="1100" spc="-30" dirty="0" err="1" smtClean="0">
                <a:latin typeface="Trebuchet MS" pitchFamily="34" charset="0"/>
                <a:cs typeface="Arial MT"/>
              </a:rPr>
              <a:t>Hz.</a:t>
            </a:r>
            <a:r>
              <a:rPr lang="es-AR" sz="1100" spc="-30" dirty="0" smtClean="0">
                <a:latin typeface="Trebuchet MS" pitchFamily="34" charset="0"/>
                <a:cs typeface="Arial MT"/>
              </a:rPr>
              <a:t> Por lo tanto, solo es posible aumentar la velocidad con el uso de un convertidor de frecuencia.</a:t>
            </a:r>
          </a:p>
          <a:p>
            <a:pPr marL="12700" marR="1828164" algn="just">
              <a:lnSpc>
                <a:spcPct val="103299"/>
              </a:lnSpc>
              <a:spcBef>
                <a:spcPts val="65"/>
              </a:spcBef>
            </a:pPr>
            <a:endParaRPr lang="es-AR" sz="1100" spc="-30" dirty="0" smtClean="0">
              <a:latin typeface="Trebuchet MS" pitchFamily="34" charset="0"/>
              <a:cs typeface="Arial MT"/>
            </a:endParaRPr>
          </a:p>
          <a:p>
            <a:pPr marL="12700" marR="1828164" algn="just">
              <a:lnSpc>
                <a:spcPct val="103299"/>
              </a:lnSpc>
              <a:spcBef>
                <a:spcPts val="65"/>
              </a:spcBef>
            </a:pPr>
            <a:r>
              <a:rPr lang="es-AR" sz="1100" b="1" spc="-30" dirty="0" smtClean="0">
                <a:latin typeface="Trebuchet MS" pitchFamily="34" charset="0"/>
                <a:cs typeface="Arial MT"/>
              </a:rPr>
              <a:t>5.4.1 Control de velocidad por deslizamiento</a:t>
            </a:r>
          </a:p>
          <a:p>
            <a:pPr marL="12700" marR="1828164" algn="just">
              <a:lnSpc>
                <a:spcPct val="103299"/>
              </a:lnSpc>
              <a:spcBef>
                <a:spcPts val="65"/>
              </a:spcBef>
            </a:pPr>
            <a:endParaRPr lang="es-AR" sz="1100" spc="-30" dirty="0" smtClean="0">
              <a:latin typeface="Trebuchet MS" pitchFamily="34" charset="0"/>
              <a:cs typeface="Arial MT"/>
            </a:endParaRPr>
          </a:p>
          <a:p>
            <a:pPr marL="12700" marR="1828164" algn="just">
              <a:lnSpc>
                <a:spcPct val="103299"/>
              </a:lnSpc>
              <a:spcBef>
                <a:spcPts val="65"/>
              </a:spcBef>
            </a:pPr>
            <a:r>
              <a:rPr lang="es-AR" sz="1100" spc="-30" dirty="0" smtClean="0">
                <a:latin typeface="Trebuchet MS" pitchFamily="34" charset="0"/>
                <a:cs typeface="Arial MT"/>
              </a:rPr>
              <a:t>El control del deslizamiento solo es posible con motores de anillos colectores. La velocidad del motor depende fuertemente de la carga. Una resistencia externa está conectada al devanado del rotor. Para par constante, las resistencias en el circuito del rotor están en la misma relación con las velocidades de deslizamiento. La resistencia del arrancador del rotor acoplado provoca una reducción de la potencia y, por lo tanto, reduce la eficiencia.</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object 15"/>
          <p:cNvSpPr txBox="1"/>
          <p:nvPr/>
        </p:nvSpPr>
        <p:spPr>
          <a:xfrm>
            <a:off x="304800" y="1485900"/>
            <a:ext cx="6019800" cy="4699300"/>
          </a:xfrm>
          <a:prstGeom prst="rect">
            <a:avLst/>
          </a:prstGeom>
        </p:spPr>
        <p:txBody>
          <a:bodyPr vert="horz" wrap="square" lIns="0" tIns="8255" rIns="0" bIns="0" rtlCol="0">
            <a:spAutoFit/>
          </a:bodyPr>
          <a:lstStyle/>
          <a:p>
            <a:pPr marL="12700" algn="just">
              <a:spcBef>
                <a:spcPts val="95"/>
              </a:spcBef>
            </a:pPr>
            <a:r>
              <a:rPr lang="es-AR" sz="1100" spc="-20" dirty="0" smtClean="0">
                <a:latin typeface="Trebuchet MS" pitchFamily="34" charset="0"/>
                <a:cs typeface="Arial MT"/>
              </a:rPr>
              <a:t>En los tres casos, el control de velocidad no tiene pérdidas. Los motores con dos velocidades y devanados separados representan una mala utilización de la capacidad del motor, ya que para cada velocidad solo se utiliza la mitad del devanado del estator. Los motores de dos velocidades y de bobinado simple trifásico permiten una mejor utilización. El interruptor de cambio de polos </a:t>
            </a:r>
            <a:r>
              <a:rPr lang="es-AR" sz="1100" spc="-20" dirty="0" err="1" smtClean="0">
                <a:latin typeface="Trebuchet MS" pitchFamily="34" charset="0"/>
                <a:cs typeface="Arial MT"/>
              </a:rPr>
              <a:t>Dahlander</a:t>
            </a:r>
            <a:r>
              <a:rPr lang="es-AR" sz="1100" spc="-20" dirty="0" smtClean="0">
                <a:latin typeface="Trebuchet MS" pitchFamily="34" charset="0"/>
                <a:cs typeface="Arial MT"/>
              </a:rPr>
              <a:t> es de particular interés aquí. El devanado del estator del motor se compone de seis bobinas. Cada fase tiene dos secciones de bobinado conectadas en serie. Los circuitos habituales de </a:t>
            </a:r>
            <a:r>
              <a:rPr lang="es-AR" sz="1100" spc="-20" dirty="0" err="1" smtClean="0">
                <a:latin typeface="Trebuchet MS" pitchFamily="34" charset="0"/>
                <a:cs typeface="Arial MT"/>
              </a:rPr>
              <a:t>Dahlander</a:t>
            </a:r>
            <a:r>
              <a:rPr lang="es-AR" sz="1100" spc="-20" dirty="0" smtClean="0">
                <a:latin typeface="Trebuchet MS" pitchFamily="34" charset="0"/>
                <a:cs typeface="Arial MT"/>
              </a:rPr>
              <a:t> se analizan a continuación.</a:t>
            </a:r>
          </a:p>
          <a:p>
            <a:pPr marL="12700" indent="349250" algn="just">
              <a:spcBef>
                <a:spcPts val="120"/>
              </a:spcBef>
              <a:buFont typeface="Arial" pitchFamily="34" charset="0"/>
              <a:buChar char="•"/>
            </a:pPr>
            <a:r>
              <a:rPr lang="es-AR" sz="1100" b="1" spc="-15" dirty="0" smtClean="0">
                <a:latin typeface="Trebuchet MS" pitchFamily="34" charset="0"/>
                <a:cs typeface="Arial MT"/>
              </a:rPr>
              <a:t>Par constante: (YY/Δ)</a:t>
            </a:r>
          </a:p>
          <a:p>
            <a:pPr marL="352425" indent="9525" algn="just">
              <a:spcBef>
                <a:spcPts val="120"/>
              </a:spcBef>
            </a:pPr>
            <a:r>
              <a:rPr lang="es-AR" sz="1100" spc="-15" dirty="0" smtClean="0">
                <a:latin typeface="Trebuchet MS" pitchFamily="34" charset="0"/>
                <a:cs typeface="Arial MT"/>
              </a:rPr>
              <a:t>El par nominal del motor es el mismo para ambas velocidades. La relación de las potencias nominales es de aproximadamente 3:2. Esto se obtiene utilizando un devanado en conexión en estrella doble para la velocidad más alta y en conexión en triángulo para la velocidad más baja. </a:t>
            </a:r>
          </a:p>
          <a:p>
            <a:pPr indent="361950" algn="just">
              <a:spcBef>
                <a:spcPts val="120"/>
              </a:spcBef>
              <a:buFont typeface="Arial" pitchFamily="34" charset="0"/>
              <a:buChar char="•"/>
            </a:pPr>
            <a:r>
              <a:rPr lang="es-AR" sz="1100" b="1" spc="-15" dirty="0" smtClean="0">
                <a:latin typeface="Trebuchet MS" pitchFamily="34" charset="0"/>
                <a:cs typeface="Arial MT"/>
              </a:rPr>
              <a:t>Par variable: (YY/Y)</a:t>
            </a:r>
          </a:p>
          <a:p>
            <a:pPr marL="352425" indent="9525" algn="just">
              <a:spcBef>
                <a:spcPts val="120"/>
              </a:spcBef>
            </a:pPr>
            <a:r>
              <a:rPr lang="es-AR" sz="1100" spc="-15" dirty="0" smtClean="0">
                <a:latin typeface="Trebuchet MS" pitchFamily="34" charset="0"/>
                <a:cs typeface="Arial MT"/>
              </a:rPr>
              <a:t>El par varía con el cuadrado de la velocidad. En la práctica, se habla de “par decreciente” y “par de ley cuadrática”. La relación entre la velocidad y las potencias nominales es de aproximadamente 1 : 5. Esto se obtiene utilizando un devanado en conexión en estrella doble para la velocidad más alta y en conexión en estrella para la velocidad más baja.</a:t>
            </a:r>
          </a:p>
          <a:p>
            <a:pPr marL="12700" indent="349250" algn="just">
              <a:spcBef>
                <a:spcPts val="120"/>
              </a:spcBef>
              <a:buFont typeface="Arial" pitchFamily="34" charset="0"/>
              <a:buChar char="•"/>
            </a:pPr>
            <a:r>
              <a:rPr lang="es-AR" sz="1100" b="1" spc="-15" dirty="0" err="1" smtClean="0">
                <a:latin typeface="Trebuchet MS" pitchFamily="34" charset="0"/>
                <a:cs typeface="Arial MT"/>
              </a:rPr>
              <a:t>Contactores</a:t>
            </a:r>
            <a:r>
              <a:rPr lang="es-AR" sz="1100" b="1" spc="-15" dirty="0" smtClean="0">
                <a:latin typeface="Trebuchet MS" pitchFamily="34" charset="0"/>
                <a:cs typeface="Arial MT"/>
              </a:rPr>
              <a:t> de cambio de polos</a:t>
            </a:r>
          </a:p>
          <a:p>
            <a:pPr marL="352425" indent="9525" algn="just">
              <a:spcBef>
                <a:spcPts val="120"/>
              </a:spcBef>
            </a:pPr>
            <a:r>
              <a:rPr lang="es-AR" sz="1100" spc="-15" dirty="0" smtClean="0">
                <a:latin typeface="Trebuchet MS" pitchFamily="34" charset="0"/>
                <a:cs typeface="Arial MT"/>
              </a:rPr>
              <a:t>Se pueden utilizar </a:t>
            </a:r>
            <a:r>
              <a:rPr lang="es-AR" sz="1100" spc="-15" dirty="0" err="1" smtClean="0">
                <a:latin typeface="Trebuchet MS" pitchFamily="34" charset="0"/>
                <a:cs typeface="Arial MT"/>
              </a:rPr>
              <a:t>contactores</a:t>
            </a:r>
            <a:r>
              <a:rPr lang="es-AR" sz="1100" spc="-15" dirty="0" smtClean="0">
                <a:latin typeface="Trebuchet MS" pitchFamily="34" charset="0"/>
                <a:cs typeface="Arial MT"/>
              </a:rPr>
              <a:t> de cambio de polos sin fusibles sin relés de protección del motor con interruptores de arranque de motor y interruptores separados o con fusibles y relés de protección del motor.</a:t>
            </a:r>
          </a:p>
          <a:p>
            <a:pPr marL="12700" algn="just">
              <a:lnSpc>
                <a:spcPct val="100000"/>
              </a:lnSpc>
              <a:spcBef>
                <a:spcPts val="120"/>
              </a:spcBef>
            </a:pPr>
            <a:r>
              <a:rPr lang="es-AR" sz="1100" spc="-15" dirty="0" smtClean="0">
                <a:latin typeface="Trebuchet MS" pitchFamily="34" charset="0"/>
                <a:cs typeface="Arial MT"/>
              </a:rPr>
              <a:t>Para el arranque Y/Δ (Tabla 5.1), los motores se conectan en triángulo para un funcionamiento normal. Esto significa que siempre deben estar conectados en triángulo para la tensión de funcionamiento.</a:t>
            </a:r>
          </a:p>
          <a:p>
            <a:pPr marL="12700" algn="just">
              <a:lnSpc>
                <a:spcPct val="100000"/>
              </a:lnSpc>
              <a:spcBef>
                <a:spcPts val="120"/>
              </a:spcBef>
            </a:pPr>
            <a:endParaRPr lang="es-AR" sz="1100" spc="-15" dirty="0" smtClean="0">
              <a:latin typeface="Trebuchet MS" pitchFamily="34" charset="0"/>
              <a:cs typeface="Arial MT"/>
            </a:endParaRPr>
          </a:p>
          <a:p>
            <a:pPr marL="12700" marR="1828164" algn="just">
              <a:lnSpc>
                <a:spcPct val="103299"/>
              </a:lnSpc>
              <a:spcBef>
                <a:spcPts val="65"/>
              </a:spcBef>
              <a:tabLst>
                <a:tab pos="8610600" algn="l"/>
              </a:tabLst>
            </a:pPr>
            <a:endParaRPr sz="1100">
              <a:latin typeface="Trebuchet MS" pitchFamily="34" charset="0"/>
              <a:cs typeface="Arial MT"/>
            </a:endParaRPr>
          </a:p>
        </p:txBody>
      </p:sp>
      <p:sp>
        <p:nvSpPr>
          <p:cNvPr id="20" name="19 Rectángulo"/>
          <p:cNvSpPr/>
          <p:nvPr/>
        </p:nvSpPr>
        <p:spPr>
          <a:xfrm>
            <a:off x="304800" y="114300"/>
            <a:ext cx="8686800" cy="1480855"/>
          </a:xfrm>
          <a:prstGeom prst="rect">
            <a:avLst/>
          </a:prstGeom>
        </p:spPr>
        <p:txBody>
          <a:bodyPr wrap="square">
            <a:spAutoFit/>
          </a:bodyPr>
          <a:lstStyle/>
          <a:p>
            <a:pPr marL="12700" marR="1828164" algn="just">
              <a:lnSpc>
                <a:spcPts val="900"/>
              </a:lnSpc>
              <a:spcBef>
                <a:spcPts val="65"/>
              </a:spcBef>
            </a:pPr>
            <a:r>
              <a:rPr lang="es-AR" sz="1100" b="1" spc="-30" dirty="0" smtClean="0">
                <a:latin typeface="Trebuchet MS" pitchFamily="34" charset="0"/>
                <a:cs typeface="Arial MT"/>
              </a:rPr>
              <a:t>5.4.2  Control de velocidad por frecuencia</a:t>
            </a:r>
          </a:p>
          <a:p>
            <a:pPr marL="12700" marR="1828164" algn="just">
              <a:lnSpc>
                <a:spcPts val="900"/>
              </a:lnSpc>
              <a:spcBef>
                <a:spcPts val="65"/>
              </a:spcBef>
            </a:pPr>
            <a:endParaRPr lang="es-AR" sz="1100" b="1" spc="-30" dirty="0" smtClean="0">
              <a:latin typeface="Trebuchet MS" pitchFamily="34" charset="0"/>
              <a:cs typeface="Arial MT"/>
            </a:endParaRPr>
          </a:p>
          <a:p>
            <a:pPr marL="12700" algn="just">
              <a:lnSpc>
                <a:spcPts val="900"/>
              </a:lnSpc>
              <a:spcBef>
                <a:spcPts val="95"/>
              </a:spcBef>
            </a:pPr>
            <a:r>
              <a:rPr lang="es-AR" sz="1100" spc="-30" dirty="0" smtClean="0">
                <a:latin typeface="Trebuchet MS" pitchFamily="34" charset="0"/>
                <a:cs typeface="Arial MT"/>
              </a:rPr>
              <a:t>La velocidad de un motor AS depende de la frecuencia. En redes trifásicas normales la frecuencia es de 50 Hz y en algunos países –principalmente </a:t>
            </a:r>
          </a:p>
          <a:p>
            <a:pPr marL="12700" algn="just">
              <a:lnSpc>
                <a:spcPts val="900"/>
              </a:lnSpc>
              <a:spcBef>
                <a:spcPts val="95"/>
              </a:spcBef>
            </a:pPr>
            <a:endParaRPr lang="es-AR" sz="1100" spc="-45" dirty="0" smtClean="0">
              <a:latin typeface="Trebuchet MS" pitchFamily="34" charset="0"/>
              <a:cs typeface="Arial MT"/>
            </a:endParaRPr>
          </a:p>
          <a:p>
            <a:pPr marL="12700" algn="just">
              <a:lnSpc>
                <a:spcPts val="900"/>
              </a:lnSpc>
              <a:spcBef>
                <a:spcPts val="95"/>
              </a:spcBef>
            </a:pPr>
            <a:r>
              <a:rPr lang="es-AR" sz="1100" b="1" spc="-45" dirty="0" smtClean="0">
                <a:latin typeface="Trebuchet MS" pitchFamily="34" charset="0"/>
                <a:cs typeface="Arial MT"/>
              </a:rPr>
              <a:t>5.4.3 Control de velocidad por cambio de polos</a:t>
            </a:r>
          </a:p>
          <a:p>
            <a:pPr marL="12700" algn="just">
              <a:lnSpc>
                <a:spcPts val="900"/>
              </a:lnSpc>
              <a:spcBef>
                <a:spcPts val="95"/>
              </a:spcBef>
            </a:pPr>
            <a:endParaRPr lang="es-AR" sz="1100" spc="-45" dirty="0" smtClean="0">
              <a:latin typeface="Trebuchet MS" pitchFamily="34" charset="0"/>
              <a:cs typeface="Arial MT"/>
            </a:endParaRPr>
          </a:p>
          <a:p>
            <a:pPr marL="12700" algn="just">
              <a:lnSpc>
                <a:spcPts val="900"/>
              </a:lnSpc>
              <a:spcBef>
                <a:spcPts val="95"/>
              </a:spcBef>
            </a:pPr>
            <a:r>
              <a:rPr lang="es-AR" sz="1100" spc="-45" dirty="0" smtClean="0">
                <a:latin typeface="Trebuchet MS" pitchFamily="34" charset="0"/>
                <a:cs typeface="Arial MT"/>
              </a:rPr>
              <a:t>Hay tres formas posibles de cambiar el número de polos en los motores de jaula de ardilla. El estator puede equiparse con:</a:t>
            </a:r>
          </a:p>
          <a:p>
            <a:pPr marL="12700" indent="349250" algn="just">
              <a:lnSpc>
                <a:spcPts val="900"/>
              </a:lnSpc>
              <a:spcBef>
                <a:spcPts val="95"/>
              </a:spcBef>
              <a:buFont typeface="Arial" pitchFamily="34" charset="0"/>
              <a:buChar char="•"/>
            </a:pPr>
            <a:r>
              <a:rPr lang="es-AR" sz="1100" spc="-45" dirty="0" smtClean="0">
                <a:latin typeface="Trebuchet MS" pitchFamily="34" charset="0"/>
                <a:cs typeface="Arial MT"/>
              </a:rPr>
              <a:t>dos o más devanados separados</a:t>
            </a:r>
          </a:p>
          <a:p>
            <a:pPr marL="12700" indent="349250" algn="just">
              <a:lnSpc>
                <a:spcPts val="900"/>
              </a:lnSpc>
              <a:spcBef>
                <a:spcPts val="95"/>
              </a:spcBef>
              <a:buFont typeface="Arial" pitchFamily="34" charset="0"/>
              <a:buChar char="•"/>
            </a:pPr>
            <a:r>
              <a:rPr lang="es-AR" sz="1100" spc="-45" dirty="0" smtClean="0">
                <a:latin typeface="Trebuchet MS" pitchFamily="34" charset="0"/>
                <a:cs typeface="Arial MT"/>
              </a:rPr>
              <a:t>un devanado monofásico trifásico (que permite el cambio de polos) o </a:t>
            </a:r>
          </a:p>
          <a:p>
            <a:pPr marL="12700" indent="349250" algn="just">
              <a:lnSpc>
                <a:spcPts val="900"/>
              </a:lnSpc>
              <a:spcBef>
                <a:spcPts val="95"/>
              </a:spcBef>
              <a:buFont typeface="Arial" pitchFamily="34" charset="0"/>
              <a:buChar char="•"/>
            </a:pPr>
            <a:r>
              <a:rPr lang="es-AR" sz="1100" spc="-45" dirty="0" smtClean="0">
                <a:latin typeface="Trebuchet MS" pitchFamily="34" charset="0"/>
                <a:cs typeface="Arial MT"/>
              </a:rPr>
              <a:t>una combinación de ambos tipos de devanado.</a:t>
            </a:r>
          </a:p>
        </p:txBody>
      </p:sp>
      <p:pic>
        <p:nvPicPr>
          <p:cNvPr id="46082" name="Picture 2"/>
          <p:cNvPicPr>
            <a:picLocks noChangeAspect="1" noChangeArrowheads="1"/>
          </p:cNvPicPr>
          <p:nvPr/>
        </p:nvPicPr>
        <p:blipFill>
          <a:blip r:embed="rId2"/>
          <a:srcRect/>
          <a:stretch>
            <a:fillRect/>
          </a:stretch>
        </p:blipFill>
        <p:spPr bwMode="auto">
          <a:xfrm>
            <a:off x="6400800" y="2324100"/>
            <a:ext cx="2590800" cy="1981200"/>
          </a:xfrm>
          <a:prstGeom prst="rect">
            <a:avLst/>
          </a:prstGeom>
          <a:noFill/>
          <a:ln w="9525">
            <a:noFill/>
            <a:miter lim="800000"/>
            <a:headEnd/>
            <a:tailEnd/>
          </a:ln>
          <a:effectLst/>
        </p:spPr>
      </p:pic>
      <p:sp>
        <p:nvSpPr>
          <p:cNvPr id="22" name="21 Rectángulo"/>
          <p:cNvSpPr/>
          <p:nvPr/>
        </p:nvSpPr>
        <p:spPr>
          <a:xfrm>
            <a:off x="5486400" y="4381500"/>
            <a:ext cx="4572000" cy="428322"/>
          </a:xfrm>
          <a:prstGeom prst="rect">
            <a:avLst/>
          </a:prstGeom>
        </p:spPr>
        <p:txBody>
          <a:bodyPr>
            <a:spAutoFit/>
          </a:bodyPr>
          <a:lstStyle/>
          <a:p>
            <a:pPr marL="12700" algn="ctr">
              <a:lnSpc>
                <a:spcPct val="100000"/>
              </a:lnSpc>
              <a:spcBef>
                <a:spcPts val="120"/>
              </a:spcBef>
            </a:pPr>
            <a:r>
              <a:rPr lang="es-AR" sz="1050" b="1" spc="-15" dirty="0" smtClean="0">
                <a:latin typeface="Trebuchet MS" pitchFamily="34" charset="0"/>
                <a:cs typeface="Arial MT"/>
              </a:rPr>
              <a:t>Tabla 5.l: Comparación </a:t>
            </a:r>
          </a:p>
          <a:p>
            <a:pPr marL="12700" algn="ctr">
              <a:lnSpc>
                <a:spcPct val="100000"/>
              </a:lnSpc>
              <a:spcBef>
                <a:spcPts val="120"/>
              </a:spcBef>
            </a:pPr>
            <a:r>
              <a:rPr lang="es-AR" sz="1050" b="1" spc="-15" dirty="0" smtClean="0">
                <a:latin typeface="Trebuchet MS" pitchFamily="34" charset="0"/>
                <a:cs typeface="Arial MT"/>
              </a:rPr>
              <a:t>de circuitos </a:t>
            </a:r>
            <a:r>
              <a:rPr lang="es-AR" sz="1050" b="1" spc="-15" dirty="0" err="1" smtClean="0">
                <a:latin typeface="Trebuchet MS" pitchFamily="34" charset="0"/>
                <a:cs typeface="Arial MT"/>
              </a:rPr>
              <a:t>Dahlander</a:t>
            </a:r>
            <a:endParaRPr lang="es-AR" sz="1050" b="1" dirty="0" smtClean="0">
              <a:latin typeface="Trebuchet MS" pitchFamily="34" charset="0"/>
              <a:cs typeface="Arial MT"/>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351169" y="307063"/>
            <a:ext cx="0" cy="143296"/>
          </a:xfrm>
          <a:custGeom>
            <a:avLst/>
            <a:gdLst/>
            <a:ahLst/>
            <a:cxnLst/>
            <a:rect l="l" t="t" r="r" b="b"/>
            <a:pathLst>
              <a:path h="216534">
                <a:moveTo>
                  <a:pt x="0" y="216001"/>
                </a:moveTo>
                <a:lnTo>
                  <a:pt x="0" y="0"/>
                </a:lnTo>
              </a:path>
            </a:pathLst>
          </a:custGeom>
          <a:ln w="14401">
            <a:solidFill>
              <a:srgbClr val="000000"/>
            </a:solidFill>
          </a:ln>
        </p:spPr>
        <p:txBody>
          <a:bodyPr wrap="square" lIns="0" tIns="0" rIns="0" bIns="0" rtlCol="0"/>
          <a:lstStyle/>
          <a:p>
            <a:endParaRPr/>
          </a:p>
        </p:txBody>
      </p:sp>
      <p:sp>
        <p:nvSpPr>
          <p:cNvPr id="3" name="object 3"/>
          <p:cNvSpPr txBox="1"/>
          <p:nvPr/>
        </p:nvSpPr>
        <p:spPr>
          <a:xfrm>
            <a:off x="228600" y="298364"/>
            <a:ext cx="8686799" cy="1586973"/>
          </a:xfrm>
          <a:prstGeom prst="rect">
            <a:avLst/>
          </a:prstGeom>
        </p:spPr>
        <p:txBody>
          <a:bodyPr vert="horz" wrap="square" lIns="0" tIns="12065" rIns="0" bIns="0" rtlCol="0">
            <a:spAutoFit/>
          </a:bodyPr>
          <a:lstStyle/>
          <a:p>
            <a:pPr marR="5080" algn="just">
              <a:lnSpc>
                <a:spcPct val="100000"/>
              </a:lnSpc>
              <a:spcBef>
                <a:spcPts val="95"/>
              </a:spcBef>
            </a:pPr>
            <a:r>
              <a:rPr lang="es-AR" sz="1100" spc="-40" dirty="0" smtClean="0">
                <a:latin typeface="Trebuchet MS" pitchFamily="34" charset="0"/>
                <a:cs typeface="Arial MT"/>
              </a:rPr>
              <a:t>Cuando el motor funciona en vacío o solo con una carga ligera, esto reduce el factor de potencia de la red de alimentación. A continuación, el motor debe cambiarse a una conexión en estrella.</a:t>
            </a:r>
          </a:p>
          <a:p>
            <a:pPr marR="5080" algn="just">
              <a:lnSpc>
                <a:spcPct val="100000"/>
              </a:lnSpc>
              <a:spcBef>
                <a:spcPts val="95"/>
              </a:spcBef>
            </a:pPr>
            <a:endParaRPr lang="es-AR" sz="1100" spc="-40" dirty="0" smtClean="0">
              <a:latin typeface="Trebuchet MS" pitchFamily="34" charset="0"/>
              <a:cs typeface="Arial MT"/>
            </a:endParaRPr>
          </a:p>
          <a:p>
            <a:pPr marR="5080" algn="just">
              <a:lnSpc>
                <a:spcPct val="100000"/>
              </a:lnSpc>
              <a:spcBef>
                <a:spcPts val="95"/>
              </a:spcBef>
            </a:pPr>
            <a:r>
              <a:rPr lang="es-AR" sz="1100" b="1" spc="-40" dirty="0" smtClean="0">
                <a:latin typeface="Trebuchet MS" pitchFamily="34" charset="0"/>
                <a:cs typeface="Arial MT"/>
              </a:rPr>
              <a:t>Conexión de motores de cambio de polos</a:t>
            </a:r>
          </a:p>
          <a:p>
            <a:pPr marR="5080" algn="just">
              <a:lnSpc>
                <a:spcPct val="100000"/>
              </a:lnSpc>
              <a:spcBef>
                <a:spcPts val="95"/>
              </a:spcBef>
            </a:pPr>
            <a:r>
              <a:rPr lang="es-AR" sz="1100" spc="-40" dirty="0" smtClean="0">
                <a:latin typeface="Trebuchet MS" pitchFamily="34" charset="0"/>
                <a:cs typeface="Arial MT"/>
              </a:rPr>
              <a:t>Los motores de cambio de polos normalmente se conectan como se muestra en las Figuras 5.13 a 5.17. Los motores en diseño normal tienen seis abrazaderas de terminal en la caja de terminales, así como un terminal de conductor de protección. Los motores con dos devanados separados normalmente tienen una conexión Δ/Δ, pero también se pueden pedir con una conexión Y/Y, Y/Δ o Δ/Y.</a:t>
            </a:r>
          </a:p>
          <a:p>
            <a:pPr marR="5080" algn="just">
              <a:lnSpc>
                <a:spcPct val="100000"/>
              </a:lnSpc>
              <a:spcBef>
                <a:spcPts val="95"/>
              </a:spcBef>
            </a:pPr>
            <a:r>
              <a:rPr lang="es-AR" sz="1100" spc="-40" dirty="0" smtClean="0">
                <a:latin typeface="Trebuchet MS" pitchFamily="34" charset="0"/>
                <a:cs typeface="Arial MT"/>
              </a:rPr>
              <a:t>Los motores con devanado en un circuito </a:t>
            </a:r>
            <a:r>
              <a:rPr lang="es-AR" sz="1100" spc="-40" dirty="0" err="1" smtClean="0">
                <a:latin typeface="Trebuchet MS" pitchFamily="34" charset="0"/>
                <a:cs typeface="Arial MT"/>
              </a:rPr>
              <a:t>Dahlander</a:t>
            </a:r>
            <a:r>
              <a:rPr lang="es-AR" sz="1100" spc="-40" dirty="0" smtClean="0">
                <a:latin typeface="Trebuchet MS" pitchFamily="34" charset="0"/>
                <a:cs typeface="Arial MT"/>
              </a:rPr>
              <a:t> normalmente tienen una conexión Δ/YY si están destinados a accionamientos con par constante. Los ventiladores tienen una conexión Y/YY. Se muestra un diagrama de circuito para cada tipo de motor</a:t>
            </a:r>
            <a:r>
              <a:rPr lang="es-AR" sz="800" spc="-40" dirty="0" smtClean="0">
                <a:latin typeface="Arial MT"/>
                <a:cs typeface="Arial MT"/>
              </a:rPr>
              <a:t>.</a:t>
            </a:r>
            <a:endParaRPr sz="900" dirty="0">
              <a:latin typeface="Arial MT"/>
              <a:cs typeface="Arial MT"/>
            </a:endParaRPr>
          </a:p>
        </p:txBody>
      </p:sp>
      <p:pic>
        <p:nvPicPr>
          <p:cNvPr id="47107" name="Picture 3"/>
          <p:cNvPicPr>
            <a:picLocks noChangeAspect="1" noChangeArrowheads="1"/>
          </p:cNvPicPr>
          <p:nvPr/>
        </p:nvPicPr>
        <p:blipFill>
          <a:blip r:embed="rId2"/>
          <a:srcRect/>
          <a:stretch>
            <a:fillRect/>
          </a:stretch>
        </p:blipFill>
        <p:spPr bwMode="auto">
          <a:xfrm>
            <a:off x="838200" y="2247900"/>
            <a:ext cx="3152775" cy="2809875"/>
          </a:xfrm>
          <a:prstGeom prst="rect">
            <a:avLst/>
          </a:prstGeom>
          <a:noFill/>
          <a:ln w="9525">
            <a:noFill/>
            <a:miter lim="800000"/>
            <a:headEnd/>
            <a:tailEnd/>
          </a:ln>
          <a:effectLst/>
        </p:spPr>
      </p:pic>
      <p:pic>
        <p:nvPicPr>
          <p:cNvPr id="47108" name="Picture 4"/>
          <p:cNvPicPr>
            <a:picLocks noChangeAspect="1" noChangeArrowheads="1"/>
          </p:cNvPicPr>
          <p:nvPr/>
        </p:nvPicPr>
        <p:blipFill>
          <a:blip r:embed="rId3"/>
          <a:srcRect/>
          <a:stretch>
            <a:fillRect/>
          </a:stretch>
        </p:blipFill>
        <p:spPr bwMode="auto">
          <a:xfrm>
            <a:off x="5181600" y="2247900"/>
            <a:ext cx="3171825" cy="28003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a:srcRect/>
          <a:stretch>
            <a:fillRect/>
          </a:stretch>
        </p:blipFill>
        <p:spPr bwMode="auto">
          <a:xfrm>
            <a:off x="2819400" y="190500"/>
            <a:ext cx="2971800" cy="2828925"/>
          </a:xfrm>
          <a:prstGeom prst="rect">
            <a:avLst/>
          </a:prstGeom>
          <a:noFill/>
          <a:ln w="9525">
            <a:noFill/>
            <a:miter lim="800000"/>
            <a:headEnd/>
            <a:tailEnd/>
          </a:ln>
          <a:effectLst/>
        </p:spPr>
      </p:pic>
      <p:pic>
        <p:nvPicPr>
          <p:cNvPr id="48131" name="Picture 3"/>
          <p:cNvPicPr>
            <a:picLocks noChangeAspect="1" noChangeArrowheads="1"/>
          </p:cNvPicPr>
          <p:nvPr/>
        </p:nvPicPr>
        <p:blipFill>
          <a:blip r:embed="rId3"/>
          <a:srcRect/>
          <a:stretch>
            <a:fillRect/>
          </a:stretch>
        </p:blipFill>
        <p:spPr bwMode="auto">
          <a:xfrm>
            <a:off x="5791200" y="190500"/>
            <a:ext cx="3124200" cy="2838450"/>
          </a:xfrm>
          <a:prstGeom prst="rect">
            <a:avLst/>
          </a:prstGeom>
          <a:noFill/>
          <a:ln w="9525">
            <a:noFill/>
            <a:miter lim="800000"/>
            <a:headEnd/>
            <a:tailEnd/>
          </a:ln>
          <a:effectLst/>
        </p:spPr>
      </p:pic>
      <p:pic>
        <p:nvPicPr>
          <p:cNvPr id="48132" name="Picture 4"/>
          <p:cNvPicPr>
            <a:picLocks noChangeAspect="1" noChangeArrowheads="1"/>
          </p:cNvPicPr>
          <p:nvPr/>
        </p:nvPicPr>
        <p:blipFill>
          <a:blip r:embed="rId4"/>
          <a:srcRect/>
          <a:stretch>
            <a:fillRect/>
          </a:stretch>
        </p:blipFill>
        <p:spPr bwMode="auto">
          <a:xfrm>
            <a:off x="228600" y="923925"/>
            <a:ext cx="2724150" cy="4371975"/>
          </a:xfrm>
          <a:prstGeom prst="rect">
            <a:avLst/>
          </a:prstGeom>
          <a:noFill/>
          <a:ln w="9525">
            <a:noFill/>
            <a:miter lim="800000"/>
            <a:headEnd/>
            <a:tailEnd/>
          </a:ln>
          <a:effectLst/>
        </p:spPr>
      </p:pic>
      <p:pic>
        <p:nvPicPr>
          <p:cNvPr id="48133" name="Picture 5"/>
          <p:cNvPicPr>
            <a:picLocks noChangeAspect="1" noChangeArrowheads="1"/>
          </p:cNvPicPr>
          <p:nvPr/>
        </p:nvPicPr>
        <p:blipFill>
          <a:blip r:embed="rId5"/>
          <a:srcRect/>
          <a:stretch>
            <a:fillRect/>
          </a:stretch>
        </p:blipFill>
        <p:spPr bwMode="auto">
          <a:xfrm>
            <a:off x="3048000" y="3009900"/>
            <a:ext cx="3171825" cy="2552700"/>
          </a:xfrm>
          <a:prstGeom prst="rect">
            <a:avLst/>
          </a:prstGeom>
          <a:noFill/>
          <a:ln w="9525">
            <a:noFill/>
            <a:miter lim="800000"/>
            <a:headEnd/>
            <a:tailEnd/>
          </a:ln>
          <a:effectLst/>
        </p:spPr>
      </p:pic>
      <p:sp>
        <p:nvSpPr>
          <p:cNvPr id="109" name="108 Rectángulo"/>
          <p:cNvSpPr/>
          <p:nvPr/>
        </p:nvSpPr>
        <p:spPr>
          <a:xfrm>
            <a:off x="6248400" y="3543300"/>
            <a:ext cx="2667000" cy="1472198"/>
          </a:xfrm>
          <a:prstGeom prst="rect">
            <a:avLst/>
          </a:prstGeom>
        </p:spPr>
        <p:txBody>
          <a:bodyPr wrap="square">
            <a:spAutoFit/>
          </a:bodyPr>
          <a:lstStyle/>
          <a:p>
            <a:pPr marL="19685" algn="just">
              <a:lnSpc>
                <a:spcPct val="100000"/>
              </a:lnSpc>
              <a:spcBef>
                <a:spcPts val="95"/>
              </a:spcBef>
            </a:pPr>
            <a:r>
              <a:rPr lang="es-AR" sz="1100" spc="-30" dirty="0" smtClean="0">
                <a:latin typeface="Trebuchet MS" pitchFamily="34" charset="0"/>
                <a:cs typeface="Arial MT"/>
              </a:rPr>
              <a:t>La protección del termistor monitorea la temperatura del devanado del motor (Figura 5.18). </a:t>
            </a:r>
          </a:p>
          <a:p>
            <a:pPr marL="19685" algn="just">
              <a:lnSpc>
                <a:spcPct val="100000"/>
              </a:lnSpc>
              <a:spcBef>
                <a:spcPts val="95"/>
              </a:spcBef>
            </a:pPr>
            <a:endParaRPr lang="es-AR" sz="1100" spc="-30" dirty="0" smtClean="0">
              <a:latin typeface="Trebuchet MS" pitchFamily="34" charset="0"/>
              <a:cs typeface="Arial MT"/>
            </a:endParaRPr>
          </a:p>
          <a:p>
            <a:pPr marL="19685" algn="just">
              <a:lnSpc>
                <a:spcPct val="100000"/>
              </a:lnSpc>
              <a:spcBef>
                <a:spcPts val="95"/>
              </a:spcBef>
            </a:pPr>
            <a:r>
              <a:rPr lang="es-AR" sz="1100" spc="-30" dirty="0" smtClean="0">
                <a:latin typeface="Trebuchet MS" pitchFamily="34" charset="0"/>
                <a:cs typeface="Arial MT"/>
              </a:rPr>
              <a:t>El circuito PTC controla un relé de salida que a su vez controla el </a:t>
            </a:r>
            <a:r>
              <a:rPr lang="es-AR" sz="1100" spc="-30" dirty="0" err="1" smtClean="0">
                <a:latin typeface="Trebuchet MS" pitchFamily="34" charset="0"/>
                <a:cs typeface="Arial MT"/>
              </a:rPr>
              <a:t>contactor</a:t>
            </a:r>
            <a:r>
              <a:rPr lang="es-AR" sz="1100" spc="-30" dirty="0" smtClean="0">
                <a:latin typeface="Trebuchet MS" pitchFamily="34" charset="0"/>
                <a:cs typeface="Arial MT"/>
              </a:rPr>
              <a:t> principal. Un falla se muestra visualmente.</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object 30"/>
          <p:cNvSpPr txBox="1"/>
          <p:nvPr/>
        </p:nvSpPr>
        <p:spPr>
          <a:xfrm>
            <a:off x="228600" y="190500"/>
            <a:ext cx="8686800" cy="2420534"/>
          </a:xfrm>
          <a:prstGeom prst="rect">
            <a:avLst/>
          </a:prstGeom>
        </p:spPr>
        <p:txBody>
          <a:bodyPr vert="horz" wrap="square" lIns="0" tIns="12065" rIns="0" bIns="0" rtlCol="0">
            <a:spAutoFit/>
          </a:bodyPr>
          <a:lstStyle/>
          <a:p>
            <a:pPr marL="12700" algn="just">
              <a:lnSpc>
                <a:spcPct val="100000"/>
              </a:lnSpc>
              <a:spcBef>
                <a:spcPts val="95"/>
              </a:spcBef>
            </a:pPr>
            <a:r>
              <a:rPr lang="es-AR" sz="1100" b="1" spc="-45" dirty="0" smtClean="0">
                <a:latin typeface="Trebuchet MS" pitchFamily="34" charset="0"/>
                <a:cs typeface="Arial MT"/>
              </a:rPr>
              <a:t>5.4.4  Arrancadores suaves</a:t>
            </a:r>
          </a:p>
          <a:p>
            <a:pPr marL="12700" algn="just">
              <a:lnSpc>
                <a:spcPct val="100000"/>
              </a:lnSpc>
              <a:spcBef>
                <a:spcPts val="95"/>
              </a:spcBef>
            </a:pPr>
            <a:endParaRPr lang="es-AR" sz="1100" spc="-45" dirty="0" smtClean="0">
              <a:latin typeface="Trebuchet MS" pitchFamily="34" charset="0"/>
              <a:cs typeface="Arial MT"/>
            </a:endParaRPr>
          </a:p>
          <a:p>
            <a:pPr marL="12700" algn="just">
              <a:lnSpc>
                <a:spcPct val="100000"/>
              </a:lnSpc>
              <a:spcBef>
                <a:spcPts val="95"/>
              </a:spcBef>
            </a:pPr>
            <a:r>
              <a:rPr lang="es-AR" sz="1100" spc="-45" dirty="0" smtClean="0">
                <a:latin typeface="Trebuchet MS" pitchFamily="34" charset="0"/>
                <a:cs typeface="Arial MT"/>
              </a:rPr>
              <a:t>El motor asíncrono tiene un alto par de arranque y una alta corriente de arranque. Para evitar estas desventajas, se utilizan diferentes procedimientos de puesta en marcha, como ya se ha descrito. Sin embargo, con todos estos no es posible lograr una coincidencia precisa con la puesta en marcha en particular. El ajuste correcto de los parámetros reduce la carga en el motor, lo que resulta en menos desgaste, menos tiempo de inactividad y mayor confiabilidad operativa. Con el arrancador suave que se describirá brevemente en esta sección, es posible configurar muy bien los parámetros de arranque [46]. Hoy en día, el circuito principal del arrancador suave está controlado por un semiconductor y no por contactos de interruptores mecánicos. Se emplean dos tiristores conectados en paralelo inverso para cada fase, de modo que la corriente puede cambiarse en cualquier momento durante las semiondas positiva y negativa. Un microprocesador integrado controla el período de conducción con la ayuda del ángulo de disparo del tiristor.</a:t>
            </a:r>
          </a:p>
          <a:p>
            <a:pPr marL="12700" algn="just">
              <a:lnSpc>
                <a:spcPct val="100000"/>
              </a:lnSpc>
              <a:spcBef>
                <a:spcPts val="95"/>
              </a:spcBef>
            </a:pPr>
            <a:r>
              <a:rPr lang="es-AR" sz="1100" spc="-45" dirty="0" smtClean="0">
                <a:latin typeface="Trebuchet MS" pitchFamily="34" charset="0"/>
                <a:cs typeface="Arial MT"/>
              </a:rPr>
              <a:t>El arrancador suave permite un arranque suave con una corriente de arranque reducida. La corriente de arranque depende directamente del par de arranque estacionario requerido y de la masa de la carga a acelerar. En muchos casos, el arrancador suave minimiza las pérdidas de energía debido a que el voltaje del motor se monitorea continuamente y se adapta automáticamente al requerimiento real. Esto es especialmente cierto cuando el motor funciona con una carga ligera.</a:t>
            </a:r>
          </a:p>
        </p:txBody>
      </p:sp>
      <p:pic>
        <p:nvPicPr>
          <p:cNvPr id="49154" name="Picture 2"/>
          <p:cNvPicPr>
            <a:picLocks noChangeAspect="1" noChangeArrowheads="1"/>
          </p:cNvPicPr>
          <p:nvPr/>
        </p:nvPicPr>
        <p:blipFill>
          <a:blip r:embed="rId2"/>
          <a:srcRect t="3448"/>
          <a:stretch>
            <a:fillRect/>
          </a:stretch>
        </p:blipFill>
        <p:spPr bwMode="auto">
          <a:xfrm>
            <a:off x="2057400" y="2628900"/>
            <a:ext cx="4419600" cy="2057400"/>
          </a:xfrm>
          <a:prstGeom prst="rect">
            <a:avLst/>
          </a:prstGeom>
          <a:noFill/>
          <a:ln w="9525">
            <a:noFill/>
            <a:miter lim="800000"/>
            <a:headEnd/>
            <a:tailEnd/>
          </a:ln>
          <a:effectLst/>
        </p:spPr>
      </p:pic>
      <p:sp>
        <p:nvSpPr>
          <p:cNvPr id="75" name="74 Rectángulo"/>
          <p:cNvSpPr/>
          <p:nvPr/>
        </p:nvSpPr>
        <p:spPr>
          <a:xfrm>
            <a:off x="152400" y="2628900"/>
            <a:ext cx="1905000" cy="3046988"/>
          </a:xfrm>
          <a:prstGeom prst="rect">
            <a:avLst/>
          </a:prstGeom>
        </p:spPr>
        <p:txBody>
          <a:bodyPr wrap="square">
            <a:spAutoFit/>
          </a:bodyPr>
          <a:lstStyle/>
          <a:p>
            <a:pPr marL="12700" algn="just">
              <a:lnSpc>
                <a:spcPct val="100000"/>
              </a:lnSpc>
              <a:spcBef>
                <a:spcPts val="95"/>
              </a:spcBef>
            </a:pPr>
            <a:r>
              <a:rPr lang="es-AR" sz="1100" spc="-45" dirty="0" smtClean="0">
                <a:latin typeface="Trebuchet MS" pitchFamily="34" charset="0"/>
                <a:cs typeface="Arial MT"/>
              </a:rPr>
              <a:t>La Figura 5.19 representa una comparación entre diferentes procedimientos de inicio.</a:t>
            </a:r>
          </a:p>
          <a:p>
            <a:pPr marL="12700" algn="just">
              <a:lnSpc>
                <a:spcPct val="100000"/>
              </a:lnSpc>
              <a:spcBef>
                <a:spcPts val="95"/>
              </a:spcBef>
            </a:pPr>
            <a:endParaRPr lang="es-AR" sz="1100" spc="-30" dirty="0" smtClean="0">
              <a:latin typeface="Trebuchet MS" pitchFamily="34" charset="0"/>
              <a:cs typeface="Arial MT"/>
            </a:endParaRPr>
          </a:p>
          <a:p>
            <a:pPr marL="12700" algn="just">
              <a:lnSpc>
                <a:spcPct val="100000"/>
              </a:lnSpc>
              <a:spcBef>
                <a:spcPts val="95"/>
              </a:spcBef>
            </a:pPr>
            <a:r>
              <a:rPr lang="es-AR" sz="1100" b="1" spc="-30" dirty="0" smtClean="0">
                <a:latin typeface="Trebuchet MS" pitchFamily="34" charset="0"/>
                <a:cs typeface="Arial MT"/>
              </a:rPr>
              <a:t>5.4.5  Modos de funcionamiento del motor</a:t>
            </a:r>
          </a:p>
          <a:p>
            <a:pPr marL="12700" algn="just">
              <a:lnSpc>
                <a:spcPct val="100000"/>
              </a:lnSpc>
              <a:spcBef>
                <a:spcPts val="95"/>
              </a:spcBef>
            </a:pPr>
            <a:endParaRPr lang="es-AR" sz="1100" b="1" spc="-30" dirty="0" smtClean="0">
              <a:latin typeface="Trebuchet MS" pitchFamily="34" charset="0"/>
              <a:cs typeface="Arial MT"/>
            </a:endParaRPr>
          </a:p>
          <a:p>
            <a:pPr marL="12700" algn="just">
              <a:lnSpc>
                <a:spcPct val="100000"/>
              </a:lnSpc>
              <a:spcBef>
                <a:spcPts val="95"/>
              </a:spcBef>
            </a:pPr>
            <a:r>
              <a:rPr lang="es-AR" sz="1100" b="1" spc="-30" dirty="0" smtClean="0">
                <a:latin typeface="Trebuchet MS" pitchFamily="34" charset="0"/>
                <a:cs typeface="Arial MT"/>
              </a:rPr>
              <a:t>S1  Funcionamiento continuo</a:t>
            </a:r>
          </a:p>
          <a:p>
            <a:pPr marL="12700" algn="just">
              <a:lnSpc>
                <a:spcPct val="100000"/>
              </a:lnSpc>
              <a:spcBef>
                <a:spcPts val="95"/>
              </a:spcBef>
            </a:pPr>
            <a:endParaRPr lang="es-AR" sz="1100" b="1" spc="-30" dirty="0" smtClean="0">
              <a:latin typeface="Trebuchet MS" pitchFamily="34" charset="0"/>
              <a:cs typeface="Arial MT"/>
            </a:endParaRPr>
          </a:p>
          <a:p>
            <a:pPr marL="12700" algn="just">
              <a:lnSpc>
                <a:spcPct val="100000"/>
              </a:lnSpc>
              <a:spcBef>
                <a:spcPts val="95"/>
              </a:spcBef>
            </a:pPr>
            <a:r>
              <a:rPr lang="es-AR" sz="1100" spc="-30" dirty="0" smtClean="0">
                <a:latin typeface="Trebuchet MS" pitchFamily="34" charset="0"/>
                <a:cs typeface="Arial MT"/>
              </a:rPr>
              <a:t>Operación a un nivel de potencia constante durante un período lo suficientemente largo como para que se establezca el equilibrio térmico (Figura 5.20).</a:t>
            </a:r>
            <a:endParaRPr lang="es-AR" sz="1100" dirty="0">
              <a:latin typeface="Trebuchet MS" pitchFamily="34" charset="0"/>
              <a:cs typeface="Arial MT"/>
            </a:endParaRPr>
          </a:p>
        </p:txBody>
      </p:sp>
      <p:sp>
        <p:nvSpPr>
          <p:cNvPr id="76" name="75 Rectángulo"/>
          <p:cNvSpPr/>
          <p:nvPr/>
        </p:nvSpPr>
        <p:spPr>
          <a:xfrm>
            <a:off x="2057400" y="4686300"/>
            <a:ext cx="4572000" cy="261610"/>
          </a:xfrm>
          <a:prstGeom prst="rect">
            <a:avLst/>
          </a:prstGeom>
        </p:spPr>
        <p:txBody>
          <a:bodyPr>
            <a:spAutoFit/>
          </a:bodyPr>
          <a:lstStyle/>
          <a:p>
            <a:pPr marL="12700" algn="ctr">
              <a:lnSpc>
                <a:spcPct val="100000"/>
              </a:lnSpc>
              <a:spcBef>
                <a:spcPts val="95"/>
              </a:spcBef>
            </a:pPr>
            <a:r>
              <a:rPr lang="es-AR" sz="1100" b="1" spc="-30" dirty="0" smtClean="0">
                <a:latin typeface="Trebuchet MS" pitchFamily="34" charset="0"/>
                <a:cs typeface="Arial MT"/>
              </a:rPr>
              <a:t>Figura 5.19 Comparación de procedimientos de arranque [47]</a:t>
            </a:r>
          </a:p>
        </p:txBody>
      </p:sp>
      <p:pic>
        <p:nvPicPr>
          <p:cNvPr id="77" name="Picture 2"/>
          <p:cNvPicPr>
            <a:picLocks noChangeAspect="1" noChangeArrowheads="1"/>
          </p:cNvPicPr>
          <p:nvPr/>
        </p:nvPicPr>
        <p:blipFill>
          <a:blip r:embed="rId3"/>
          <a:srcRect/>
          <a:stretch>
            <a:fillRect/>
          </a:stretch>
        </p:blipFill>
        <p:spPr bwMode="auto">
          <a:xfrm>
            <a:off x="6477001" y="2400300"/>
            <a:ext cx="2438400" cy="2590800"/>
          </a:xfrm>
          <a:prstGeom prst="rect">
            <a:avLst/>
          </a:prstGeom>
          <a:noFill/>
          <a:ln w="9525">
            <a:noFill/>
            <a:miter lim="800000"/>
            <a:headEnd/>
            <a:tailEnd/>
          </a:ln>
          <a:effectLst/>
        </p:spPr>
      </p:pic>
      <p:sp>
        <p:nvSpPr>
          <p:cNvPr id="78" name="77 Rectángulo"/>
          <p:cNvSpPr/>
          <p:nvPr/>
        </p:nvSpPr>
        <p:spPr>
          <a:xfrm>
            <a:off x="6019800" y="4991100"/>
            <a:ext cx="2856872" cy="261610"/>
          </a:xfrm>
          <a:prstGeom prst="rect">
            <a:avLst/>
          </a:prstGeom>
        </p:spPr>
        <p:txBody>
          <a:bodyPr wrap="none">
            <a:spAutoFit/>
          </a:bodyPr>
          <a:lstStyle/>
          <a:p>
            <a:pPr marL="12700" algn="just">
              <a:lnSpc>
                <a:spcPct val="100000"/>
              </a:lnSpc>
              <a:spcBef>
                <a:spcPts val="95"/>
              </a:spcBef>
            </a:pPr>
            <a:r>
              <a:rPr lang="es-AR" sz="1100" b="1" spc="-30" dirty="0" smtClean="0">
                <a:latin typeface="Trebuchet MS" pitchFamily="34" charset="0"/>
                <a:cs typeface="Arial MT"/>
              </a:rPr>
              <a:t>Figura 5.20 Funcionamiento continuo [62]</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txBox="1"/>
          <p:nvPr/>
        </p:nvSpPr>
        <p:spPr>
          <a:xfrm>
            <a:off x="228600" y="419100"/>
            <a:ext cx="8686800" cy="897040"/>
          </a:xfrm>
          <a:prstGeom prst="rect">
            <a:avLst/>
          </a:prstGeom>
        </p:spPr>
        <p:txBody>
          <a:bodyPr vert="horz" wrap="square" lIns="0" tIns="12065" rIns="0" bIns="0" rtlCol="0">
            <a:spAutoFit/>
          </a:bodyPr>
          <a:lstStyle/>
          <a:p>
            <a:pPr marL="12700" algn="just">
              <a:lnSpc>
                <a:spcPct val="100000"/>
              </a:lnSpc>
              <a:spcBef>
                <a:spcPts val="95"/>
              </a:spcBef>
            </a:pPr>
            <a:r>
              <a:rPr lang="es-AR" sz="1100" b="1" spc="-30" dirty="0" smtClean="0">
                <a:latin typeface="Trebuchet MS" pitchFamily="34" charset="0"/>
                <a:cs typeface="Arial MT"/>
              </a:rPr>
              <a:t>S2 Operación de corta duración</a:t>
            </a:r>
          </a:p>
          <a:p>
            <a:pPr marL="12700" algn="just">
              <a:lnSpc>
                <a:spcPct val="100000"/>
              </a:lnSpc>
              <a:spcBef>
                <a:spcPts val="95"/>
              </a:spcBef>
            </a:pPr>
            <a:endParaRPr lang="es-AR" sz="1100" spc="-30" dirty="0" smtClean="0">
              <a:latin typeface="Trebuchet MS" pitchFamily="34" charset="0"/>
              <a:cs typeface="Arial MT"/>
            </a:endParaRPr>
          </a:p>
          <a:p>
            <a:pPr marL="12700" algn="just">
              <a:lnSpc>
                <a:spcPct val="100000"/>
              </a:lnSpc>
              <a:spcBef>
                <a:spcPts val="95"/>
              </a:spcBef>
            </a:pPr>
            <a:r>
              <a:rPr lang="es-AR" sz="1100" spc="-30" dirty="0" smtClean="0">
                <a:latin typeface="Trebuchet MS" pitchFamily="34" charset="0"/>
                <a:cs typeface="Arial MT"/>
              </a:rPr>
              <a:t>Funcionamiento a un nivel de potencia constante durante un período de tiempo que no es suficiente para que se establezca el equilibrio térmico, seguido de una pausa de duración tal que el motor pueda asumir una temperatura que no se desvíe en más de 2K de la del medio refrigerante (Figura 5.21).</a:t>
            </a:r>
            <a:endParaRPr sz="1100">
              <a:latin typeface="Trebuchet MS" pitchFamily="34" charset="0"/>
              <a:cs typeface="Arial MT"/>
            </a:endParaRPr>
          </a:p>
        </p:txBody>
      </p:sp>
      <p:sp>
        <p:nvSpPr>
          <p:cNvPr id="45" name="object 45"/>
          <p:cNvSpPr txBox="1"/>
          <p:nvPr/>
        </p:nvSpPr>
        <p:spPr>
          <a:xfrm>
            <a:off x="3200400" y="1257300"/>
            <a:ext cx="5638800" cy="1235595"/>
          </a:xfrm>
          <a:prstGeom prst="rect">
            <a:avLst/>
          </a:prstGeom>
        </p:spPr>
        <p:txBody>
          <a:bodyPr vert="horz" wrap="square" lIns="0" tIns="12065" rIns="0" bIns="0" rtlCol="0">
            <a:spAutoFit/>
          </a:bodyPr>
          <a:lstStyle/>
          <a:p>
            <a:pPr marL="19685" algn="just">
              <a:lnSpc>
                <a:spcPct val="100000"/>
              </a:lnSpc>
              <a:spcBef>
                <a:spcPts val="95"/>
              </a:spcBef>
            </a:pPr>
            <a:r>
              <a:rPr lang="es-AR" sz="1100" b="1" spc="-30" dirty="0" smtClean="0">
                <a:latin typeface="Trebuchet MS" pitchFamily="34" charset="0"/>
                <a:cs typeface="Arial MT"/>
              </a:rPr>
              <a:t>S3 Funcionamiento intermitente</a:t>
            </a:r>
          </a:p>
          <a:p>
            <a:pPr marL="19685" algn="just">
              <a:lnSpc>
                <a:spcPct val="100000"/>
              </a:lnSpc>
              <a:spcBef>
                <a:spcPts val="95"/>
              </a:spcBef>
            </a:pPr>
            <a:endParaRPr lang="es-AR" sz="1100" spc="-30" dirty="0" smtClean="0">
              <a:latin typeface="Trebuchet MS" pitchFamily="34" charset="0"/>
              <a:cs typeface="Arial MT"/>
            </a:endParaRPr>
          </a:p>
          <a:p>
            <a:pPr marL="19685" algn="just">
              <a:lnSpc>
                <a:spcPct val="100000"/>
              </a:lnSpc>
              <a:spcBef>
                <a:spcPts val="95"/>
              </a:spcBef>
            </a:pPr>
            <a:r>
              <a:rPr lang="es-AR" sz="1100" spc="-30" dirty="0" smtClean="0">
                <a:latin typeface="Trebuchet MS" pitchFamily="34" charset="0"/>
                <a:cs typeface="Arial MT"/>
              </a:rPr>
              <a:t>Operación en una serie de ciclos de carga similares, cada uno de los cuales consta de un tiempo bajo constante</a:t>
            </a:r>
          </a:p>
          <a:p>
            <a:pPr marL="19685" algn="just">
              <a:lnSpc>
                <a:spcPct val="100000"/>
              </a:lnSpc>
              <a:spcBef>
                <a:spcPts val="95"/>
              </a:spcBef>
            </a:pPr>
            <a:r>
              <a:rPr lang="es-AR" sz="1100" spc="-30" dirty="0" smtClean="0">
                <a:latin typeface="Trebuchet MS" pitchFamily="34" charset="0"/>
                <a:cs typeface="Arial MT"/>
              </a:rPr>
              <a:t>carga y una pausa para la cual la corriente de arranque muere no conducen a un calentamiento apreciable. El ciclo de carga es demasiado corto para que se establezca el equilibrio térmico (Figura 5.22).</a:t>
            </a:r>
            <a:endParaRPr sz="1100">
              <a:latin typeface="Trebuchet MS" pitchFamily="34" charset="0"/>
              <a:cs typeface="Arial MT"/>
            </a:endParaRPr>
          </a:p>
        </p:txBody>
      </p:sp>
      <p:pic>
        <p:nvPicPr>
          <p:cNvPr id="50179" name="Picture 3"/>
          <p:cNvPicPr>
            <a:picLocks noChangeAspect="1" noChangeArrowheads="1"/>
          </p:cNvPicPr>
          <p:nvPr/>
        </p:nvPicPr>
        <p:blipFill>
          <a:blip r:embed="rId2"/>
          <a:srcRect/>
          <a:stretch>
            <a:fillRect/>
          </a:stretch>
        </p:blipFill>
        <p:spPr bwMode="auto">
          <a:xfrm>
            <a:off x="228600" y="1562100"/>
            <a:ext cx="2819400" cy="2419350"/>
          </a:xfrm>
          <a:prstGeom prst="rect">
            <a:avLst/>
          </a:prstGeom>
          <a:noFill/>
          <a:ln w="9525">
            <a:noFill/>
            <a:miter lim="800000"/>
            <a:headEnd/>
            <a:tailEnd/>
          </a:ln>
          <a:effectLst/>
        </p:spPr>
      </p:pic>
      <p:sp>
        <p:nvSpPr>
          <p:cNvPr id="49" name="48 Rectángulo"/>
          <p:cNvSpPr/>
          <p:nvPr/>
        </p:nvSpPr>
        <p:spPr>
          <a:xfrm>
            <a:off x="-609600" y="3924300"/>
            <a:ext cx="4572000" cy="261610"/>
          </a:xfrm>
          <a:prstGeom prst="rect">
            <a:avLst/>
          </a:prstGeom>
        </p:spPr>
        <p:txBody>
          <a:bodyPr>
            <a:spAutoFit/>
          </a:bodyPr>
          <a:lstStyle/>
          <a:p>
            <a:pPr marL="19685" algn="ctr">
              <a:lnSpc>
                <a:spcPct val="100000"/>
              </a:lnSpc>
              <a:spcBef>
                <a:spcPts val="95"/>
              </a:spcBef>
            </a:pPr>
            <a:r>
              <a:rPr lang="es-AR" sz="1100" b="1" spc="-30" dirty="0" smtClean="0">
                <a:latin typeface="Trebuchet MS" pitchFamily="34" charset="0"/>
                <a:cs typeface="Arial MT"/>
              </a:rPr>
              <a:t>Figura 5.21   Operación de corta duración [62]</a:t>
            </a:r>
          </a:p>
        </p:txBody>
      </p:sp>
      <p:sp>
        <p:nvSpPr>
          <p:cNvPr id="50" name="object 43"/>
          <p:cNvSpPr txBox="1"/>
          <p:nvPr/>
        </p:nvSpPr>
        <p:spPr>
          <a:xfrm>
            <a:off x="4876800" y="5343040"/>
            <a:ext cx="3124200" cy="181460"/>
          </a:xfrm>
          <a:prstGeom prst="rect">
            <a:avLst/>
          </a:prstGeom>
        </p:spPr>
        <p:txBody>
          <a:bodyPr vert="horz" wrap="square" lIns="0" tIns="12065" rIns="0" bIns="0" rtlCol="0">
            <a:spAutoFit/>
          </a:bodyPr>
          <a:lstStyle/>
          <a:p>
            <a:pPr marL="12700" algn="ctr">
              <a:lnSpc>
                <a:spcPct val="100000"/>
              </a:lnSpc>
              <a:spcBef>
                <a:spcPts val="95"/>
              </a:spcBef>
            </a:pPr>
            <a:r>
              <a:rPr sz="1100" b="1" spc="-30" dirty="0">
                <a:latin typeface="Trebuchet MS" pitchFamily="34" charset="0"/>
                <a:cs typeface="Arial MT"/>
              </a:rPr>
              <a:t>Figure</a:t>
            </a:r>
            <a:r>
              <a:rPr sz="1100" b="1" spc="-20" dirty="0">
                <a:latin typeface="Trebuchet MS" pitchFamily="34" charset="0"/>
                <a:cs typeface="Arial MT"/>
              </a:rPr>
              <a:t> </a:t>
            </a:r>
            <a:r>
              <a:rPr sz="1100" b="1" spc="-40" dirty="0">
                <a:latin typeface="Trebuchet MS" pitchFamily="34" charset="0"/>
                <a:cs typeface="Arial MT"/>
              </a:rPr>
              <a:t>5.22</a:t>
            </a:r>
            <a:r>
              <a:rPr sz="1100" b="1" dirty="0">
                <a:latin typeface="Trebuchet MS" pitchFamily="34" charset="0"/>
                <a:cs typeface="Arial MT"/>
              </a:rPr>
              <a:t>   </a:t>
            </a:r>
            <a:r>
              <a:rPr sz="1100" b="1" spc="-40" dirty="0">
                <a:latin typeface="Trebuchet MS" pitchFamily="34" charset="0"/>
                <a:cs typeface="Arial MT"/>
              </a:rPr>
              <a:t> </a:t>
            </a:r>
            <a:r>
              <a:rPr sz="1100" b="1" spc="-40" dirty="0">
                <a:latin typeface="Trebuchet MS" pitchFamily="34" charset="0"/>
                <a:cs typeface="Trebuchet MS"/>
              </a:rPr>
              <a:t>Intermittent</a:t>
            </a:r>
            <a:r>
              <a:rPr sz="1100" b="1" spc="-50" dirty="0">
                <a:latin typeface="Trebuchet MS" pitchFamily="34" charset="0"/>
                <a:cs typeface="Trebuchet MS"/>
              </a:rPr>
              <a:t> </a:t>
            </a:r>
            <a:r>
              <a:rPr sz="1100" b="1" spc="-35" dirty="0">
                <a:latin typeface="Trebuchet MS" pitchFamily="34" charset="0"/>
                <a:cs typeface="Trebuchet MS"/>
              </a:rPr>
              <a:t>operation</a:t>
            </a:r>
            <a:r>
              <a:rPr sz="1100" b="1" spc="-45" dirty="0">
                <a:latin typeface="Trebuchet MS" pitchFamily="34" charset="0"/>
                <a:cs typeface="Trebuchet MS"/>
              </a:rPr>
              <a:t> </a:t>
            </a:r>
            <a:r>
              <a:rPr sz="1100" b="1" spc="-60" dirty="0">
                <a:latin typeface="Trebuchet MS" pitchFamily="34" charset="0"/>
                <a:cs typeface="Trebuchet MS"/>
              </a:rPr>
              <a:t>[62]</a:t>
            </a:r>
            <a:endParaRPr sz="1100" b="1">
              <a:latin typeface="Trebuchet MS" pitchFamily="34" charset="0"/>
              <a:cs typeface="Trebuchet MS"/>
            </a:endParaRPr>
          </a:p>
        </p:txBody>
      </p:sp>
      <p:pic>
        <p:nvPicPr>
          <p:cNvPr id="50180" name="Picture 4"/>
          <p:cNvPicPr>
            <a:picLocks noChangeAspect="1" noChangeArrowheads="1"/>
          </p:cNvPicPr>
          <p:nvPr/>
        </p:nvPicPr>
        <p:blipFill>
          <a:blip r:embed="rId3"/>
          <a:srcRect/>
          <a:stretch>
            <a:fillRect/>
          </a:stretch>
        </p:blipFill>
        <p:spPr bwMode="auto">
          <a:xfrm>
            <a:off x="4114800" y="2476500"/>
            <a:ext cx="4381500" cy="28765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 name="object 44"/>
          <p:cNvSpPr txBox="1"/>
          <p:nvPr/>
        </p:nvSpPr>
        <p:spPr>
          <a:xfrm>
            <a:off x="228600" y="495300"/>
            <a:ext cx="8686800" cy="919482"/>
          </a:xfrm>
          <a:prstGeom prst="rect">
            <a:avLst/>
          </a:prstGeom>
        </p:spPr>
        <p:txBody>
          <a:bodyPr vert="horz" wrap="square" lIns="0" tIns="21590" rIns="0" bIns="0" rtlCol="0">
            <a:spAutoFit/>
          </a:bodyPr>
          <a:lstStyle/>
          <a:p>
            <a:pPr marL="12700" algn="just">
              <a:lnSpc>
                <a:spcPct val="100000"/>
              </a:lnSpc>
              <a:spcBef>
                <a:spcPts val="170"/>
              </a:spcBef>
            </a:pPr>
            <a:r>
              <a:rPr lang="es-AR" sz="1100" b="1" spc="5" dirty="0" smtClean="0">
                <a:latin typeface="Trebuchet MS"/>
                <a:cs typeface="Trebuchet MS"/>
              </a:rPr>
              <a:t>S4 Funcionamiento intermitente bajo la influencia del procedimiento de puesta en marcha</a:t>
            </a:r>
          </a:p>
          <a:p>
            <a:pPr marL="12700" algn="just">
              <a:lnSpc>
                <a:spcPct val="100000"/>
              </a:lnSpc>
              <a:spcBef>
                <a:spcPts val="170"/>
              </a:spcBef>
            </a:pPr>
            <a:endParaRPr lang="es-AR" sz="1100" spc="5" dirty="0" smtClean="0">
              <a:latin typeface="Trebuchet MS"/>
              <a:cs typeface="Trebuchet MS"/>
            </a:endParaRPr>
          </a:p>
          <a:p>
            <a:pPr marL="12700" algn="just">
              <a:lnSpc>
                <a:spcPct val="100000"/>
              </a:lnSpc>
              <a:spcBef>
                <a:spcPts val="170"/>
              </a:spcBef>
            </a:pPr>
            <a:r>
              <a:rPr lang="es-AR" sz="1100" spc="5" dirty="0" smtClean="0">
                <a:latin typeface="Trebuchet MS"/>
                <a:cs typeface="Trebuchet MS"/>
              </a:rPr>
              <a:t>Funcionamiento en una serie de ciclos de carga similares, cada uno con un tiempo de arranque cuya duración afecta significativamente a la temperatura y que consiste en un tiempo en carga constante y una pausa. El ciclo de carga es demasiado corto para que se establezca el equilibrio térmico (Figura 5.23).</a:t>
            </a:r>
            <a:endParaRPr sz="1100">
              <a:latin typeface="Arial MT"/>
              <a:cs typeface="Arial MT"/>
            </a:endParaRPr>
          </a:p>
        </p:txBody>
      </p:sp>
      <p:pic>
        <p:nvPicPr>
          <p:cNvPr id="51202" name="Picture 2"/>
          <p:cNvPicPr>
            <a:picLocks noChangeAspect="1" noChangeArrowheads="1"/>
          </p:cNvPicPr>
          <p:nvPr/>
        </p:nvPicPr>
        <p:blipFill>
          <a:blip r:embed="rId2"/>
          <a:srcRect/>
          <a:stretch>
            <a:fillRect/>
          </a:stretch>
        </p:blipFill>
        <p:spPr bwMode="auto">
          <a:xfrm>
            <a:off x="1752600" y="1714500"/>
            <a:ext cx="5486400" cy="3733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800" y="298361"/>
            <a:ext cx="4267200" cy="1392048"/>
          </a:xfrm>
          <a:prstGeom prst="rect">
            <a:avLst/>
          </a:prstGeom>
        </p:spPr>
        <p:txBody>
          <a:bodyPr vert="horz" wrap="square" lIns="0" tIns="12065" rIns="0" bIns="0" rtlCol="0">
            <a:spAutoFit/>
          </a:bodyPr>
          <a:lstStyle/>
          <a:p>
            <a:pPr marR="5080" algn="just">
              <a:lnSpc>
                <a:spcPct val="100000"/>
              </a:lnSpc>
              <a:spcBef>
                <a:spcPts val="95"/>
              </a:spcBef>
            </a:pPr>
            <a:r>
              <a:rPr lang="es-AR" sz="1100" b="1" spc="-40" dirty="0" smtClean="0">
                <a:latin typeface="Trebuchet MS" pitchFamily="34" charset="0"/>
                <a:cs typeface="Arial MT"/>
              </a:rPr>
              <a:t>S5 Funcionamiento intermitente bajo la influencia del procedimiento de arranque y frenado </a:t>
            </a:r>
          </a:p>
          <a:p>
            <a:pPr marR="5080" algn="just">
              <a:lnSpc>
                <a:spcPct val="100000"/>
              </a:lnSpc>
              <a:spcBef>
                <a:spcPts val="95"/>
              </a:spcBef>
            </a:pPr>
            <a:endParaRPr lang="es-AR" sz="1100" spc="-40" dirty="0" smtClean="0">
              <a:latin typeface="Trebuchet MS" pitchFamily="34" charset="0"/>
              <a:cs typeface="Arial MT"/>
            </a:endParaRPr>
          </a:p>
          <a:p>
            <a:pPr marR="5080" algn="just">
              <a:lnSpc>
                <a:spcPct val="100000"/>
              </a:lnSpc>
              <a:spcBef>
                <a:spcPts val="95"/>
              </a:spcBef>
            </a:pPr>
            <a:r>
              <a:rPr lang="es-AR" sz="1100" spc="-40" dirty="0" smtClean="0">
                <a:latin typeface="Trebuchet MS" pitchFamily="34" charset="0"/>
                <a:cs typeface="Arial MT"/>
              </a:rPr>
              <a:t>Funcionamiento en una serie de ciclos de carga similares, cada uno de los cuales consta de un tiempo de arranque y un tiempo bajo carga constante, seguidos de un frenado eléctrico rápido y una pausa. El ciclo de carga es demasiado corto para que se establezca el equilibrio térmico (Figura 5.24).</a:t>
            </a:r>
            <a:endParaRPr sz="1100">
              <a:latin typeface="Trebuchet MS" pitchFamily="34" charset="0"/>
              <a:cs typeface="Arial MT"/>
            </a:endParaRPr>
          </a:p>
        </p:txBody>
      </p:sp>
      <p:sp>
        <p:nvSpPr>
          <p:cNvPr id="56" name="object 56"/>
          <p:cNvSpPr txBox="1"/>
          <p:nvPr/>
        </p:nvSpPr>
        <p:spPr>
          <a:xfrm>
            <a:off x="228600" y="1790700"/>
            <a:ext cx="4343400" cy="1258037"/>
          </a:xfrm>
          <a:prstGeom prst="rect">
            <a:avLst/>
          </a:prstGeom>
        </p:spPr>
        <p:txBody>
          <a:bodyPr vert="horz" wrap="square" lIns="0" tIns="21590" rIns="0" bIns="0" rtlCol="0">
            <a:spAutoFit/>
          </a:bodyPr>
          <a:lstStyle/>
          <a:p>
            <a:pPr marL="12700" algn="just">
              <a:lnSpc>
                <a:spcPct val="100000"/>
              </a:lnSpc>
              <a:spcBef>
                <a:spcPts val="170"/>
              </a:spcBef>
            </a:pPr>
            <a:r>
              <a:rPr lang="es-AR" sz="1100" b="1" spc="5" dirty="0" smtClean="0">
                <a:latin typeface="Trebuchet MS"/>
                <a:cs typeface="Trebuchet MS"/>
              </a:rPr>
              <a:t>S6 Funcionamiento periódico ininterrumpido con carga intermitente</a:t>
            </a:r>
          </a:p>
          <a:p>
            <a:pPr marL="12700" algn="just">
              <a:lnSpc>
                <a:spcPct val="100000"/>
              </a:lnSpc>
              <a:spcBef>
                <a:spcPts val="170"/>
              </a:spcBef>
            </a:pPr>
            <a:endParaRPr lang="es-AR" sz="1100" spc="5" dirty="0" smtClean="0">
              <a:latin typeface="Trebuchet MS"/>
              <a:cs typeface="Trebuchet MS"/>
            </a:endParaRPr>
          </a:p>
          <a:p>
            <a:pPr marL="12700" algn="just">
              <a:lnSpc>
                <a:spcPct val="100000"/>
              </a:lnSpc>
              <a:spcBef>
                <a:spcPts val="170"/>
              </a:spcBef>
            </a:pPr>
            <a:r>
              <a:rPr lang="es-AR" sz="1100" spc="5" dirty="0" smtClean="0">
                <a:latin typeface="Trebuchet MS"/>
                <a:cs typeface="Trebuchet MS"/>
              </a:rPr>
              <a:t>Funcionamiento en una serie de ciclos de carga similares, cada uno de los cuales consta de un tiempo con carga constante y un tiempo en vacío. El ciclo de carga es demasiado corto para que se establezca el equilibrio térmico (Figura 5.25).</a:t>
            </a:r>
            <a:endParaRPr sz="1100" dirty="0">
              <a:latin typeface="Arial MT"/>
              <a:cs typeface="Arial MT"/>
            </a:endParaRPr>
          </a:p>
        </p:txBody>
      </p:sp>
      <p:pic>
        <p:nvPicPr>
          <p:cNvPr id="52226" name="Picture 2"/>
          <p:cNvPicPr>
            <a:picLocks noChangeAspect="1" noChangeArrowheads="1"/>
          </p:cNvPicPr>
          <p:nvPr/>
        </p:nvPicPr>
        <p:blipFill>
          <a:blip r:embed="rId2"/>
          <a:srcRect/>
          <a:stretch>
            <a:fillRect/>
          </a:stretch>
        </p:blipFill>
        <p:spPr bwMode="auto">
          <a:xfrm>
            <a:off x="5029200" y="190500"/>
            <a:ext cx="3228975" cy="2971800"/>
          </a:xfrm>
          <a:prstGeom prst="rect">
            <a:avLst/>
          </a:prstGeom>
          <a:noFill/>
          <a:ln w="9525">
            <a:noFill/>
            <a:miter lim="800000"/>
            <a:headEnd/>
            <a:tailEnd/>
          </a:ln>
          <a:effectLst/>
        </p:spPr>
      </p:pic>
      <p:pic>
        <p:nvPicPr>
          <p:cNvPr id="52227" name="Picture 3"/>
          <p:cNvPicPr>
            <a:picLocks noChangeAspect="1" noChangeArrowheads="1"/>
          </p:cNvPicPr>
          <p:nvPr/>
        </p:nvPicPr>
        <p:blipFill>
          <a:blip r:embed="rId3"/>
          <a:srcRect/>
          <a:stretch>
            <a:fillRect/>
          </a:stretch>
        </p:blipFill>
        <p:spPr bwMode="auto">
          <a:xfrm>
            <a:off x="1371600" y="3086100"/>
            <a:ext cx="3429000" cy="2438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98376"/>
            <a:ext cx="8686799" cy="714939"/>
          </a:xfrm>
          <a:prstGeom prst="rect">
            <a:avLst/>
          </a:prstGeom>
        </p:spPr>
        <p:txBody>
          <a:bodyPr vert="horz" wrap="square" lIns="0" tIns="12065" rIns="0" bIns="0" rtlCol="0">
            <a:spAutoFit/>
          </a:bodyPr>
          <a:lstStyle/>
          <a:p>
            <a:pPr marL="12700" algn="just">
              <a:lnSpc>
                <a:spcPct val="100000"/>
              </a:lnSpc>
              <a:spcBef>
                <a:spcPts val="95"/>
              </a:spcBef>
            </a:pPr>
            <a:r>
              <a:rPr lang="es-AR" sz="1100" b="1" spc="-45" dirty="0" smtClean="0">
                <a:latin typeface="Trebuchet MS" pitchFamily="34" charset="0"/>
                <a:cs typeface="Arial MT"/>
              </a:rPr>
              <a:t>S7 Funcionamiento periódico ininterrumpido con frenado eléctrico</a:t>
            </a:r>
          </a:p>
          <a:p>
            <a:pPr marL="12700" algn="just">
              <a:lnSpc>
                <a:spcPct val="100000"/>
              </a:lnSpc>
              <a:spcBef>
                <a:spcPts val="95"/>
              </a:spcBef>
            </a:pPr>
            <a:endParaRPr lang="es-AR" sz="1100" spc="-45" dirty="0" smtClean="0">
              <a:latin typeface="Trebuchet MS" pitchFamily="34" charset="0"/>
              <a:cs typeface="Arial MT"/>
            </a:endParaRPr>
          </a:p>
          <a:p>
            <a:pPr marL="12700" algn="just">
              <a:lnSpc>
                <a:spcPct val="100000"/>
              </a:lnSpc>
              <a:spcBef>
                <a:spcPts val="95"/>
              </a:spcBef>
            </a:pPr>
            <a:r>
              <a:rPr lang="es-AR" sz="1100" spc="-45" dirty="0" smtClean="0">
                <a:latin typeface="Trebuchet MS" pitchFamily="34" charset="0"/>
                <a:cs typeface="Arial MT"/>
              </a:rPr>
              <a:t>Funcionamiento en una serie de ciclos de carga similares, cada uno de los cuales consta de un tiempo de arranque, un tiempo con carga constante y un tiempo con frenado eléctrico. No hay pausa. El ciclo de carga es demasiado corto para que se establezca el equilibrio térmico (Figura 5.26).</a:t>
            </a:r>
            <a:endParaRPr sz="1100">
              <a:latin typeface="Trebuchet MS" pitchFamily="34" charset="0"/>
              <a:cs typeface="Arial MT"/>
            </a:endParaRPr>
          </a:p>
        </p:txBody>
      </p:sp>
      <p:sp>
        <p:nvSpPr>
          <p:cNvPr id="59" name="object 59"/>
          <p:cNvSpPr txBox="1"/>
          <p:nvPr/>
        </p:nvSpPr>
        <p:spPr>
          <a:xfrm>
            <a:off x="228600" y="1181788"/>
            <a:ext cx="10363200" cy="913712"/>
          </a:xfrm>
          <a:prstGeom prst="rect">
            <a:avLst/>
          </a:prstGeom>
        </p:spPr>
        <p:txBody>
          <a:bodyPr vert="horz" wrap="square" lIns="0" tIns="7620" rIns="0" bIns="0" rtlCol="0">
            <a:spAutoFit/>
          </a:bodyPr>
          <a:lstStyle/>
          <a:p>
            <a:pPr marL="12700" marR="1616075" algn="just">
              <a:lnSpc>
                <a:spcPct val="103899"/>
              </a:lnSpc>
              <a:spcBef>
                <a:spcPts val="60"/>
              </a:spcBef>
            </a:pPr>
            <a:r>
              <a:rPr lang="es-AR" sz="1100" b="1" spc="-30" dirty="0" smtClean="0">
                <a:latin typeface="Trebuchet MS" pitchFamily="34" charset="0"/>
                <a:cs typeface="Arial MT"/>
              </a:rPr>
              <a:t>S8 Funcionamiento periódico ininterrumpido con cambio de velocidad</a:t>
            </a:r>
          </a:p>
          <a:p>
            <a:pPr marL="12700" marR="1616075" algn="just">
              <a:lnSpc>
                <a:spcPct val="103899"/>
              </a:lnSpc>
              <a:spcBef>
                <a:spcPts val="60"/>
              </a:spcBef>
            </a:pPr>
            <a:endParaRPr lang="es-AR" sz="1100" spc="-30" dirty="0" smtClean="0">
              <a:latin typeface="Trebuchet MS" pitchFamily="34" charset="0"/>
              <a:cs typeface="Arial MT"/>
            </a:endParaRPr>
          </a:p>
          <a:p>
            <a:pPr marL="12700" marR="1616075" algn="just">
              <a:lnSpc>
                <a:spcPct val="103899"/>
              </a:lnSpc>
              <a:spcBef>
                <a:spcPts val="60"/>
              </a:spcBef>
            </a:pPr>
            <a:r>
              <a:rPr lang="es-AR" sz="1100" spc="-30" dirty="0" smtClean="0">
                <a:latin typeface="Trebuchet MS" pitchFamily="34" charset="0"/>
                <a:cs typeface="Arial MT"/>
              </a:rPr>
              <a:t>Operación en una serie de ciclos de carga similares, cada uno de los cuales consta de un tiempo bajo carga constante a una velocidad determinada y luego una o más veces bajo una carga diferente, correspondientes a diferentes velocidades (como para la operación de un asíncrono de polos cambiantes). - </a:t>
            </a:r>
            <a:r>
              <a:rPr lang="es-AR" sz="1100" spc="-30" dirty="0" err="1" smtClean="0">
                <a:latin typeface="Trebuchet MS" pitchFamily="34" charset="0"/>
                <a:cs typeface="Arial MT"/>
              </a:rPr>
              <a:t>nous</a:t>
            </a:r>
            <a:r>
              <a:rPr lang="es-AR" sz="1100" spc="-30" dirty="0" smtClean="0">
                <a:latin typeface="Trebuchet MS" pitchFamily="34" charset="0"/>
                <a:cs typeface="Arial MT"/>
              </a:rPr>
              <a:t> motor). El ciclo de carga es demasiado corto para que se establezca el equilibrio térmico (Figura 5.27).</a:t>
            </a:r>
            <a:endParaRPr sz="1100">
              <a:latin typeface="Trebuchet MS" pitchFamily="34" charset="0"/>
              <a:cs typeface="Arial MT"/>
            </a:endParaRPr>
          </a:p>
        </p:txBody>
      </p:sp>
      <p:pic>
        <p:nvPicPr>
          <p:cNvPr id="53250" name="Picture 2"/>
          <p:cNvPicPr>
            <a:picLocks noChangeAspect="1" noChangeArrowheads="1"/>
          </p:cNvPicPr>
          <p:nvPr/>
        </p:nvPicPr>
        <p:blipFill>
          <a:blip r:embed="rId2"/>
          <a:srcRect/>
          <a:stretch>
            <a:fillRect/>
          </a:stretch>
        </p:blipFill>
        <p:spPr bwMode="auto">
          <a:xfrm>
            <a:off x="228600" y="2247900"/>
            <a:ext cx="3657600" cy="2895600"/>
          </a:xfrm>
          <a:prstGeom prst="rect">
            <a:avLst/>
          </a:prstGeom>
          <a:noFill/>
          <a:ln w="9525">
            <a:noFill/>
            <a:miter lim="800000"/>
            <a:headEnd/>
            <a:tailEnd/>
          </a:ln>
          <a:effectLst/>
        </p:spPr>
      </p:pic>
      <p:pic>
        <p:nvPicPr>
          <p:cNvPr id="53251" name="Picture 3"/>
          <p:cNvPicPr>
            <a:picLocks noChangeAspect="1" noChangeArrowheads="1"/>
          </p:cNvPicPr>
          <p:nvPr/>
        </p:nvPicPr>
        <p:blipFill>
          <a:blip r:embed="rId3"/>
          <a:srcRect/>
          <a:stretch>
            <a:fillRect/>
          </a:stretch>
        </p:blipFill>
        <p:spPr bwMode="auto">
          <a:xfrm>
            <a:off x="4572000" y="2095500"/>
            <a:ext cx="4419600" cy="3429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98378"/>
            <a:ext cx="8686800" cy="884216"/>
          </a:xfrm>
          <a:prstGeom prst="rect">
            <a:avLst/>
          </a:prstGeom>
        </p:spPr>
        <p:txBody>
          <a:bodyPr vert="horz" wrap="square" lIns="0" tIns="12065" rIns="0" bIns="0" rtlCol="0">
            <a:spAutoFit/>
          </a:bodyPr>
          <a:lstStyle/>
          <a:p>
            <a:pPr marR="5080" algn="just">
              <a:lnSpc>
                <a:spcPct val="100000"/>
              </a:lnSpc>
              <a:spcBef>
                <a:spcPts val="95"/>
              </a:spcBef>
            </a:pPr>
            <a:r>
              <a:rPr lang="es-AR" sz="1100" b="1" spc="-40" dirty="0" smtClean="0">
                <a:latin typeface="Trebuchet MS" pitchFamily="34" charset="0"/>
                <a:cs typeface="Arial MT"/>
              </a:rPr>
              <a:t>S9   Funcionamiento periódico ininterrumpido con cambios de velocidad y carga no periódicos </a:t>
            </a:r>
          </a:p>
          <a:p>
            <a:pPr marR="5080" algn="just">
              <a:lnSpc>
                <a:spcPct val="100000"/>
              </a:lnSpc>
              <a:spcBef>
                <a:spcPts val="95"/>
              </a:spcBef>
            </a:pPr>
            <a:endParaRPr lang="es-AR" sz="1100" spc="-40" dirty="0" smtClean="0">
              <a:latin typeface="Trebuchet MS" pitchFamily="34" charset="0"/>
              <a:cs typeface="Arial MT"/>
            </a:endParaRPr>
          </a:p>
          <a:p>
            <a:pPr marR="5080" algn="just">
              <a:lnSpc>
                <a:spcPct val="100000"/>
              </a:lnSpc>
              <a:spcBef>
                <a:spcPts val="95"/>
              </a:spcBef>
            </a:pPr>
            <a:r>
              <a:rPr lang="es-AR" sz="1100" spc="-40" dirty="0" smtClean="0">
                <a:latin typeface="Trebuchet MS" pitchFamily="34" charset="0"/>
                <a:cs typeface="Arial MT"/>
              </a:rPr>
              <a:t>Funcionamiento en el que la carga y la velocidad cambian generalmente de forma no periódica dentro del rango de funcionamiento admisible. En este modo de funcionamiento, con frecuencia se producen picos de carga que pueden estar muy por encima de la potencia nominal. Para este modo de operación, una carga continua apropiadamente elegida debe ser definida como el valor de referencia para el ciclo de carga (Figura 5.28).</a:t>
            </a:r>
            <a:endParaRPr sz="1100">
              <a:latin typeface="Trebuchet MS" pitchFamily="34" charset="0"/>
              <a:cs typeface="Arial MT"/>
            </a:endParaRPr>
          </a:p>
        </p:txBody>
      </p:sp>
      <p:sp>
        <p:nvSpPr>
          <p:cNvPr id="75" name="object 75"/>
          <p:cNvSpPr txBox="1"/>
          <p:nvPr/>
        </p:nvSpPr>
        <p:spPr>
          <a:xfrm>
            <a:off x="228600" y="1333500"/>
            <a:ext cx="6248400" cy="888064"/>
          </a:xfrm>
          <a:prstGeom prst="rect">
            <a:avLst/>
          </a:prstGeom>
        </p:spPr>
        <p:txBody>
          <a:bodyPr vert="horz" wrap="square" lIns="0" tIns="7620" rIns="0" bIns="0" rtlCol="0">
            <a:spAutoFit/>
          </a:bodyPr>
          <a:lstStyle/>
          <a:p>
            <a:pPr marL="12700" marR="1459865" algn="just">
              <a:lnSpc>
                <a:spcPct val="103899"/>
              </a:lnSpc>
              <a:spcBef>
                <a:spcPts val="60"/>
              </a:spcBef>
            </a:pPr>
            <a:r>
              <a:rPr lang="es-AR" sz="1100" spc="-30" dirty="0" smtClean="0">
                <a:latin typeface="Trebuchet MS" pitchFamily="34" charset="0"/>
                <a:cs typeface="Arial MT"/>
              </a:rPr>
              <a:t>Aunque existen muchos métodos estándar para describir las condiciones de funcionamiento de un motor, los ciclos de carga suelen ser más complicados que los definidos. Un método común para la determinación del dimensionamiento de la potencia requerida es el cálculo de la potencia efectiva a partir de la siguiente ecuación:</a:t>
            </a:r>
            <a:endParaRPr sz="1100">
              <a:latin typeface="Trebuchet MS" pitchFamily="34" charset="0"/>
              <a:cs typeface="Arial MT"/>
            </a:endParaRPr>
          </a:p>
        </p:txBody>
      </p:sp>
      <p:sp>
        <p:nvSpPr>
          <p:cNvPr id="80" name="object 80"/>
          <p:cNvSpPr txBox="1"/>
          <p:nvPr/>
        </p:nvSpPr>
        <p:spPr>
          <a:xfrm>
            <a:off x="228600" y="2933700"/>
            <a:ext cx="4876800" cy="1890902"/>
          </a:xfrm>
          <a:prstGeom prst="rect">
            <a:avLst/>
          </a:prstGeom>
        </p:spPr>
        <p:txBody>
          <a:bodyPr vert="horz" wrap="square" lIns="0" tIns="12065" rIns="0" bIns="0" rtlCol="0">
            <a:spAutoFit/>
          </a:bodyPr>
          <a:lstStyle/>
          <a:p>
            <a:pPr marL="50800" marR="43180" algn="just">
              <a:lnSpc>
                <a:spcPct val="110800"/>
              </a:lnSpc>
            </a:pPr>
            <a:r>
              <a:rPr lang="es-AR" sz="1100" spc="10" dirty="0" smtClean="0">
                <a:latin typeface="Trebuchet MS" pitchFamily="34" charset="0"/>
                <a:cs typeface="Arial MT"/>
              </a:rPr>
              <a:t>aprovechando el tiempo de ciclo de carga T , la potencia P variable en el tiempo y la potencia nominal PM.</a:t>
            </a:r>
          </a:p>
          <a:p>
            <a:pPr marL="50800" marR="43180" algn="just">
              <a:lnSpc>
                <a:spcPct val="110800"/>
              </a:lnSpc>
            </a:pPr>
            <a:r>
              <a:rPr lang="es-AR" sz="1100" spc="10" dirty="0" smtClean="0">
                <a:latin typeface="Trebuchet MS" pitchFamily="34" charset="0"/>
                <a:cs typeface="Arial MT"/>
              </a:rPr>
              <a:t>El método asume que la carga momentánea causa aproximadamente el mismo estrés térmico que la carga continua PM. Además, se supone que las pérdidas varían con el cuadrado de la carga y que el aumento de temperatura es directamente proporcional a las pérdidas totales. Esto se aplica a motores en funcionamiento ininterrumpido con carga intermitente. Si el motor está en reposo entre los tiempos del ciclo de carga, el enfriamiento no es tan eficiente. La relación anterior debe entonces ser reemplazada por:</a:t>
            </a:r>
            <a:endParaRPr sz="1100">
              <a:latin typeface="Trebuchet MS" pitchFamily="34" charset="0"/>
              <a:cs typeface="Arial MT"/>
            </a:endParaRPr>
          </a:p>
        </p:txBody>
      </p:sp>
      <p:pic>
        <p:nvPicPr>
          <p:cNvPr id="54274" name="Picture 2"/>
          <p:cNvPicPr>
            <a:picLocks noChangeAspect="1" noChangeArrowheads="1"/>
          </p:cNvPicPr>
          <p:nvPr/>
        </p:nvPicPr>
        <p:blipFill>
          <a:blip r:embed="rId2"/>
          <a:srcRect/>
          <a:stretch>
            <a:fillRect/>
          </a:stretch>
        </p:blipFill>
        <p:spPr bwMode="auto">
          <a:xfrm>
            <a:off x="5181600" y="1181100"/>
            <a:ext cx="3657600" cy="3352800"/>
          </a:xfrm>
          <a:prstGeom prst="rect">
            <a:avLst/>
          </a:prstGeom>
          <a:noFill/>
          <a:ln w="9525">
            <a:noFill/>
            <a:miter lim="800000"/>
            <a:headEnd/>
            <a:tailEnd/>
          </a:ln>
          <a:effectLst/>
        </p:spPr>
      </p:pic>
      <p:pic>
        <p:nvPicPr>
          <p:cNvPr id="54275" name="Picture 3"/>
          <p:cNvPicPr>
            <a:picLocks noChangeAspect="1" noChangeArrowheads="1"/>
          </p:cNvPicPr>
          <p:nvPr/>
        </p:nvPicPr>
        <p:blipFill>
          <a:blip r:embed="rId3"/>
          <a:srcRect/>
          <a:stretch>
            <a:fillRect/>
          </a:stretch>
        </p:blipFill>
        <p:spPr bwMode="auto">
          <a:xfrm>
            <a:off x="304800" y="2400300"/>
            <a:ext cx="4686300" cy="438150"/>
          </a:xfrm>
          <a:prstGeom prst="rect">
            <a:avLst/>
          </a:prstGeom>
          <a:noFill/>
          <a:ln w="9525">
            <a:noFill/>
            <a:miter lim="800000"/>
            <a:headEnd/>
            <a:tailEnd/>
          </a:ln>
          <a:effectLst/>
        </p:spPr>
      </p:pic>
      <p:pic>
        <p:nvPicPr>
          <p:cNvPr id="54276" name="Picture 4"/>
          <p:cNvPicPr>
            <a:picLocks noChangeAspect="1" noChangeArrowheads="1"/>
          </p:cNvPicPr>
          <p:nvPr/>
        </p:nvPicPr>
        <p:blipFill>
          <a:blip r:embed="rId4"/>
          <a:srcRect/>
          <a:stretch>
            <a:fillRect/>
          </a:stretch>
        </p:blipFill>
        <p:spPr bwMode="auto">
          <a:xfrm>
            <a:off x="2819400" y="4610100"/>
            <a:ext cx="4695825" cy="447675"/>
          </a:xfrm>
          <a:prstGeom prst="rect">
            <a:avLst/>
          </a:prstGeom>
          <a:noFill/>
          <a:ln w="9525">
            <a:noFill/>
            <a:miter lim="800000"/>
            <a:headEnd/>
            <a:tailEnd/>
          </a:ln>
          <a:effectLst/>
        </p:spPr>
      </p:pic>
      <p:sp>
        <p:nvSpPr>
          <p:cNvPr id="88" name="87 Rectángulo"/>
          <p:cNvSpPr/>
          <p:nvPr/>
        </p:nvSpPr>
        <p:spPr>
          <a:xfrm>
            <a:off x="228600" y="5143500"/>
            <a:ext cx="8610600" cy="261610"/>
          </a:xfrm>
          <a:prstGeom prst="rect">
            <a:avLst/>
          </a:prstGeom>
        </p:spPr>
        <p:txBody>
          <a:bodyPr wrap="square">
            <a:spAutoFit/>
          </a:bodyPr>
          <a:lstStyle/>
          <a:p>
            <a:pPr algn="just"/>
            <a:r>
              <a:rPr lang="es-AR" sz="1100" spc="-45" dirty="0" smtClean="0">
                <a:latin typeface="Trebuchet MS" pitchFamily="34" charset="0"/>
                <a:cs typeface="Arial MT"/>
              </a:rPr>
              <a:t>en función del tiempo de ciclo de carga t1, las cargas P1 y los períodos de descanso </a:t>
            </a:r>
            <a:r>
              <a:rPr lang="es-AR" sz="1100" spc="-45" dirty="0" err="1" smtClean="0">
                <a:latin typeface="Trebuchet MS" pitchFamily="34" charset="0"/>
                <a:cs typeface="Arial MT"/>
              </a:rPr>
              <a:t>th</a:t>
            </a:r>
            <a:r>
              <a:rPr lang="es-AR" sz="1100" spc="-45" dirty="0" smtClean="0">
                <a:latin typeface="Trebuchet MS" pitchFamily="34" charset="0"/>
                <a:cs typeface="Arial MT"/>
              </a:rPr>
              <a:t>. A continuación examinaremos los dos casos siguientes</a:t>
            </a:r>
            <a:endParaRPr lang="es-AR" sz="1100" dirty="0">
              <a:latin typeface="Trebuchet MS"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98377"/>
            <a:ext cx="8610600" cy="127599"/>
          </a:xfrm>
          <a:prstGeom prst="rect">
            <a:avLst/>
          </a:prstGeom>
        </p:spPr>
        <p:txBody>
          <a:bodyPr vert="horz" wrap="square" lIns="0" tIns="12065" rIns="0" bIns="0" rtlCol="0">
            <a:spAutoFit/>
          </a:bodyPr>
          <a:lstStyle/>
          <a:p>
            <a:pPr marL="25400">
              <a:lnSpc>
                <a:spcPct val="100000"/>
              </a:lnSpc>
              <a:spcBef>
                <a:spcPts val="95"/>
              </a:spcBef>
            </a:pPr>
            <a:r>
              <a:rPr lang="es-AR" sz="750" spc="-45" dirty="0" smtClean="0">
                <a:latin typeface="Arial MT"/>
                <a:cs typeface="Arial MT"/>
              </a:rPr>
              <a:t>:</a:t>
            </a:r>
            <a:endParaRPr sz="900">
              <a:latin typeface="Arial MT"/>
              <a:cs typeface="Arial MT"/>
            </a:endParaRPr>
          </a:p>
        </p:txBody>
      </p:sp>
      <p:sp>
        <p:nvSpPr>
          <p:cNvPr id="4" name="object 4"/>
          <p:cNvSpPr txBox="1"/>
          <p:nvPr/>
        </p:nvSpPr>
        <p:spPr>
          <a:xfrm>
            <a:off x="228600" y="190500"/>
            <a:ext cx="8686800" cy="191078"/>
          </a:xfrm>
          <a:prstGeom prst="rect">
            <a:avLst/>
          </a:prstGeom>
        </p:spPr>
        <p:txBody>
          <a:bodyPr vert="horz" wrap="square" lIns="0" tIns="21590" rIns="0" bIns="0" rtlCol="0">
            <a:spAutoFit/>
          </a:bodyPr>
          <a:lstStyle/>
          <a:p>
            <a:pPr marL="12700" algn="just">
              <a:lnSpc>
                <a:spcPct val="100000"/>
              </a:lnSpc>
              <a:spcBef>
                <a:spcPts val="170"/>
              </a:spcBef>
            </a:pPr>
            <a:r>
              <a:rPr lang="es-AR" sz="1100" spc="-65" dirty="0" smtClean="0">
                <a:latin typeface="Trebuchet MS"/>
                <a:cs typeface="Trebuchet MS"/>
              </a:rPr>
              <a:t>1. Cambio de carga durante la operación periódica ininterrumpida (Figura 5.29)</a:t>
            </a:r>
            <a:endParaRPr sz="1100">
              <a:latin typeface="Arial MT"/>
              <a:cs typeface="Arial MT"/>
            </a:endParaRPr>
          </a:p>
        </p:txBody>
      </p:sp>
      <p:sp>
        <p:nvSpPr>
          <p:cNvPr id="56" name="object 56"/>
          <p:cNvSpPr txBox="1"/>
          <p:nvPr/>
        </p:nvSpPr>
        <p:spPr>
          <a:xfrm>
            <a:off x="152400" y="4610100"/>
            <a:ext cx="3429000" cy="359842"/>
          </a:xfrm>
          <a:prstGeom prst="rect">
            <a:avLst/>
          </a:prstGeom>
        </p:spPr>
        <p:txBody>
          <a:bodyPr vert="horz" wrap="square" lIns="0" tIns="7620" rIns="0" bIns="0" rtlCol="0">
            <a:spAutoFit/>
          </a:bodyPr>
          <a:lstStyle/>
          <a:p>
            <a:pPr marL="12700" marR="355600" algn="just">
              <a:lnSpc>
                <a:spcPct val="103899"/>
              </a:lnSpc>
              <a:spcBef>
                <a:spcPts val="60"/>
              </a:spcBef>
            </a:pPr>
            <a:r>
              <a:rPr lang="es-AR" sz="1100" b="1" spc="-30" dirty="0" smtClean="0">
                <a:latin typeface="Trebuchet MS" pitchFamily="34" charset="0"/>
                <a:cs typeface="Arial MT"/>
              </a:rPr>
              <a:t>2. Cambio de carga y periodo de descanso entre los ciclos de carga (Figura 5.30)</a:t>
            </a:r>
            <a:endParaRPr sz="1100" b="1">
              <a:latin typeface="Trebuchet MS" pitchFamily="34" charset="0"/>
              <a:cs typeface="Arial MT"/>
            </a:endParaRPr>
          </a:p>
        </p:txBody>
      </p:sp>
      <p:pic>
        <p:nvPicPr>
          <p:cNvPr id="55298" name="Picture 2"/>
          <p:cNvPicPr>
            <a:picLocks noChangeAspect="1" noChangeArrowheads="1"/>
          </p:cNvPicPr>
          <p:nvPr/>
        </p:nvPicPr>
        <p:blipFill>
          <a:blip r:embed="rId2"/>
          <a:srcRect/>
          <a:stretch>
            <a:fillRect/>
          </a:stretch>
        </p:blipFill>
        <p:spPr bwMode="auto">
          <a:xfrm>
            <a:off x="152400" y="561975"/>
            <a:ext cx="5486400" cy="3667125"/>
          </a:xfrm>
          <a:prstGeom prst="rect">
            <a:avLst/>
          </a:prstGeom>
          <a:noFill/>
          <a:ln w="9525">
            <a:noFill/>
            <a:miter lim="800000"/>
            <a:headEnd/>
            <a:tailEnd/>
          </a:ln>
          <a:effectLst/>
        </p:spPr>
      </p:pic>
      <p:pic>
        <p:nvPicPr>
          <p:cNvPr id="55299" name="Picture 3"/>
          <p:cNvPicPr>
            <a:picLocks noChangeAspect="1" noChangeArrowheads="1"/>
          </p:cNvPicPr>
          <p:nvPr/>
        </p:nvPicPr>
        <p:blipFill>
          <a:blip r:embed="rId3"/>
          <a:srcRect/>
          <a:stretch>
            <a:fillRect/>
          </a:stretch>
        </p:blipFill>
        <p:spPr bwMode="auto">
          <a:xfrm>
            <a:off x="3657601" y="1409700"/>
            <a:ext cx="5486400" cy="4076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66700"/>
            <a:ext cx="8610600" cy="689291"/>
          </a:xfrm>
          <a:prstGeom prst="rect">
            <a:avLst/>
          </a:prstGeom>
        </p:spPr>
        <p:txBody>
          <a:bodyPr vert="horz" wrap="square" lIns="0" tIns="12065" rIns="0" bIns="0" rtlCol="0">
            <a:spAutoFit/>
          </a:bodyPr>
          <a:lstStyle/>
          <a:p>
            <a:pPr marR="5080" algn="just">
              <a:lnSpc>
                <a:spcPct val="100000"/>
              </a:lnSpc>
              <a:spcBef>
                <a:spcPts val="95"/>
              </a:spcBef>
            </a:pPr>
            <a:r>
              <a:rPr lang="es-AR" sz="1100" spc="-40" dirty="0" smtClean="0">
                <a:latin typeface="Trebuchet MS" pitchFamily="34" charset="0"/>
                <a:cs typeface="Arial MT"/>
              </a:rPr>
              <a:t>La placa de identificación del motor (Figura 5.31) proporciona todos los valores característicos de un motor, como el nombre del fabricante, la designación del tipo, el número de producción, la tensión nominal, la corriente nominal, la potencia nominal, el modo de funcionamiento, el tipo de protección, la clase de aislamiento, el par nominal. y frecuencia, método de conexión, eficiencia, factor de potencia, peso del motor y estándares cumplidos, p. Normas VDE e IEC. Todos estos datos son necesarios para la planificación y el uso del motor.</a:t>
            </a:r>
            <a:endParaRPr sz="1100">
              <a:latin typeface="Trebuchet MS" pitchFamily="34" charset="0"/>
              <a:cs typeface="Arial MT"/>
            </a:endParaRPr>
          </a:p>
        </p:txBody>
      </p:sp>
      <p:pic>
        <p:nvPicPr>
          <p:cNvPr id="29" name="object 29"/>
          <p:cNvPicPr/>
          <p:nvPr/>
        </p:nvPicPr>
        <p:blipFill>
          <a:blip r:embed="rId2" cstate="print"/>
          <a:stretch>
            <a:fillRect/>
          </a:stretch>
        </p:blipFill>
        <p:spPr>
          <a:xfrm>
            <a:off x="1205167" y="2687109"/>
            <a:ext cx="680772" cy="74169"/>
          </a:xfrm>
          <a:prstGeom prst="rect">
            <a:avLst/>
          </a:prstGeom>
        </p:spPr>
      </p:pic>
      <p:sp>
        <p:nvSpPr>
          <p:cNvPr id="30" name="object 30"/>
          <p:cNvSpPr txBox="1"/>
          <p:nvPr/>
        </p:nvSpPr>
        <p:spPr>
          <a:xfrm>
            <a:off x="152400" y="4381500"/>
            <a:ext cx="4267200" cy="1197123"/>
          </a:xfrm>
          <a:prstGeom prst="rect">
            <a:avLst/>
          </a:prstGeom>
        </p:spPr>
        <p:txBody>
          <a:bodyPr vert="horz" wrap="square" lIns="0" tIns="12065" rIns="0" bIns="0" rtlCol="0">
            <a:spAutoFit/>
          </a:bodyPr>
          <a:lstStyle/>
          <a:p>
            <a:pPr marL="19685" algn="just">
              <a:lnSpc>
                <a:spcPct val="100000"/>
              </a:lnSpc>
              <a:spcBef>
                <a:spcPts val="95"/>
              </a:spcBef>
            </a:pPr>
            <a:r>
              <a:rPr lang="es-AR" sz="1100" spc="-30" dirty="0" smtClean="0">
                <a:latin typeface="Trebuchet MS" pitchFamily="34" charset="0"/>
                <a:cs typeface="Arial MT"/>
              </a:rPr>
              <a:t>La elección del tipo correcto de protección es una condición necesaria para garantizar que un motor pueda funcionar en condiciones difíciles durante un largo período de tiempo. El tipo de protección viene dado, de acuerdo con la Publicación IEC 34-5, por la designación IP, seguida de dos números. La tabla 32 enumera valores nominales importantes del motor para la planificación de proyectos de motores asíncronos. Estos valores pueden diferir ligeramente de un fabricante a otro.</a:t>
            </a:r>
            <a:endParaRPr sz="1100">
              <a:latin typeface="Trebuchet MS" pitchFamily="34" charset="0"/>
              <a:cs typeface="Arial MT"/>
            </a:endParaRPr>
          </a:p>
        </p:txBody>
      </p:sp>
      <p:sp>
        <p:nvSpPr>
          <p:cNvPr id="31" name="30 Rectángulo"/>
          <p:cNvSpPr/>
          <p:nvPr/>
        </p:nvSpPr>
        <p:spPr>
          <a:xfrm>
            <a:off x="152400" y="4152900"/>
            <a:ext cx="4572000" cy="261610"/>
          </a:xfrm>
          <a:prstGeom prst="rect">
            <a:avLst/>
          </a:prstGeom>
        </p:spPr>
        <p:txBody>
          <a:bodyPr>
            <a:spAutoFit/>
          </a:bodyPr>
          <a:lstStyle/>
          <a:p>
            <a:pPr marL="19685" algn="ctr">
              <a:lnSpc>
                <a:spcPct val="100000"/>
              </a:lnSpc>
              <a:spcBef>
                <a:spcPts val="95"/>
              </a:spcBef>
            </a:pPr>
            <a:r>
              <a:rPr lang="es-AR" sz="1100" spc="-30" dirty="0" smtClean="0">
                <a:latin typeface="Trebuchet MS" pitchFamily="34" charset="0"/>
                <a:cs typeface="Arial MT"/>
              </a:rPr>
              <a:t>Figura 5.sl Placa de características de un motor [62]</a:t>
            </a:r>
          </a:p>
        </p:txBody>
      </p:sp>
      <p:pic>
        <p:nvPicPr>
          <p:cNvPr id="56322" name="Picture 2"/>
          <p:cNvPicPr>
            <a:picLocks noChangeAspect="1" noChangeArrowheads="1"/>
          </p:cNvPicPr>
          <p:nvPr/>
        </p:nvPicPr>
        <p:blipFill>
          <a:blip r:embed="rId3"/>
          <a:srcRect/>
          <a:stretch>
            <a:fillRect/>
          </a:stretch>
        </p:blipFill>
        <p:spPr bwMode="auto">
          <a:xfrm>
            <a:off x="304800" y="1028700"/>
            <a:ext cx="3733800" cy="3124200"/>
          </a:xfrm>
          <a:prstGeom prst="rect">
            <a:avLst/>
          </a:prstGeom>
          <a:noFill/>
          <a:ln w="9525">
            <a:noFill/>
            <a:miter lim="800000"/>
            <a:headEnd/>
            <a:tailEnd/>
          </a:ln>
          <a:effectLst/>
        </p:spPr>
      </p:pic>
      <p:pic>
        <p:nvPicPr>
          <p:cNvPr id="56323" name="Picture 3"/>
          <p:cNvPicPr>
            <a:picLocks noChangeAspect="1" noChangeArrowheads="1"/>
          </p:cNvPicPr>
          <p:nvPr/>
        </p:nvPicPr>
        <p:blipFill>
          <a:blip r:embed="rId4"/>
          <a:srcRect r="5263"/>
          <a:stretch>
            <a:fillRect/>
          </a:stretch>
        </p:blipFill>
        <p:spPr bwMode="auto">
          <a:xfrm>
            <a:off x="4495800" y="1028700"/>
            <a:ext cx="4343400" cy="4572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190500"/>
            <a:ext cx="8686800" cy="200055"/>
          </a:xfrm>
          <a:prstGeom prst="rect">
            <a:avLst/>
          </a:prstGeom>
        </p:spPr>
        <p:txBody>
          <a:bodyPr vert="horz" wrap="square" lIns="0" tIns="12065" rIns="0" bIns="0" rtlCol="0">
            <a:spAutoFit/>
          </a:bodyPr>
          <a:lstStyle/>
          <a:p>
            <a:pPr marL="12700" marR="222250" indent="125730" algn="just">
              <a:lnSpc>
                <a:spcPct val="110800"/>
              </a:lnSpc>
              <a:spcBef>
                <a:spcPts val="805"/>
              </a:spcBef>
            </a:pPr>
            <a:r>
              <a:rPr lang="es-AR" sz="1100" spc="-5" dirty="0" smtClean="0">
                <a:latin typeface="Trebuchet MS" pitchFamily="34" charset="0"/>
                <a:cs typeface="Arial MT"/>
              </a:rPr>
              <a:t>La Figura 5.32 resume los datos más importantes para la planificación del proyecto de motores asíncronos trifásicos</a:t>
            </a:r>
            <a:r>
              <a:rPr sz="1100" spc="-5" smtClean="0">
                <a:latin typeface="Trebuchet MS" pitchFamily="34" charset="0"/>
                <a:cs typeface="Arial MT"/>
              </a:rPr>
              <a:t>.</a:t>
            </a:r>
            <a:endParaRPr sz="1100">
              <a:latin typeface="Trebuchet MS" pitchFamily="34" charset="0"/>
              <a:cs typeface="Arial MT"/>
            </a:endParaRPr>
          </a:p>
        </p:txBody>
      </p:sp>
      <p:pic>
        <p:nvPicPr>
          <p:cNvPr id="57347" name="Picture 3"/>
          <p:cNvPicPr>
            <a:picLocks noChangeAspect="1" noChangeArrowheads="1"/>
          </p:cNvPicPr>
          <p:nvPr/>
        </p:nvPicPr>
        <p:blipFill>
          <a:blip r:embed="rId2"/>
          <a:srcRect/>
          <a:stretch>
            <a:fillRect/>
          </a:stretch>
        </p:blipFill>
        <p:spPr bwMode="auto">
          <a:xfrm>
            <a:off x="1828800" y="419099"/>
            <a:ext cx="5410200" cy="510540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98377"/>
            <a:ext cx="8686799" cy="714939"/>
          </a:xfrm>
          <a:prstGeom prst="rect">
            <a:avLst/>
          </a:prstGeom>
        </p:spPr>
        <p:txBody>
          <a:bodyPr vert="horz" wrap="square" lIns="0" tIns="12065" rIns="0" bIns="0" rtlCol="0">
            <a:spAutoFit/>
          </a:bodyPr>
          <a:lstStyle/>
          <a:p>
            <a:pPr marL="12700">
              <a:lnSpc>
                <a:spcPct val="100000"/>
              </a:lnSpc>
              <a:spcBef>
                <a:spcPts val="95"/>
              </a:spcBef>
            </a:pPr>
            <a:r>
              <a:rPr lang="es-AR" sz="1100" b="1" spc="-45" dirty="0" smtClean="0">
                <a:latin typeface="Trebuchet MS" pitchFamily="34" charset="0"/>
                <a:cs typeface="Arial MT"/>
              </a:rPr>
              <a:t>5.5  Planificación de proyectos de accionamientos</a:t>
            </a:r>
          </a:p>
          <a:p>
            <a:pPr marL="12700">
              <a:lnSpc>
                <a:spcPct val="100000"/>
              </a:lnSpc>
              <a:spcBef>
                <a:spcPts val="95"/>
              </a:spcBef>
            </a:pPr>
            <a:endParaRPr lang="es-AR" sz="1100" spc="-45" dirty="0" smtClean="0">
              <a:latin typeface="Trebuchet MS" pitchFamily="34" charset="0"/>
              <a:cs typeface="Arial MT"/>
            </a:endParaRPr>
          </a:p>
          <a:p>
            <a:pPr marL="12700" algn="just">
              <a:lnSpc>
                <a:spcPct val="100000"/>
              </a:lnSpc>
              <a:spcBef>
                <a:spcPts val="95"/>
              </a:spcBef>
            </a:pPr>
            <a:r>
              <a:rPr lang="es-AR" sz="1100" spc="-45" dirty="0" smtClean="0">
                <a:latin typeface="Trebuchet MS" pitchFamily="34" charset="0"/>
                <a:cs typeface="Arial MT"/>
              </a:rPr>
              <a:t>Durante la planificación del proyecto es necesario adaptar el motor a los requisitos de potencia y el comportamiento funcional del accionamiento. El dimensionamiento correcto y la elección correcta de un motor requieren los siguientes datos para una instalación y uso técnicamente correctos:</a:t>
            </a:r>
            <a:endParaRPr sz="1100">
              <a:latin typeface="Trebuchet MS" pitchFamily="34" charset="0"/>
              <a:cs typeface="Arial MT"/>
            </a:endParaRPr>
          </a:p>
        </p:txBody>
      </p:sp>
      <p:sp>
        <p:nvSpPr>
          <p:cNvPr id="15" name="object 15"/>
          <p:cNvSpPr txBox="1"/>
          <p:nvPr/>
        </p:nvSpPr>
        <p:spPr>
          <a:xfrm>
            <a:off x="228600" y="1028700"/>
            <a:ext cx="4191000" cy="3018134"/>
          </a:xfrm>
          <a:prstGeom prst="rect">
            <a:avLst/>
          </a:prstGeom>
        </p:spPr>
        <p:txBody>
          <a:bodyPr vert="horz" wrap="square" lIns="0" tIns="12065" rIns="0" bIns="0" rtlCol="0">
            <a:spAutoFit/>
          </a:bodyPr>
          <a:lstStyle/>
          <a:p>
            <a:pPr marL="57785">
              <a:lnSpc>
                <a:spcPct val="100000"/>
              </a:lnSpc>
              <a:spcBef>
                <a:spcPts val="170"/>
              </a:spcBef>
            </a:pPr>
            <a:r>
              <a:rPr lang="es-AR" sz="1100" b="1" spc="-55" dirty="0" smtClean="0">
                <a:latin typeface="Trebuchet MS"/>
                <a:cs typeface="Trebuchet MS"/>
              </a:rPr>
              <a:t>5.5.1 Ejemplo l: Cálculo con SIKOSTART</a:t>
            </a:r>
          </a:p>
          <a:p>
            <a:pPr marL="57785" algn="just">
              <a:lnSpc>
                <a:spcPct val="100000"/>
              </a:lnSpc>
              <a:spcBef>
                <a:spcPts val="170"/>
              </a:spcBef>
            </a:pPr>
            <a:endParaRPr lang="es-AR" sz="1100" b="1" spc="-55" dirty="0" smtClean="0">
              <a:latin typeface="Trebuchet MS"/>
              <a:cs typeface="Trebuchet MS"/>
            </a:endParaRPr>
          </a:p>
          <a:p>
            <a:pPr marL="57785" algn="just">
              <a:lnSpc>
                <a:spcPct val="100000"/>
              </a:lnSpc>
              <a:spcBef>
                <a:spcPts val="170"/>
              </a:spcBef>
            </a:pPr>
            <a:r>
              <a:rPr lang="es-AR" sz="1100" spc="-55" dirty="0" smtClean="0">
                <a:latin typeface="Trebuchet MS"/>
                <a:cs typeface="Trebuchet MS"/>
              </a:rPr>
              <a:t>En este apartado calcularemos la característica de par, corriente y tiempo de un motor con el programa SIKOSTART [46], incluido en el CD-ROM que acompaña a este libro (ver Apartado 17.1.1). El par motor cambia con el cuadrado del voltaje (M – U2) y la corriente del motor es lineal con el voltaje aplicado (I – U). Como resultado, el par de aceleración y la corriente de arranque del motor se pueden limitar controlando el valor efectivo del voltaje terminal del motor, es decir, solo se debe cambiar el voltaje. Después de la puesta en marcha, los tiristores se accionan sin control de fase. Los siguientes valores sirven como base para el cálculo:</a:t>
            </a:r>
          </a:p>
          <a:p>
            <a:pPr marL="57150" indent="304800" algn="just">
              <a:lnSpc>
                <a:spcPct val="100000"/>
              </a:lnSpc>
              <a:spcBef>
                <a:spcPts val="170"/>
              </a:spcBef>
              <a:buFont typeface="Arial" pitchFamily="34" charset="0"/>
              <a:buChar char="•"/>
            </a:pPr>
            <a:r>
              <a:rPr lang="es-AR" sz="1100" spc="-55" dirty="0" smtClean="0">
                <a:latin typeface="Trebuchet MS"/>
                <a:cs typeface="Trebuchet MS"/>
              </a:rPr>
              <a:t>el momento de inercia total del accionamiento</a:t>
            </a:r>
          </a:p>
          <a:p>
            <a:pPr marL="57150" indent="304800" algn="just">
              <a:lnSpc>
                <a:spcPct val="100000"/>
              </a:lnSpc>
              <a:spcBef>
                <a:spcPts val="170"/>
              </a:spcBef>
              <a:buFont typeface="Arial" pitchFamily="34" charset="0"/>
              <a:buChar char="•"/>
            </a:pPr>
            <a:r>
              <a:rPr lang="es-AR" sz="1100" spc="-55" dirty="0" smtClean="0">
                <a:latin typeface="Trebuchet MS"/>
                <a:cs typeface="Trebuchet MS"/>
              </a:rPr>
              <a:t>el par de aceleración como la diferencia entre el par motor y el par de carga.</a:t>
            </a:r>
          </a:p>
          <a:p>
            <a:pPr marL="57785" algn="just">
              <a:lnSpc>
                <a:spcPct val="100000"/>
              </a:lnSpc>
              <a:spcBef>
                <a:spcPts val="170"/>
              </a:spcBef>
            </a:pPr>
            <a:r>
              <a:rPr lang="es-AR" sz="1100" spc="-55" dirty="0" smtClean="0">
                <a:latin typeface="Trebuchet MS"/>
                <a:cs typeface="Trebuchet MS"/>
              </a:rPr>
              <a:t>Para realizar el cálculo de un motor, primero introducimos los datos necesarios.</a:t>
            </a:r>
            <a:endParaRPr sz="1100">
              <a:latin typeface="Arial MT"/>
              <a:cs typeface="Arial MT"/>
            </a:endParaRPr>
          </a:p>
        </p:txBody>
      </p:sp>
      <p:pic>
        <p:nvPicPr>
          <p:cNvPr id="1027" name="Picture 3"/>
          <p:cNvPicPr>
            <a:picLocks noChangeAspect="1" noChangeArrowheads="1"/>
          </p:cNvPicPr>
          <p:nvPr/>
        </p:nvPicPr>
        <p:blipFill>
          <a:blip r:embed="rId2"/>
          <a:srcRect/>
          <a:stretch>
            <a:fillRect/>
          </a:stretch>
        </p:blipFill>
        <p:spPr bwMode="auto">
          <a:xfrm>
            <a:off x="4800600" y="952500"/>
            <a:ext cx="4114800" cy="2057399"/>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1066800" y="3695700"/>
            <a:ext cx="3124200" cy="10668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a:srcRect t="16878"/>
          <a:stretch>
            <a:fillRect/>
          </a:stretch>
        </p:blipFill>
        <p:spPr bwMode="auto">
          <a:xfrm>
            <a:off x="4495800" y="3162300"/>
            <a:ext cx="3200400" cy="2409825"/>
          </a:xfrm>
          <a:prstGeom prst="rect">
            <a:avLst/>
          </a:prstGeom>
          <a:noFill/>
          <a:ln w="9525">
            <a:noFill/>
            <a:miter lim="800000"/>
            <a:headEnd/>
            <a:tailEnd/>
          </a:ln>
          <a:effectLst/>
        </p:spPr>
      </p:pic>
      <p:pic>
        <p:nvPicPr>
          <p:cNvPr id="21" name="Picture 5"/>
          <p:cNvPicPr>
            <a:picLocks noChangeAspect="1" noChangeArrowheads="1"/>
          </p:cNvPicPr>
          <p:nvPr/>
        </p:nvPicPr>
        <p:blipFill>
          <a:blip r:embed="rId4"/>
          <a:srcRect t="1688" b="83122"/>
          <a:stretch>
            <a:fillRect/>
          </a:stretch>
        </p:blipFill>
        <p:spPr bwMode="auto">
          <a:xfrm>
            <a:off x="1066800" y="4762500"/>
            <a:ext cx="3124200" cy="685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srcRect/>
          <a:stretch>
            <a:fillRect/>
          </a:stretch>
        </p:blipFill>
        <p:spPr bwMode="auto">
          <a:xfrm>
            <a:off x="1447800" y="952500"/>
            <a:ext cx="6248400" cy="350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648200" y="342900"/>
            <a:ext cx="4267199" cy="2130070"/>
          </a:xfrm>
          <a:prstGeom prst="rect">
            <a:avLst/>
          </a:prstGeom>
        </p:spPr>
        <p:txBody>
          <a:bodyPr vert="horz" wrap="square" lIns="0" tIns="12065" rIns="0" bIns="0" rtlCol="0">
            <a:spAutoFit/>
          </a:bodyPr>
          <a:lstStyle/>
          <a:p>
            <a:pPr marL="19685" marR="5080" indent="-7620" algn="just">
              <a:lnSpc>
                <a:spcPct val="110800"/>
              </a:lnSpc>
              <a:spcBef>
                <a:spcPts val="95"/>
              </a:spcBef>
            </a:pPr>
            <a:r>
              <a:rPr lang="pt-BR" sz="1100" b="1" spc="-45" dirty="0" smtClean="0">
                <a:latin typeface="Trebuchet MS" pitchFamily="34" charset="0"/>
                <a:cs typeface="Arial MT"/>
              </a:rPr>
              <a:t>Resultados </a:t>
            </a:r>
            <a:r>
              <a:rPr lang="pt-BR" sz="1100" b="1" spc="-45" dirty="0" err="1" smtClean="0">
                <a:latin typeface="Trebuchet MS" pitchFamily="34" charset="0"/>
                <a:cs typeface="Arial MT"/>
              </a:rPr>
              <a:t>del</a:t>
            </a:r>
            <a:r>
              <a:rPr lang="pt-BR" sz="1100" b="1" spc="-45" dirty="0" smtClean="0">
                <a:latin typeface="Trebuchet MS" pitchFamily="34" charset="0"/>
                <a:cs typeface="Arial MT"/>
              </a:rPr>
              <a:t> cálculo</a:t>
            </a:r>
            <a:endParaRPr lang="pt-BR" sz="1100" b="1" dirty="0" smtClean="0">
              <a:latin typeface="Trebuchet MS" pitchFamily="34" charset="0"/>
              <a:cs typeface="Arial MT"/>
            </a:endParaRPr>
          </a:p>
          <a:p>
            <a:pPr marL="19685" marR="5080" indent="-7620" algn="just">
              <a:lnSpc>
                <a:spcPct val="110800"/>
              </a:lnSpc>
              <a:spcBef>
                <a:spcPts val="95"/>
              </a:spcBef>
            </a:pPr>
            <a:endParaRPr lang="es-AR" sz="1100" spc="-25" dirty="0" smtClean="0">
              <a:latin typeface="Trebuchet MS" pitchFamily="34" charset="0"/>
              <a:cs typeface="Arial MT"/>
            </a:endParaRPr>
          </a:p>
          <a:p>
            <a:pPr marL="19685" marR="5080" indent="-7620" algn="just">
              <a:lnSpc>
                <a:spcPct val="110800"/>
              </a:lnSpc>
              <a:spcBef>
                <a:spcPts val="95"/>
              </a:spcBef>
            </a:pPr>
            <a:r>
              <a:rPr lang="es-AR" sz="1100" spc="-25" dirty="0" smtClean="0">
                <a:latin typeface="Trebuchet MS" pitchFamily="34" charset="0"/>
                <a:cs typeface="Arial MT"/>
              </a:rPr>
              <a:t>Comportamiento del par (Figura 5.33) en función de la velocidad del motor para arranque directo y para arranque con los parámetros de arranque anteriores, junto con la carga.</a:t>
            </a:r>
          </a:p>
          <a:p>
            <a:pPr marL="19685" marR="5080" indent="-7620" algn="just">
              <a:lnSpc>
                <a:spcPct val="110800"/>
              </a:lnSpc>
              <a:spcBef>
                <a:spcPts val="95"/>
              </a:spcBef>
            </a:pPr>
            <a:r>
              <a:rPr lang="es-AR" sz="1100" spc="-25" dirty="0" smtClean="0">
                <a:latin typeface="Trebuchet MS" pitchFamily="34" charset="0"/>
                <a:cs typeface="Arial MT"/>
              </a:rPr>
              <a:t>Comportamiento de la corriente (Figura 5.34) en función de la velocidad del motor para arranque directo y para arranque con los parámetros de arranque anteriores.</a:t>
            </a:r>
          </a:p>
          <a:p>
            <a:pPr marL="19685" marR="5080" indent="-7620" algn="just">
              <a:lnSpc>
                <a:spcPct val="110800"/>
              </a:lnSpc>
              <a:spcBef>
                <a:spcPts val="95"/>
              </a:spcBef>
            </a:pPr>
            <a:r>
              <a:rPr lang="es-AR" sz="1100" spc="-25" dirty="0" smtClean="0">
                <a:latin typeface="Trebuchet MS" pitchFamily="34" charset="0"/>
                <a:cs typeface="Arial MT"/>
              </a:rPr>
              <a:t>Comportamiento temporal (Figura 5.35) de la tensión del terminal del motor, la corriente del motor y la velocidad del motor en el arranque con los parámetros de arranque anteriores.</a:t>
            </a:r>
            <a:endParaRPr sz="1100">
              <a:latin typeface="Trebuchet MS" pitchFamily="34" charset="0"/>
              <a:cs typeface="Arial MT"/>
            </a:endParaRPr>
          </a:p>
        </p:txBody>
      </p:sp>
      <p:sp>
        <p:nvSpPr>
          <p:cNvPr id="5" name="object 5"/>
          <p:cNvSpPr txBox="1"/>
          <p:nvPr/>
        </p:nvSpPr>
        <p:spPr>
          <a:xfrm>
            <a:off x="304801" y="298377"/>
            <a:ext cx="3493350" cy="255839"/>
          </a:xfrm>
          <a:prstGeom prst="rect">
            <a:avLst/>
          </a:prstGeom>
        </p:spPr>
        <p:txBody>
          <a:bodyPr vert="horz" wrap="square" lIns="0" tIns="12065" rIns="0" bIns="0" rtlCol="0">
            <a:spAutoFit/>
          </a:bodyPr>
          <a:lstStyle/>
          <a:p>
            <a:pPr marL="12700">
              <a:lnSpc>
                <a:spcPct val="100000"/>
              </a:lnSpc>
              <a:spcBef>
                <a:spcPts val="95"/>
              </a:spcBef>
            </a:pPr>
            <a:endParaRPr lang="pt-BR" sz="750" spc="-45" dirty="0" smtClean="0">
              <a:latin typeface="Arial MT"/>
              <a:cs typeface="Arial MT"/>
            </a:endParaRPr>
          </a:p>
          <a:p>
            <a:pPr marL="12700">
              <a:lnSpc>
                <a:spcPct val="100000"/>
              </a:lnSpc>
              <a:spcBef>
                <a:spcPts val="95"/>
              </a:spcBef>
            </a:pPr>
            <a:endParaRPr lang="pt-BR" sz="750" spc="-45" dirty="0" smtClean="0">
              <a:latin typeface="Arial MT"/>
              <a:cs typeface="Arial MT"/>
            </a:endParaRPr>
          </a:p>
        </p:txBody>
      </p:sp>
      <p:pic>
        <p:nvPicPr>
          <p:cNvPr id="59394" name="Picture 2"/>
          <p:cNvPicPr>
            <a:picLocks noChangeAspect="1" noChangeArrowheads="1"/>
          </p:cNvPicPr>
          <p:nvPr/>
        </p:nvPicPr>
        <p:blipFill>
          <a:blip r:embed="rId2"/>
          <a:srcRect/>
          <a:stretch>
            <a:fillRect/>
          </a:stretch>
        </p:blipFill>
        <p:spPr bwMode="auto">
          <a:xfrm>
            <a:off x="228600" y="142875"/>
            <a:ext cx="4352925" cy="5381625"/>
          </a:xfrm>
          <a:prstGeom prst="rect">
            <a:avLst/>
          </a:prstGeom>
          <a:noFill/>
          <a:ln w="9525">
            <a:noFill/>
            <a:miter lim="800000"/>
            <a:headEnd/>
            <a:tailEnd/>
          </a:ln>
          <a:effectLst/>
        </p:spPr>
      </p:pic>
      <p:pic>
        <p:nvPicPr>
          <p:cNvPr id="59395" name="Picture 3"/>
          <p:cNvPicPr>
            <a:picLocks noChangeAspect="1" noChangeArrowheads="1"/>
          </p:cNvPicPr>
          <p:nvPr/>
        </p:nvPicPr>
        <p:blipFill>
          <a:blip r:embed="rId3"/>
          <a:srcRect/>
          <a:stretch>
            <a:fillRect/>
          </a:stretch>
        </p:blipFill>
        <p:spPr bwMode="auto">
          <a:xfrm>
            <a:off x="4495801" y="2628900"/>
            <a:ext cx="4419600" cy="2933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228600" y="266700"/>
            <a:ext cx="4574846" cy="3025187"/>
          </a:xfrm>
          <a:prstGeom prst="rect">
            <a:avLst/>
          </a:prstGeom>
        </p:spPr>
        <p:txBody>
          <a:bodyPr vert="horz" wrap="square" lIns="0" tIns="21590" rIns="0" bIns="0" rtlCol="0">
            <a:spAutoFit/>
          </a:bodyPr>
          <a:lstStyle/>
          <a:p>
            <a:pPr marL="63500">
              <a:lnSpc>
                <a:spcPct val="100000"/>
              </a:lnSpc>
              <a:spcBef>
                <a:spcPts val="170"/>
              </a:spcBef>
            </a:pPr>
            <a:r>
              <a:rPr lang="es-AR" sz="1100" b="1" spc="-55" dirty="0" smtClean="0">
                <a:latin typeface="Trebuchet MS" pitchFamily="34" charset="0"/>
                <a:cs typeface="Trebuchet MS"/>
              </a:rPr>
              <a:t>5.5.2 Ejemplo 2: Cálculo de sobrecarga y condiciones de arranque</a:t>
            </a:r>
          </a:p>
          <a:p>
            <a:pPr marL="63500">
              <a:lnSpc>
                <a:spcPct val="100000"/>
              </a:lnSpc>
              <a:spcBef>
                <a:spcPts val="170"/>
              </a:spcBef>
            </a:pPr>
            <a:endParaRPr sz="1100" dirty="0">
              <a:latin typeface="Trebuchet MS" pitchFamily="34" charset="0"/>
              <a:cs typeface="Arial MT"/>
            </a:endParaRPr>
          </a:p>
          <a:p>
            <a:pPr marL="63500">
              <a:lnSpc>
                <a:spcPct val="100000"/>
              </a:lnSpc>
            </a:pPr>
            <a:r>
              <a:rPr lang="es-AR" sz="1100" spc="-15" dirty="0" smtClean="0">
                <a:latin typeface="Trebuchet MS" pitchFamily="34" charset="0"/>
                <a:cs typeface="Arial MT"/>
              </a:rPr>
              <a:t>Dado los siguientes datos  del motor:</a:t>
            </a:r>
          </a:p>
          <a:p>
            <a:pPr marL="63500">
              <a:lnSpc>
                <a:spcPct val="100000"/>
              </a:lnSpc>
            </a:pPr>
            <a:r>
              <a:rPr lang="es-AR" sz="1100" spc="-15" dirty="0" smtClean="0">
                <a:latin typeface="Trebuchet MS" pitchFamily="34" charset="0"/>
                <a:cs typeface="Arial MT"/>
              </a:rPr>
              <a:t>   </a:t>
            </a:r>
            <a:r>
              <a:rPr sz="1100" spc="-50" dirty="0" err="1" smtClean="0">
                <a:latin typeface="Trebuchet MS" pitchFamily="34" charset="0"/>
                <a:cs typeface="Arial MT"/>
              </a:rPr>
              <a:t>P</a:t>
            </a:r>
            <a:r>
              <a:rPr sz="1100" spc="30" baseline="-17094" dirty="0" err="1" smtClean="0">
                <a:latin typeface="Trebuchet MS" pitchFamily="34" charset="0"/>
                <a:cs typeface="Arial MT"/>
              </a:rPr>
              <a:t>rM</a:t>
            </a:r>
            <a:r>
              <a:rPr sz="1100" baseline="-17094" dirty="0">
                <a:latin typeface="Trebuchet MS" pitchFamily="34" charset="0"/>
                <a:cs typeface="Arial MT"/>
              </a:rPr>
              <a:t>	</a:t>
            </a:r>
            <a:r>
              <a:rPr sz="1100" spc="-35" dirty="0">
                <a:latin typeface="Trebuchet MS" pitchFamily="34" charset="0"/>
                <a:cs typeface="Arial MT"/>
              </a:rPr>
              <a:t>18.5</a:t>
            </a:r>
            <a:r>
              <a:rPr sz="1100" spc="-25" dirty="0">
                <a:latin typeface="Trebuchet MS" pitchFamily="34" charset="0"/>
                <a:cs typeface="Arial MT"/>
              </a:rPr>
              <a:t> </a:t>
            </a:r>
            <a:r>
              <a:rPr sz="1100" spc="15" dirty="0">
                <a:latin typeface="Trebuchet MS" pitchFamily="34" charset="0"/>
                <a:cs typeface="Arial MT"/>
              </a:rPr>
              <a:t>kW</a:t>
            </a:r>
            <a:endParaRPr sz="1100" dirty="0">
              <a:latin typeface="Trebuchet MS" pitchFamily="34" charset="0"/>
              <a:cs typeface="Arial MT"/>
            </a:endParaRPr>
          </a:p>
          <a:p>
            <a:pPr marL="189230">
              <a:lnSpc>
                <a:spcPct val="100000"/>
              </a:lnSpc>
              <a:spcBef>
                <a:spcPts val="114"/>
              </a:spcBef>
              <a:tabLst>
                <a:tab pos="782955" algn="l"/>
              </a:tabLst>
            </a:pPr>
            <a:r>
              <a:rPr sz="1100" spc="65" dirty="0">
                <a:latin typeface="Trebuchet MS" pitchFamily="34" charset="0"/>
                <a:cs typeface="Arial MT"/>
              </a:rPr>
              <a:t>U</a:t>
            </a:r>
            <a:r>
              <a:rPr sz="1100" spc="30" baseline="-17094" dirty="0">
                <a:latin typeface="Trebuchet MS" pitchFamily="34" charset="0"/>
                <a:cs typeface="Arial MT"/>
              </a:rPr>
              <a:t>rM	</a:t>
            </a:r>
            <a:r>
              <a:rPr sz="1100" spc="-40" dirty="0">
                <a:latin typeface="Trebuchet MS" pitchFamily="34" charset="0"/>
                <a:cs typeface="Arial MT"/>
              </a:rPr>
              <a:t>400</a:t>
            </a:r>
            <a:r>
              <a:rPr sz="1100" spc="-25" dirty="0">
                <a:latin typeface="Trebuchet MS" pitchFamily="34" charset="0"/>
                <a:cs typeface="Arial MT"/>
              </a:rPr>
              <a:t> </a:t>
            </a:r>
            <a:r>
              <a:rPr sz="1100" dirty="0">
                <a:latin typeface="Trebuchet MS" pitchFamily="34" charset="0"/>
                <a:cs typeface="Arial MT"/>
              </a:rPr>
              <a:t>V</a:t>
            </a:r>
          </a:p>
          <a:p>
            <a:pPr marL="189230">
              <a:lnSpc>
                <a:spcPct val="100000"/>
              </a:lnSpc>
              <a:spcBef>
                <a:spcPts val="120"/>
              </a:spcBef>
              <a:tabLst>
                <a:tab pos="782955" algn="l"/>
              </a:tabLst>
            </a:pPr>
            <a:r>
              <a:rPr sz="1100" spc="-5" dirty="0">
                <a:latin typeface="Trebuchet MS" pitchFamily="34" charset="0"/>
                <a:cs typeface="Arial MT"/>
              </a:rPr>
              <a:t>n	</a:t>
            </a:r>
            <a:r>
              <a:rPr sz="1100" spc="-90" dirty="0" smtClean="0">
                <a:latin typeface="Trebuchet MS" pitchFamily="34" charset="0"/>
                <a:cs typeface="Arial MT"/>
              </a:rPr>
              <a:t>14</a:t>
            </a:r>
            <a:r>
              <a:rPr lang="es-AR" sz="1100" spc="-90" dirty="0" smtClean="0">
                <a:latin typeface="Trebuchet MS" pitchFamily="34" charset="0"/>
                <a:cs typeface="Arial MT"/>
              </a:rPr>
              <a:t>6</a:t>
            </a:r>
            <a:r>
              <a:rPr sz="1100" spc="-90" dirty="0" smtClean="0">
                <a:latin typeface="Trebuchet MS" pitchFamily="34" charset="0"/>
                <a:cs typeface="Arial MT"/>
              </a:rPr>
              <a:t>0</a:t>
            </a:r>
            <a:r>
              <a:rPr sz="1100" spc="-20" dirty="0" smtClean="0">
                <a:latin typeface="Trebuchet MS" pitchFamily="34" charset="0"/>
                <a:cs typeface="Arial MT"/>
              </a:rPr>
              <a:t> </a:t>
            </a:r>
            <a:r>
              <a:rPr sz="1100" spc="50" dirty="0">
                <a:latin typeface="Trebuchet MS" pitchFamily="34" charset="0"/>
                <a:cs typeface="Arial MT"/>
              </a:rPr>
              <a:t>min</a:t>
            </a:r>
            <a:r>
              <a:rPr sz="1100" spc="15" baseline="37037" dirty="0">
                <a:latin typeface="Trebuchet MS" pitchFamily="34" charset="0"/>
                <a:cs typeface="Arial MT"/>
              </a:rPr>
              <a:t>–1</a:t>
            </a:r>
            <a:endParaRPr sz="1100" baseline="37037" dirty="0">
              <a:latin typeface="Trebuchet MS" pitchFamily="34" charset="0"/>
              <a:cs typeface="Arial MT"/>
            </a:endParaRPr>
          </a:p>
          <a:p>
            <a:pPr marL="189230">
              <a:lnSpc>
                <a:spcPct val="100000"/>
              </a:lnSpc>
              <a:spcBef>
                <a:spcPts val="114"/>
              </a:spcBef>
              <a:tabLst>
                <a:tab pos="782955" algn="l"/>
              </a:tabLst>
            </a:pPr>
            <a:r>
              <a:rPr sz="1100" spc="100" dirty="0">
                <a:latin typeface="Trebuchet MS" pitchFamily="34" charset="0"/>
                <a:cs typeface="Arial MT"/>
              </a:rPr>
              <a:t>I</a:t>
            </a:r>
            <a:r>
              <a:rPr sz="1100" spc="30" baseline="-17094" dirty="0">
                <a:latin typeface="Trebuchet MS" pitchFamily="34" charset="0"/>
                <a:cs typeface="Arial MT"/>
              </a:rPr>
              <a:t>rM	</a:t>
            </a:r>
            <a:r>
              <a:rPr sz="1100" spc="-40" dirty="0">
                <a:latin typeface="Trebuchet MS" pitchFamily="34" charset="0"/>
                <a:cs typeface="Arial MT"/>
              </a:rPr>
              <a:t>35</a:t>
            </a:r>
            <a:r>
              <a:rPr sz="1100" spc="-25" dirty="0">
                <a:latin typeface="Trebuchet MS" pitchFamily="34" charset="0"/>
                <a:cs typeface="Arial MT"/>
              </a:rPr>
              <a:t> </a:t>
            </a:r>
            <a:r>
              <a:rPr sz="1100" spc="20" dirty="0">
                <a:latin typeface="Trebuchet MS" pitchFamily="34" charset="0"/>
                <a:cs typeface="Arial MT"/>
              </a:rPr>
              <a:t>A</a:t>
            </a:r>
            <a:endParaRPr sz="1100" dirty="0">
              <a:latin typeface="Trebuchet MS" pitchFamily="34" charset="0"/>
              <a:cs typeface="Arial MT"/>
            </a:endParaRPr>
          </a:p>
          <a:p>
            <a:pPr marL="189230">
              <a:lnSpc>
                <a:spcPct val="100000"/>
              </a:lnSpc>
              <a:spcBef>
                <a:spcPts val="114"/>
              </a:spcBef>
              <a:tabLst>
                <a:tab pos="782955" algn="l"/>
              </a:tabLst>
            </a:pPr>
            <a:r>
              <a:rPr sz="1100" spc="35" dirty="0">
                <a:latin typeface="Trebuchet MS" pitchFamily="34" charset="0"/>
                <a:cs typeface="Arial MT"/>
              </a:rPr>
              <a:t>M</a:t>
            </a:r>
            <a:r>
              <a:rPr sz="1100" spc="52" baseline="-21367" dirty="0">
                <a:latin typeface="Trebuchet MS" pitchFamily="34" charset="0"/>
                <a:cs typeface="Arial MT"/>
              </a:rPr>
              <a:t>A</a:t>
            </a:r>
            <a:r>
              <a:rPr sz="1100" spc="-127" baseline="-21367" dirty="0">
                <a:latin typeface="Trebuchet MS" pitchFamily="34" charset="0"/>
                <a:cs typeface="Arial MT"/>
              </a:rPr>
              <a:t> </a:t>
            </a:r>
            <a:r>
              <a:rPr sz="1100" spc="20" dirty="0">
                <a:latin typeface="Trebuchet MS" pitchFamily="34" charset="0"/>
                <a:cs typeface="Lucida Sans Unicode"/>
              </a:rPr>
              <a:t>/</a:t>
            </a:r>
            <a:r>
              <a:rPr sz="1100" spc="20" dirty="0">
                <a:latin typeface="Trebuchet MS" pitchFamily="34" charset="0"/>
                <a:cs typeface="Arial MT"/>
              </a:rPr>
              <a:t>M</a:t>
            </a:r>
            <a:r>
              <a:rPr sz="1100" spc="30" baseline="-17094" dirty="0">
                <a:latin typeface="Trebuchet MS" pitchFamily="34" charset="0"/>
                <a:cs typeface="Arial MT"/>
              </a:rPr>
              <a:t>N	</a:t>
            </a:r>
            <a:r>
              <a:rPr sz="1100" spc="-35" dirty="0">
                <a:latin typeface="Trebuchet MS" pitchFamily="34" charset="0"/>
                <a:cs typeface="Arial MT"/>
              </a:rPr>
              <a:t>2.5</a:t>
            </a:r>
            <a:endParaRPr sz="1100" dirty="0">
              <a:latin typeface="Trebuchet MS" pitchFamily="34" charset="0"/>
              <a:cs typeface="Arial MT"/>
            </a:endParaRPr>
          </a:p>
          <a:p>
            <a:pPr marL="189230">
              <a:lnSpc>
                <a:spcPct val="100000"/>
              </a:lnSpc>
              <a:spcBef>
                <a:spcPts val="114"/>
              </a:spcBef>
              <a:tabLst>
                <a:tab pos="782955" algn="l"/>
              </a:tabLst>
            </a:pPr>
            <a:r>
              <a:rPr sz="1100" spc="30" dirty="0">
                <a:latin typeface="Trebuchet MS" pitchFamily="34" charset="0"/>
                <a:cs typeface="Arial MT"/>
              </a:rPr>
              <a:t>I</a:t>
            </a:r>
            <a:r>
              <a:rPr sz="1100" spc="44" baseline="-17094" dirty="0">
                <a:latin typeface="Trebuchet MS" pitchFamily="34" charset="0"/>
                <a:cs typeface="Arial MT"/>
              </a:rPr>
              <a:t>a</a:t>
            </a:r>
            <a:r>
              <a:rPr sz="1100" spc="-127" baseline="-17094" dirty="0">
                <a:latin typeface="Trebuchet MS" pitchFamily="34" charset="0"/>
                <a:cs typeface="Arial MT"/>
              </a:rPr>
              <a:t> </a:t>
            </a:r>
            <a:r>
              <a:rPr sz="1100" spc="30" dirty="0">
                <a:latin typeface="Trebuchet MS" pitchFamily="34" charset="0"/>
                <a:cs typeface="Lucida Sans Unicode"/>
              </a:rPr>
              <a:t>/</a:t>
            </a:r>
            <a:r>
              <a:rPr sz="1100" spc="30" dirty="0">
                <a:latin typeface="Trebuchet MS" pitchFamily="34" charset="0"/>
                <a:cs typeface="Arial MT"/>
              </a:rPr>
              <a:t>I</a:t>
            </a:r>
            <a:r>
              <a:rPr sz="1100" spc="44" baseline="-17094" dirty="0">
                <a:latin typeface="Trebuchet MS" pitchFamily="34" charset="0"/>
                <a:cs typeface="Arial MT"/>
              </a:rPr>
              <a:t>rM	</a:t>
            </a:r>
            <a:r>
              <a:rPr lang="es-AR" sz="1100" spc="-240" dirty="0" smtClean="0">
                <a:latin typeface="Trebuchet MS" pitchFamily="34" charset="0"/>
                <a:cs typeface="Arial MT"/>
              </a:rPr>
              <a:t>6</a:t>
            </a:r>
            <a:endParaRPr sz="1100" dirty="0">
              <a:latin typeface="Trebuchet MS" pitchFamily="34" charset="0"/>
              <a:cs typeface="Arial MT"/>
            </a:endParaRPr>
          </a:p>
          <a:p>
            <a:pPr marL="189230">
              <a:lnSpc>
                <a:spcPct val="100000"/>
              </a:lnSpc>
              <a:spcBef>
                <a:spcPts val="120"/>
              </a:spcBef>
              <a:tabLst>
                <a:tab pos="782955" algn="l"/>
              </a:tabLst>
            </a:pPr>
            <a:r>
              <a:rPr sz="1100" spc="30" dirty="0">
                <a:latin typeface="Trebuchet MS" pitchFamily="34" charset="0"/>
                <a:cs typeface="Arial MT"/>
              </a:rPr>
              <a:t>M</a:t>
            </a:r>
            <a:r>
              <a:rPr sz="1100" spc="44" baseline="-17094" dirty="0">
                <a:latin typeface="Trebuchet MS" pitchFamily="34" charset="0"/>
                <a:cs typeface="Arial MT"/>
              </a:rPr>
              <a:t>K</a:t>
            </a:r>
            <a:r>
              <a:rPr sz="1100" spc="-60" baseline="-17094" dirty="0">
                <a:latin typeface="Trebuchet MS" pitchFamily="34" charset="0"/>
                <a:cs typeface="Arial MT"/>
              </a:rPr>
              <a:t> </a:t>
            </a:r>
            <a:r>
              <a:rPr sz="1100" spc="20" dirty="0">
                <a:latin typeface="Trebuchet MS" pitchFamily="34" charset="0"/>
                <a:cs typeface="Lucida Sans Unicode"/>
              </a:rPr>
              <a:t>/</a:t>
            </a:r>
            <a:r>
              <a:rPr sz="1100" spc="20" dirty="0">
                <a:latin typeface="Trebuchet MS" pitchFamily="34" charset="0"/>
                <a:cs typeface="Arial MT"/>
              </a:rPr>
              <a:t>M</a:t>
            </a:r>
            <a:r>
              <a:rPr sz="1100" spc="30" baseline="-17094" dirty="0">
                <a:latin typeface="Trebuchet MS" pitchFamily="34" charset="0"/>
                <a:cs typeface="Arial MT"/>
              </a:rPr>
              <a:t>N	</a:t>
            </a:r>
            <a:r>
              <a:rPr sz="1100" spc="-35" dirty="0" smtClean="0">
                <a:latin typeface="Trebuchet MS" pitchFamily="34" charset="0"/>
                <a:cs typeface="Arial MT"/>
              </a:rPr>
              <a:t>2.9</a:t>
            </a:r>
            <a:endParaRPr lang="es-ES" sz="1100" spc="-35" dirty="0" smtClean="0">
              <a:latin typeface="Trebuchet MS" pitchFamily="34" charset="0"/>
              <a:cs typeface="Arial MT"/>
            </a:endParaRPr>
          </a:p>
          <a:p>
            <a:pPr marL="189230">
              <a:lnSpc>
                <a:spcPct val="100000"/>
              </a:lnSpc>
              <a:spcBef>
                <a:spcPts val="120"/>
              </a:spcBef>
              <a:tabLst>
                <a:tab pos="782955" algn="l"/>
              </a:tabLst>
            </a:pPr>
            <a:endParaRPr sz="1100" dirty="0">
              <a:latin typeface="Trebuchet MS" pitchFamily="34" charset="0"/>
              <a:cs typeface="Arial MT"/>
            </a:endParaRPr>
          </a:p>
          <a:p>
            <a:pPr marL="62865">
              <a:lnSpc>
                <a:spcPct val="100000"/>
              </a:lnSpc>
              <a:spcBef>
                <a:spcPts val="110"/>
              </a:spcBef>
            </a:pPr>
            <a:r>
              <a:rPr lang="es-AR" sz="1100" spc="-25" dirty="0" smtClean="0">
                <a:latin typeface="Trebuchet MS" pitchFamily="34" charset="0"/>
                <a:cs typeface="Arial MT"/>
              </a:rPr>
              <a:t>calcular todos los valores nominales del motor para la conexión estrella-triángulo.</a:t>
            </a:r>
            <a:endParaRPr sz="1100" dirty="0">
              <a:latin typeface="Trebuchet MS" pitchFamily="34" charset="0"/>
              <a:cs typeface="Arial MT"/>
            </a:endParaRPr>
          </a:p>
          <a:p>
            <a:pPr marL="189230">
              <a:lnSpc>
                <a:spcPct val="100000"/>
              </a:lnSpc>
            </a:pPr>
            <a:r>
              <a:rPr lang="es-AR" sz="1100" spc="65" dirty="0" smtClean="0">
                <a:latin typeface="Trebuchet MS" pitchFamily="34" charset="0"/>
                <a:cs typeface="Arial MT"/>
              </a:rPr>
              <a:t>En la conexión delta:</a:t>
            </a:r>
            <a:endParaRPr sz="1100" dirty="0">
              <a:latin typeface="Trebuchet MS" pitchFamily="34" charset="0"/>
              <a:cs typeface="Arial MT"/>
            </a:endParaRPr>
          </a:p>
          <a:p>
            <a:pPr marL="189230">
              <a:lnSpc>
                <a:spcPct val="100000"/>
              </a:lnSpc>
            </a:pPr>
            <a:r>
              <a:rPr sz="1100" spc="75" dirty="0">
                <a:latin typeface="Trebuchet MS" pitchFamily="34" charset="0"/>
                <a:cs typeface="Arial MT"/>
              </a:rPr>
              <a:t>M</a:t>
            </a:r>
            <a:r>
              <a:rPr sz="1100" spc="-7" baseline="-21367" dirty="0">
                <a:latin typeface="Trebuchet MS" pitchFamily="34" charset="0"/>
                <a:cs typeface="Arial MT"/>
              </a:rPr>
              <a:t>A </a:t>
            </a:r>
            <a:r>
              <a:rPr sz="1100" spc="-15" baseline="-21367" dirty="0">
                <a:latin typeface="Trebuchet MS" pitchFamily="34" charset="0"/>
                <a:cs typeface="Arial MT"/>
              </a:rPr>
              <a:t> </a:t>
            </a:r>
            <a:r>
              <a:rPr sz="1100" spc="-10" dirty="0">
                <a:latin typeface="Trebuchet MS" pitchFamily="34" charset="0"/>
                <a:cs typeface="Lucida Sans Unicode"/>
              </a:rPr>
              <a:t>=</a:t>
            </a:r>
            <a:r>
              <a:rPr sz="1100" spc="-25" dirty="0">
                <a:latin typeface="Trebuchet MS" pitchFamily="34" charset="0"/>
                <a:cs typeface="Lucida Sans Unicode"/>
              </a:rPr>
              <a:t> </a:t>
            </a:r>
            <a:r>
              <a:rPr sz="1100" spc="-45" dirty="0">
                <a:latin typeface="Trebuchet MS" pitchFamily="34" charset="0"/>
                <a:cs typeface="Arial MT"/>
              </a:rPr>
              <a:t>2</a:t>
            </a:r>
            <a:r>
              <a:rPr sz="1100" spc="-40" dirty="0">
                <a:latin typeface="Trebuchet MS" pitchFamily="34" charset="0"/>
                <a:cs typeface="Lucida Sans Unicode"/>
              </a:rPr>
              <a:t>.</a:t>
            </a:r>
            <a:r>
              <a:rPr sz="1100" spc="-40" dirty="0">
                <a:latin typeface="Trebuchet MS" pitchFamily="34" charset="0"/>
                <a:cs typeface="Arial MT"/>
              </a:rPr>
              <a:t>5</a:t>
            </a:r>
            <a:r>
              <a:rPr sz="1100" spc="-100" dirty="0">
                <a:latin typeface="Trebuchet MS" pitchFamily="34" charset="0"/>
                <a:cs typeface="Arial MT"/>
              </a:rPr>
              <a:t> </a:t>
            </a:r>
            <a:r>
              <a:rPr sz="1100" spc="75" dirty="0">
                <a:latin typeface="Trebuchet MS" pitchFamily="34" charset="0"/>
                <a:cs typeface="Arial MT"/>
              </a:rPr>
              <a:t>M</a:t>
            </a:r>
            <a:r>
              <a:rPr sz="1100" spc="7" baseline="-17094" dirty="0">
                <a:latin typeface="Trebuchet MS" pitchFamily="34" charset="0"/>
                <a:cs typeface="Arial MT"/>
              </a:rPr>
              <a:t>N</a:t>
            </a:r>
            <a:endParaRPr sz="1100" baseline="-17094" dirty="0">
              <a:latin typeface="Trebuchet MS" pitchFamily="34" charset="0"/>
              <a:cs typeface="Arial MT"/>
            </a:endParaRPr>
          </a:p>
          <a:p>
            <a:pPr marL="189230">
              <a:lnSpc>
                <a:spcPct val="100000"/>
              </a:lnSpc>
              <a:spcBef>
                <a:spcPts val="1290"/>
              </a:spcBef>
            </a:pPr>
            <a:r>
              <a:rPr lang="es-AR" sz="1100" spc="65" dirty="0" smtClean="0">
                <a:latin typeface="Trebuchet MS" pitchFamily="34" charset="0"/>
                <a:cs typeface="Arial MT"/>
              </a:rPr>
              <a:t>En la conexión en estrella:</a:t>
            </a:r>
            <a:endParaRPr sz="1100" dirty="0">
              <a:latin typeface="Trebuchet MS" pitchFamily="34" charset="0"/>
              <a:cs typeface="Arial MT"/>
            </a:endParaRPr>
          </a:p>
        </p:txBody>
      </p:sp>
      <p:pic>
        <p:nvPicPr>
          <p:cNvPr id="1026" name="Picture 2"/>
          <p:cNvPicPr>
            <a:picLocks noChangeAspect="1" noChangeArrowheads="1"/>
          </p:cNvPicPr>
          <p:nvPr/>
        </p:nvPicPr>
        <p:blipFill>
          <a:blip r:embed="rId2"/>
          <a:srcRect/>
          <a:stretch>
            <a:fillRect/>
          </a:stretch>
        </p:blipFill>
        <p:spPr bwMode="auto">
          <a:xfrm>
            <a:off x="304800" y="3314700"/>
            <a:ext cx="2219325" cy="428625"/>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304800" y="3848100"/>
            <a:ext cx="2438400" cy="11430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3428999" y="3543300"/>
            <a:ext cx="5248275" cy="2000250"/>
          </a:xfrm>
          <a:prstGeom prst="rect">
            <a:avLst/>
          </a:prstGeom>
          <a:noFill/>
          <a:ln w="9525">
            <a:noFill/>
            <a:miter lim="800000"/>
            <a:headEnd/>
            <a:tailEnd/>
          </a:ln>
          <a:effectLst/>
        </p:spPr>
      </p:pic>
      <p:cxnSp>
        <p:nvCxnSpPr>
          <p:cNvPr id="20" name="19 Conector recto de flecha"/>
          <p:cNvCxnSpPr/>
          <p:nvPr/>
        </p:nvCxnSpPr>
        <p:spPr>
          <a:xfrm flipV="1">
            <a:off x="2209800" y="3848100"/>
            <a:ext cx="1295400" cy="1066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object 22"/>
          <p:cNvSpPr txBox="1"/>
          <p:nvPr/>
        </p:nvSpPr>
        <p:spPr>
          <a:xfrm>
            <a:off x="228600" y="266701"/>
            <a:ext cx="8610600" cy="5007781"/>
          </a:xfrm>
          <a:prstGeom prst="rect">
            <a:avLst/>
          </a:prstGeom>
        </p:spPr>
        <p:txBody>
          <a:bodyPr vert="horz" wrap="square" lIns="0" tIns="21590" rIns="0" bIns="0" rtlCol="0">
            <a:spAutoFit/>
          </a:bodyPr>
          <a:lstStyle/>
          <a:p>
            <a:pPr marL="50165" algn="just">
              <a:lnSpc>
                <a:spcPct val="100000"/>
              </a:lnSpc>
              <a:spcBef>
                <a:spcPts val="170"/>
              </a:spcBef>
            </a:pPr>
            <a:r>
              <a:rPr lang="es-AR" sz="1100" b="1" spc="-55" dirty="0" smtClean="0">
                <a:latin typeface="Trebuchet MS" pitchFamily="34" charset="0"/>
                <a:cs typeface="Trebuchet MS"/>
              </a:rPr>
              <a:t>5.5.3   Ejemplo s: Cálculo de datos del motor</a:t>
            </a:r>
          </a:p>
          <a:p>
            <a:pPr marL="50165" algn="just">
              <a:lnSpc>
                <a:spcPct val="100000"/>
              </a:lnSpc>
              <a:spcBef>
                <a:spcPts val="170"/>
              </a:spcBef>
            </a:pPr>
            <a:endParaRPr lang="es-AR" sz="1100" spc="-55" dirty="0" smtClean="0">
              <a:latin typeface="Trebuchet MS" pitchFamily="34" charset="0"/>
              <a:cs typeface="Trebuchet MS"/>
            </a:endParaRPr>
          </a:p>
          <a:p>
            <a:pPr marL="50165" algn="just">
              <a:lnSpc>
                <a:spcPct val="100000"/>
              </a:lnSpc>
              <a:spcBef>
                <a:spcPts val="170"/>
              </a:spcBef>
            </a:pPr>
            <a:r>
              <a:rPr lang="es-AR" sz="1100" spc="-55" dirty="0" smtClean="0">
                <a:latin typeface="Trebuchet MS" pitchFamily="34" charset="0"/>
                <a:cs typeface="Trebuchet MS"/>
              </a:rPr>
              <a:t>Un motor asíncrono trifásico tiene los siguientes valores nominales:</a:t>
            </a:r>
          </a:p>
          <a:p>
            <a:pPr marL="50165" algn="just">
              <a:lnSpc>
                <a:spcPct val="100000"/>
              </a:lnSpc>
              <a:spcBef>
                <a:spcPts val="170"/>
              </a:spcBef>
            </a:pPr>
            <a:r>
              <a:rPr lang="es-AR" sz="1100" spc="-55" dirty="0" err="1" smtClean="0">
                <a:latin typeface="Trebuchet MS" pitchFamily="34" charset="0"/>
                <a:cs typeface="Trebuchet MS"/>
              </a:rPr>
              <a:t>PrM</a:t>
            </a:r>
            <a:r>
              <a:rPr lang="es-AR" sz="1100" spc="-55" dirty="0" smtClean="0">
                <a:latin typeface="Trebuchet MS" pitchFamily="34" charset="0"/>
                <a:cs typeface="Trebuchet MS"/>
              </a:rPr>
              <a:t> = 400 </a:t>
            </a:r>
            <a:r>
              <a:rPr lang="es-AR" sz="1100" spc="-55" dirty="0" err="1" smtClean="0">
                <a:latin typeface="Trebuchet MS" pitchFamily="34" charset="0"/>
                <a:cs typeface="Trebuchet MS"/>
              </a:rPr>
              <a:t>kW</a:t>
            </a:r>
            <a:r>
              <a:rPr lang="es-AR" sz="1100" spc="-55" dirty="0" smtClean="0">
                <a:latin typeface="Trebuchet MS" pitchFamily="34" charset="0"/>
                <a:cs typeface="Trebuchet MS"/>
              </a:rPr>
              <a:t>, </a:t>
            </a:r>
            <a:r>
              <a:rPr lang="es-AR" sz="1100" spc="-55" dirty="0" err="1" smtClean="0">
                <a:latin typeface="Trebuchet MS" pitchFamily="34" charset="0"/>
                <a:cs typeface="Trebuchet MS"/>
              </a:rPr>
              <a:t>UrM</a:t>
            </a:r>
            <a:r>
              <a:rPr lang="es-AR" sz="1100" spc="-55" dirty="0" smtClean="0">
                <a:latin typeface="Trebuchet MS" pitchFamily="34" charset="0"/>
                <a:cs typeface="Trebuchet MS"/>
              </a:rPr>
              <a:t> = 400 V, 50 Hz, </a:t>
            </a:r>
            <a:r>
              <a:rPr lang="es-AR" sz="1100" spc="-55" dirty="0" err="1" smtClean="0">
                <a:latin typeface="Trebuchet MS" pitchFamily="34" charset="0"/>
                <a:cs typeface="Trebuchet MS"/>
              </a:rPr>
              <a:t>IrM</a:t>
            </a:r>
            <a:r>
              <a:rPr lang="es-AR" sz="1100" spc="-55" dirty="0" smtClean="0">
                <a:latin typeface="Trebuchet MS" pitchFamily="34" charset="0"/>
                <a:cs typeface="Trebuchet MS"/>
              </a:rPr>
              <a:t> = 750 A, </a:t>
            </a:r>
            <a:r>
              <a:rPr lang="es-AR" sz="1100" spc="-55" dirty="0" err="1" smtClean="0">
                <a:latin typeface="Trebuchet MS" pitchFamily="34" charset="0"/>
                <a:cs typeface="Trebuchet MS"/>
              </a:rPr>
              <a:t>cos</a:t>
            </a:r>
            <a:r>
              <a:rPr lang="es-AR" sz="1100" spc="-55" dirty="0" smtClean="0">
                <a:latin typeface="Trebuchet MS" pitchFamily="34" charset="0"/>
                <a:cs typeface="Trebuchet MS"/>
              </a:rPr>
              <a:t> φ = 0,86, n = 1448 rpm, 4 pines</a:t>
            </a:r>
          </a:p>
          <a:p>
            <a:pPr marL="50165" algn="just">
              <a:lnSpc>
                <a:spcPct val="100000"/>
              </a:lnSpc>
              <a:spcBef>
                <a:spcPts val="170"/>
              </a:spcBef>
            </a:pPr>
            <a:endParaRPr lang="es-ES" sz="1100" spc="-55" dirty="0" smtClean="0">
              <a:latin typeface="Trebuchet MS" pitchFamily="34" charset="0"/>
              <a:cs typeface="Arial MT"/>
            </a:endParaRPr>
          </a:p>
          <a:p>
            <a:pPr marL="50165" algn="just">
              <a:lnSpc>
                <a:spcPct val="100000"/>
              </a:lnSpc>
              <a:spcBef>
                <a:spcPts val="170"/>
              </a:spcBef>
            </a:pPr>
            <a:endParaRPr lang="es-ES" sz="1100" spc="-55" dirty="0" smtClean="0">
              <a:latin typeface="Trebuchet MS" pitchFamily="34" charset="0"/>
              <a:cs typeface="Arial MT"/>
            </a:endParaRPr>
          </a:p>
          <a:p>
            <a:pPr marL="50165" algn="just">
              <a:lnSpc>
                <a:spcPct val="100000"/>
              </a:lnSpc>
              <a:spcBef>
                <a:spcPts val="170"/>
              </a:spcBef>
            </a:pPr>
            <a:endParaRPr lang="es-ES" sz="1100" spc="-55" dirty="0" smtClean="0">
              <a:latin typeface="Trebuchet MS" pitchFamily="34" charset="0"/>
              <a:cs typeface="Arial MT"/>
            </a:endParaRPr>
          </a:p>
          <a:p>
            <a:pPr marL="50165" algn="just">
              <a:lnSpc>
                <a:spcPct val="100000"/>
              </a:lnSpc>
              <a:spcBef>
                <a:spcPts val="170"/>
              </a:spcBef>
            </a:pPr>
            <a:endParaRPr lang="es-ES" sz="1100" spc="-55" dirty="0" smtClean="0">
              <a:latin typeface="Trebuchet MS" pitchFamily="34" charset="0"/>
              <a:cs typeface="Arial MT"/>
            </a:endParaRPr>
          </a:p>
          <a:p>
            <a:pPr marL="50165" algn="just">
              <a:lnSpc>
                <a:spcPct val="100000"/>
              </a:lnSpc>
              <a:spcBef>
                <a:spcPts val="170"/>
              </a:spcBef>
            </a:pPr>
            <a:endParaRPr lang="es-ES" sz="1100" spc="-55" dirty="0" smtClean="0">
              <a:latin typeface="Trebuchet MS" pitchFamily="34" charset="0"/>
              <a:cs typeface="Arial MT"/>
            </a:endParaRPr>
          </a:p>
          <a:p>
            <a:pPr marL="50165" algn="just">
              <a:lnSpc>
                <a:spcPct val="100000"/>
              </a:lnSpc>
              <a:spcBef>
                <a:spcPts val="170"/>
              </a:spcBef>
            </a:pPr>
            <a:endParaRPr lang="es-ES" sz="1100" spc="-55" dirty="0" smtClean="0">
              <a:latin typeface="Trebuchet MS" pitchFamily="34" charset="0"/>
              <a:cs typeface="Arial MT"/>
            </a:endParaRPr>
          </a:p>
          <a:p>
            <a:pPr marL="50165" algn="just">
              <a:lnSpc>
                <a:spcPct val="100000"/>
              </a:lnSpc>
              <a:spcBef>
                <a:spcPts val="170"/>
              </a:spcBef>
            </a:pPr>
            <a:endParaRPr lang="es-ES" sz="1100" spc="-55" dirty="0" smtClean="0">
              <a:latin typeface="Trebuchet MS" pitchFamily="34" charset="0"/>
              <a:cs typeface="Arial MT"/>
            </a:endParaRPr>
          </a:p>
          <a:p>
            <a:pPr marL="50165" algn="just">
              <a:lnSpc>
                <a:spcPct val="100000"/>
              </a:lnSpc>
              <a:spcBef>
                <a:spcPts val="170"/>
              </a:spcBef>
            </a:pPr>
            <a:endParaRPr lang="es-ES" sz="1100" spc="-55" dirty="0" smtClean="0">
              <a:latin typeface="Trebuchet MS" pitchFamily="34" charset="0"/>
              <a:cs typeface="Arial MT"/>
            </a:endParaRPr>
          </a:p>
          <a:p>
            <a:pPr marL="50165" algn="just">
              <a:lnSpc>
                <a:spcPct val="100000"/>
              </a:lnSpc>
              <a:spcBef>
                <a:spcPts val="170"/>
              </a:spcBef>
            </a:pPr>
            <a:endParaRPr lang="es-ES" sz="1100" b="1" spc="-55" dirty="0" smtClean="0">
              <a:latin typeface="Trebuchet MS" pitchFamily="34" charset="0"/>
              <a:cs typeface="Arial MT"/>
            </a:endParaRPr>
          </a:p>
          <a:p>
            <a:pPr marL="50165" algn="just">
              <a:lnSpc>
                <a:spcPct val="100000"/>
              </a:lnSpc>
              <a:spcBef>
                <a:spcPts val="170"/>
              </a:spcBef>
            </a:pPr>
            <a:endParaRPr lang="es-ES" sz="1100" b="1" spc="-55" dirty="0" smtClean="0">
              <a:latin typeface="Trebuchet MS" pitchFamily="34" charset="0"/>
              <a:cs typeface="Arial MT"/>
            </a:endParaRPr>
          </a:p>
          <a:p>
            <a:pPr marL="50165" algn="just">
              <a:lnSpc>
                <a:spcPct val="100000"/>
              </a:lnSpc>
              <a:spcBef>
                <a:spcPts val="170"/>
              </a:spcBef>
            </a:pPr>
            <a:endParaRPr lang="es-ES" sz="1100" b="1" spc="-55" dirty="0" smtClean="0">
              <a:latin typeface="Trebuchet MS" pitchFamily="34" charset="0"/>
              <a:cs typeface="Arial MT"/>
            </a:endParaRPr>
          </a:p>
          <a:p>
            <a:pPr marL="50165" algn="just">
              <a:lnSpc>
                <a:spcPct val="100000"/>
              </a:lnSpc>
              <a:spcBef>
                <a:spcPts val="170"/>
              </a:spcBef>
            </a:pPr>
            <a:endParaRPr lang="es-ES" sz="1100" b="1" spc="-55" dirty="0" smtClean="0">
              <a:latin typeface="Trebuchet MS" pitchFamily="34" charset="0"/>
              <a:cs typeface="Arial MT"/>
            </a:endParaRPr>
          </a:p>
          <a:p>
            <a:pPr marL="50165" algn="just">
              <a:lnSpc>
                <a:spcPct val="100000"/>
              </a:lnSpc>
              <a:spcBef>
                <a:spcPts val="170"/>
              </a:spcBef>
            </a:pPr>
            <a:endParaRPr lang="es-ES" sz="1100" b="1" spc="-55" dirty="0" smtClean="0">
              <a:latin typeface="Trebuchet MS" pitchFamily="34" charset="0"/>
              <a:cs typeface="Arial MT"/>
            </a:endParaRPr>
          </a:p>
          <a:p>
            <a:pPr marL="12700" algn="just">
              <a:lnSpc>
                <a:spcPct val="100000"/>
              </a:lnSpc>
              <a:spcBef>
                <a:spcPts val="175"/>
              </a:spcBef>
            </a:pPr>
            <a:endParaRPr lang="es-AR" sz="1100" b="1" spc="-55" dirty="0" smtClean="0">
              <a:latin typeface="Trebuchet MS" pitchFamily="34" charset="0"/>
              <a:cs typeface="Trebuchet MS"/>
            </a:endParaRPr>
          </a:p>
          <a:p>
            <a:pPr marL="12700" algn="just">
              <a:lnSpc>
                <a:spcPct val="100000"/>
              </a:lnSpc>
              <a:spcBef>
                <a:spcPts val="175"/>
              </a:spcBef>
            </a:pPr>
            <a:endParaRPr lang="es-AR" sz="1100" b="1" spc="-55" dirty="0" smtClean="0">
              <a:latin typeface="Trebuchet MS" pitchFamily="34" charset="0"/>
              <a:cs typeface="Trebuchet MS"/>
            </a:endParaRPr>
          </a:p>
          <a:p>
            <a:pPr marL="12700" algn="just">
              <a:lnSpc>
                <a:spcPct val="100000"/>
              </a:lnSpc>
              <a:spcBef>
                <a:spcPts val="175"/>
              </a:spcBef>
            </a:pPr>
            <a:endParaRPr lang="es-AR" sz="1100" b="1" spc="-55" dirty="0" smtClean="0">
              <a:latin typeface="Trebuchet MS" pitchFamily="34" charset="0"/>
              <a:cs typeface="Trebuchet MS"/>
            </a:endParaRPr>
          </a:p>
          <a:p>
            <a:pPr marL="12700" algn="just">
              <a:lnSpc>
                <a:spcPct val="100000"/>
              </a:lnSpc>
              <a:spcBef>
                <a:spcPts val="175"/>
              </a:spcBef>
            </a:pPr>
            <a:endParaRPr lang="es-AR" sz="1100" b="1" spc="-55" dirty="0" smtClean="0">
              <a:latin typeface="Trebuchet MS" pitchFamily="34" charset="0"/>
              <a:cs typeface="Trebuchet MS"/>
            </a:endParaRPr>
          </a:p>
          <a:p>
            <a:pPr marL="12700" algn="just">
              <a:lnSpc>
                <a:spcPct val="100000"/>
              </a:lnSpc>
              <a:spcBef>
                <a:spcPts val="175"/>
              </a:spcBef>
            </a:pPr>
            <a:r>
              <a:rPr lang="es-AR" sz="1100" b="1" spc="-55" dirty="0" smtClean="0">
                <a:latin typeface="Trebuchet MS" pitchFamily="34" charset="0"/>
                <a:cs typeface="Trebuchet MS"/>
              </a:rPr>
              <a:t>5.5.4   Ejemplo 4: Cálculo del diámetro de la polea de la correa y la potencia del motor</a:t>
            </a:r>
          </a:p>
          <a:p>
            <a:pPr marL="12700" algn="just">
              <a:lnSpc>
                <a:spcPct val="100000"/>
              </a:lnSpc>
              <a:spcBef>
                <a:spcPts val="175"/>
              </a:spcBef>
            </a:pPr>
            <a:endParaRPr lang="es-AR" sz="1100" spc="-55" dirty="0" smtClean="0">
              <a:latin typeface="Trebuchet MS" pitchFamily="34" charset="0"/>
              <a:cs typeface="Trebuchet MS"/>
            </a:endParaRPr>
          </a:p>
          <a:p>
            <a:pPr marL="12700" algn="just">
              <a:lnSpc>
                <a:spcPct val="100000"/>
              </a:lnSpc>
              <a:spcBef>
                <a:spcPts val="175"/>
              </a:spcBef>
            </a:pPr>
            <a:r>
              <a:rPr lang="es-AR" sz="1100" spc="-55" dirty="0" smtClean="0">
                <a:latin typeface="Trebuchet MS" pitchFamily="34" charset="0"/>
                <a:cs typeface="Trebuchet MS"/>
              </a:rPr>
              <a:t>Se supone que un motor trifásico acciona una hoja de sierra circular de 550 mm de diámetro y una velocidad de apertura de 36 m/s. La polea de la correa de la hoja de sierra tiene un diámetro de 130 mm. El deslizamiento de la correa es del 2,8%.</a:t>
            </a:r>
            <a:endParaRPr lang="es-AR" sz="1100" dirty="0" smtClean="0">
              <a:latin typeface="Trebuchet MS" pitchFamily="34" charset="0"/>
              <a:cs typeface="Arial MT"/>
            </a:endParaRPr>
          </a:p>
          <a:p>
            <a:pPr marL="50165">
              <a:lnSpc>
                <a:spcPct val="100000"/>
              </a:lnSpc>
              <a:spcBef>
                <a:spcPts val="170"/>
              </a:spcBef>
            </a:pPr>
            <a:endParaRPr sz="900" dirty="0">
              <a:latin typeface="Arial MT"/>
              <a:cs typeface="Arial MT"/>
            </a:endParaRPr>
          </a:p>
        </p:txBody>
      </p:sp>
      <p:pic>
        <p:nvPicPr>
          <p:cNvPr id="2050" name="Picture 2"/>
          <p:cNvPicPr>
            <a:picLocks noChangeAspect="1" noChangeArrowheads="1"/>
          </p:cNvPicPr>
          <p:nvPr/>
        </p:nvPicPr>
        <p:blipFill>
          <a:blip r:embed="rId2"/>
          <a:srcRect/>
          <a:stretch>
            <a:fillRect/>
          </a:stretch>
        </p:blipFill>
        <p:spPr bwMode="auto">
          <a:xfrm>
            <a:off x="381000" y="1181100"/>
            <a:ext cx="5867400" cy="3124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876300"/>
            <a:ext cx="2209800" cy="1743426"/>
          </a:xfrm>
          <a:prstGeom prst="rect">
            <a:avLst/>
          </a:prstGeom>
        </p:spPr>
        <p:txBody>
          <a:bodyPr vert="horz" wrap="square" lIns="0" tIns="12065" rIns="0" bIns="0" rtlCol="0">
            <a:spAutoFit/>
          </a:bodyPr>
          <a:lstStyle/>
          <a:p>
            <a:pPr marL="228600" marR="5080" indent="-228600" algn="just">
              <a:lnSpc>
                <a:spcPct val="100000"/>
              </a:lnSpc>
              <a:spcBef>
                <a:spcPts val="95"/>
              </a:spcBef>
              <a:buFont typeface="+mj-lt"/>
              <a:buAutoNum type="alphaLcParenR"/>
            </a:pPr>
            <a:r>
              <a:rPr lang="es-AR" sz="800" b="1" spc="-40" dirty="0" smtClean="0">
                <a:latin typeface="Arial MT"/>
                <a:cs typeface="Arial MT"/>
              </a:rPr>
              <a:t>¿</a:t>
            </a:r>
            <a:r>
              <a:rPr lang="es-AR" sz="1100" b="1" spc="-40" dirty="0" smtClean="0">
                <a:latin typeface="Trebuchet MS" pitchFamily="34" charset="0"/>
                <a:cs typeface="Arial MT"/>
              </a:rPr>
              <a:t>Qué diámetro debe tener la polea del motor si su velocidad de rotación es de 995 rpm?</a:t>
            </a:r>
          </a:p>
          <a:p>
            <a:pPr marL="228600" marR="5080" indent="-228600" algn="just">
              <a:lnSpc>
                <a:spcPct val="100000"/>
              </a:lnSpc>
              <a:spcBef>
                <a:spcPts val="95"/>
              </a:spcBef>
              <a:buFont typeface="+mj-lt"/>
              <a:buAutoNum type="alphaLcParenR"/>
            </a:pPr>
            <a:endParaRPr lang="es-AR" sz="1100" b="1" spc="-40" dirty="0" smtClean="0">
              <a:latin typeface="Trebuchet MS" pitchFamily="34" charset="0"/>
              <a:cs typeface="Arial MT"/>
            </a:endParaRPr>
          </a:p>
          <a:p>
            <a:pPr marL="228600" marR="5080" indent="-228600" algn="just">
              <a:lnSpc>
                <a:spcPct val="100000"/>
              </a:lnSpc>
              <a:spcBef>
                <a:spcPts val="95"/>
              </a:spcBef>
              <a:buFont typeface="+mj-lt"/>
              <a:buAutoNum type="alphaLcParenR"/>
            </a:pPr>
            <a:r>
              <a:rPr lang="es-AR" sz="1100" b="1" spc="-40" dirty="0" smtClean="0">
                <a:latin typeface="Trebuchet MS" pitchFamily="34" charset="0"/>
                <a:cs typeface="Arial MT"/>
              </a:rPr>
              <a:t>¿Cuánta potencia debe suministrar el motor si se requiere una fuerza de 340 N en la polea de la correa del motor?</a:t>
            </a:r>
          </a:p>
          <a:p>
            <a:pPr marR="5080" algn="just">
              <a:lnSpc>
                <a:spcPct val="100000"/>
              </a:lnSpc>
              <a:spcBef>
                <a:spcPts val="95"/>
              </a:spcBef>
            </a:pPr>
            <a:endParaRPr lang="es-AR" sz="1100" spc="-40" dirty="0" smtClean="0">
              <a:latin typeface="Trebuchet MS" pitchFamily="34" charset="0"/>
              <a:cs typeface="Arial MT"/>
            </a:endParaRPr>
          </a:p>
        </p:txBody>
      </p:sp>
      <p:sp>
        <p:nvSpPr>
          <p:cNvPr id="55" name="object 55"/>
          <p:cNvSpPr txBox="1"/>
          <p:nvPr/>
        </p:nvSpPr>
        <p:spPr>
          <a:xfrm>
            <a:off x="228600" y="3409819"/>
            <a:ext cx="8610600" cy="2114681"/>
          </a:xfrm>
          <a:prstGeom prst="rect">
            <a:avLst/>
          </a:prstGeom>
        </p:spPr>
        <p:txBody>
          <a:bodyPr vert="horz" wrap="square" lIns="0" tIns="21590" rIns="0" bIns="0" rtlCol="0">
            <a:spAutoFit/>
          </a:bodyPr>
          <a:lstStyle/>
          <a:p>
            <a:pPr marL="76200" algn="just">
              <a:lnSpc>
                <a:spcPct val="100000"/>
              </a:lnSpc>
              <a:spcBef>
                <a:spcPts val="170"/>
              </a:spcBef>
            </a:pPr>
            <a:r>
              <a:rPr lang="es-AR" sz="1100" b="1" spc="-55" dirty="0" smtClean="0">
                <a:latin typeface="Trebuchet MS"/>
                <a:cs typeface="Trebuchet MS"/>
              </a:rPr>
              <a:t>5.5.5   Ejemplo 5: Dimensionamiento de un Motor</a:t>
            </a:r>
          </a:p>
          <a:p>
            <a:pPr marL="76200" algn="just">
              <a:lnSpc>
                <a:spcPct val="100000"/>
              </a:lnSpc>
              <a:spcBef>
                <a:spcPts val="170"/>
              </a:spcBef>
            </a:pPr>
            <a:r>
              <a:rPr lang="es-AR" sz="1100" spc="-55" dirty="0" smtClean="0">
                <a:latin typeface="Trebuchet MS"/>
                <a:cs typeface="Trebuchet MS"/>
              </a:rPr>
              <a:t>Se supone que una bomba con una potencia de 19 kW, </a:t>
            </a:r>
            <a:r>
              <a:rPr lang="es-AR" sz="1100" spc="-55" dirty="0" err="1" smtClean="0">
                <a:latin typeface="Trebuchet MS"/>
                <a:cs typeface="Trebuchet MS"/>
              </a:rPr>
              <a:t>cos</a:t>
            </a:r>
            <a:r>
              <a:rPr lang="es-AR" sz="1100" spc="-55" dirty="0" smtClean="0">
                <a:latin typeface="Trebuchet MS"/>
                <a:cs typeface="Trebuchet MS"/>
              </a:rPr>
              <a:t> φ = 0,8 funciona cinco veces por hora durante 60 s con una carga a corto plazo de 72 s. La temperatura ambiente es de 50 °C; instalación tipo C; </a:t>
            </a:r>
            <a:r>
              <a:rPr lang="es-AR" sz="1100" spc="-55" dirty="0" err="1" smtClean="0">
                <a:latin typeface="Trebuchet MS"/>
                <a:cs typeface="Trebuchet MS"/>
              </a:rPr>
              <a:t>Ian</a:t>
            </a:r>
            <a:r>
              <a:rPr lang="es-AR" sz="1100" spc="-55" dirty="0" smtClean="0">
                <a:latin typeface="Trebuchet MS"/>
                <a:cs typeface="Trebuchet MS"/>
              </a:rPr>
              <a:t>/</a:t>
            </a:r>
            <a:r>
              <a:rPr lang="es-AR" sz="1100" spc="-55" dirty="0" err="1" smtClean="0">
                <a:latin typeface="Trebuchet MS"/>
                <a:cs typeface="Trebuchet MS"/>
              </a:rPr>
              <a:t>IrM</a:t>
            </a:r>
            <a:r>
              <a:rPr lang="es-AR" sz="1100" spc="-55" dirty="0" smtClean="0">
                <a:latin typeface="Trebuchet MS"/>
                <a:cs typeface="Trebuchet MS"/>
              </a:rPr>
              <a:t> = 7, resistencia de lazo hasta distribución 0,3 Ω; l = 10 m.</a:t>
            </a:r>
          </a:p>
          <a:p>
            <a:pPr marL="76200" algn="just">
              <a:lnSpc>
                <a:spcPct val="100000"/>
              </a:lnSpc>
              <a:spcBef>
                <a:spcPts val="170"/>
              </a:spcBef>
            </a:pPr>
            <a:endParaRPr lang="es-AR" sz="1100" spc="-55" dirty="0" smtClean="0">
              <a:latin typeface="Trebuchet MS"/>
              <a:cs typeface="Trebuchet MS"/>
            </a:endParaRPr>
          </a:p>
          <a:p>
            <a:pPr marL="76200" algn="just">
              <a:lnSpc>
                <a:spcPct val="100000"/>
              </a:lnSpc>
              <a:spcBef>
                <a:spcPts val="170"/>
              </a:spcBef>
            </a:pPr>
            <a:r>
              <a:rPr lang="es-AR" sz="1100" spc="-55" dirty="0" smtClean="0">
                <a:latin typeface="Trebuchet MS"/>
                <a:cs typeface="Trebuchet MS"/>
              </a:rPr>
              <a:t>Determinar:</a:t>
            </a:r>
          </a:p>
          <a:p>
            <a:pPr marL="542925" indent="-466725" algn="just">
              <a:lnSpc>
                <a:spcPct val="100000"/>
              </a:lnSpc>
              <a:spcBef>
                <a:spcPts val="170"/>
              </a:spcBef>
              <a:buFont typeface="Wingdings" pitchFamily="2" charset="2"/>
              <a:buChar char="q"/>
            </a:pPr>
            <a:r>
              <a:rPr lang="es-AR" sz="1100" b="1" spc="-55" dirty="0" smtClean="0">
                <a:latin typeface="Trebuchet MS"/>
                <a:cs typeface="Trebuchet MS"/>
              </a:rPr>
              <a:t>Capacidad de corriente de carga</a:t>
            </a:r>
          </a:p>
          <a:p>
            <a:pPr marL="542925" indent="-466725" algn="just">
              <a:lnSpc>
                <a:spcPct val="100000"/>
              </a:lnSpc>
              <a:spcBef>
                <a:spcPts val="170"/>
              </a:spcBef>
              <a:buFont typeface="Wingdings" pitchFamily="2" charset="2"/>
              <a:buChar char="q"/>
            </a:pPr>
            <a:r>
              <a:rPr lang="es-AR" sz="1100" b="1" spc="-55" dirty="0" smtClean="0">
                <a:latin typeface="Trebuchet MS"/>
                <a:cs typeface="Trebuchet MS"/>
              </a:rPr>
              <a:t>Fusible de reserva</a:t>
            </a:r>
          </a:p>
          <a:p>
            <a:pPr marL="542925" indent="-466725" algn="just">
              <a:lnSpc>
                <a:spcPct val="100000"/>
              </a:lnSpc>
              <a:spcBef>
                <a:spcPts val="170"/>
              </a:spcBef>
              <a:buFont typeface="Wingdings" pitchFamily="2" charset="2"/>
              <a:buChar char="q"/>
            </a:pPr>
            <a:r>
              <a:rPr lang="es-AR" sz="1100" b="1" spc="-55" dirty="0" smtClean="0">
                <a:latin typeface="Trebuchet MS"/>
                <a:cs typeface="Trebuchet MS"/>
              </a:rPr>
              <a:t>Caída de voltaje</a:t>
            </a:r>
          </a:p>
          <a:p>
            <a:pPr marL="542925" indent="-466725" algn="just">
              <a:lnSpc>
                <a:spcPct val="100000"/>
              </a:lnSpc>
              <a:spcBef>
                <a:spcPts val="170"/>
              </a:spcBef>
              <a:buFont typeface="Wingdings" pitchFamily="2" charset="2"/>
              <a:buChar char="q"/>
            </a:pPr>
            <a:r>
              <a:rPr lang="es-AR" sz="1100" b="1" spc="-55" dirty="0" smtClean="0">
                <a:latin typeface="Trebuchet MS"/>
                <a:cs typeface="Trebuchet MS"/>
              </a:rPr>
              <a:t>Corriente de cortocircuito</a:t>
            </a:r>
          </a:p>
          <a:p>
            <a:pPr marL="542925" indent="-466725" algn="just">
              <a:lnSpc>
                <a:spcPct val="100000"/>
              </a:lnSpc>
              <a:spcBef>
                <a:spcPts val="170"/>
              </a:spcBef>
              <a:buFont typeface="Wingdings" pitchFamily="2" charset="2"/>
              <a:buChar char="q"/>
            </a:pPr>
            <a:r>
              <a:rPr lang="es-AR" sz="1100" b="1" spc="-55" dirty="0" smtClean="0">
                <a:latin typeface="Trebuchet MS"/>
                <a:cs typeface="Trebuchet MS"/>
              </a:rPr>
              <a:t>Ajuste de corriente</a:t>
            </a:r>
          </a:p>
          <a:p>
            <a:pPr marL="542925" indent="-466725" algn="just">
              <a:lnSpc>
                <a:spcPct val="100000"/>
              </a:lnSpc>
              <a:spcBef>
                <a:spcPts val="170"/>
              </a:spcBef>
              <a:buFont typeface="Wingdings" pitchFamily="2" charset="2"/>
              <a:buChar char="q"/>
            </a:pPr>
            <a:r>
              <a:rPr lang="es-AR" sz="1100" b="1" spc="-55" dirty="0" smtClean="0">
                <a:latin typeface="Trebuchet MS"/>
                <a:cs typeface="Trebuchet MS"/>
              </a:rPr>
              <a:t>Tiempo de parada permitido</a:t>
            </a:r>
            <a:endParaRPr sz="1100" b="1" dirty="0">
              <a:latin typeface="Arial MT"/>
              <a:cs typeface="Arial MT"/>
            </a:endParaRPr>
          </a:p>
        </p:txBody>
      </p:sp>
      <p:pic>
        <p:nvPicPr>
          <p:cNvPr id="3074" name="Picture 2"/>
          <p:cNvPicPr>
            <a:picLocks noChangeAspect="1" noChangeArrowheads="1"/>
          </p:cNvPicPr>
          <p:nvPr/>
        </p:nvPicPr>
        <p:blipFill>
          <a:blip r:embed="rId2"/>
          <a:srcRect/>
          <a:stretch>
            <a:fillRect/>
          </a:stretch>
        </p:blipFill>
        <p:spPr bwMode="auto">
          <a:xfrm>
            <a:off x="2514600" y="266700"/>
            <a:ext cx="6248400" cy="304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object 31"/>
          <p:cNvSpPr txBox="1"/>
          <p:nvPr/>
        </p:nvSpPr>
        <p:spPr>
          <a:xfrm>
            <a:off x="228601" y="3390900"/>
            <a:ext cx="4419599" cy="1967846"/>
          </a:xfrm>
          <a:prstGeom prst="rect">
            <a:avLst/>
          </a:prstGeom>
        </p:spPr>
        <p:txBody>
          <a:bodyPr vert="horz" wrap="square" lIns="0" tIns="12065" rIns="0" bIns="0" rtlCol="0">
            <a:spAutoFit/>
          </a:bodyPr>
          <a:lstStyle/>
          <a:p>
            <a:pPr marR="30480" algn="just">
              <a:lnSpc>
                <a:spcPct val="110800"/>
              </a:lnSpc>
              <a:spcBef>
                <a:spcPts val="95"/>
              </a:spcBef>
            </a:pPr>
            <a:r>
              <a:rPr lang="es-AR" sz="1100" spc="-15" dirty="0" smtClean="0">
                <a:latin typeface="Trebuchet MS" pitchFamily="34" charset="0"/>
                <a:cs typeface="Arial MT"/>
              </a:rPr>
              <a:t>La sección transversal de las líneas aisladas depende del valor de tiempo mínimo. Durante 72 s se elige la línea de 4 x 4 mm2. La nueva capacidad de corriente de carga la línea es entonces:</a:t>
            </a:r>
          </a:p>
          <a:p>
            <a:pPr marR="30480" algn="just">
              <a:lnSpc>
                <a:spcPct val="110800"/>
              </a:lnSpc>
              <a:spcBef>
                <a:spcPts val="95"/>
              </a:spcBef>
            </a:pPr>
            <a:endParaRPr lang="es-AR" sz="1100" spc="-15" dirty="0" smtClean="0">
              <a:latin typeface="Trebuchet MS" pitchFamily="34" charset="0"/>
              <a:cs typeface="Arial MT"/>
            </a:endParaRPr>
          </a:p>
          <a:p>
            <a:pPr marR="30480" algn="just">
              <a:lnSpc>
                <a:spcPct val="110800"/>
              </a:lnSpc>
              <a:spcBef>
                <a:spcPts val="95"/>
              </a:spcBef>
            </a:pPr>
            <a:r>
              <a:rPr lang="es-AR" sz="1100" b="1" spc="-15" dirty="0" smtClean="0">
                <a:latin typeface="Trebuchet MS" pitchFamily="34" charset="0"/>
                <a:cs typeface="Arial MT"/>
              </a:rPr>
              <a:t>Fusible de respaldo:</a:t>
            </a:r>
          </a:p>
          <a:p>
            <a:pPr marR="30480" algn="just">
              <a:lnSpc>
                <a:spcPct val="110800"/>
              </a:lnSpc>
              <a:spcBef>
                <a:spcPts val="95"/>
              </a:spcBef>
            </a:pPr>
            <a:endParaRPr lang="es-AR" sz="1100" spc="-15" dirty="0" smtClean="0">
              <a:latin typeface="Trebuchet MS" pitchFamily="34" charset="0"/>
              <a:cs typeface="Arial MT"/>
            </a:endParaRPr>
          </a:p>
          <a:p>
            <a:pPr marR="30480" algn="just">
              <a:lnSpc>
                <a:spcPct val="110800"/>
              </a:lnSpc>
              <a:spcBef>
                <a:spcPts val="95"/>
              </a:spcBef>
            </a:pPr>
            <a:r>
              <a:rPr lang="es-AR" sz="1100" spc="-15" dirty="0" smtClean="0">
                <a:latin typeface="Trebuchet MS" pitchFamily="34" charset="0"/>
                <a:cs typeface="Arial MT"/>
              </a:rPr>
              <a:t>Un fusible de 50 A (</a:t>
            </a:r>
            <a:r>
              <a:rPr lang="es-AR" sz="1100" spc="-15" dirty="0" err="1" smtClean="0">
                <a:latin typeface="Trebuchet MS" pitchFamily="34" charset="0"/>
                <a:cs typeface="Arial MT"/>
              </a:rPr>
              <a:t>gL</a:t>
            </a:r>
            <a:r>
              <a:rPr lang="es-AR" sz="1100" spc="-15" dirty="0" smtClean="0">
                <a:latin typeface="Trebuchet MS" pitchFamily="34" charset="0"/>
                <a:cs typeface="Arial MT"/>
              </a:rPr>
              <a:t>) proporcionará suficiente protección contra cortocircuitos.</a:t>
            </a:r>
          </a:p>
          <a:p>
            <a:pPr marR="30480" algn="just">
              <a:lnSpc>
                <a:spcPct val="110800"/>
              </a:lnSpc>
              <a:spcBef>
                <a:spcPts val="95"/>
              </a:spcBef>
            </a:pPr>
            <a:endParaRPr lang="es-AR" sz="1100" spc="-15" dirty="0" smtClean="0">
              <a:latin typeface="Trebuchet MS" pitchFamily="34" charset="0"/>
              <a:cs typeface="Arial MT"/>
            </a:endParaRPr>
          </a:p>
          <a:p>
            <a:pPr marR="30480" algn="just">
              <a:lnSpc>
                <a:spcPct val="110800"/>
              </a:lnSpc>
              <a:spcBef>
                <a:spcPts val="95"/>
              </a:spcBef>
            </a:pPr>
            <a:r>
              <a:rPr lang="es-AR" sz="1100" b="1" spc="-15" dirty="0" smtClean="0">
                <a:latin typeface="Trebuchet MS" pitchFamily="34" charset="0"/>
                <a:cs typeface="Arial MT"/>
              </a:rPr>
              <a:t>Caída de tensión:</a:t>
            </a:r>
            <a:endParaRPr sz="1100" b="1" dirty="0">
              <a:latin typeface="Trebuchet MS" pitchFamily="34" charset="0"/>
              <a:cs typeface="Arial MT"/>
            </a:endParaRPr>
          </a:p>
        </p:txBody>
      </p:sp>
      <p:pic>
        <p:nvPicPr>
          <p:cNvPr id="4098" name="Picture 2"/>
          <p:cNvPicPr>
            <a:picLocks noChangeAspect="1" noChangeArrowheads="1"/>
          </p:cNvPicPr>
          <p:nvPr/>
        </p:nvPicPr>
        <p:blipFill>
          <a:blip r:embed="rId2"/>
          <a:srcRect r="38983" b="51807"/>
          <a:stretch>
            <a:fillRect/>
          </a:stretch>
        </p:blipFill>
        <p:spPr bwMode="auto">
          <a:xfrm>
            <a:off x="304800" y="190500"/>
            <a:ext cx="4114800" cy="2895600"/>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5029200" y="3314700"/>
            <a:ext cx="3962400" cy="1600200"/>
          </a:xfrm>
          <a:prstGeom prst="rect">
            <a:avLst/>
          </a:prstGeom>
          <a:noFill/>
          <a:ln w="9525">
            <a:noFill/>
            <a:miter lim="800000"/>
            <a:headEnd/>
            <a:tailEnd/>
          </a:ln>
          <a:effectLst/>
        </p:spPr>
      </p:pic>
      <p:cxnSp>
        <p:nvCxnSpPr>
          <p:cNvPr id="64" name="63 Conector recto de flecha"/>
          <p:cNvCxnSpPr/>
          <p:nvPr/>
        </p:nvCxnSpPr>
        <p:spPr>
          <a:xfrm flipV="1">
            <a:off x="3962400" y="3543300"/>
            <a:ext cx="990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4100" name="Picture 4"/>
          <p:cNvPicPr>
            <a:picLocks noChangeAspect="1" noChangeArrowheads="1"/>
          </p:cNvPicPr>
          <p:nvPr/>
        </p:nvPicPr>
        <p:blipFill>
          <a:blip r:embed="rId4"/>
          <a:srcRect/>
          <a:stretch>
            <a:fillRect/>
          </a:stretch>
        </p:blipFill>
        <p:spPr bwMode="auto">
          <a:xfrm>
            <a:off x="1676400" y="4991100"/>
            <a:ext cx="4648200" cy="533400"/>
          </a:xfrm>
          <a:prstGeom prst="rect">
            <a:avLst/>
          </a:prstGeom>
          <a:noFill/>
          <a:ln w="9525">
            <a:noFill/>
            <a:miter lim="800000"/>
            <a:headEnd/>
            <a:tailEnd/>
          </a:ln>
          <a:effectLst/>
        </p:spPr>
      </p:pic>
      <p:pic>
        <p:nvPicPr>
          <p:cNvPr id="68" name="Picture 2"/>
          <p:cNvPicPr>
            <a:picLocks noChangeAspect="1" noChangeArrowheads="1"/>
          </p:cNvPicPr>
          <p:nvPr/>
        </p:nvPicPr>
        <p:blipFill>
          <a:blip r:embed="rId2"/>
          <a:srcRect t="54217"/>
          <a:stretch>
            <a:fillRect/>
          </a:stretch>
        </p:blipFill>
        <p:spPr bwMode="auto">
          <a:xfrm>
            <a:off x="4495800" y="342900"/>
            <a:ext cx="4495800" cy="2209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 name="object 33"/>
          <p:cNvSpPr txBox="1"/>
          <p:nvPr/>
        </p:nvSpPr>
        <p:spPr>
          <a:xfrm>
            <a:off x="228600" y="266700"/>
            <a:ext cx="5257800" cy="2912977"/>
          </a:xfrm>
          <a:prstGeom prst="rect">
            <a:avLst/>
          </a:prstGeom>
        </p:spPr>
        <p:txBody>
          <a:bodyPr vert="horz" wrap="square" lIns="0" tIns="12065" rIns="0" bIns="0" rtlCol="0">
            <a:spAutoFit/>
          </a:bodyPr>
          <a:lstStyle/>
          <a:p>
            <a:pPr marL="215900" indent="-203835">
              <a:lnSpc>
                <a:spcPct val="100000"/>
              </a:lnSpc>
              <a:spcBef>
                <a:spcPts val="95"/>
              </a:spcBef>
              <a:buSzPct val="94444"/>
              <a:tabLst>
                <a:tab pos="216535" algn="l"/>
              </a:tabLst>
            </a:pPr>
            <a:r>
              <a:rPr lang="es-ES" sz="1100" spc="-30" dirty="0" smtClean="0">
                <a:latin typeface="Trebuchet MS" pitchFamily="34" charset="0"/>
                <a:cs typeface="Arial MT"/>
              </a:rPr>
              <a:t>d)  Corriente de Cortocircuito</a:t>
            </a:r>
            <a:endParaRPr lang="es-AR" sz="1100" spc="-30" dirty="0" smtClean="0">
              <a:latin typeface="Trebuchet MS" pitchFamily="34" charset="0"/>
              <a:cs typeface="Arial MT"/>
            </a:endParaRPr>
          </a:p>
          <a:p>
            <a:pPr marL="215900" indent="-203835">
              <a:lnSpc>
                <a:spcPct val="100000"/>
              </a:lnSpc>
              <a:spcBef>
                <a:spcPts val="95"/>
              </a:spcBef>
              <a:buSzPct val="94444"/>
              <a:buFont typeface="Trebuchet MS"/>
              <a:buAutoNum type="alphaLcParenR" startAt="5"/>
              <a:tabLst>
                <a:tab pos="216535" algn="l"/>
              </a:tabLst>
            </a:pPr>
            <a:endParaRPr lang="es-ES" sz="1100" spc="-30" dirty="0" smtClean="0">
              <a:latin typeface="Trebuchet MS" pitchFamily="34" charset="0"/>
              <a:cs typeface="Arial MT"/>
            </a:endParaRPr>
          </a:p>
          <a:p>
            <a:pPr marL="215900" indent="-203835">
              <a:lnSpc>
                <a:spcPct val="100000"/>
              </a:lnSpc>
              <a:spcBef>
                <a:spcPts val="95"/>
              </a:spcBef>
              <a:buSzPct val="94444"/>
              <a:buFont typeface="Trebuchet MS"/>
              <a:buAutoNum type="alphaLcParenR" startAt="5"/>
              <a:tabLst>
                <a:tab pos="216535" algn="l"/>
              </a:tabLst>
            </a:pPr>
            <a:endParaRPr lang="es-ES" sz="1100" spc="-30" dirty="0" smtClean="0">
              <a:latin typeface="Trebuchet MS" pitchFamily="34" charset="0"/>
              <a:cs typeface="Arial MT"/>
            </a:endParaRPr>
          </a:p>
          <a:p>
            <a:pPr marL="215900" indent="-203835">
              <a:lnSpc>
                <a:spcPct val="100000"/>
              </a:lnSpc>
              <a:spcBef>
                <a:spcPts val="95"/>
              </a:spcBef>
              <a:buSzPct val="94444"/>
              <a:buFont typeface="Trebuchet MS"/>
              <a:buAutoNum type="alphaLcParenR" startAt="5"/>
              <a:tabLst>
                <a:tab pos="216535" algn="l"/>
              </a:tabLst>
            </a:pPr>
            <a:endParaRPr lang="es-ES" sz="1100" spc="-30" dirty="0" smtClean="0">
              <a:latin typeface="Trebuchet MS" pitchFamily="34" charset="0"/>
              <a:cs typeface="Arial MT"/>
            </a:endParaRPr>
          </a:p>
          <a:p>
            <a:pPr marL="215900" indent="-203835">
              <a:lnSpc>
                <a:spcPct val="100000"/>
              </a:lnSpc>
              <a:spcBef>
                <a:spcPts val="95"/>
              </a:spcBef>
              <a:buSzPct val="94444"/>
              <a:buFont typeface="Trebuchet MS"/>
              <a:buAutoNum type="alphaLcParenR" startAt="5"/>
              <a:tabLst>
                <a:tab pos="216535" algn="l"/>
              </a:tabLst>
            </a:pPr>
            <a:endParaRPr lang="es-ES" sz="1100" spc="-30" dirty="0" smtClean="0">
              <a:latin typeface="Trebuchet MS" pitchFamily="34" charset="0"/>
              <a:cs typeface="Arial MT"/>
            </a:endParaRPr>
          </a:p>
          <a:p>
            <a:pPr marL="215900" indent="-203835">
              <a:lnSpc>
                <a:spcPct val="100000"/>
              </a:lnSpc>
              <a:spcBef>
                <a:spcPts val="95"/>
              </a:spcBef>
              <a:buSzPct val="94444"/>
              <a:buFont typeface="Trebuchet MS"/>
              <a:buAutoNum type="alphaLcParenR" startAt="5"/>
              <a:tabLst>
                <a:tab pos="216535" algn="l"/>
              </a:tabLst>
            </a:pPr>
            <a:endParaRPr lang="es-ES" sz="1100" spc="-30" dirty="0" smtClean="0">
              <a:latin typeface="Trebuchet MS" pitchFamily="34" charset="0"/>
              <a:cs typeface="Arial MT"/>
            </a:endParaRPr>
          </a:p>
          <a:p>
            <a:pPr marL="215900" indent="-203835">
              <a:lnSpc>
                <a:spcPct val="100000"/>
              </a:lnSpc>
              <a:spcBef>
                <a:spcPts val="95"/>
              </a:spcBef>
              <a:buSzPct val="94444"/>
              <a:buFont typeface="Trebuchet MS"/>
              <a:buAutoNum type="alphaLcParenR" startAt="5"/>
              <a:tabLst>
                <a:tab pos="216535" algn="l"/>
              </a:tabLst>
            </a:pPr>
            <a:endParaRPr lang="es-ES" sz="1100" spc="-30" dirty="0" smtClean="0">
              <a:latin typeface="Trebuchet MS" pitchFamily="34" charset="0"/>
              <a:cs typeface="Arial MT"/>
            </a:endParaRPr>
          </a:p>
          <a:p>
            <a:pPr marL="215900" indent="-203835">
              <a:lnSpc>
                <a:spcPct val="100000"/>
              </a:lnSpc>
              <a:spcBef>
                <a:spcPts val="95"/>
              </a:spcBef>
              <a:buSzPct val="94444"/>
              <a:buFont typeface="Trebuchet MS"/>
              <a:buAutoNum type="alphaLcParenR" startAt="5"/>
              <a:tabLst>
                <a:tab pos="216535" algn="l"/>
              </a:tabLst>
            </a:pPr>
            <a:endParaRPr lang="es-ES" sz="1100" spc="-30" dirty="0" smtClean="0">
              <a:latin typeface="Trebuchet MS" pitchFamily="34" charset="0"/>
              <a:cs typeface="Arial MT"/>
            </a:endParaRPr>
          </a:p>
          <a:p>
            <a:pPr marL="215900" indent="-203835">
              <a:lnSpc>
                <a:spcPct val="100000"/>
              </a:lnSpc>
              <a:spcBef>
                <a:spcPts val="95"/>
              </a:spcBef>
              <a:buSzPct val="94444"/>
              <a:buFont typeface="Trebuchet MS"/>
              <a:buAutoNum type="alphaLcParenR" startAt="5"/>
              <a:tabLst>
                <a:tab pos="216535" algn="l"/>
              </a:tabLst>
            </a:pPr>
            <a:endParaRPr lang="es-ES" sz="1100" spc="-30" dirty="0" smtClean="0">
              <a:latin typeface="Trebuchet MS" pitchFamily="34" charset="0"/>
              <a:cs typeface="Arial MT"/>
            </a:endParaRPr>
          </a:p>
          <a:p>
            <a:pPr marL="215900" indent="-203835">
              <a:lnSpc>
                <a:spcPct val="100000"/>
              </a:lnSpc>
              <a:spcBef>
                <a:spcPts val="95"/>
              </a:spcBef>
              <a:buSzPct val="94444"/>
              <a:buFont typeface="Trebuchet MS"/>
              <a:buAutoNum type="alphaLcParenR" startAt="5"/>
              <a:tabLst>
                <a:tab pos="216535" algn="l"/>
              </a:tabLst>
            </a:pPr>
            <a:endParaRPr lang="es-ES" sz="1100" spc="-30" dirty="0" smtClean="0">
              <a:latin typeface="Trebuchet MS" pitchFamily="34" charset="0"/>
              <a:cs typeface="Arial MT"/>
            </a:endParaRPr>
          </a:p>
          <a:p>
            <a:pPr marL="215900" indent="-203835">
              <a:lnSpc>
                <a:spcPct val="100000"/>
              </a:lnSpc>
              <a:spcBef>
                <a:spcPts val="95"/>
              </a:spcBef>
              <a:buSzPct val="94444"/>
              <a:buFont typeface="Trebuchet MS"/>
              <a:buAutoNum type="alphaLcParenR" startAt="5"/>
              <a:tabLst>
                <a:tab pos="216535" algn="l"/>
              </a:tabLst>
            </a:pPr>
            <a:endParaRPr lang="es-AR" sz="1100" spc="-30" dirty="0" smtClean="0">
              <a:latin typeface="Trebuchet MS" pitchFamily="34" charset="0"/>
              <a:cs typeface="Arial MT"/>
            </a:endParaRPr>
          </a:p>
          <a:p>
            <a:pPr marL="215900" indent="-203835">
              <a:lnSpc>
                <a:spcPct val="100000"/>
              </a:lnSpc>
              <a:spcBef>
                <a:spcPts val="95"/>
              </a:spcBef>
              <a:buSzPct val="94444"/>
              <a:buFont typeface="Trebuchet MS"/>
              <a:buAutoNum type="alphaLcParenR" startAt="5"/>
              <a:tabLst>
                <a:tab pos="216535" algn="l"/>
              </a:tabLst>
            </a:pPr>
            <a:r>
              <a:rPr lang="es-AR" sz="1100" spc="-30" dirty="0" smtClean="0">
                <a:latin typeface="Trebuchet MS" pitchFamily="34" charset="0"/>
                <a:cs typeface="Arial MT"/>
              </a:rPr>
              <a:t>Ajuste de Corriente</a:t>
            </a:r>
          </a:p>
          <a:p>
            <a:pPr marL="215900" indent="-203835">
              <a:lnSpc>
                <a:spcPct val="100000"/>
              </a:lnSpc>
              <a:spcBef>
                <a:spcPts val="95"/>
              </a:spcBef>
              <a:buSzPct val="94444"/>
              <a:buFont typeface="Trebuchet MS"/>
              <a:buAutoNum type="alphaLcParenR" startAt="5"/>
              <a:tabLst>
                <a:tab pos="216535" algn="l"/>
              </a:tabLst>
            </a:pPr>
            <a:endParaRPr lang="es-ES" sz="1100" spc="-30" dirty="0" smtClean="0">
              <a:latin typeface="Trebuchet MS" pitchFamily="34" charset="0"/>
              <a:cs typeface="Arial MT"/>
            </a:endParaRPr>
          </a:p>
          <a:p>
            <a:pPr marL="215900" indent="-203835">
              <a:lnSpc>
                <a:spcPct val="100000"/>
              </a:lnSpc>
              <a:spcBef>
                <a:spcPts val="95"/>
              </a:spcBef>
              <a:buSzPct val="94444"/>
              <a:tabLst>
                <a:tab pos="216535" algn="l"/>
              </a:tabLst>
            </a:pPr>
            <a:r>
              <a:rPr lang="es-AR" sz="1100" spc="-30" dirty="0" smtClean="0">
                <a:latin typeface="Trebuchet MS" pitchFamily="34" charset="0"/>
                <a:cs typeface="Arial MT"/>
              </a:rPr>
              <a:t>El interruptor de protección del motor está ajustado a la corriente nominal de 34,3 A.</a:t>
            </a:r>
          </a:p>
          <a:p>
            <a:pPr marL="215900" indent="-203835">
              <a:lnSpc>
                <a:spcPct val="100000"/>
              </a:lnSpc>
              <a:spcBef>
                <a:spcPts val="95"/>
              </a:spcBef>
              <a:buSzPct val="94444"/>
              <a:buFont typeface="Trebuchet MS"/>
              <a:buAutoNum type="alphaLcParenR" startAt="5"/>
              <a:tabLst>
                <a:tab pos="216535" algn="l"/>
              </a:tabLst>
            </a:pPr>
            <a:endParaRPr lang="es-AR" sz="1100" spc="-30" dirty="0" smtClean="0">
              <a:latin typeface="Trebuchet MS" pitchFamily="34" charset="0"/>
              <a:cs typeface="Arial MT"/>
            </a:endParaRPr>
          </a:p>
          <a:p>
            <a:pPr marL="215900" indent="-203835">
              <a:lnSpc>
                <a:spcPct val="100000"/>
              </a:lnSpc>
              <a:spcBef>
                <a:spcPts val="95"/>
              </a:spcBef>
              <a:buSzPct val="94444"/>
              <a:buFont typeface="Trebuchet MS"/>
              <a:buAutoNum type="alphaLcParenR" startAt="5"/>
              <a:tabLst>
                <a:tab pos="216535" algn="l"/>
              </a:tabLst>
            </a:pPr>
            <a:r>
              <a:rPr lang="es-AR" sz="1100" spc="-30" dirty="0" smtClean="0">
                <a:latin typeface="Trebuchet MS" pitchFamily="34" charset="0"/>
                <a:cs typeface="Arial MT"/>
              </a:rPr>
              <a:t>Tiempo de parada permitido:</a:t>
            </a:r>
            <a:endParaRPr sz="1100">
              <a:latin typeface="Trebuchet MS" pitchFamily="34" charset="0"/>
              <a:cs typeface="Arial MT"/>
            </a:endParaRPr>
          </a:p>
        </p:txBody>
      </p:sp>
      <p:pic>
        <p:nvPicPr>
          <p:cNvPr id="5122" name="Picture 2"/>
          <p:cNvPicPr>
            <a:picLocks noChangeAspect="1" noChangeArrowheads="1"/>
          </p:cNvPicPr>
          <p:nvPr/>
        </p:nvPicPr>
        <p:blipFill>
          <a:blip r:embed="rId2"/>
          <a:srcRect/>
          <a:stretch>
            <a:fillRect/>
          </a:stretch>
        </p:blipFill>
        <p:spPr bwMode="auto">
          <a:xfrm>
            <a:off x="228601" y="495301"/>
            <a:ext cx="5791199" cy="1524000"/>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228600" y="3238500"/>
            <a:ext cx="5867400" cy="609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628867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28600" y="266700"/>
            <a:ext cx="8686800" cy="5265543"/>
          </a:xfrm>
          <a:prstGeom prst="rect">
            <a:avLst/>
          </a:prstGeom>
        </p:spPr>
        <p:txBody>
          <a:bodyPr vert="horz" wrap="square" lIns="0" tIns="33019" rIns="0" bIns="0" rtlCol="0">
            <a:spAutoFit/>
          </a:bodyPr>
          <a:lstStyle/>
          <a:p>
            <a:pPr marL="12700" algn="just">
              <a:lnSpc>
                <a:spcPct val="100000"/>
              </a:lnSpc>
              <a:spcBef>
                <a:spcPts val="259"/>
              </a:spcBef>
            </a:pPr>
            <a:r>
              <a:rPr lang="es-AR" sz="2000" b="1" spc="-30" dirty="0" smtClean="0">
                <a:latin typeface="Trebuchet MS"/>
                <a:cs typeface="Trebuchet MS"/>
              </a:rPr>
              <a:t>6 Generadores de emergencia</a:t>
            </a:r>
          </a:p>
          <a:p>
            <a:pPr marL="12700" algn="just">
              <a:lnSpc>
                <a:spcPct val="100000"/>
              </a:lnSpc>
              <a:spcBef>
                <a:spcPts val="259"/>
              </a:spcBef>
            </a:pPr>
            <a:endParaRPr lang="es-AR" sz="1100" spc="-30" dirty="0" smtClean="0">
              <a:latin typeface="Trebuchet MS"/>
              <a:cs typeface="Trebuchet MS"/>
            </a:endParaRPr>
          </a:p>
          <a:p>
            <a:pPr marL="12700" algn="just">
              <a:lnSpc>
                <a:spcPct val="100000"/>
              </a:lnSpc>
              <a:spcBef>
                <a:spcPts val="259"/>
              </a:spcBef>
            </a:pPr>
            <a:r>
              <a:rPr lang="es-AR" sz="1100" spc="-30" dirty="0" smtClean="0">
                <a:latin typeface="Trebuchet MS"/>
                <a:cs typeface="Trebuchet MS"/>
              </a:rPr>
              <a:t>Los generadores de emergencia (Figura 6.1) se utilizan para proporcionar a los consumidores del sistema derecho a un servicio de reserva en caso de avería o apertura del suministro eléctrico normal. Se componen del generador, el volante y el motor.</a:t>
            </a:r>
          </a:p>
          <a:p>
            <a:pPr marL="12700" algn="just">
              <a:lnSpc>
                <a:spcPct val="100000"/>
              </a:lnSpc>
              <a:spcBef>
                <a:spcPts val="259"/>
              </a:spcBef>
            </a:pPr>
            <a:endParaRPr lang="es-ES" sz="1100" spc="-30" dirty="0" smtClean="0">
              <a:latin typeface="Trebuchet MS"/>
              <a:cs typeface="Trebuchet MS"/>
            </a:endParaRPr>
          </a:p>
          <a:p>
            <a:pPr marL="12700" algn="just">
              <a:lnSpc>
                <a:spcPct val="100000"/>
              </a:lnSpc>
              <a:spcBef>
                <a:spcPts val="259"/>
              </a:spcBef>
            </a:pPr>
            <a:endParaRPr lang="es-ES" sz="1100" spc="-30" dirty="0" smtClean="0">
              <a:latin typeface="Trebuchet MS"/>
              <a:cs typeface="Trebuchet MS"/>
            </a:endParaRPr>
          </a:p>
          <a:p>
            <a:pPr marL="12700" algn="just">
              <a:lnSpc>
                <a:spcPct val="100000"/>
              </a:lnSpc>
              <a:spcBef>
                <a:spcPts val="259"/>
              </a:spcBef>
            </a:pPr>
            <a:endParaRPr lang="es-ES" sz="1100" spc="-30" dirty="0" smtClean="0">
              <a:latin typeface="Trebuchet MS"/>
              <a:cs typeface="Trebuchet MS"/>
            </a:endParaRPr>
          </a:p>
          <a:p>
            <a:pPr marL="12700" algn="just">
              <a:lnSpc>
                <a:spcPct val="100000"/>
              </a:lnSpc>
              <a:spcBef>
                <a:spcPts val="259"/>
              </a:spcBef>
            </a:pPr>
            <a:endParaRPr lang="es-ES" sz="1100" spc="-30" dirty="0" smtClean="0">
              <a:latin typeface="Trebuchet MS"/>
              <a:cs typeface="Trebuchet MS"/>
            </a:endParaRPr>
          </a:p>
          <a:p>
            <a:pPr marL="12700" algn="just">
              <a:lnSpc>
                <a:spcPct val="100000"/>
              </a:lnSpc>
              <a:spcBef>
                <a:spcPts val="259"/>
              </a:spcBef>
            </a:pPr>
            <a:endParaRPr lang="es-ES" sz="1100" spc="-30" dirty="0" smtClean="0">
              <a:latin typeface="Trebuchet MS"/>
              <a:cs typeface="Trebuchet MS"/>
            </a:endParaRPr>
          </a:p>
          <a:p>
            <a:pPr marL="12700" algn="just">
              <a:lnSpc>
                <a:spcPct val="100000"/>
              </a:lnSpc>
              <a:spcBef>
                <a:spcPts val="259"/>
              </a:spcBef>
            </a:pPr>
            <a:endParaRPr lang="es-ES" sz="1100" spc="-30" dirty="0" smtClean="0">
              <a:latin typeface="Trebuchet MS"/>
              <a:cs typeface="Trebuchet MS"/>
            </a:endParaRPr>
          </a:p>
          <a:p>
            <a:pPr marL="12700" algn="just">
              <a:lnSpc>
                <a:spcPct val="100000"/>
              </a:lnSpc>
              <a:spcBef>
                <a:spcPts val="259"/>
              </a:spcBef>
            </a:pPr>
            <a:endParaRPr lang="es-ES" sz="1100" spc="-30" dirty="0" smtClean="0">
              <a:latin typeface="Trebuchet MS"/>
              <a:cs typeface="Trebuchet MS"/>
            </a:endParaRPr>
          </a:p>
          <a:p>
            <a:pPr marL="12700" algn="just">
              <a:lnSpc>
                <a:spcPct val="100000"/>
              </a:lnSpc>
              <a:spcBef>
                <a:spcPts val="259"/>
              </a:spcBef>
            </a:pPr>
            <a:endParaRPr lang="es-ES" sz="1100" spc="-30" dirty="0" smtClean="0">
              <a:latin typeface="Trebuchet MS"/>
              <a:cs typeface="Trebuchet MS"/>
            </a:endParaRPr>
          </a:p>
          <a:p>
            <a:pPr marL="12700" algn="just">
              <a:lnSpc>
                <a:spcPct val="100000"/>
              </a:lnSpc>
              <a:spcBef>
                <a:spcPts val="259"/>
              </a:spcBef>
            </a:pPr>
            <a:endParaRPr lang="es-ES" sz="1100" spc="-30" dirty="0" smtClean="0">
              <a:latin typeface="Trebuchet MS"/>
              <a:cs typeface="Trebuchet MS"/>
            </a:endParaRPr>
          </a:p>
          <a:p>
            <a:pPr marL="12700" algn="just">
              <a:lnSpc>
                <a:spcPct val="100000"/>
              </a:lnSpc>
              <a:spcBef>
                <a:spcPts val="259"/>
              </a:spcBef>
            </a:pPr>
            <a:endParaRPr lang="es-ES" sz="1100" spc="-30" dirty="0" smtClean="0">
              <a:latin typeface="Trebuchet MS"/>
              <a:cs typeface="Trebuchet MS"/>
            </a:endParaRPr>
          </a:p>
          <a:p>
            <a:pPr marL="12700" algn="just">
              <a:lnSpc>
                <a:spcPct val="100000"/>
              </a:lnSpc>
              <a:spcBef>
                <a:spcPts val="259"/>
              </a:spcBef>
            </a:pPr>
            <a:endParaRPr lang="es-ES" sz="1100" spc="-30" dirty="0" smtClean="0">
              <a:latin typeface="Trebuchet MS"/>
              <a:cs typeface="Trebuchet MS"/>
            </a:endParaRPr>
          </a:p>
          <a:p>
            <a:pPr marL="12700" algn="just">
              <a:lnSpc>
                <a:spcPct val="100000"/>
              </a:lnSpc>
              <a:spcBef>
                <a:spcPts val="259"/>
              </a:spcBef>
            </a:pPr>
            <a:endParaRPr lang="es-ES" sz="1100" spc="-30" dirty="0" smtClean="0">
              <a:latin typeface="Trebuchet MS"/>
              <a:cs typeface="Trebuchet MS"/>
            </a:endParaRPr>
          </a:p>
          <a:p>
            <a:pPr marL="12700" algn="just">
              <a:lnSpc>
                <a:spcPct val="100000"/>
              </a:lnSpc>
              <a:spcBef>
                <a:spcPts val="259"/>
              </a:spcBef>
            </a:pPr>
            <a:endParaRPr lang="es-AR" sz="1100" spc="-30" dirty="0" smtClean="0">
              <a:latin typeface="Trebuchet MS"/>
              <a:cs typeface="Trebuchet MS"/>
            </a:endParaRPr>
          </a:p>
          <a:p>
            <a:pPr marL="12700" algn="just">
              <a:lnSpc>
                <a:spcPct val="100000"/>
              </a:lnSpc>
              <a:spcBef>
                <a:spcPts val="259"/>
              </a:spcBef>
            </a:pPr>
            <a:r>
              <a:rPr lang="es-AR" sz="1100" spc="-30" dirty="0" smtClean="0">
                <a:latin typeface="Trebuchet MS"/>
                <a:cs typeface="Trebuchet MS"/>
              </a:rPr>
              <a:t>Figura 6.l Esquema de circuito para generadores de reserva</a:t>
            </a:r>
          </a:p>
          <a:p>
            <a:pPr marL="12700" algn="just">
              <a:lnSpc>
                <a:spcPct val="100000"/>
              </a:lnSpc>
              <a:spcBef>
                <a:spcPts val="259"/>
              </a:spcBef>
            </a:pPr>
            <a:endParaRPr lang="es-AR" sz="1100" spc="-30" dirty="0" smtClean="0">
              <a:latin typeface="Trebuchet MS"/>
              <a:cs typeface="Trebuchet MS"/>
            </a:endParaRPr>
          </a:p>
          <a:p>
            <a:pPr marL="12700" algn="just">
              <a:lnSpc>
                <a:spcPct val="100000"/>
              </a:lnSpc>
              <a:spcBef>
                <a:spcPts val="259"/>
              </a:spcBef>
            </a:pPr>
            <a:r>
              <a:rPr lang="es-AR" sz="1100" spc="-30" dirty="0" smtClean="0">
                <a:latin typeface="Trebuchet MS"/>
                <a:cs typeface="Trebuchet MS"/>
              </a:rPr>
              <a:t>Para el dimensionamiento de la potencia del generador para abastecer a un gran número de consumidores, se debe tomar como base la carga conectada con el factor de simultaneidad. Esta carga conectada debe ser aproximadamente el 60 % de la carga nominal del generador de reserva. El motor primario debe estar diseñado para la potencia efectiva y el generador para la potencia aparente. La alimentación de la red al control automático de energía de reserva se realiza a través de la distribución secundaria, a la que también están conectados otros consumidores. La fiabilidad funcional y operativa de los generadores de reserva solo se garantiza cuando la planificación tiene en cuenta todos los requisitos para la canalización del aire de entrada y salida, la ventilación de la sala, la atenuación del sonido y el suministro de combustible. Los componentes principales son:</a:t>
            </a:r>
            <a:endParaRPr sz="900" dirty="0">
              <a:latin typeface="Arial MT"/>
              <a:cs typeface="Arial MT"/>
            </a:endParaRPr>
          </a:p>
        </p:txBody>
      </p:sp>
      <p:pic>
        <p:nvPicPr>
          <p:cNvPr id="6146" name="Picture 2"/>
          <p:cNvPicPr>
            <a:picLocks noChangeAspect="1" noChangeArrowheads="1"/>
          </p:cNvPicPr>
          <p:nvPr/>
        </p:nvPicPr>
        <p:blipFill>
          <a:blip r:embed="rId2"/>
          <a:srcRect/>
          <a:stretch>
            <a:fillRect/>
          </a:stretch>
        </p:blipFill>
        <p:spPr bwMode="auto">
          <a:xfrm>
            <a:off x="228600" y="1257300"/>
            <a:ext cx="7210425" cy="259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28600" y="266700"/>
            <a:ext cx="8610600" cy="1590372"/>
          </a:xfrm>
          <a:prstGeom prst="rect">
            <a:avLst/>
          </a:prstGeom>
        </p:spPr>
        <p:txBody>
          <a:bodyPr vert="horz" wrap="square" lIns="0" tIns="12065" rIns="0" bIns="0" rtlCol="0">
            <a:spAutoFit/>
          </a:bodyPr>
          <a:lstStyle/>
          <a:p>
            <a:pPr marL="357188" marR="1219835" indent="-344488" algn="just">
              <a:lnSpc>
                <a:spcPct val="110800"/>
              </a:lnSpc>
              <a:spcBef>
                <a:spcPts val="95"/>
              </a:spcBef>
              <a:buFont typeface="Arial" pitchFamily="34" charset="0"/>
              <a:buChar char="•"/>
            </a:pPr>
            <a:r>
              <a:rPr lang="es-ES" sz="1100" spc="-20" dirty="0" smtClean="0">
                <a:latin typeface="Trebuchet MS" pitchFamily="34" charset="0"/>
                <a:cs typeface="Arial MT"/>
              </a:rPr>
              <a:t>Generador</a:t>
            </a:r>
            <a:endParaRPr lang="es-AR" sz="1100" spc="-20" dirty="0" smtClean="0">
              <a:latin typeface="Trebuchet MS" pitchFamily="34" charset="0"/>
              <a:cs typeface="Arial MT"/>
            </a:endParaRPr>
          </a:p>
          <a:p>
            <a:pPr marL="357188" marR="1219835" indent="-344488" algn="just">
              <a:lnSpc>
                <a:spcPct val="110800"/>
              </a:lnSpc>
              <a:spcBef>
                <a:spcPts val="95"/>
              </a:spcBef>
              <a:buFont typeface="Arial" pitchFamily="34" charset="0"/>
              <a:buChar char="•"/>
            </a:pPr>
            <a:r>
              <a:rPr lang="es-AR" sz="1100" spc="-20" dirty="0" smtClean="0">
                <a:latin typeface="Trebuchet MS" pitchFamily="34" charset="0"/>
                <a:cs typeface="Arial MT"/>
              </a:rPr>
              <a:t>Sistema de batería </a:t>
            </a:r>
          </a:p>
          <a:p>
            <a:pPr marL="357188" marR="1219835" indent="-344488" algn="just">
              <a:lnSpc>
                <a:spcPct val="110800"/>
              </a:lnSpc>
              <a:spcBef>
                <a:spcPts val="95"/>
              </a:spcBef>
              <a:buFont typeface="Arial" pitchFamily="34" charset="0"/>
              <a:buChar char="•"/>
            </a:pPr>
            <a:r>
              <a:rPr lang="es-AR" sz="1100" spc="-20" dirty="0" smtClean="0">
                <a:latin typeface="Trebuchet MS" pitchFamily="34" charset="0"/>
                <a:cs typeface="Arial MT"/>
              </a:rPr>
              <a:t>Control </a:t>
            </a:r>
            <a:r>
              <a:rPr lang="es-AR" sz="1100" spc="-20" dirty="0" err="1" smtClean="0">
                <a:latin typeface="Trebuchet MS" pitchFamily="34" charset="0"/>
                <a:cs typeface="Arial MT"/>
              </a:rPr>
              <a:t>standby</a:t>
            </a:r>
            <a:r>
              <a:rPr lang="es-AR" sz="1100" spc="-20" dirty="0" smtClean="0">
                <a:latin typeface="Trebuchet MS" pitchFamily="34" charset="0"/>
                <a:cs typeface="Arial MT"/>
              </a:rPr>
              <a:t> de emergencia </a:t>
            </a:r>
          </a:p>
          <a:p>
            <a:pPr marL="357188" marR="1219835" indent="-344488" algn="just">
              <a:lnSpc>
                <a:spcPct val="110800"/>
              </a:lnSpc>
              <a:spcBef>
                <a:spcPts val="95"/>
              </a:spcBef>
              <a:buFont typeface="Arial" pitchFamily="34" charset="0"/>
              <a:buChar char="•"/>
            </a:pPr>
            <a:r>
              <a:rPr lang="es-AR" sz="1100" spc="-20" dirty="0" smtClean="0">
                <a:latin typeface="Trebuchet MS" pitchFamily="34" charset="0"/>
                <a:cs typeface="Arial MT"/>
              </a:rPr>
              <a:t>Sistema de combustible</a:t>
            </a:r>
          </a:p>
          <a:p>
            <a:pPr marL="357188" marR="1219835" indent="-344488" algn="just">
              <a:lnSpc>
                <a:spcPct val="110800"/>
              </a:lnSpc>
              <a:spcBef>
                <a:spcPts val="95"/>
              </a:spcBef>
              <a:buFont typeface="Arial" pitchFamily="34" charset="0"/>
              <a:buChar char="•"/>
            </a:pPr>
            <a:r>
              <a:rPr lang="es-AR" sz="1100" spc="-20" dirty="0" smtClean="0">
                <a:latin typeface="Trebuchet MS" pitchFamily="34" charset="0"/>
                <a:cs typeface="Arial MT"/>
              </a:rPr>
              <a:t>Sistema de escape con atenuación de ruidos</a:t>
            </a:r>
          </a:p>
          <a:p>
            <a:pPr marL="357188" marR="1219835" indent="-344488" algn="just">
              <a:lnSpc>
                <a:spcPct val="110800"/>
              </a:lnSpc>
              <a:spcBef>
                <a:spcPts val="95"/>
              </a:spcBef>
              <a:buFont typeface="Arial" pitchFamily="34" charset="0"/>
              <a:buChar char="•"/>
            </a:pPr>
            <a:r>
              <a:rPr lang="es-AR" sz="1100" spc="-20" dirty="0" smtClean="0">
                <a:latin typeface="Trebuchet MS" pitchFamily="34" charset="0"/>
                <a:cs typeface="Arial MT"/>
              </a:rPr>
              <a:t>Ventiladores para ventilación del lugar</a:t>
            </a:r>
          </a:p>
          <a:p>
            <a:pPr marL="357188" marR="1219835" indent="-344488" algn="just">
              <a:lnSpc>
                <a:spcPct val="110800"/>
              </a:lnSpc>
              <a:spcBef>
                <a:spcPts val="95"/>
              </a:spcBef>
              <a:buFont typeface="Arial" pitchFamily="34" charset="0"/>
              <a:buChar char="•"/>
            </a:pPr>
            <a:r>
              <a:rPr lang="es-AR" sz="1100" spc="-20" dirty="0" smtClean="0">
                <a:latin typeface="Trebuchet MS" pitchFamily="34" charset="0"/>
                <a:cs typeface="Arial MT"/>
              </a:rPr>
              <a:t>Conductos de entrada y salida de aire</a:t>
            </a:r>
          </a:p>
          <a:p>
            <a:pPr marL="12700" marR="1219835" algn="just">
              <a:lnSpc>
                <a:spcPct val="110800"/>
              </a:lnSpc>
              <a:spcBef>
                <a:spcPts val="95"/>
              </a:spcBef>
            </a:pPr>
            <a:endParaRPr lang="es-AR" sz="1100" spc="-20" dirty="0" smtClean="0">
              <a:latin typeface="Trebuchet MS" pitchFamily="34" charset="0"/>
              <a:cs typeface="Arial MT"/>
            </a:endParaRPr>
          </a:p>
        </p:txBody>
      </p:sp>
      <p:sp>
        <p:nvSpPr>
          <p:cNvPr id="6" name="object 6"/>
          <p:cNvSpPr txBox="1"/>
          <p:nvPr/>
        </p:nvSpPr>
        <p:spPr>
          <a:xfrm>
            <a:off x="1890072" y="1199901"/>
            <a:ext cx="6222473" cy="317266"/>
          </a:xfrm>
          <a:prstGeom prst="rect">
            <a:avLst/>
          </a:prstGeom>
        </p:spPr>
        <p:txBody>
          <a:bodyPr vert="horz" wrap="square" lIns="0" tIns="12065" rIns="0" bIns="0" rtlCol="0">
            <a:spAutoFit/>
          </a:bodyPr>
          <a:lstStyle/>
          <a:p>
            <a:pPr marL="12700">
              <a:lnSpc>
                <a:spcPct val="100000"/>
              </a:lnSpc>
              <a:spcBef>
                <a:spcPts val="95"/>
              </a:spcBef>
            </a:pPr>
            <a:endParaRPr lang="en-US" sz="900" dirty="0" smtClean="0">
              <a:latin typeface="Trebuchet MS"/>
              <a:cs typeface="Trebuchet MS"/>
            </a:endParaRPr>
          </a:p>
          <a:p>
            <a:pPr marL="12700" marR="5080" indent="118745" algn="just">
              <a:lnSpc>
                <a:spcPct val="110800"/>
              </a:lnSpc>
              <a:spcBef>
                <a:spcPts val="95"/>
              </a:spcBef>
            </a:pPr>
            <a:endParaRPr sz="900">
              <a:latin typeface="Arial MT"/>
              <a:cs typeface="Arial MT"/>
            </a:endParaRPr>
          </a:p>
        </p:txBody>
      </p:sp>
      <p:sp>
        <p:nvSpPr>
          <p:cNvPr id="38" name="37 Rectángulo"/>
          <p:cNvSpPr/>
          <p:nvPr/>
        </p:nvSpPr>
        <p:spPr>
          <a:xfrm>
            <a:off x="228600" y="1638300"/>
            <a:ext cx="8610600" cy="5271956"/>
          </a:xfrm>
          <a:prstGeom prst="rect">
            <a:avLst/>
          </a:prstGeom>
        </p:spPr>
        <p:txBody>
          <a:bodyPr wrap="square">
            <a:spAutoFit/>
          </a:bodyPr>
          <a:lstStyle/>
          <a:p>
            <a:pPr marL="12700" marR="1219835" algn="just">
              <a:lnSpc>
                <a:spcPct val="110800"/>
              </a:lnSpc>
              <a:spcBef>
                <a:spcPts val="95"/>
              </a:spcBef>
            </a:pPr>
            <a:r>
              <a:rPr lang="es-AR" sz="1100" spc="-20" dirty="0" smtClean="0">
                <a:latin typeface="Trebuchet MS" pitchFamily="34" charset="0"/>
                <a:cs typeface="Arial MT"/>
              </a:rPr>
              <a:t>La potencia de arranque (Figura 6.2) y el factor de corrección (Figura 6.3) para consumidores con una potencia de  arranque alta, teniendo en cuenta la caída de tensión todavía admisible, se calculan de la siguiente manera y se prevé una reserva adicional del 20 % para cubrir futuras necesidades energéticas.</a:t>
            </a: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nSpc>
                <a:spcPct val="110800"/>
              </a:lnSpc>
              <a:spcBef>
                <a:spcPts val="95"/>
              </a:spcBef>
            </a:pPr>
            <a:endParaRPr lang="es-AR" sz="1100" b="1" spc="-20" dirty="0" smtClean="0">
              <a:latin typeface="Trebuchet MS" pitchFamily="34" charset="0"/>
              <a:cs typeface="Arial MT"/>
            </a:endParaRPr>
          </a:p>
          <a:p>
            <a:pPr marL="12700" marR="1219835">
              <a:lnSpc>
                <a:spcPct val="110800"/>
              </a:lnSpc>
              <a:spcBef>
                <a:spcPts val="95"/>
              </a:spcBef>
            </a:pPr>
            <a:r>
              <a:rPr lang="es-AR" sz="1100" b="1" spc="-20" dirty="0" smtClean="0">
                <a:latin typeface="Trebuchet MS" pitchFamily="34" charset="0"/>
                <a:cs typeface="Arial MT"/>
              </a:rPr>
              <a:t>Figura 6.2 Potencia de arranque/potencia nominal </a:t>
            </a:r>
          </a:p>
          <a:p>
            <a:pPr marL="12700" marR="1219835">
              <a:lnSpc>
                <a:spcPct val="110800"/>
              </a:lnSpc>
              <a:spcBef>
                <a:spcPts val="95"/>
              </a:spcBef>
            </a:pPr>
            <a:r>
              <a:rPr lang="es-AR" sz="1100" b="1" spc="-20" dirty="0" smtClean="0">
                <a:latin typeface="Trebuchet MS" pitchFamily="34" charset="0"/>
                <a:cs typeface="Arial MT"/>
              </a:rPr>
              <a:t>del generador de reserva [42]</a:t>
            </a: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a:p>
            <a:pPr marL="12700" marR="1219835" algn="just">
              <a:lnSpc>
                <a:spcPct val="110800"/>
              </a:lnSpc>
              <a:spcBef>
                <a:spcPts val="95"/>
              </a:spcBef>
            </a:pPr>
            <a:endParaRPr lang="es-ES" sz="1100" spc="-20" dirty="0" smtClean="0">
              <a:latin typeface="Trebuchet MS" pitchFamily="34" charset="0"/>
              <a:cs typeface="Arial MT"/>
            </a:endParaRPr>
          </a:p>
        </p:txBody>
      </p:sp>
      <p:pic>
        <p:nvPicPr>
          <p:cNvPr id="7170" name="Picture 2"/>
          <p:cNvPicPr>
            <a:picLocks noChangeAspect="1" noChangeArrowheads="1"/>
          </p:cNvPicPr>
          <p:nvPr/>
        </p:nvPicPr>
        <p:blipFill>
          <a:blip r:embed="rId2"/>
          <a:srcRect/>
          <a:stretch>
            <a:fillRect/>
          </a:stretch>
        </p:blipFill>
        <p:spPr bwMode="auto">
          <a:xfrm>
            <a:off x="304800" y="2247900"/>
            <a:ext cx="4191000" cy="2971800"/>
          </a:xfrm>
          <a:prstGeom prst="rect">
            <a:avLst/>
          </a:prstGeom>
          <a:noFill/>
          <a:ln w="9525">
            <a:noFill/>
            <a:miter lim="800000"/>
            <a:headEnd/>
            <a:tailEnd/>
          </a:ln>
          <a:effectLst/>
        </p:spPr>
      </p:pic>
      <p:sp>
        <p:nvSpPr>
          <p:cNvPr id="40" name="39 Rectángulo"/>
          <p:cNvSpPr/>
          <p:nvPr/>
        </p:nvSpPr>
        <p:spPr>
          <a:xfrm>
            <a:off x="5943600" y="5219700"/>
            <a:ext cx="4572000" cy="265650"/>
          </a:xfrm>
          <a:prstGeom prst="rect">
            <a:avLst/>
          </a:prstGeom>
        </p:spPr>
        <p:txBody>
          <a:bodyPr>
            <a:spAutoFit/>
          </a:bodyPr>
          <a:lstStyle/>
          <a:p>
            <a:pPr marL="12700" marR="1219835" algn="just">
              <a:lnSpc>
                <a:spcPct val="110800"/>
              </a:lnSpc>
              <a:spcBef>
                <a:spcPts val="95"/>
              </a:spcBef>
            </a:pPr>
            <a:r>
              <a:rPr lang="es-AR" sz="1100" spc="-20" dirty="0" smtClean="0">
                <a:latin typeface="Trebuchet MS" pitchFamily="34" charset="0"/>
                <a:cs typeface="Arial MT"/>
              </a:rPr>
              <a:t>Figura 6.3 Factor de corrección h [42]</a:t>
            </a:r>
            <a:endParaRPr lang="es-AR" sz="1100" dirty="0">
              <a:latin typeface="Trebuchet MS" pitchFamily="34" charset="0"/>
              <a:cs typeface="Arial MT"/>
            </a:endParaRPr>
          </a:p>
        </p:txBody>
      </p:sp>
      <p:pic>
        <p:nvPicPr>
          <p:cNvPr id="7171" name="Picture 3"/>
          <p:cNvPicPr>
            <a:picLocks noChangeAspect="1" noChangeArrowheads="1"/>
          </p:cNvPicPr>
          <p:nvPr/>
        </p:nvPicPr>
        <p:blipFill>
          <a:blip r:embed="rId3"/>
          <a:srcRect/>
          <a:stretch>
            <a:fillRect/>
          </a:stretch>
        </p:blipFill>
        <p:spPr bwMode="auto">
          <a:xfrm>
            <a:off x="4648201" y="2476500"/>
            <a:ext cx="4343400" cy="2743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18"/>
          <p:cNvSpPr txBox="1"/>
          <p:nvPr/>
        </p:nvSpPr>
        <p:spPr>
          <a:xfrm>
            <a:off x="228600" y="266700"/>
            <a:ext cx="8534400" cy="5245026"/>
          </a:xfrm>
          <a:prstGeom prst="rect">
            <a:avLst/>
          </a:prstGeom>
        </p:spPr>
        <p:txBody>
          <a:bodyPr vert="horz" wrap="square" lIns="0" tIns="15240" rIns="0" bIns="0" rtlCol="0">
            <a:spAutoFit/>
          </a:bodyPr>
          <a:lstStyle/>
          <a:p>
            <a:pPr marL="12700">
              <a:spcBef>
                <a:spcPts val="120"/>
              </a:spcBef>
            </a:pPr>
            <a:r>
              <a:rPr lang="es-AR" sz="1100" spc="-15" dirty="0" smtClean="0">
                <a:latin typeface="Trebuchet MS" pitchFamily="34" charset="0"/>
                <a:cs typeface="Arial MT"/>
              </a:rPr>
              <a:t>La potencia inicial:</a:t>
            </a:r>
          </a:p>
          <a:p>
            <a:pPr marL="12700">
              <a:spcBef>
                <a:spcPts val="120"/>
              </a:spcBef>
            </a:pPr>
            <a:endParaRPr lang="es-AR" sz="1100" spc="-15" dirty="0" smtClean="0">
              <a:latin typeface="Trebuchet MS" pitchFamily="34" charset="0"/>
              <a:cs typeface="Arial MT"/>
            </a:endParaRPr>
          </a:p>
          <a:p>
            <a:pPr marL="12700">
              <a:spcBef>
                <a:spcPts val="120"/>
              </a:spcBef>
            </a:pPr>
            <a:r>
              <a:rPr lang="es-AR" sz="1100" spc="-15" dirty="0" smtClean="0">
                <a:latin typeface="Trebuchet MS" pitchFamily="34" charset="0"/>
                <a:cs typeface="Arial MT"/>
              </a:rPr>
              <a:t>Potencia del generador:</a:t>
            </a:r>
          </a:p>
          <a:p>
            <a:pPr marL="12700">
              <a:spcBef>
                <a:spcPts val="120"/>
              </a:spcBef>
            </a:pPr>
            <a:endParaRPr lang="es-AR" sz="1100" spc="-15" dirty="0" smtClean="0">
              <a:latin typeface="Trebuchet MS" pitchFamily="34" charset="0"/>
              <a:cs typeface="Arial MT"/>
            </a:endParaRPr>
          </a:p>
          <a:p>
            <a:pPr marL="12700">
              <a:spcBef>
                <a:spcPts val="120"/>
              </a:spcBef>
            </a:pPr>
            <a:endParaRPr lang="es-AR" sz="1100" spc="-15" dirty="0" smtClean="0">
              <a:latin typeface="Trebuchet MS" pitchFamily="34" charset="0"/>
              <a:cs typeface="Arial MT"/>
            </a:endParaRPr>
          </a:p>
          <a:p>
            <a:pPr marL="12700">
              <a:spcBef>
                <a:spcPts val="120"/>
              </a:spcBef>
            </a:pPr>
            <a:r>
              <a:rPr lang="es-AR" sz="1100" spc="-15" dirty="0" smtClean="0">
                <a:latin typeface="Trebuchet MS" pitchFamily="34" charset="0"/>
                <a:cs typeface="Arial MT"/>
              </a:rPr>
              <a:t>Potencia de accionamiento del motor:</a:t>
            </a:r>
          </a:p>
          <a:p>
            <a:pPr marL="12700">
              <a:spcBef>
                <a:spcPts val="120"/>
              </a:spcBef>
            </a:pPr>
            <a:endParaRPr lang="es-ES" sz="1100" spc="-15" dirty="0" smtClean="0">
              <a:latin typeface="Trebuchet MS" pitchFamily="34" charset="0"/>
              <a:cs typeface="Arial MT"/>
            </a:endParaRPr>
          </a:p>
          <a:p>
            <a:pPr marL="12700">
              <a:spcBef>
                <a:spcPts val="120"/>
              </a:spcBef>
            </a:pPr>
            <a:endParaRPr lang="es-AR" sz="1100" spc="-15" dirty="0" smtClean="0">
              <a:latin typeface="Trebuchet MS" pitchFamily="34" charset="0"/>
              <a:cs typeface="Arial MT"/>
            </a:endParaRPr>
          </a:p>
          <a:p>
            <a:pPr marL="12700">
              <a:spcBef>
                <a:spcPts val="120"/>
              </a:spcBef>
            </a:pPr>
            <a:r>
              <a:rPr lang="es-AR" sz="1100" spc="-15" dirty="0" smtClean="0">
                <a:latin typeface="Trebuchet MS" pitchFamily="34" charset="0"/>
                <a:cs typeface="Arial MT"/>
              </a:rPr>
              <a:t>Los significados de los símbolos son:</a:t>
            </a:r>
          </a:p>
          <a:p>
            <a:pPr marL="12700">
              <a:spcBef>
                <a:spcPts val="120"/>
              </a:spcBef>
            </a:pPr>
            <a:r>
              <a:rPr lang="es-AR" sz="1100" spc="-15" dirty="0" smtClean="0">
                <a:latin typeface="Trebuchet MS" pitchFamily="34" charset="0"/>
                <a:cs typeface="Arial MT"/>
              </a:rPr>
              <a:t>IA Corriente de arranque en A</a:t>
            </a:r>
          </a:p>
          <a:p>
            <a:pPr marL="12700">
              <a:spcBef>
                <a:spcPts val="120"/>
              </a:spcBef>
            </a:pPr>
            <a:r>
              <a:rPr lang="es-AR" sz="1100" spc="-15" dirty="0" smtClean="0">
                <a:latin typeface="Trebuchet MS" pitchFamily="34" charset="0"/>
                <a:cs typeface="Arial MT"/>
              </a:rPr>
              <a:t>Potencia de arranque del primer consumidor en </a:t>
            </a:r>
            <a:r>
              <a:rPr lang="es-AR" sz="1100" spc="-15" dirty="0" err="1" smtClean="0">
                <a:latin typeface="Trebuchet MS" pitchFamily="34" charset="0"/>
                <a:cs typeface="Arial MT"/>
              </a:rPr>
              <a:t>kVA</a:t>
            </a:r>
            <a:endParaRPr lang="es-AR" sz="1100" spc="-15" dirty="0" smtClean="0">
              <a:latin typeface="Trebuchet MS" pitchFamily="34" charset="0"/>
              <a:cs typeface="Arial MT"/>
            </a:endParaRPr>
          </a:p>
          <a:p>
            <a:pPr marL="12700">
              <a:spcBef>
                <a:spcPts val="120"/>
              </a:spcBef>
            </a:pPr>
            <a:r>
              <a:rPr lang="es-AR" sz="1100" spc="-15" dirty="0" smtClean="0">
                <a:latin typeface="Trebuchet MS" pitchFamily="34" charset="0"/>
                <a:cs typeface="Arial MT"/>
              </a:rPr>
              <a:t>In Corriente nominal en A</a:t>
            </a:r>
          </a:p>
          <a:p>
            <a:pPr marL="12700">
              <a:spcBef>
                <a:spcPts val="120"/>
              </a:spcBef>
            </a:pPr>
            <a:r>
              <a:rPr lang="es-AR" sz="1100" spc="-15" dirty="0" smtClean="0">
                <a:latin typeface="Trebuchet MS" pitchFamily="34" charset="0"/>
                <a:cs typeface="Arial MT"/>
              </a:rPr>
              <a:t>k Factor de corrección por condiciones de funcionamiento</a:t>
            </a:r>
          </a:p>
          <a:p>
            <a:pPr marL="12700">
              <a:spcBef>
                <a:spcPts val="120"/>
              </a:spcBef>
            </a:pPr>
            <a:r>
              <a:rPr lang="es-AR" sz="1100" spc="-15" dirty="0" smtClean="0">
                <a:latin typeface="Trebuchet MS" pitchFamily="34" charset="0"/>
                <a:cs typeface="Arial MT"/>
              </a:rPr>
              <a:t>P Potencia efectiva en </a:t>
            </a:r>
            <a:r>
              <a:rPr lang="es-AR" sz="1100" spc="-15" dirty="0" err="1" smtClean="0">
                <a:latin typeface="Trebuchet MS" pitchFamily="34" charset="0"/>
                <a:cs typeface="Arial MT"/>
              </a:rPr>
              <a:t>kW</a:t>
            </a:r>
            <a:r>
              <a:rPr lang="es-AR" sz="1100" spc="-15" dirty="0" smtClean="0">
                <a:latin typeface="Trebuchet MS" pitchFamily="34" charset="0"/>
                <a:cs typeface="Arial MT"/>
              </a:rPr>
              <a:t> </a:t>
            </a:r>
          </a:p>
          <a:p>
            <a:pPr marL="12700">
              <a:spcBef>
                <a:spcPts val="120"/>
              </a:spcBef>
            </a:pPr>
            <a:r>
              <a:rPr lang="es-AR" sz="1100" spc="-15" dirty="0" err="1" smtClean="0">
                <a:latin typeface="Trebuchet MS" pitchFamily="34" charset="0"/>
                <a:cs typeface="Arial MT"/>
              </a:rPr>
              <a:t>PrM</a:t>
            </a:r>
            <a:r>
              <a:rPr lang="es-AR" sz="1100" spc="-15" dirty="0" smtClean="0">
                <a:latin typeface="Trebuchet MS" pitchFamily="34" charset="0"/>
                <a:cs typeface="Arial MT"/>
              </a:rPr>
              <a:t> Potencia de accionamiento del motor en </a:t>
            </a:r>
            <a:r>
              <a:rPr lang="es-AR" sz="1100" spc="-15" dirty="0" err="1" smtClean="0">
                <a:latin typeface="Trebuchet MS" pitchFamily="34" charset="0"/>
                <a:cs typeface="Arial MT"/>
              </a:rPr>
              <a:t>kW</a:t>
            </a:r>
            <a:r>
              <a:rPr lang="es-AR" sz="1100" spc="-15" dirty="0" smtClean="0">
                <a:latin typeface="Trebuchet MS" pitchFamily="34" charset="0"/>
                <a:cs typeface="Arial MT"/>
              </a:rPr>
              <a:t> </a:t>
            </a:r>
          </a:p>
          <a:p>
            <a:pPr marL="12700">
              <a:spcBef>
                <a:spcPts val="120"/>
              </a:spcBef>
            </a:pPr>
            <a:r>
              <a:rPr lang="es-AR" sz="1100" spc="-15" dirty="0" err="1" smtClean="0">
                <a:latin typeface="Trebuchet MS" pitchFamily="34" charset="0"/>
                <a:cs typeface="Arial MT"/>
              </a:rPr>
              <a:t>Srg</a:t>
            </a:r>
            <a:r>
              <a:rPr lang="es-AR" sz="1100" spc="-15" dirty="0" smtClean="0">
                <a:latin typeface="Trebuchet MS" pitchFamily="34" charset="0"/>
                <a:cs typeface="Arial MT"/>
              </a:rPr>
              <a:t> Potencia del generador en </a:t>
            </a:r>
            <a:r>
              <a:rPr lang="es-AR" sz="1100" spc="-15" dirty="0" err="1" smtClean="0">
                <a:latin typeface="Trebuchet MS" pitchFamily="34" charset="0"/>
                <a:cs typeface="Arial MT"/>
              </a:rPr>
              <a:t>kVA</a:t>
            </a:r>
            <a:r>
              <a:rPr lang="es-AR" sz="1100" spc="-15" dirty="0" smtClean="0">
                <a:latin typeface="Trebuchet MS" pitchFamily="34" charset="0"/>
                <a:cs typeface="Arial MT"/>
              </a:rPr>
              <a:t> </a:t>
            </a:r>
          </a:p>
          <a:p>
            <a:pPr marL="12700">
              <a:spcBef>
                <a:spcPts val="120"/>
              </a:spcBef>
            </a:pPr>
            <a:r>
              <a:rPr lang="es-AR" sz="1100" spc="-15" dirty="0" err="1" smtClean="0">
                <a:latin typeface="Trebuchet MS" pitchFamily="34" charset="0"/>
                <a:cs typeface="Arial MT"/>
              </a:rPr>
              <a:t>cosφ</a:t>
            </a:r>
            <a:r>
              <a:rPr lang="es-AR" sz="1100" spc="-15" dirty="0" smtClean="0">
                <a:latin typeface="Trebuchet MS" pitchFamily="34" charset="0"/>
                <a:cs typeface="Arial MT"/>
              </a:rPr>
              <a:t> Factor de potencia</a:t>
            </a:r>
          </a:p>
          <a:p>
            <a:pPr marL="12700">
              <a:spcBef>
                <a:spcPts val="120"/>
              </a:spcBef>
            </a:pPr>
            <a:endParaRPr lang="es-AR" sz="1100" b="1" spc="-15" dirty="0" smtClean="0">
              <a:latin typeface="Trebuchet MS" pitchFamily="34" charset="0"/>
              <a:cs typeface="Arial MT"/>
            </a:endParaRPr>
          </a:p>
          <a:p>
            <a:pPr marL="12700">
              <a:spcBef>
                <a:spcPts val="120"/>
              </a:spcBef>
            </a:pPr>
            <a:r>
              <a:rPr lang="es-AR" sz="1100" b="1" spc="-15" dirty="0" smtClean="0">
                <a:latin typeface="Trebuchet MS" pitchFamily="34" charset="0"/>
                <a:cs typeface="Arial MT"/>
              </a:rPr>
              <a:t>6.1 Valores operativos límites específicos del generador</a:t>
            </a:r>
          </a:p>
          <a:p>
            <a:pPr marL="12700">
              <a:spcBef>
                <a:spcPts val="120"/>
              </a:spcBef>
            </a:pPr>
            <a:endParaRPr lang="es-AR" sz="1100" b="1" spc="-15" dirty="0" smtClean="0">
              <a:latin typeface="Trebuchet MS" pitchFamily="34" charset="0"/>
              <a:cs typeface="Arial MT"/>
            </a:endParaRPr>
          </a:p>
          <a:p>
            <a:pPr marL="12700">
              <a:spcBef>
                <a:spcPts val="120"/>
              </a:spcBef>
            </a:pPr>
            <a:r>
              <a:rPr lang="es-AR" sz="1100" b="1" spc="-15" dirty="0" smtClean="0">
                <a:latin typeface="Trebuchet MS" pitchFamily="34" charset="0"/>
                <a:cs typeface="Arial MT"/>
              </a:rPr>
              <a:t>Rango de aplicación 1, Instalaciones comunales</a:t>
            </a:r>
            <a:r>
              <a:rPr lang="es-AR" sz="1100" spc="-15" dirty="0" smtClean="0">
                <a:latin typeface="Trebuchet MS" pitchFamily="34" charset="0"/>
                <a:cs typeface="Arial MT"/>
              </a:rPr>
              <a:t>, Después </a:t>
            </a:r>
          </a:p>
          <a:p>
            <a:pPr marL="12700">
              <a:spcBef>
                <a:spcPts val="120"/>
              </a:spcBef>
            </a:pPr>
            <a:r>
              <a:rPr lang="es-AR" sz="1100" spc="-15" dirty="0" smtClean="0">
                <a:latin typeface="Trebuchet MS" pitchFamily="34" charset="0"/>
                <a:cs typeface="Arial MT"/>
              </a:rPr>
              <a:t>de un tiempo de conmutación de máximo 15 s, se </a:t>
            </a:r>
          </a:p>
          <a:p>
            <a:pPr marL="12700">
              <a:spcBef>
                <a:spcPts val="120"/>
              </a:spcBef>
            </a:pPr>
            <a:r>
              <a:rPr lang="es-AR" sz="1100" spc="-15" dirty="0" smtClean="0">
                <a:latin typeface="Trebuchet MS" pitchFamily="34" charset="0"/>
                <a:cs typeface="Arial MT"/>
              </a:rPr>
              <a:t>debe suministrar el 100% de la energía de consumo para el </a:t>
            </a:r>
          </a:p>
          <a:p>
            <a:pPr marL="12700">
              <a:spcBef>
                <a:spcPts val="120"/>
              </a:spcBef>
            </a:pPr>
            <a:r>
              <a:rPr lang="es-AR" sz="1100" spc="-15" dirty="0" smtClean="0">
                <a:latin typeface="Trebuchet MS" pitchFamily="34" charset="0"/>
                <a:cs typeface="Arial MT"/>
              </a:rPr>
              <a:t>equipo de seguridad requerido (Tabla 6.1).</a:t>
            </a:r>
          </a:p>
          <a:p>
            <a:pPr marL="12700" algn="just">
              <a:spcBef>
                <a:spcPts val="120"/>
              </a:spcBef>
            </a:pPr>
            <a:endParaRPr lang="es-AR" sz="1100" spc="-15" dirty="0" smtClean="0">
              <a:latin typeface="Trebuchet MS" pitchFamily="34" charset="0"/>
              <a:cs typeface="Arial MT"/>
            </a:endParaRPr>
          </a:p>
          <a:p>
            <a:pPr marL="12700" algn="just">
              <a:spcBef>
                <a:spcPts val="120"/>
              </a:spcBef>
            </a:pPr>
            <a:r>
              <a:rPr lang="es-AR" sz="1100" b="1" spc="-15" dirty="0" smtClean="0">
                <a:latin typeface="Trebuchet MS" pitchFamily="34" charset="0"/>
                <a:cs typeface="Arial MT"/>
              </a:rPr>
              <a:t>Rango de aplicación 1, Instalaciones eléctricas en hospitales </a:t>
            </a:r>
            <a:r>
              <a:rPr lang="es-AR" sz="1100" spc="-15" dirty="0" smtClean="0">
                <a:latin typeface="Trebuchet MS" pitchFamily="34" charset="0"/>
                <a:cs typeface="Arial MT"/>
              </a:rPr>
              <a:t>Después de un tiempo de conmutación de 15 s como máximo, el 80 % de la energía del consumidor (consumidores del equipo de seguridad requerido y consumidores importantes desde el punto de vista operativo) en un máximo de dos pasos y después de otros 5 s se debe suministrar el 100 % de la potencia total del consumidor (Tabla 6.1). Para los consumidores inductivos también se debe considerar la gran corriente de arranque (Tabla 6.2).</a:t>
            </a:r>
            <a:endParaRPr sz="1100" dirty="0">
              <a:latin typeface="Trebuchet MS" pitchFamily="34" charset="0"/>
              <a:cs typeface="Arial MT"/>
            </a:endParaRPr>
          </a:p>
        </p:txBody>
      </p:sp>
      <p:sp>
        <p:nvSpPr>
          <p:cNvPr id="25" name="object 25"/>
          <p:cNvSpPr txBox="1"/>
          <p:nvPr/>
        </p:nvSpPr>
        <p:spPr>
          <a:xfrm>
            <a:off x="1010689" y="1640641"/>
            <a:ext cx="3993386" cy="165430"/>
          </a:xfrm>
          <a:prstGeom prst="rect">
            <a:avLst/>
          </a:prstGeom>
        </p:spPr>
        <p:txBody>
          <a:bodyPr vert="horz" wrap="square" lIns="0" tIns="26670" rIns="0" bIns="0" rtlCol="0">
            <a:spAutoFit/>
          </a:bodyPr>
          <a:lstStyle/>
          <a:p>
            <a:pPr marL="25400">
              <a:lnSpc>
                <a:spcPct val="100000"/>
              </a:lnSpc>
              <a:spcBef>
                <a:spcPts val="75"/>
              </a:spcBef>
            </a:pPr>
            <a:endParaRPr sz="900">
              <a:latin typeface="Trebuchet MS"/>
              <a:cs typeface="Trebuchet MS"/>
            </a:endParaRPr>
          </a:p>
        </p:txBody>
      </p:sp>
      <p:pic>
        <p:nvPicPr>
          <p:cNvPr id="8194" name="Picture 2"/>
          <p:cNvPicPr>
            <a:picLocks noChangeAspect="1" noChangeArrowheads="1"/>
          </p:cNvPicPr>
          <p:nvPr/>
        </p:nvPicPr>
        <p:blipFill>
          <a:blip r:embed="rId2"/>
          <a:srcRect/>
          <a:stretch>
            <a:fillRect/>
          </a:stretch>
        </p:blipFill>
        <p:spPr bwMode="auto">
          <a:xfrm>
            <a:off x="228600" y="419100"/>
            <a:ext cx="3886200" cy="228600"/>
          </a:xfrm>
          <a:prstGeom prst="rect">
            <a:avLst/>
          </a:prstGeom>
          <a:noFill/>
          <a:ln w="9525">
            <a:noFill/>
            <a:miter lim="800000"/>
            <a:headEnd/>
            <a:tailEnd/>
          </a:ln>
          <a:effectLst/>
        </p:spPr>
      </p:pic>
      <p:pic>
        <p:nvPicPr>
          <p:cNvPr id="8195" name="Picture 3"/>
          <p:cNvPicPr>
            <a:picLocks noChangeAspect="1" noChangeArrowheads="1"/>
          </p:cNvPicPr>
          <p:nvPr/>
        </p:nvPicPr>
        <p:blipFill>
          <a:blip r:embed="rId3"/>
          <a:srcRect/>
          <a:stretch>
            <a:fillRect/>
          </a:stretch>
        </p:blipFill>
        <p:spPr bwMode="auto">
          <a:xfrm>
            <a:off x="304800" y="800100"/>
            <a:ext cx="3810000" cy="304800"/>
          </a:xfrm>
          <a:prstGeom prst="rect">
            <a:avLst/>
          </a:prstGeom>
          <a:noFill/>
          <a:ln w="9525">
            <a:noFill/>
            <a:miter lim="800000"/>
            <a:headEnd/>
            <a:tailEnd/>
          </a:ln>
          <a:effectLst/>
        </p:spPr>
      </p:pic>
      <p:pic>
        <p:nvPicPr>
          <p:cNvPr id="8196" name="Picture 4"/>
          <p:cNvPicPr>
            <a:picLocks noChangeAspect="1" noChangeArrowheads="1"/>
          </p:cNvPicPr>
          <p:nvPr/>
        </p:nvPicPr>
        <p:blipFill>
          <a:blip r:embed="rId4"/>
          <a:srcRect/>
          <a:stretch>
            <a:fillRect/>
          </a:stretch>
        </p:blipFill>
        <p:spPr bwMode="auto">
          <a:xfrm>
            <a:off x="228600" y="1333500"/>
            <a:ext cx="3886200" cy="381000"/>
          </a:xfrm>
          <a:prstGeom prst="rect">
            <a:avLst/>
          </a:prstGeom>
          <a:noFill/>
          <a:ln w="9525">
            <a:noFill/>
            <a:miter lim="800000"/>
            <a:headEnd/>
            <a:tailEnd/>
          </a:ln>
          <a:effectLst/>
        </p:spPr>
      </p:pic>
      <p:pic>
        <p:nvPicPr>
          <p:cNvPr id="8197" name="Picture 5"/>
          <p:cNvPicPr>
            <a:picLocks noChangeAspect="1" noChangeArrowheads="1"/>
          </p:cNvPicPr>
          <p:nvPr/>
        </p:nvPicPr>
        <p:blipFill>
          <a:blip r:embed="rId5"/>
          <a:srcRect/>
          <a:stretch>
            <a:fillRect/>
          </a:stretch>
        </p:blipFill>
        <p:spPr bwMode="auto">
          <a:xfrm>
            <a:off x="4267200" y="266700"/>
            <a:ext cx="4495800" cy="2133600"/>
          </a:xfrm>
          <a:prstGeom prst="rect">
            <a:avLst/>
          </a:prstGeom>
          <a:noFill/>
          <a:ln w="9525">
            <a:noFill/>
            <a:miter lim="800000"/>
            <a:headEnd/>
            <a:tailEnd/>
          </a:ln>
          <a:effectLst/>
        </p:spPr>
      </p:pic>
      <p:sp>
        <p:nvSpPr>
          <p:cNvPr id="37" name="36 Rectángulo"/>
          <p:cNvSpPr/>
          <p:nvPr/>
        </p:nvSpPr>
        <p:spPr>
          <a:xfrm>
            <a:off x="4267200" y="2400300"/>
            <a:ext cx="4572000" cy="430887"/>
          </a:xfrm>
          <a:prstGeom prst="rect">
            <a:avLst/>
          </a:prstGeom>
        </p:spPr>
        <p:txBody>
          <a:bodyPr>
            <a:spAutoFit/>
          </a:bodyPr>
          <a:lstStyle/>
          <a:p>
            <a:pPr marL="12700" algn="ctr">
              <a:spcBef>
                <a:spcPts val="120"/>
              </a:spcBef>
            </a:pPr>
            <a:r>
              <a:rPr lang="es-AR" sz="1100" b="1" spc="-15" dirty="0" smtClean="0">
                <a:latin typeface="Trebuchet MS" pitchFamily="34" charset="0"/>
                <a:cs typeface="Arial MT"/>
              </a:rPr>
              <a:t>Tabla 6.l: Instalaciones eléctricas en hospitales e instalaciones comunales</a:t>
            </a:r>
          </a:p>
        </p:txBody>
      </p:sp>
      <p:sp>
        <p:nvSpPr>
          <p:cNvPr id="38" name="37 Rectángulo"/>
          <p:cNvSpPr/>
          <p:nvPr/>
        </p:nvSpPr>
        <p:spPr>
          <a:xfrm>
            <a:off x="4191000" y="4457700"/>
            <a:ext cx="4572000" cy="261610"/>
          </a:xfrm>
          <a:prstGeom prst="rect">
            <a:avLst/>
          </a:prstGeom>
        </p:spPr>
        <p:txBody>
          <a:bodyPr>
            <a:spAutoFit/>
          </a:bodyPr>
          <a:lstStyle/>
          <a:p>
            <a:pPr algn="ctr"/>
            <a:r>
              <a:rPr lang="es-AR" sz="1100" b="1" dirty="0" smtClean="0">
                <a:latin typeface="Trebuchet MS" pitchFamily="34" charset="0"/>
              </a:rPr>
              <a:t>Tabla 6.2: Valores estándar para corrientes de arranque</a:t>
            </a:r>
            <a:endParaRPr lang="es-AR" sz="1100" b="1" dirty="0">
              <a:latin typeface="Trebuchet MS" pitchFamily="34" charset="0"/>
            </a:endParaRPr>
          </a:p>
        </p:txBody>
      </p:sp>
      <p:pic>
        <p:nvPicPr>
          <p:cNvPr id="8198" name="Picture 6"/>
          <p:cNvPicPr>
            <a:picLocks noChangeAspect="1" noChangeArrowheads="1"/>
          </p:cNvPicPr>
          <p:nvPr/>
        </p:nvPicPr>
        <p:blipFill>
          <a:blip r:embed="rId6"/>
          <a:srcRect/>
          <a:stretch>
            <a:fillRect/>
          </a:stretch>
        </p:blipFill>
        <p:spPr bwMode="auto">
          <a:xfrm>
            <a:off x="4343400" y="3009900"/>
            <a:ext cx="4076700" cy="1495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28600" y="266700"/>
            <a:ext cx="7543800" cy="185500"/>
          </a:xfrm>
          <a:prstGeom prst="rect">
            <a:avLst/>
          </a:prstGeom>
        </p:spPr>
        <p:txBody>
          <a:bodyPr vert="horz" wrap="square" lIns="0" tIns="12065" rIns="0" bIns="0" rtlCol="0">
            <a:spAutoFit/>
          </a:bodyPr>
          <a:lstStyle/>
          <a:p>
            <a:pPr marL="19685" marR="5080" indent="-7620">
              <a:lnSpc>
                <a:spcPct val="110800"/>
              </a:lnSpc>
              <a:spcBef>
                <a:spcPts val="95"/>
              </a:spcBef>
            </a:pPr>
            <a:r>
              <a:rPr lang="es-AR" sz="1100" spc="-50" dirty="0" smtClean="0">
                <a:latin typeface="Trebuchet MS" pitchFamily="34" charset="0"/>
                <a:cs typeface="Arial MT"/>
              </a:rPr>
              <a:t>Clases de tipo 2 y 3 La conexión y desconexión de cargas se realiza de acuerdo con las normas</a:t>
            </a:r>
            <a:r>
              <a:rPr sz="1100" spc="-10" smtClean="0">
                <a:latin typeface="Trebuchet MS" pitchFamily="34" charset="0"/>
                <a:cs typeface="Arial MT"/>
              </a:rPr>
              <a:t>.</a:t>
            </a:r>
            <a:endParaRPr sz="1100">
              <a:latin typeface="Trebuchet MS" pitchFamily="34" charset="0"/>
              <a:cs typeface="Arial MT"/>
            </a:endParaRPr>
          </a:p>
        </p:txBody>
      </p:sp>
      <p:sp>
        <p:nvSpPr>
          <p:cNvPr id="5" name="object 5"/>
          <p:cNvSpPr txBox="1"/>
          <p:nvPr/>
        </p:nvSpPr>
        <p:spPr>
          <a:xfrm>
            <a:off x="152400" y="2933700"/>
            <a:ext cx="8686800" cy="2478884"/>
          </a:xfrm>
          <a:prstGeom prst="rect">
            <a:avLst/>
          </a:prstGeom>
        </p:spPr>
        <p:txBody>
          <a:bodyPr vert="horz" wrap="square" lIns="0" tIns="21590" rIns="0" bIns="0" rtlCol="0">
            <a:spAutoFit/>
          </a:bodyPr>
          <a:lstStyle/>
          <a:p>
            <a:pPr marL="19685">
              <a:lnSpc>
                <a:spcPct val="100000"/>
              </a:lnSpc>
              <a:spcBef>
                <a:spcPts val="170"/>
              </a:spcBef>
            </a:pPr>
            <a:r>
              <a:rPr lang="es-AR" sz="1100" b="1" spc="-50" dirty="0" smtClean="0">
                <a:latin typeface="Trebuchet MS"/>
                <a:cs typeface="Trebuchet MS"/>
              </a:rPr>
              <a:t>6.2   Planificación de un generador de reserva</a:t>
            </a:r>
          </a:p>
          <a:p>
            <a:pPr marL="19685">
              <a:lnSpc>
                <a:spcPct val="100000"/>
              </a:lnSpc>
              <a:spcBef>
                <a:spcPts val="170"/>
              </a:spcBef>
            </a:pPr>
            <a:endParaRPr lang="es-AR" sz="1100" spc="-50" dirty="0" smtClean="0">
              <a:latin typeface="Trebuchet MS"/>
              <a:cs typeface="Trebuchet MS"/>
            </a:endParaRPr>
          </a:p>
          <a:p>
            <a:pPr marL="19685">
              <a:lnSpc>
                <a:spcPct val="100000"/>
              </a:lnSpc>
              <a:spcBef>
                <a:spcPts val="170"/>
              </a:spcBef>
            </a:pPr>
            <a:r>
              <a:rPr lang="es-AR" sz="1100" spc="-50" dirty="0" smtClean="0">
                <a:latin typeface="Trebuchet MS"/>
                <a:cs typeface="Trebuchet MS"/>
              </a:rPr>
              <a:t>Las siguientes características deben ser consideradas durante la planificación de generadores de reserva:</a:t>
            </a:r>
          </a:p>
          <a:p>
            <a:pPr marL="248285" indent="-228600">
              <a:lnSpc>
                <a:spcPct val="100000"/>
              </a:lnSpc>
              <a:spcBef>
                <a:spcPts val="170"/>
              </a:spcBef>
              <a:buFont typeface="+mj-lt"/>
              <a:buAutoNum type="arabicPeriod"/>
            </a:pPr>
            <a:r>
              <a:rPr lang="es-AR" sz="1100" spc="-50" dirty="0" smtClean="0">
                <a:latin typeface="Trebuchet MS"/>
                <a:cs typeface="Trebuchet MS"/>
              </a:rPr>
              <a:t>Parámetros característicos de la red, como tipo y número de conductores activos de la alimentación, tipo de conexiones a tierra (principalmente sistemas TN-S)</a:t>
            </a:r>
          </a:p>
          <a:p>
            <a:pPr marL="248285" indent="-228600">
              <a:lnSpc>
                <a:spcPct val="100000"/>
              </a:lnSpc>
              <a:spcBef>
                <a:spcPts val="170"/>
              </a:spcBef>
              <a:buFont typeface="+mj-lt"/>
              <a:buAutoNum type="arabicPeriod"/>
            </a:pPr>
            <a:r>
              <a:rPr lang="es-AR" sz="1100" spc="-50" dirty="0" smtClean="0">
                <a:latin typeface="Trebuchet MS"/>
                <a:cs typeface="Trebuchet MS"/>
              </a:rPr>
              <a:t>Determinación de los requisitos de potencia con el factor de coincidencia</a:t>
            </a:r>
          </a:p>
          <a:p>
            <a:pPr marL="248285" indent="-228600">
              <a:lnSpc>
                <a:spcPct val="100000"/>
              </a:lnSpc>
              <a:spcBef>
                <a:spcPts val="170"/>
              </a:spcBef>
              <a:buFont typeface="+mj-lt"/>
              <a:buAutoNum type="arabicPeriod"/>
            </a:pPr>
            <a:r>
              <a:rPr lang="es-AR" sz="1100" spc="-50" dirty="0" smtClean="0">
                <a:latin typeface="Trebuchet MS"/>
                <a:cs typeface="Trebuchet MS"/>
              </a:rPr>
              <a:t>Corrientes esperadas de cortocircuito </a:t>
            </a:r>
            <a:r>
              <a:rPr lang="es-AR" sz="1100" spc="-50" dirty="0" err="1" smtClean="0">
                <a:latin typeface="Trebuchet MS"/>
                <a:cs typeface="Trebuchet MS"/>
              </a:rPr>
              <a:t>tripolar</a:t>
            </a:r>
            <a:r>
              <a:rPr lang="es-AR" sz="1100" spc="-50" dirty="0" smtClean="0">
                <a:latin typeface="Trebuchet MS"/>
                <a:cs typeface="Trebuchet MS"/>
              </a:rPr>
              <a:t> y unipolar en el punto de alimentación</a:t>
            </a:r>
          </a:p>
          <a:p>
            <a:pPr marL="248285" indent="-228600">
              <a:lnSpc>
                <a:spcPct val="100000"/>
              </a:lnSpc>
              <a:spcBef>
                <a:spcPts val="170"/>
              </a:spcBef>
              <a:buFont typeface="+mj-lt"/>
              <a:buAutoNum type="arabicPeriod"/>
            </a:pPr>
            <a:r>
              <a:rPr lang="es-AR" sz="1100" spc="-50" dirty="0" smtClean="0">
                <a:latin typeface="Trebuchet MS"/>
                <a:cs typeface="Trebuchet MS"/>
              </a:rPr>
              <a:t>Distribución de cargas de fase para los equipos operativos del sistema eléctrico</a:t>
            </a:r>
          </a:p>
          <a:p>
            <a:pPr marL="248285" indent="-228600">
              <a:lnSpc>
                <a:spcPct val="100000"/>
              </a:lnSpc>
              <a:spcBef>
                <a:spcPts val="170"/>
              </a:spcBef>
              <a:buFont typeface="+mj-lt"/>
              <a:buAutoNum type="arabicPeriod"/>
            </a:pPr>
            <a:r>
              <a:rPr lang="es-AR" sz="1100" spc="-50" dirty="0" smtClean="0">
                <a:latin typeface="Trebuchet MS"/>
                <a:cs typeface="Trebuchet MS"/>
              </a:rPr>
              <a:t>Conmutación entre red y energía de reserva con bloqueo mutuo mecánico o eléctrico</a:t>
            </a:r>
          </a:p>
          <a:p>
            <a:pPr marL="248285" indent="-228600">
              <a:lnSpc>
                <a:spcPct val="100000"/>
              </a:lnSpc>
              <a:spcBef>
                <a:spcPts val="170"/>
              </a:spcBef>
              <a:buFont typeface="+mj-lt"/>
              <a:buAutoNum type="arabicPeriod"/>
            </a:pPr>
            <a:r>
              <a:rPr lang="es-AR" sz="1100" spc="-50" dirty="0" smtClean="0">
                <a:latin typeface="Trebuchet MS"/>
                <a:cs typeface="Trebuchet MS"/>
              </a:rPr>
              <a:t>La conexión del generador de reserva a la red existente se realiza hasta 125 A </a:t>
            </a:r>
            <a:r>
              <a:rPr lang="es-AR" sz="1100" spc="-50" dirty="0" err="1" smtClean="0">
                <a:latin typeface="Trebuchet MS"/>
                <a:cs typeface="Trebuchet MS"/>
              </a:rPr>
              <a:t>a</a:t>
            </a:r>
            <a:r>
              <a:rPr lang="es-AR" sz="1100" spc="-50" dirty="0" smtClean="0">
                <a:latin typeface="Trebuchet MS"/>
                <a:cs typeface="Trebuchet MS"/>
              </a:rPr>
              <a:t> través de un dispositivo de enchufe y toma CEE de 5 pines con línea H07RN-F.</a:t>
            </a:r>
          </a:p>
          <a:p>
            <a:pPr marL="248285" indent="-228600">
              <a:lnSpc>
                <a:spcPct val="100000"/>
              </a:lnSpc>
              <a:spcBef>
                <a:spcPts val="170"/>
              </a:spcBef>
              <a:buFont typeface="+mj-lt"/>
              <a:buAutoNum type="arabicPeriod"/>
            </a:pPr>
            <a:r>
              <a:rPr lang="es-AR" sz="1100" spc="-50" dirty="0" smtClean="0">
                <a:latin typeface="Trebuchet MS"/>
                <a:cs typeface="Trebuchet MS"/>
              </a:rPr>
              <a:t>La puesta a tierra del sistema puede tener la forma de un electrodo de base de hormigón, un conductor anular o un electrodo de puesta a tierra enterrado.</a:t>
            </a:r>
            <a:endParaRPr sz="1100">
              <a:latin typeface="Arial MT"/>
              <a:cs typeface="Arial MT"/>
            </a:endParaRPr>
          </a:p>
        </p:txBody>
      </p:sp>
      <p:sp>
        <p:nvSpPr>
          <p:cNvPr id="13" name="12 Rectángulo"/>
          <p:cNvSpPr/>
          <p:nvPr/>
        </p:nvSpPr>
        <p:spPr>
          <a:xfrm>
            <a:off x="304800" y="571500"/>
            <a:ext cx="1659429" cy="261610"/>
          </a:xfrm>
          <a:prstGeom prst="rect">
            <a:avLst/>
          </a:prstGeom>
        </p:spPr>
        <p:txBody>
          <a:bodyPr wrap="none">
            <a:spAutoFit/>
          </a:bodyPr>
          <a:lstStyle/>
          <a:p>
            <a:r>
              <a:rPr lang="es-AR" sz="1100" b="1" dirty="0" smtClean="0"/>
              <a:t>Tabla 6.3: Tipo clase 2 y 3</a:t>
            </a:r>
            <a:endParaRPr lang="es-AR" sz="1100" b="1" dirty="0"/>
          </a:p>
        </p:txBody>
      </p:sp>
      <p:pic>
        <p:nvPicPr>
          <p:cNvPr id="9218" name="Picture 2"/>
          <p:cNvPicPr>
            <a:picLocks noChangeAspect="1" noChangeArrowheads="1"/>
          </p:cNvPicPr>
          <p:nvPr/>
        </p:nvPicPr>
        <p:blipFill>
          <a:blip r:embed="rId2"/>
          <a:srcRect/>
          <a:stretch>
            <a:fillRect/>
          </a:stretch>
        </p:blipFill>
        <p:spPr bwMode="auto">
          <a:xfrm>
            <a:off x="2286000" y="647700"/>
            <a:ext cx="5048250" cy="220980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28600" y="266700"/>
            <a:ext cx="8610599" cy="4074833"/>
          </a:xfrm>
          <a:prstGeom prst="rect">
            <a:avLst/>
          </a:prstGeom>
        </p:spPr>
        <p:txBody>
          <a:bodyPr vert="horz" wrap="square" lIns="0" tIns="12065" rIns="0" bIns="0" rtlCol="0">
            <a:spAutoFit/>
          </a:bodyPr>
          <a:lstStyle/>
          <a:p>
            <a:pPr algn="just">
              <a:lnSpc>
                <a:spcPct val="100000"/>
              </a:lnSpc>
              <a:spcBef>
                <a:spcPts val="45"/>
              </a:spcBef>
            </a:pPr>
            <a:r>
              <a:rPr lang="es-AR" sz="1100" b="1" dirty="0" smtClean="0">
                <a:latin typeface="Trebuchet MS" pitchFamily="34" charset="0"/>
                <a:cs typeface="Trebuchet MS"/>
              </a:rPr>
              <a:t>6.3 Ejemplo: Cálculo de la potencia del generador de reserva</a:t>
            </a:r>
          </a:p>
          <a:p>
            <a:pPr algn="just">
              <a:lnSpc>
                <a:spcPct val="100000"/>
              </a:lnSpc>
              <a:spcBef>
                <a:spcPts val="45"/>
              </a:spcBef>
            </a:pPr>
            <a:endParaRPr lang="es-ES" sz="1100" b="1" dirty="0" smtClean="0">
              <a:latin typeface="Trebuchet MS" pitchFamily="34" charset="0"/>
              <a:cs typeface="Trebuchet MS"/>
            </a:endParaRPr>
          </a:p>
          <a:p>
            <a:pPr algn="just">
              <a:lnSpc>
                <a:spcPct val="100000"/>
              </a:lnSpc>
              <a:spcBef>
                <a:spcPts val="45"/>
              </a:spcBef>
            </a:pPr>
            <a:endParaRPr lang="es-AR" sz="1100" b="1" dirty="0" smtClean="0">
              <a:latin typeface="Trebuchet MS" pitchFamily="34" charset="0"/>
              <a:cs typeface="Trebuchet MS"/>
            </a:endParaRPr>
          </a:p>
          <a:p>
            <a:pPr algn="just">
              <a:lnSpc>
                <a:spcPct val="100000"/>
              </a:lnSpc>
              <a:spcBef>
                <a:spcPts val="45"/>
              </a:spcBef>
            </a:pPr>
            <a:endParaRPr lang="es-AR" sz="1100" dirty="0" smtClean="0">
              <a:latin typeface="Trebuchet MS" pitchFamily="34" charset="0"/>
              <a:cs typeface="Trebuchet MS"/>
            </a:endParaRPr>
          </a:p>
          <a:p>
            <a:pPr algn="just">
              <a:lnSpc>
                <a:spcPct val="100000"/>
              </a:lnSpc>
              <a:spcBef>
                <a:spcPts val="45"/>
              </a:spcBef>
            </a:pPr>
            <a:r>
              <a:rPr lang="es-AR" sz="1100" dirty="0" smtClean="0">
                <a:latin typeface="Trebuchet MS" pitchFamily="34" charset="0"/>
                <a:cs typeface="Trebuchet MS"/>
              </a:rPr>
              <a:t>Se conocen los siguientes datos para un motor trifásico:</a:t>
            </a:r>
          </a:p>
          <a:p>
            <a:pPr algn="just">
              <a:lnSpc>
                <a:spcPct val="100000"/>
              </a:lnSpc>
              <a:spcBef>
                <a:spcPts val="45"/>
              </a:spcBef>
            </a:pPr>
            <a:endParaRPr lang="es-ES" sz="1100" dirty="0" smtClean="0">
              <a:latin typeface="Trebuchet MS" pitchFamily="34" charset="0"/>
              <a:cs typeface="Trebuchet MS"/>
            </a:endParaRPr>
          </a:p>
          <a:p>
            <a:pPr algn="just">
              <a:lnSpc>
                <a:spcPct val="100000"/>
              </a:lnSpc>
              <a:spcBef>
                <a:spcPts val="45"/>
              </a:spcBef>
            </a:pPr>
            <a:endParaRPr lang="es-ES" sz="1100" dirty="0" smtClean="0">
              <a:latin typeface="Trebuchet MS" pitchFamily="34" charset="0"/>
              <a:cs typeface="Trebuchet MS"/>
            </a:endParaRPr>
          </a:p>
          <a:p>
            <a:pPr algn="just">
              <a:lnSpc>
                <a:spcPct val="100000"/>
              </a:lnSpc>
              <a:spcBef>
                <a:spcPts val="45"/>
              </a:spcBef>
            </a:pPr>
            <a:endParaRPr lang="es-ES" sz="1100" dirty="0" smtClean="0">
              <a:latin typeface="Trebuchet MS" pitchFamily="34" charset="0"/>
              <a:cs typeface="Trebuchet MS"/>
            </a:endParaRPr>
          </a:p>
          <a:p>
            <a:pPr algn="just">
              <a:lnSpc>
                <a:spcPct val="100000"/>
              </a:lnSpc>
              <a:spcBef>
                <a:spcPts val="45"/>
              </a:spcBef>
            </a:pPr>
            <a:endParaRPr lang="es-ES" sz="1100" dirty="0" smtClean="0">
              <a:latin typeface="Trebuchet MS" pitchFamily="34" charset="0"/>
              <a:cs typeface="Trebuchet MS"/>
            </a:endParaRPr>
          </a:p>
          <a:p>
            <a:pPr algn="just">
              <a:lnSpc>
                <a:spcPct val="100000"/>
              </a:lnSpc>
              <a:spcBef>
                <a:spcPts val="45"/>
              </a:spcBef>
            </a:pPr>
            <a:endParaRPr lang="es-ES" sz="1100" dirty="0" smtClean="0">
              <a:latin typeface="Trebuchet MS" pitchFamily="34" charset="0"/>
              <a:cs typeface="Trebuchet MS"/>
            </a:endParaRPr>
          </a:p>
          <a:p>
            <a:pPr algn="just">
              <a:lnSpc>
                <a:spcPct val="100000"/>
              </a:lnSpc>
              <a:spcBef>
                <a:spcPts val="45"/>
              </a:spcBef>
            </a:pPr>
            <a:endParaRPr lang="es-ES" sz="1100" dirty="0" smtClean="0">
              <a:latin typeface="Trebuchet MS" pitchFamily="34" charset="0"/>
              <a:cs typeface="Trebuchet MS"/>
            </a:endParaRPr>
          </a:p>
          <a:p>
            <a:pPr algn="just">
              <a:lnSpc>
                <a:spcPct val="100000"/>
              </a:lnSpc>
              <a:spcBef>
                <a:spcPts val="45"/>
              </a:spcBef>
            </a:pPr>
            <a:endParaRPr lang="es-AR" sz="1100" dirty="0" smtClean="0">
              <a:latin typeface="Trebuchet MS" pitchFamily="34" charset="0"/>
              <a:cs typeface="Trebuchet MS"/>
            </a:endParaRPr>
          </a:p>
          <a:p>
            <a:pPr algn="just">
              <a:lnSpc>
                <a:spcPct val="100000"/>
              </a:lnSpc>
              <a:spcBef>
                <a:spcPts val="45"/>
              </a:spcBef>
            </a:pPr>
            <a:r>
              <a:rPr lang="es-AR" sz="1100" dirty="0" smtClean="0">
                <a:latin typeface="Trebuchet MS" pitchFamily="34" charset="0"/>
                <a:cs typeface="Trebuchet MS"/>
              </a:rPr>
              <a:t>Para el factor de corrección k, de la Figura 6.3 se encuentra un valor de 0.97. </a:t>
            </a:r>
          </a:p>
          <a:p>
            <a:pPr algn="just">
              <a:lnSpc>
                <a:spcPct val="100000"/>
              </a:lnSpc>
              <a:spcBef>
                <a:spcPts val="45"/>
              </a:spcBef>
            </a:pPr>
            <a:endParaRPr lang="es-ES" sz="1100" dirty="0" smtClean="0">
              <a:latin typeface="Trebuchet MS" pitchFamily="34" charset="0"/>
              <a:cs typeface="Trebuchet MS"/>
            </a:endParaRPr>
          </a:p>
          <a:p>
            <a:pPr algn="just">
              <a:lnSpc>
                <a:spcPct val="100000"/>
              </a:lnSpc>
              <a:spcBef>
                <a:spcPts val="45"/>
              </a:spcBef>
            </a:pPr>
            <a:endParaRPr lang="es-ES" sz="1100" dirty="0" smtClean="0">
              <a:latin typeface="Trebuchet MS" pitchFamily="34" charset="0"/>
              <a:cs typeface="Trebuchet MS"/>
            </a:endParaRPr>
          </a:p>
          <a:p>
            <a:pPr algn="just">
              <a:lnSpc>
                <a:spcPct val="100000"/>
              </a:lnSpc>
              <a:spcBef>
                <a:spcPts val="45"/>
              </a:spcBef>
            </a:pPr>
            <a:endParaRPr lang="es-ES" sz="1100" dirty="0" smtClean="0">
              <a:latin typeface="Trebuchet MS" pitchFamily="34" charset="0"/>
              <a:cs typeface="Trebuchet MS"/>
            </a:endParaRPr>
          </a:p>
          <a:p>
            <a:pPr algn="just">
              <a:lnSpc>
                <a:spcPct val="100000"/>
              </a:lnSpc>
              <a:spcBef>
                <a:spcPts val="45"/>
              </a:spcBef>
            </a:pPr>
            <a:endParaRPr lang="es-ES" sz="1100" dirty="0" smtClean="0">
              <a:latin typeface="Trebuchet MS" pitchFamily="34" charset="0"/>
              <a:cs typeface="Trebuchet MS"/>
            </a:endParaRPr>
          </a:p>
          <a:p>
            <a:pPr algn="just">
              <a:spcBef>
                <a:spcPts val="45"/>
              </a:spcBef>
            </a:pPr>
            <a:r>
              <a:rPr lang="es-AR" sz="1100" dirty="0" smtClean="0">
                <a:latin typeface="Trebuchet MS" pitchFamily="34" charset="0"/>
                <a:cs typeface="Trebuchet MS"/>
              </a:rPr>
              <a:t>Potencia de arranque con arranque directo:</a:t>
            </a:r>
          </a:p>
          <a:p>
            <a:pPr algn="just">
              <a:lnSpc>
                <a:spcPct val="100000"/>
              </a:lnSpc>
              <a:spcBef>
                <a:spcPts val="45"/>
              </a:spcBef>
            </a:pPr>
            <a:endParaRPr lang="es-ES" sz="1100" dirty="0" smtClean="0">
              <a:latin typeface="Trebuchet MS" pitchFamily="34" charset="0"/>
              <a:cs typeface="Trebuchet MS"/>
            </a:endParaRPr>
          </a:p>
          <a:p>
            <a:pPr algn="just">
              <a:lnSpc>
                <a:spcPct val="100000"/>
              </a:lnSpc>
              <a:spcBef>
                <a:spcPts val="45"/>
              </a:spcBef>
            </a:pPr>
            <a:endParaRPr lang="es-ES" sz="1100" dirty="0" smtClean="0">
              <a:latin typeface="Trebuchet MS" pitchFamily="34" charset="0"/>
              <a:cs typeface="Trebuchet MS"/>
            </a:endParaRPr>
          </a:p>
          <a:p>
            <a:pPr algn="just">
              <a:lnSpc>
                <a:spcPct val="100000"/>
              </a:lnSpc>
              <a:spcBef>
                <a:spcPts val="45"/>
              </a:spcBef>
            </a:pPr>
            <a:endParaRPr lang="es-ES" sz="1100" dirty="0" smtClean="0">
              <a:latin typeface="Trebuchet MS" pitchFamily="34" charset="0"/>
              <a:cs typeface="Trebuchet MS"/>
            </a:endParaRPr>
          </a:p>
          <a:p>
            <a:pPr algn="just">
              <a:lnSpc>
                <a:spcPct val="100000"/>
              </a:lnSpc>
              <a:spcBef>
                <a:spcPts val="45"/>
              </a:spcBef>
            </a:pPr>
            <a:endParaRPr lang="es-ES" sz="1100" dirty="0" smtClean="0">
              <a:latin typeface="Trebuchet MS" pitchFamily="34" charset="0"/>
              <a:cs typeface="Trebuchet MS"/>
            </a:endParaRPr>
          </a:p>
          <a:p>
            <a:pPr algn="just">
              <a:lnSpc>
                <a:spcPct val="100000"/>
              </a:lnSpc>
              <a:spcBef>
                <a:spcPts val="45"/>
              </a:spcBef>
            </a:pPr>
            <a:r>
              <a:rPr lang="es-AR" sz="1100" dirty="0" smtClean="0">
                <a:latin typeface="Trebuchet MS" pitchFamily="34" charset="0"/>
                <a:cs typeface="Trebuchet MS"/>
              </a:rPr>
              <a:t>Para una caída de tensión del 15 %, en la figura 6.2 se encuentra un factor de 1,25. La energía de reserva requerida para la conexión delta es</a:t>
            </a:r>
            <a:r>
              <a:rPr lang="en-US" sz="1100" spc="-10" dirty="0" smtClean="0">
                <a:latin typeface="Trebuchet MS" pitchFamily="34" charset="0"/>
                <a:cs typeface="Arial MT"/>
              </a:rPr>
              <a:t>:</a:t>
            </a:r>
            <a:endParaRPr sz="900">
              <a:latin typeface="Arial MT"/>
              <a:cs typeface="Arial MT"/>
            </a:endParaRPr>
          </a:p>
        </p:txBody>
      </p:sp>
      <p:pic>
        <p:nvPicPr>
          <p:cNvPr id="10242" name="Picture 2"/>
          <p:cNvPicPr>
            <a:picLocks noChangeAspect="1" noChangeArrowheads="1"/>
          </p:cNvPicPr>
          <p:nvPr/>
        </p:nvPicPr>
        <p:blipFill>
          <a:blip r:embed="rId2"/>
          <a:srcRect/>
          <a:stretch>
            <a:fillRect/>
          </a:stretch>
        </p:blipFill>
        <p:spPr bwMode="auto">
          <a:xfrm>
            <a:off x="228600" y="647700"/>
            <a:ext cx="4648200" cy="1295400"/>
          </a:xfrm>
          <a:prstGeom prst="rect">
            <a:avLst/>
          </a:prstGeom>
          <a:noFill/>
          <a:ln w="9525">
            <a:noFill/>
            <a:miter lim="800000"/>
            <a:headEnd/>
            <a:tailEnd/>
          </a:ln>
          <a:effectLst/>
        </p:spPr>
      </p:pic>
      <p:pic>
        <p:nvPicPr>
          <p:cNvPr id="10243" name="Picture 3"/>
          <p:cNvPicPr>
            <a:picLocks noChangeAspect="1" noChangeArrowheads="1"/>
          </p:cNvPicPr>
          <p:nvPr/>
        </p:nvPicPr>
        <p:blipFill>
          <a:blip r:embed="rId3"/>
          <a:srcRect/>
          <a:stretch>
            <a:fillRect/>
          </a:stretch>
        </p:blipFill>
        <p:spPr bwMode="auto">
          <a:xfrm>
            <a:off x="228600" y="2552700"/>
            <a:ext cx="4114800" cy="457200"/>
          </a:xfrm>
          <a:prstGeom prst="rect">
            <a:avLst/>
          </a:prstGeom>
          <a:noFill/>
          <a:ln w="9525">
            <a:noFill/>
            <a:miter lim="800000"/>
            <a:headEnd/>
            <a:tailEnd/>
          </a:ln>
          <a:effectLst/>
        </p:spPr>
      </p:pic>
      <p:pic>
        <p:nvPicPr>
          <p:cNvPr id="10244" name="Picture 4"/>
          <p:cNvPicPr>
            <a:picLocks noChangeAspect="1" noChangeArrowheads="1"/>
          </p:cNvPicPr>
          <p:nvPr/>
        </p:nvPicPr>
        <p:blipFill>
          <a:blip r:embed="rId4"/>
          <a:srcRect/>
          <a:stretch>
            <a:fillRect/>
          </a:stretch>
        </p:blipFill>
        <p:spPr bwMode="auto">
          <a:xfrm>
            <a:off x="228600" y="3390900"/>
            <a:ext cx="4114800" cy="457200"/>
          </a:xfrm>
          <a:prstGeom prst="rect">
            <a:avLst/>
          </a:prstGeom>
          <a:noFill/>
          <a:ln w="9525">
            <a:noFill/>
            <a:miter lim="800000"/>
            <a:headEnd/>
            <a:tailEnd/>
          </a:ln>
          <a:effectLst/>
        </p:spPr>
      </p:pic>
      <p:pic>
        <p:nvPicPr>
          <p:cNvPr id="10245" name="Picture 5"/>
          <p:cNvPicPr>
            <a:picLocks noChangeAspect="1" noChangeArrowheads="1"/>
          </p:cNvPicPr>
          <p:nvPr/>
        </p:nvPicPr>
        <p:blipFill>
          <a:blip r:embed="rId5"/>
          <a:srcRect/>
          <a:stretch>
            <a:fillRect/>
          </a:stretch>
        </p:blipFill>
        <p:spPr bwMode="auto">
          <a:xfrm>
            <a:off x="152400" y="4457700"/>
            <a:ext cx="2514600" cy="10953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28600" y="190500"/>
            <a:ext cx="8610600" cy="5550236"/>
          </a:xfrm>
          <a:prstGeom prst="rect">
            <a:avLst/>
          </a:prstGeom>
        </p:spPr>
        <p:txBody>
          <a:bodyPr vert="horz" wrap="square" lIns="0" tIns="33019" rIns="0" bIns="0" rtlCol="0">
            <a:spAutoFit/>
          </a:bodyPr>
          <a:lstStyle/>
          <a:p>
            <a:pPr marL="19685" algn="just">
              <a:lnSpc>
                <a:spcPct val="100000"/>
              </a:lnSpc>
              <a:spcBef>
                <a:spcPts val="259"/>
              </a:spcBef>
            </a:pPr>
            <a:r>
              <a:rPr lang="es-AR" sz="2400" b="1" spc="-30" dirty="0" smtClean="0">
                <a:latin typeface="Trebuchet MS" pitchFamily="34" charset="0"/>
                <a:cs typeface="Trebuchet MS"/>
              </a:rPr>
              <a:t>7     Equipos para Protección contra </a:t>
            </a:r>
            <a:r>
              <a:rPr lang="es-AR" sz="2400" b="1" spc="-30" dirty="0" err="1" smtClean="0">
                <a:latin typeface="Trebuchet MS" pitchFamily="34" charset="0"/>
                <a:cs typeface="Trebuchet MS"/>
              </a:rPr>
              <a:t>Sobrecorriente</a:t>
            </a:r>
            <a:endParaRPr lang="es-AR" sz="2400" b="1" spc="-30" dirty="0" smtClean="0">
              <a:latin typeface="Trebuchet MS" pitchFamily="34" charset="0"/>
              <a:cs typeface="Trebuchet MS"/>
            </a:endParaRPr>
          </a:p>
          <a:p>
            <a:pPr marL="19685" algn="just">
              <a:lnSpc>
                <a:spcPct val="100000"/>
              </a:lnSpc>
              <a:spcBef>
                <a:spcPts val="259"/>
              </a:spcBef>
            </a:pPr>
            <a:endParaRPr lang="es-AR" sz="1100" b="1" spc="-30" dirty="0" smtClean="0">
              <a:latin typeface="Trebuchet MS" pitchFamily="34" charset="0"/>
              <a:cs typeface="Trebuchet MS"/>
            </a:endParaRPr>
          </a:p>
          <a:p>
            <a:pPr marL="19685" algn="just">
              <a:lnSpc>
                <a:spcPct val="100000"/>
              </a:lnSpc>
              <a:spcBef>
                <a:spcPts val="259"/>
              </a:spcBef>
            </a:pPr>
            <a:r>
              <a:rPr lang="es-AR" sz="1100" spc="-30" dirty="0" smtClean="0">
                <a:latin typeface="Trebuchet MS" pitchFamily="34" charset="0"/>
                <a:cs typeface="Trebuchet MS"/>
              </a:rPr>
              <a:t>Esta sección analizará todos los tipos de equipos de protección, dispositivos de conmutación y dispositivos de interconexión en sistemas de baja tensión, incluidos los fusibles, que, a diferencia de los dispositivos de conmutación, funcionan solo una vez y luego se funden en caso de falla.</a:t>
            </a:r>
          </a:p>
          <a:p>
            <a:pPr marL="19685" algn="just">
              <a:lnSpc>
                <a:spcPct val="100000"/>
              </a:lnSpc>
              <a:spcBef>
                <a:spcPts val="259"/>
              </a:spcBef>
            </a:pPr>
            <a:endParaRPr lang="es-AR" sz="1100" b="1" spc="-30" dirty="0" smtClean="0">
              <a:latin typeface="Trebuchet MS" pitchFamily="34" charset="0"/>
              <a:cs typeface="Trebuchet MS"/>
            </a:endParaRPr>
          </a:p>
          <a:p>
            <a:pPr marL="19685" algn="just">
              <a:lnSpc>
                <a:spcPct val="100000"/>
              </a:lnSpc>
              <a:spcBef>
                <a:spcPts val="259"/>
              </a:spcBef>
            </a:pPr>
            <a:r>
              <a:rPr lang="es-AR" sz="1100" b="1" spc="-30" dirty="0" smtClean="0">
                <a:latin typeface="Trebuchet MS" pitchFamily="34" charset="0"/>
                <a:cs typeface="Trebuchet MS"/>
              </a:rPr>
              <a:t>7.1 Arco Eléctrico</a:t>
            </a:r>
          </a:p>
          <a:p>
            <a:pPr marL="19685" algn="just">
              <a:lnSpc>
                <a:spcPct val="100000"/>
              </a:lnSpc>
              <a:spcBef>
                <a:spcPts val="259"/>
              </a:spcBef>
            </a:pPr>
            <a:endParaRPr lang="es-ES" sz="1100" b="1" spc="-30" dirty="0" smtClean="0">
              <a:latin typeface="Trebuchet MS" pitchFamily="34" charset="0"/>
              <a:cs typeface="Trebuchet MS"/>
            </a:endParaRPr>
          </a:p>
          <a:p>
            <a:pPr marL="19685" algn="just">
              <a:lnSpc>
                <a:spcPct val="100000"/>
              </a:lnSpc>
              <a:spcBef>
                <a:spcPts val="259"/>
              </a:spcBef>
            </a:pPr>
            <a:endParaRPr lang="es-ES" sz="1100" b="1" spc="-30" dirty="0" smtClean="0">
              <a:latin typeface="Trebuchet MS" pitchFamily="34" charset="0"/>
              <a:cs typeface="Trebuchet MS"/>
            </a:endParaRPr>
          </a:p>
          <a:p>
            <a:pPr marL="19685" algn="just">
              <a:lnSpc>
                <a:spcPct val="100000"/>
              </a:lnSpc>
              <a:spcBef>
                <a:spcPts val="259"/>
              </a:spcBef>
            </a:pPr>
            <a:endParaRPr lang="es-ES" sz="1100" b="1" spc="-30" dirty="0" smtClean="0">
              <a:latin typeface="Trebuchet MS" pitchFamily="34" charset="0"/>
              <a:cs typeface="Trebuchet MS"/>
            </a:endParaRPr>
          </a:p>
          <a:p>
            <a:pPr marL="19685" algn="just">
              <a:lnSpc>
                <a:spcPct val="100000"/>
              </a:lnSpc>
              <a:spcBef>
                <a:spcPts val="259"/>
              </a:spcBef>
            </a:pPr>
            <a:endParaRPr lang="es-ES" sz="1100" b="1" spc="-30" dirty="0" smtClean="0">
              <a:latin typeface="Trebuchet MS" pitchFamily="34" charset="0"/>
              <a:cs typeface="Trebuchet MS"/>
            </a:endParaRPr>
          </a:p>
          <a:p>
            <a:pPr marL="19685" algn="just">
              <a:lnSpc>
                <a:spcPct val="100000"/>
              </a:lnSpc>
              <a:spcBef>
                <a:spcPts val="259"/>
              </a:spcBef>
            </a:pPr>
            <a:endParaRPr lang="es-ES" sz="1100" b="1" spc="-30" dirty="0" smtClean="0">
              <a:latin typeface="Trebuchet MS" pitchFamily="34" charset="0"/>
              <a:cs typeface="Trebuchet MS"/>
            </a:endParaRPr>
          </a:p>
          <a:p>
            <a:pPr marL="19685" algn="just">
              <a:lnSpc>
                <a:spcPct val="100000"/>
              </a:lnSpc>
              <a:spcBef>
                <a:spcPts val="259"/>
              </a:spcBef>
            </a:pPr>
            <a:endParaRPr lang="es-ES" sz="1100" b="1" spc="-30" dirty="0" smtClean="0">
              <a:latin typeface="Trebuchet MS" pitchFamily="34" charset="0"/>
              <a:cs typeface="Trebuchet MS"/>
            </a:endParaRPr>
          </a:p>
          <a:p>
            <a:pPr marL="19685" algn="just">
              <a:lnSpc>
                <a:spcPct val="100000"/>
              </a:lnSpc>
              <a:spcBef>
                <a:spcPts val="259"/>
              </a:spcBef>
            </a:pPr>
            <a:endParaRPr lang="es-ES" sz="1100" b="1" spc="-30" dirty="0" smtClean="0">
              <a:latin typeface="Trebuchet MS" pitchFamily="34" charset="0"/>
              <a:cs typeface="Trebuchet MS"/>
            </a:endParaRPr>
          </a:p>
          <a:p>
            <a:pPr marL="19685" algn="just">
              <a:lnSpc>
                <a:spcPct val="100000"/>
              </a:lnSpc>
              <a:spcBef>
                <a:spcPts val="259"/>
              </a:spcBef>
            </a:pPr>
            <a:endParaRPr lang="es-ES" sz="1100" b="1" spc="-30" dirty="0" smtClean="0">
              <a:latin typeface="Trebuchet MS" pitchFamily="34" charset="0"/>
              <a:cs typeface="Trebuchet MS"/>
            </a:endParaRPr>
          </a:p>
          <a:p>
            <a:pPr marL="19685" algn="just">
              <a:lnSpc>
                <a:spcPct val="100000"/>
              </a:lnSpc>
              <a:spcBef>
                <a:spcPts val="259"/>
              </a:spcBef>
            </a:pPr>
            <a:r>
              <a:rPr lang="es-AR" sz="1100" b="1" spc="-30" dirty="0" smtClean="0">
                <a:latin typeface="Trebuchet MS" pitchFamily="34" charset="0"/>
                <a:cs typeface="Trebuchet MS"/>
              </a:rPr>
              <a:t>Figura 7.1 Origen del arco eléctrico</a:t>
            </a:r>
          </a:p>
          <a:p>
            <a:pPr marL="19685" algn="just">
              <a:lnSpc>
                <a:spcPct val="100000"/>
              </a:lnSpc>
              <a:spcBef>
                <a:spcPts val="259"/>
              </a:spcBef>
            </a:pPr>
            <a:r>
              <a:rPr lang="es-AR" sz="1100" spc="-30" dirty="0" smtClean="0">
                <a:latin typeface="Trebuchet MS" pitchFamily="34" charset="0"/>
                <a:cs typeface="Trebuchet MS"/>
              </a:rPr>
              <a:t>Cuando se abren los contactos de un interruptor conductor de corriente (Figura 7.1), el calentamiento pronunciado en los puntos base de la corriente con una gran resistencia de contacto da como resultado un arco eléctrico, que luego mantiene el voltaje en los contactos. Los electrones emitidos por el cátodo caliente son acelerados por el campo eléctrico y, por lo tanto, transportados al ánodo. A una velocidad lo suficientemente alta, se producen colisiones entre átomos y electrones, ionizando los átomos. Los iones se desplazan lentamente hacia el cátodo y los electrones rápidamente hacia el ánodo. Se forma una nube de iones frente al cátodo. El mismo proceso ocurre frente al ánodo, solo que en este caso con electrones. Entre estos se encuentra el arco eléctrico, que consiste en un plasma neutro de iones y electrones. Iones positivos y el cátodo negativo forman la caída del cátodo, con intensidades de campo de hasta 105 V/cm, que se requieren para atraer los electrones del cátodo y acelerarlos. La mancha del cátodo se forma en el cátodo. Para los dispositivos de conmutación de bajo voltaje, la caída del cátodo es la característica principal, mientras que los dispositivos de conmutación de alto voltaje funcionan con un arco eléctrico refrigerado. Se obtiene un múltiplo de la caída del cátodo dividiendo el espacio del arco en espacios parciales, ya sea mediante contactos de doble ruptura o placas pasantes. El enfriamiento se logra extendiendo el arco (térmica o magnéticamente), soplando con aire o gases, disipando calor o con </a:t>
            </a:r>
            <a:r>
              <a:rPr lang="es-AR" sz="1100" spc="-30" dirty="0" err="1" smtClean="0">
                <a:latin typeface="Trebuchet MS" pitchFamily="34" charset="0"/>
                <a:cs typeface="Trebuchet MS"/>
              </a:rPr>
              <a:t>aIECte</a:t>
            </a:r>
            <a:r>
              <a:rPr lang="es-AR" sz="1100" spc="-30" dirty="0" smtClean="0">
                <a:latin typeface="Trebuchet MS" pitchFamily="34" charset="0"/>
                <a:cs typeface="Trebuchet MS"/>
              </a:rPr>
              <a:t> o agua.</a:t>
            </a:r>
            <a:endParaRPr sz="900" dirty="0">
              <a:latin typeface="Trebuchet MS"/>
              <a:cs typeface="Trebuchet MS"/>
            </a:endParaRPr>
          </a:p>
        </p:txBody>
      </p:sp>
      <p:pic>
        <p:nvPicPr>
          <p:cNvPr id="11266" name="Picture 2"/>
          <p:cNvPicPr>
            <a:picLocks noChangeAspect="1" noChangeArrowheads="1"/>
          </p:cNvPicPr>
          <p:nvPr/>
        </p:nvPicPr>
        <p:blipFill>
          <a:blip r:embed="rId2"/>
          <a:srcRect/>
          <a:stretch>
            <a:fillRect/>
          </a:stretch>
        </p:blipFill>
        <p:spPr bwMode="auto">
          <a:xfrm>
            <a:off x="1524000" y="1181100"/>
            <a:ext cx="5791200" cy="2057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98377"/>
            <a:ext cx="4191000" cy="5349541"/>
          </a:xfrm>
          <a:prstGeom prst="rect">
            <a:avLst/>
          </a:prstGeom>
        </p:spPr>
        <p:txBody>
          <a:bodyPr vert="horz" wrap="square" lIns="0" tIns="12065" rIns="0" bIns="0" rtlCol="0">
            <a:spAutoFit/>
          </a:bodyPr>
          <a:lstStyle/>
          <a:p>
            <a:pPr algn="just">
              <a:lnSpc>
                <a:spcPct val="100000"/>
              </a:lnSpc>
              <a:spcBef>
                <a:spcPts val="50"/>
              </a:spcBef>
            </a:pPr>
            <a:r>
              <a:rPr lang="es-AR" sz="1100" b="1" dirty="0" smtClean="0">
                <a:latin typeface="Trebuchet MS" pitchFamily="34" charset="0"/>
                <a:cs typeface="Arial MT"/>
              </a:rPr>
              <a:t>7.1.1  Característica del arco eléctrico</a:t>
            </a:r>
          </a:p>
          <a:p>
            <a:pPr algn="just">
              <a:lnSpc>
                <a:spcPct val="100000"/>
              </a:lnSpc>
              <a:spcBef>
                <a:spcPts val="50"/>
              </a:spcBef>
            </a:pPr>
            <a:endParaRPr lang="es-AR" sz="1100" dirty="0" smtClean="0">
              <a:latin typeface="Trebuchet MS" pitchFamily="34" charset="0"/>
              <a:cs typeface="Arial MT"/>
            </a:endParaRPr>
          </a:p>
          <a:p>
            <a:pPr algn="just">
              <a:lnSpc>
                <a:spcPct val="100000"/>
              </a:lnSpc>
              <a:spcBef>
                <a:spcPts val="50"/>
              </a:spcBef>
            </a:pPr>
            <a:r>
              <a:rPr lang="es-AR" sz="1100" dirty="0" smtClean="0">
                <a:latin typeface="Trebuchet MS" pitchFamily="34" charset="0"/>
                <a:cs typeface="Arial MT"/>
              </a:rPr>
              <a:t>Si se forma un arco eléctrico en serie en un circuito con una resistencia (Figura 7.2), se produce la característica descendente, ya que con el aumento de la corriente se intensifica el proceso de ionización. La resistencia es necesaria para limitar la corriente. Hay dos puntos operativos, P1 y P2, de modo que P1 es estable y P2 lábil. Si la corriente del arco que arde en el punto P1 aumenta por cualquier razón (p. ej., enfriamiento deficiente), se produce un voltaje inducido negativo que reduce la corriente en el punto P1. En otras palabras, la corriente creciente requiere un voltaje que excede la línea de carga, es decir la resistencia del arco debe aumentar. Si, por el contrario, la corriente disminuye, comenzando nuevamente por el punto P1, o aumenta el voltaje en las líneas de carga y, por lo tanto, disminuye la resistencia, aumentando la corriente. Es obvio que las condiciones para el punto P2 son exactamente las opuestas, por lo que este punto es lábil.</a:t>
            </a:r>
            <a:endParaRPr lang="es-AR" sz="1100" b="1" dirty="0" smtClean="0">
              <a:latin typeface="Trebuchet MS" pitchFamily="34" charset="0"/>
              <a:cs typeface="Arial MT"/>
            </a:endParaRPr>
          </a:p>
          <a:p>
            <a:pPr algn="just">
              <a:lnSpc>
                <a:spcPct val="100000"/>
              </a:lnSpc>
              <a:spcBef>
                <a:spcPts val="50"/>
              </a:spcBef>
            </a:pPr>
            <a:endParaRPr lang="es-AR" sz="1100" dirty="0" smtClean="0">
              <a:latin typeface="Trebuchet MS" pitchFamily="34" charset="0"/>
              <a:cs typeface="Arial MT"/>
            </a:endParaRPr>
          </a:p>
          <a:p>
            <a:pPr algn="just">
              <a:lnSpc>
                <a:spcPct val="100000"/>
              </a:lnSpc>
              <a:spcBef>
                <a:spcPts val="50"/>
              </a:spcBef>
            </a:pPr>
            <a:r>
              <a:rPr lang="es-AR" sz="1100" dirty="0" smtClean="0">
                <a:latin typeface="Trebuchet MS" pitchFamily="34" charset="0"/>
                <a:cs typeface="Arial MT"/>
              </a:rPr>
              <a:t>Para la ingeniería de sistemas, existen las siguientes posibilidades de extinción:</a:t>
            </a:r>
          </a:p>
          <a:p>
            <a:pPr marL="685800" lvl="1" indent="-228600" algn="just">
              <a:spcBef>
                <a:spcPts val="50"/>
              </a:spcBef>
              <a:buFont typeface="+mj-lt"/>
              <a:buAutoNum type="arabicPeriod"/>
            </a:pPr>
            <a:r>
              <a:rPr lang="es-AR" sz="1100" dirty="0" smtClean="0">
                <a:latin typeface="Trebuchet MS" pitchFamily="34" charset="0"/>
                <a:cs typeface="Arial MT"/>
              </a:rPr>
              <a:t>Arco constante y resistencia cambiante</a:t>
            </a:r>
          </a:p>
          <a:p>
            <a:pPr marL="685800" lvl="1" indent="-228600" algn="just">
              <a:spcBef>
                <a:spcPts val="50"/>
              </a:spcBef>
              <a:buFont typeface="+mj-lt"/>
              <a:buAutoNum type="arabicPeriod"/>
            </a:pPr>
            <a:r>
              <a:rPr lang="es-AR" sz="1100" dirty="0" smtClean="0">
                <a:latin typeface="Trebuchet MS" pitchFamily="34" charset="0"/>
                <a:cs typeface="Arial MT"/>
              </a:rPr>
              <a:t>Resistencia constante en el circuito y arco cambiante, hasta superar el punto crítico</a:t>
            </a:r>
          </a:p>
          <a:p>
            <a:pPr algn="just">
              <a:lnSpc>
                <a:spcPct val="100000"/>
              </a:lnSpc>
              <a:spcBef>
                <a:spcPts val="50"/>
              </a:spcBef>
            </a:pPr>
            <a:r>
              <a:rPr lang="es-AR" sz="1100" dirty="0" smtClean="0">
                <a:latin typeface="Trebuchet MS" pitchFamily="34" charset="0"/>
                <a:cs typeface="Arial MT"/>
              </a:rPr>
              <a:t>Para el arco de CC, expresado por la característica estática, la energía está equilibrada y la energía suministrada por la corriente y el voltaje compensa las pérdidas. Para la corriente alterna, por otro lado, la fuente de alimentación, como resultado de la tensión de accionamiento, debe provocar un cambio en la temperatura y, por lo tanto, en el contenido de energía </a:t>
            </a:r>
            <a:r>
              <a:rPr lang="es-AR" sz="1100" dirty="0" smtClean="0">
                <a:latin typeface="Trebuchet MS" pitchFamily="34" charset="0"/>
              </a:rPr>
              <a:t>y las pérdidas. </a:t>
            </a:r>
            <a:endParaRPr sz="1100">
              <a:latin typeface="Trebuchet MS" pitchFamily="34" charset="0"/>
              <a:cs typeface="Arial MT"/>
            </a:endParaRPr>
          </a:p>
        </p:txBody>
      </p:sp>
      <p:pic>
        <p:nvPicPr>
          <p:cNvPr id="12290" name="Picture 2"/>
          <p:cNvPicPr>
            <a:picLocks noChangeAspect="1" noChangeArrowheads="1"/>
          </p:cNvPicPr>
          <p:nvPr/>
        </p:nvPicPr>
        <p:blipFill>
          <a:blip r:embed="rId2"/>
          <a:srcRect/>
          <a:stretch>
            <a:fillRect/>
          </a:stretch>
        </p:blipFill>
        <p:spPr bwMode="auto">
          <a:xfrm>
            <a:off x="4419600" y="114300"/>
            <a:ext cx="4572000" cy="1600200"/>
          </a:xfrm>
          <a:prstGeom prst="rect">
            <a:avLst/>
          </a:prstGeom>
          <a:noFill/>
          <a:ln w="9525">
            <a:noFill/>
            <a:miter lim="800000"/>
            <a:headEnd/>
            <a:tailEnd/>
          </a:ln>
          <a:effectLst/>
        </p:spPr>
      </p:pic>
      <p:sp>
        <p:nvSpPr>
          <p:cNvPr id="19" name="18 Rectángulo"/>
          <p:cNvSpPr/>
          <p:nvPr/>
        </p:nvSpPr>
        <p:spPr>
          <a:xfrm>
            <a:off x="4572000" y="1714500"/>
            <a:ext cx="4572000" cy="261610"/>
          </a:xfrm>
          <a:prstGeom prst="rect">
            <a:avLst/>
          </a:prstGeom>
        </p:spPr>
        <p:txBody>
          <a:bodyPr>
            <a:spAutoFit/>
          </a:bodyPr>
          <a:lstStyle/>
          <a:p>
            <a:pPr algn="just">
              <a:lnSpc>
                <a:spcPct val="100000"/>
              </a:lnSpc>
              <a:spcBef>
                <a:spcPts val="50"/>
              </a:spcBef>
            </a:pPr>
            <a:r>
              <a:rPr lang="es-AR" sz="1100" b="1" dirty="0" smtClean="0">
                <a:latin typeface="Trebuchet MS" pitchFamily="34" charset="0"/>
                <a:cs typeface="Arial MT"/>
              </a:rPr>
              <a:t>Figura 7.2 Característica del arco eléctrico</a:t>
            </a:r>
          </a:p>
        </p:txBody>
      </p:sp>
      <p:sp>
        <p:nvSpPr>
          <p:cNvPr id="20" name="19 Rectángulo"/>
          <p:cNvSpPr/>
          <p:nvPr/>
        </p:nvSpPr>
        <p:spPr>
          <a:xfrm>
            <a:off x="4572000" y="2019300"/>
            <a:ext cx="4419600" cy="1785104"/>
          </a:xfrm>
          <a:prstGeom prst="rect">
            <a:avLst/>
          </a:prstGeom>
        </p:spPr>
        <p:txBody>
          <a:bodyPr wrap="square">
            <a:spAutoFit/>
          </a:bodyPr>
          <a:lstStyle/>
          <a:p>
            <a:pPr algn="just"/>
            <a:r>
              <a:rPr lang="es-AR" sz="1100" dirty="0" smtClean="0">
                <a:latin typeface="Trebuchet MS" pitchFamily="34" charset="0"/>
              </a:rPr>
              <a:t>Esto da lugar a la característica dinámica (Figura 7.3). Un cambio en el contenido de energía resulta en un cambio en la potencia. Con el aumento de la corriente, el arco requiere potencia adicional para el aumento de la temperatura, mientras que con la disminución de la corriente, las pérdidas se compensan con el contenido de calor del arco. Esto significa que para una corriente creciente, el voltaje debe ser mayor que para una corriente decreciente, lo que lleva al desarrollo de histéresis de arco. A frecuencias más altas, resultará una línea recta porque la temperatura no puede seguir los cambios rápidos.</a:t>
            </a:r>
            <a:endParaRPr lang="es-AR" sz="1100" dirty="0">
              <a:latin typeface="Trebuchet MS" pitchFamily="34" charset="0"/>
            </a:endParaRPr>
          </a:p>
        </p:txBody>
      </p:sp>
      <p:pic>
        <p:nvPicPr>
          <p:cNvPr id="12291" name="Picture 3"/>
          <p:cNvPicPr>
            <a:picLocks noChangeAspect="1" noChangeArrowheads="1"/>
          </p:cNvPicPr>
          <p:nvPr/>
        </p:nvPicPr>
        <p:blipFill>
          <a:blip r:embed="rId3"/>
          <a:srcRect/>
          <a:stretch>
            <a:fillRect/>
          </a:stretch>
        </p:blipFill>
        <p:spPr bwMode="auto">
          <a:xfrm>
            <a:off x="5334001" y="3771900"/>
            <a:ext cx="2438399" cy="1600200"/>
          </a:xfrm>
          <a:prstGeom prst="rect">
            <a:avLst/>
          </a:prstGeom>
          <a:noFill/>
          <a:ln w="9525">
            <a:noFill/>
            <a:miter lim="800000"/>
            <a:headEnd/>
            <a:tailEnd/>
          </a:ln>
          <a:effectLst/>
        </p:spPr>
      </p:pic>
      <p:sp>
        <p:nvSpPr>
          <p:cNvPr id="22" name="21 Rectángulo"/>
          <p:cNvSpPr/>
          <p:nvPr/>
        </p:nvSpPr>
        <p:spPr>
          <a:xfrm>
            <a:off x="5334000" y="5295900"/>
            <a:ext cx="2433680" cy="261610"/>
          </a:xfrm>
          <a:prstGeom prst="rect">
            <a:avLst/>
          </a:prstGeom>
        </p:spPr>
        <p:txBody>
          <a:bodyPr wrap="none">
            <a:spAutoFit/>
          </a:bodyPr>
          <a:lstStyle/>
          <a:p>
            <a:r>
              <a:rPr lang="es-AR" sz="1100" b="1" dirty="0" smtClean="0">
                <a:latin typeface="Trebuchet MS" pitchFamily="34" charset="0"/>
              </a:rPr>
              <a:t>Figura 7.3 Característica dinámica</a:t>
            </a:r>
            <a:endParaRPr lang="es-AR" sz="1100" b="1" dirty="0">
              <a:latin typeface="Trebuchet MS"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228600" y="266700"/>
            <a:ext cx="8686800" cy="1427314"/>
          </a:xfrm>
          <a:prstGeom prst="rect">
            <a:avLst/>
          </a:prstGeom>
        </p:spPr>
        <p:txBody>
          <a:bodyPr vert="horz" wrap="square" lIns="0" tIns="21590" rIns="0" bIns="0" rtlCol="0">
            <a:spAutoFit/>
          </a:bodyPr>
          <a:lstStyle/>
          <a:p>
            <a:pPr marL="19685" algn="just">
              <a:lnSpc>
                <a:spcPct val="100000"/>
              </a:lnSpc>
              <a:spcBef>
                <a:spcPts val="170"/>
              </a:spcBef>
            </a:pPr>
            <a:r>
              <a:rPr lang="es-AR" sz="1100" b="1" spc="-55" dirty="0" smtClean="0">
                <a:latin typeface="Trebuchet MS"/>
                <a:cs typeface="Trebuchet MS"/>
              </a:rPr>
              <a:t>7.1.2 apertura de CC</a:t>
            </a:r>
          </a:p>
          <a:p>
            <a:pPr marL="19685" algn="just">
              <a:lnSpc>
                <a:spcPct val="100000"/>
              </a:lnSpc>
              <a:spcBef>
                <a:spcPts val="170"/>
              </a:spcBef>
            </a:pPr>
            <a:endParaRPr lang="es-AR" sz="1100" spc="-55" dirty="0" smtClean="0">
              <a:latin typeface="Trebuchet MS"/>
              <a:cs typeface="Trebuchet MS"/>
            </a:endParaRPr>
          </a:p>
          <a:p>
            <a:pPr marL="19685" algn="just">
              <a:lnSpc>
                <a:spcPct val="100000"/>
              </a:lnSpc>
              <a:spcBef>
                <a:spcPts val="170"/>
              </a:spcBef>
            </a:pPr>
            <a:r>
              <a:rPr lang="es-AR" sz="1100" spc="-55" dirty="0" smtClean="0">
                <a:latin typeface="Trebuchet MS"/>
                <a:cs typeface="Trebuchet MS"/>
              </a:rPr>
              <a:t>El voltaje y la corriente del arco eléctrico se ajustarán de acuerdo con la característica estática (Figura 7.4). Si el efecto de enfriamiento aumenta con el tiempo, la corriente cae y el voltaje aumenta. El interruptor debe poder soportar la temperatura lo suficiente para ejecutar el ciclo de apertura. Los interruptores de CC presentan problemas. Tampoco hay que olvidar que el arco debe estar presente para disipar la energía almacenada en las inductancias. Para que no se produzcan sobretensiones, el valor de di/</a:t>
            </a:r>
            <a:r>
              <a:rPr lang="es-AR" sz="1100" spc="-55" dirty="0" err="1" smtClean="0">
                <a:latin typeface="Trebuchet MS"/>
                <a:cs typeface="Trebuchet MS"/>
              </a:rPr>
              <a:t>dt</a:t>
            </a:r>
            <a:r>
              <a:rPr lang="es-AR" sz="1100" spc="-55" dirty="0" smtClean="0">
                <a:latin typeface="Trebuchet MS"/>
                <a:cs typeface="Trebuchet MS"/>
              </a:rPr>
              <a:t> no debe ser demasiado grande. Los llamados interruptores automáticos de alta velocidad alcanzan tiempos de apertura de aproximadamente 4 ms. El gradiente del arco es de aproximadamente 200 V/cm, por lo que los interruptores de alto voltaje de CC generalmente no son posibles. Los propios interruptores funcionan con enfriamiento térmico y soplado magnético.</a:t>
            </a:r>
            <a:endParaRPr sz="1100" dirty="0">
              <a:latin typeface="Arial MT"/>
              <a:cs typeface="Arial MT"/>
            </a:endParaRPr>
          </a:p>
        </p:txBody>
      </p:sp>
      <p:sp>
        <p:nvSpPr>
          <p:cNvPr id="17" name="object 17"/>
          <p:cNvSpPr txBox="1"/>
          <p:nvPr/>
        </p:nvSpPr>
        <p:spPr>
          <a:xfrm>
            <a:off x="228600" y="3314700"/>
            <a:ext cx="1752600" cy="181460"/>
          </a:xfrm>
          <a:prstGeom prst="rect">
            <a:avLst/>
          </a:prstGeom>
        </p:spPr>
        <p:txBody>
          <a:bodyPr vert="horz" wrap="square" lIns="0" tIns="12065" rIns="0" bIns="0" rtlCol="0">
            <a:spAutoFit/>
          </a:bodyPr>
          <a:lstStyle/>
          <a:p>
            <a:pPr marL="12700">
              <a:lnSpc>
                <a:spcPct val="100000"/>
              </a:lnSpc>
              <a:spcBef>
                <a:spcPts val="95"/>
              </a:spcBef>
            </a:pPr>
            <a:r>
              <a:rPr lang="pt-BR" sz="1100" b="1" spc="-25" dirty="0" smtClean="0">
                <a:latin typeface="Trebuchet MS"/>
                <a:cs typeface="Trebuchet MS"/>
              </a:rPr>
              <a:t>Figura 7.4 apertura de CC</a:t>
            </a:r>
            <a:endParaRPr sz="1100" b="1" dirty="0">
              <a:latin typeface="Trebuchet MS"/>
              <a:cs typeface="Trebuchet MS"/>
            </a:endParaRPr>
          </a:p>
        </p:txBody>
      </p:sp>
      <p:pic>
        <p:nvPicPr>
          <p:cNvPr id="13314" name="Picture 2"/>
          <p:cNvPicPr>
            <a:picLocks noChangeAspect="1" noChangeArrowheads="1"/>
          </p:cNvPicPr>
          <p:nvPr/>
        </p:nvPicPr>
        <p:blipFill>
          <a:blip r:embed="rId2"/>
          <a:srcRect/>
          <a:stretch>
            <a:fillRect/>
          </a:stretch>
        </p:blipFill>
        <p:spPr bwMode="auto">
          <a:xfrm>
            <a:off x="2438400" y="2324100"/>
            <a:ext cx="4800600" cy="2362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114300"/>
            <a:ext cx="5486400" cy="5598327"/>
          </a:xfrm>
          <a:prstGeom prst="rect">
            <a:avLst/>
          </a:prstGeom>
        </p:spPr>
        <p:txBody>
          <a:bodyPr vert="horz" wrap="square" lIns="0" tIns="12065" rIns="0" bIns="0" rtlCol="0">
            <a:spAutoFit/>
          </a:bodyPr>
          <a:lstStyle/>
          <a:p>
            <a:pPr marL="15875" indent="-4763" algn="just">
              <a:lnSpc>
                <a:spcPct val="100000"/>
              </a:lnSpc>
            </a:pPr>
            <a:r>
              <a:rPr lang="es-AR" sz="1100" b="1" spc="-55" dirty="0" smtClean="0">
                <a:latin typeface="Trebuchet MS" pitchFamily="34" charset="0"/>
                <a:cs typeface="Trebuchet MS"/>
              </a:rPr>
              <a:t>7.1.3 apertura de CA</a:t>
            </a:r>
          </a:p>
          <a:p>
            <a:pPr marL="15875" indent="-4763" algn="just">
              <a:lnSpc>
                <a:spcPct val="100000"/>
              </a:lnSpc>
            </a:pPr>
            <a:endParaRPr lang="es-AR" sz="1100" spc="-55" dirty="0" smtClean="0">
              <a:latin typeface="Trebuchet MS" pitchFamily="34" charset="0"/>
              <a:cs typeface="Trebuchet MS"/>
            </a:endParaRPr>
          </a:p>
          <a:p>
            <a:pPr marL="15875" indent="-4763" algn="just">
              <a:lnSpc>
                <a:spcPct val="100000"/>
              </a:lnSpc>
            </a:pPr>
            <a:r>
              <a:rPr lang="es-AR" sz="1100" spc="-55" dirty="0" smtClean="0">
                <a:latin typeface="Trebuchet MS" pitchFamily="34" charset="0"/>
                <a:cs typeface="Trebuchet MS"/>
              </a:rPr>
              <a:t>Para el apertura de CA, debemos tratar con el arco dinámico, es decir, el voltaje del arco es mayor para corriente creciente que para corriente descendente (Figura 7.5). Después del cruce de corriente cero, debe haber una breve pausa sin corriente hasta que se alcance el voltaje que se requiere para volver a encender el arco. Sin embargo, para valores desfasados, durante el paso por cero de la corriente se presenta inmediatamente la tensión de recuperación con su correspondiente valor instantáneo. Sin embargo, no puede aumentar a este valor en un tiempo infinitesimalmente corto, porque como resultado de las capacitancias e inductancias siempre presentes, se produce un proceso transitorio. Primero discutiremos todos los interruptores de CA sin considerar el proceso transitorio para no complicar las cosas. La tensión presente en los contactos conduce a una pequeña corriente posterior al arco, difícilmente medible, comprimida de los portadores de carga residuales del arco eléctrico que recién se aceleran. Esta corriente posterior al arco es aproximadamente 1/1000 de la corriente de cortocircuito circula sobre EM. Por lo tanto, con los interruptores automáticos de CA siempre tienen lugar dos procesos:</a:t>
            </a:r>
          </a:p>
          <a:p>
            <a:pPr marL="239712" indent="-228600" algn="just">
              <a:lnSpc>
                <a:spcPct val="100000"/>
              </a:lnSpc>
              <a:buFont typeface="+mj-lt"/>
              <a:buAutoNum type="arabicPeriod"/>
            </a:pPr>
            <a:r>
              <a:rPr lang="es-AR" sz="1100" spc="-55" dirty="0" smtClean="0">
                <a:latin typeface="Trebuchet MS" pitchFamily="34" charset="0"/>
                <a:cs typeface="Trebuchet MS"/>
              </a:rPr>
              <a:t>El arco se enfría y, por lo tanto, se reduce la corriente. Finalmente, los portadores de carga se </a:t>
            </a:r>
            <a:r>
              <a:rPr lang="es-AR" sz="1100" spc="-55" dirty="0" err="1" smtClean="0">
                <a:latin typeface="Trebuchet MS" pitchFamily="34" charset="0"/>
                <a:cs typeface="Trebuchet MS"/>
              </a:rPr>
              <a:t>recombinan</a:t>
            </a:r>
            <a:r>
              <a:rPr lang="es-AR" sz="1100" spc="-55" dirty="0" smtClean="0">
                <a:latin typeface="Trebuchet MS" pitchFamily="34" charset="0"/>
                <a:cs typeface="Trebuchet MS"/>
              </a:rPr>
              <a:t> y el resto lo toman los contactos. Durante el cruce de corriente cero, la corriente se extingue.</a:t>
            </a:r>
          </a:p>
          <a:p>
            <a:pPr marL="239712" indent="-228600" algn="just">
              <a:lnSpc>
                <a:spcPct val="100000"/>
              </a:lnSpc>
              <a:buFont typeface="+mj-lt"/>
              <a:buAutoNum type="arabicPeriod"/>
            </a:pPr>
            <a:r>
              <a:rPr lang="es-AR" sz="1100" spc="-55" dirty="0" smtClean="0">
                <a:latin typeface="Trebuchet MS" pitchFamily="34" charset="0"/>
                <a:cs typeface="Trebuchet MS"/>
              </a:rPr>
              <a:t>El voltaje de recuperación carga la ruta de contacto y también provoca una ligera corriente posterior al arco.</a:t>
            </a:r>
          </a:p>
          <a:p>
            <a:pPr marL="15875" indent="-4763" algn="just">
              <a:lnSpc>
                <a:spcPct val="100000"/>
              </a:lnSpc>
            </a:pPr>
            <a:endParaRPr lang="es-AR" sz="1100" spc="-55" dirty="0" smtClean="0">
              <a:latin typeface="Trebuchet MS" pitchFamily="34" charset="0"/>
              <a:cs typeface="Trebuchet MS"/>
            </a:endParaRPr>
          </a:p>
          <a:p>
            <a:pPr marL="15875" indent="-4763" algn="just">
              <a:lnSpc>
                <a:spcPct val="100000"/>
              </a:lnSpc>
            </a:pPr>
            <a:r>
              <a:rPr lang="es-AR" sz="1100" spc="-55" dirty="0" smtClean="0">
                <a:latin typeface="Trebuchet MS" pitchFamily="34" charset="0"/>
                <a:cs typeface="Trebuchet MS"/>
              </a:rPr>
              <a:t>Suponiendo que el interruptor puede soportar ambas tensiones, el arco se extingue con éxito.</a:t>
            </a:r>
          </a:p>
          <a:p>
            <a:pPr marL="15875" indent="-4763" algn="just">
              <a:lnSpc>
                <a:spcPct val="100000"/>
              </a:lnSpc>
            </a:pPr>
            <a:endParaRPr lang="es-AR" sz="1100" spc="-55" dirty="0" smtClean="0">
              <a:latin typeface="Trebuchet MS" pitchFamily="34" charset="0"/>
              <a:cs typeface="Trebuchet MS"/>
            </a:endParaRPr>
          </a:p>
          <a:p>
            <a:pPr marL="15875" indent="-4763" algn="just">
              <a:lnSpc>
                <a:spcPct val="100000"/>
              </a:lnSpc>
            </a:pPr>
            <a:r>
              <a:rPr lang="es-AR" sz="1100" b="1" u="sng" spc="-55" dirty="0" smtClean="0">
                <a:latin typeface="Trebuchet MS" pitchFamily="34" charset="0"/>
                <a:cs typeface="Trebuchet MS"/>
              </a:rPr>
              <a:t>apertura para grandes inductancias</a:t>
            </a:r>
          </a:p>
          <a:p>
            <a:pPr marL="15875" indent="-4763" algn="just">
              <a:lnSpc>
                <a:spcPct val="100000"/>
              </a:lnSpc>
            </a:pPr>
            <a:r>
              <a:rPr lang="es-AR" sz="1100" spc="-55" dirty="0" smtClean="0">
                <a:latin typeface="Trebuchet MS" pitchFamily="34" charset="0"/>
                <a:cs typeface="Trebuchet MS"/>
              </a:rPr>
              <a:t>Al aumentar la distancia entre contactos o con mayor enfriamiento, la tensión del arco aumenta y la corriente disminuye ligeramente hasta que la tensión de encendido es mayor que la tensión de excitación (Figura 7.6). El apertura no es fácil para la unidad porque durante el cruce de corriente cero está presente el valor pico de la tensión de recuperación. Esto significa que el arco se volverá a encender unas cuantas veces más. Se debe de diseñar las condiciones de  enfriamiento para el cruce de corriente por cero adecuadamente para anticipar el primer cruce. El apertura inductivo es prácticamente un camino de cortocircuito, ya que aquí el circuito es en gran parte inductivo debido a los generadores, transformadores y líneas.</a:t>
            </a:r>
            <a:endParaRPr sz="1100" dirty="0">
              <a:latin typeface="Trebuchet MS" pitchFamily="34" charset="0"/>
              <a:cs typeface="Trebuchet MS"/>
            </a:endParaRPr>
          </a:p>
        </p:txBody>
      </p:sp>
      <p:pic>
        <p:nvPicPr>
          <p:cNvPr id="14338" name="Picture 2"/>
          <p:cNvPicPr>
            <a:picLocks noChangeAspect="1" noChangeArrowheads="1"/>
          </p:cNvPicPr>
          <p:nvPr/>
        </p:nvPicPr>
        <p:blipFill>
          <a:blip r:embed="rId2"/>
          <a:srcRect/>
          <a:stretch>
            <a:fillRect/>
          </a:stretch>
        </p:blipFill>
        <p:spPr bwMode="auto">
          <a:xfrm>
            <a:off x="5715000" y="190500"/>
            <a:ext cx="3200400" cy="2057400"/>
          </a:xfrm>
          <a:prstGeom prst="rect">
            <a:avLst/>
          </a:prstGeom>
          <a:noFill/>
          <a:ln w="9525">
            <a:noFill/>
            <a:miter lim="800000"/>
            <a:headEnd/>
            <a:tailEnd/>
          </a:ln>
          <a:effectLst/>
        </p:spPr>
      </p:pic>
      <p:sp>
        <p:nvSpPr>
          <p:cNvPr id="13" name="12 Rectángulo"/>
          <p:cNvSpPr/>
          <p:nvPr/>
        </p:nvSpPr>
        <p:spPr>
          <a:xfrm>
            <a:off x="5943600" y="2095500"/>
            <a:ext cx="4572000" cy="261610"/>
          </a:xfrm>
          <a:prstGeom prst="rect">
            <a:avLst/>
          </a:prstGeom>
        </p:spPr>
        <p:txBody>
          <a:bodyPr>
            <a:spAutoFit/>
          </a:bodyPr>
          <a:lstStyle/>
          <a:p>
            <a:pPr marL="15875" indent="-4763">
              <a:lnSpc>
                <a:spcPct val="100000"/>
              </a:lnSpc>
            </a:pPr>
            <a:r>
              <a:rPr lang="es-AR" sz="1100" b="1" spc="-55" dirty="0" smtClean="0">
                <a:latin typeface="Trebuchet MS" pitchFamily="34" charset="0"/>
                <a:cs typeface="Trebuchet MS"/>
              </a:rPr>
              <a:t>Figura 7.5 apertura de CA</a:t>
            </a:r>
          </a:p>
        </p:txBody>
      </p:sp>
      <p:pic>
        <p:nvPicPr>
          <p:cNvPr id="14339" name="Picture 3"/>
          <p:cNvPicPr>
            <a:picLocks noChangeAspect="1" noChangeArrowheads="1"/>
          </p:cNvPicPr>
          <p:nvPr/>
        </p:nvPicPr>
        <p:blipFill>
          <a:blip r:embed="rId3"/>
          <a:srcRect l="38282" t="5556" b="2593"/>
          <a:stretch>
            <a:fillRect/>
          </a:stretch>
        </p:blipFill>
        <p:spPr bwMode="auto">
          <a:xfrm>
            <a:off x="5715000" y="3314700"/>
            <a:ext cx="3348038" cy="1981200"/>
          </a:xfrm>
          <a:prstGeom prst="rect">
            <a:avLst/>
          </a:prstGeom>
          <a:noFill/>
          <a:ln w="9525">
            <a:noFill/>
            <a:miter lim="800000"/>
            <a:headEnd/>
            <a:tailEnd/>
          </a:ln>
          <a:effectLst/>
        </p:spPr>
      </p:pic>
      <p:pic>
        <p:nvPicPr>
          <p:cNvPr id="15" name="Picture 3"/>
          <p:cNvPicPr>
            <a:picLocks noChangeAspect="1" noChangeArrowheads="1"/>
          </p:cNvPicPr>
          <p:nvPr/>
        </p:nvPicPr>
        <p:blipFill>
          <a:blip r:embed="rId3"/>
          <a:srcRect t="11481" r="62783" b="20370"/>
          <a:stretch>
            <a:fillRect/>
          </a:stretch>
        </p:blipFill>
        <p:spPr bwMode="auto">
          <a:xfrm>
            <a:off x="6096000" y="2324100"/>
            <a:ext cx="2205037" cy="1295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28600" y="266700"/>
            <a:ext cx="2590800" cy="5136663"/>
          </a:xfrm>
          <a:prstGeom prst="rect">
            <a:avLst/>
          </a:prstGeom>
        </p:spPr>
        <p:txBody>
          <a:bodyPr vert="horz" wrap="square" lIns="0" tIns="22225" rIns="0" bIns="0" rtlCol="0">
            <a:spAutoFit/>
          </a:bodyPr>
          <a:lstStyle/>
          <a:p>
            <a:pPr marL="12700" algn="just">
              <a:lnSpc>
                <a:spcPct val="100000"/>
              </a:lnSpc>
              <a:spcBef>
                <a:spcPts val="175"/>
              </a:spcBef>
            </a:pPr>
            <a:r>
              <a:rPr lang="es-AR" sz="1100" b="1" spc="-50" dirty="0" smtClean="0">
                <a:latin typeface="Trebuchet MS" pitchFamily="34" charset="0"/>
                <a:cs typeface="Trebuchet MS"/>
              </a:rPr>
              <a:t>apertura de resistencias puras</a:t>
            </a:r>
          </a:p>
          <a:p>
            <a:pPr marL="12700" algn="just">
              <a:lnSpc>
                <a:spcPct val="100000"/>
              </a:lnSpc>
              <a:spcBef>
                <a:spcPts val="175"/>
              </a:spcBef>
            </a:pPr>
            <a:endParaRPr lang="es-AR" sz="1100" spc="-50" dirty="0" smtClean="0">
              <a:latin typeface="Trebuchet MS" pitchFamily="34" charset="0"/>
              <a:cs typeface="Trebuchet MS"/>
            </a:endParaRPr>
          </a:p>
          <a:p>
            <a:pPr marL="12700" algn="just">
              <a:lnSpc>
                <a:spcPct val="100000"/>
              </a:lnSpc>
              <a:spcBef>
                <a:spcPts val="175"/>
              </a:spcBef>
            </a:pPr>
            <a:r>
              <a:rPr lang="es-AR" sz="1100" spc="-50" dirty="0" smtClean="0">
                <a:latin typeface="Trebuchet MS" pitchFamily="34" charset="0"/>
                <a:cs typeface="Trebuchet MS"/>
              </a:rPr>
              <a:t>Aquí, la corriente y el voltaje están en fase, el voltaje de recuperación es prácticamente cero y el interruptor está casi sin tensión de carga (Figura 7.7). Por lo tanto, los interruptores pueden construirse con un material ligero.</a:t>
            </a:r>
          </a:p>
          <a:p>
            <a:pPr marL="12700" algn="just">
              <a:lnSpc>
                <a:spcPct val="100000"/>
              </a:lnSpc>
              <a:spcBef>
                <a:spcPts val="175"/>
              </a:spcBef>
            </a:pPr>
            <a:endParaRPr lang="es-AR" sz="1100" b="1" spc="-50" dirty="0" smtClean="0">
              <a:latin typeface="Trebuchet MS" pitchFamily="34" charset="0"/>
              <a:cs typeface="Trebuchet MS"/>
            </a:endParaRPr>
          </a:p>
          <a:p>
            <a:pPr marL="12700" algn="just">
              <a:lnSpc>
                <a:spcPct val="100000"/>
              </a:lnSpc>
              <a:spcBef>
                <a:spcPts val="175"/>
              </a:spcBef>
            </a:pPr>
            <a:r>
              <a:rPr lang="es-AR" sz="1100" b="1" spc="-50" dirty="0" smtClean="0">
                <a:latin typeface="Trebuchet MS" pitchFamily="34" charset="0"/>
                <a:cs typeface="Trebuchet MS"/>
              </a:rPr>
              <a:t>apertura de capacidades</a:t>
            </a:r>
          </a:p>
          <a:p>
            <a:pPr marL="12700" algn="just">
              <a:lnSpc>
                <a:spcPct val="100000"/>
              </a:lnSpc>
              <a:spcBef>
                <a:spcPts val="175"/>
              </a:spcBef>
            </a:pPr>
            <a:endParaRPr lang="es-AR" sz="1100" b="1" spc="-50" dirty="0" smtClean="0">
              <a:latin typeface="Trebuchet MS" pitchFamily="34" charset="0"/>
              <a:cs typeface="Trebuchet MS"/>
            </a:endParaRPr>
          </a:p>
          <a:p>
            <a:pPr marL="12700" algn="just">
              <a:lnSpc>
                <a:spcPct val="100000"/>
              </a:lnSpc>
              <a:spcBef>
                <a:spcPts val="175"/>
              </a:spcBef>
            </a:pPr>
            <a:r>
              <a:rPr lang="es-AR" sz="1100" spc="-50" dirty="0" smtClean="0">
                <a:latin typeface="Trebuchet MS" pitchFamily="34" charset="0"/>
                <a:cs typeface="Trebuchet MS"/>
              </a:rPr>
              <a:t>Supongamos que el interruptor se apaga durante el primer cruce de corriente cero. El contacto se encuentra entonces en la tensión del condensador. Como no hay camino de descarga, el voltaje permanece. El voltaje de recuperación sigue al voltaje del generador. Como resultado, se forma una diferencia de voltaje en los contactos del interruptor, que aumenta al doble del valor pico. </a:t>
            </a:r>
          </a:p>
          <a:p>
            <a:pPr marL="12700" algn="just">
              <a:lnSpc>
                <a:spcPct val="100000"/>
              </a:lnSpc>
              <a:spcBef>
                <a:spcPts val="175"/>
              </a:spcBef>
            </a:pPr>
            <a:endParaRPr lang="es-AR" sz="1100" spc="-50" dirty="0" smtClean="0">
              <a:latin typeface="Trebuchet MS" pitchFamily="34" charset="0"/>
              <a:cs typeface="Trebuchet MS"/>
            </a:endParaRPr>
          </a:p>
          <a:p>
            <a:pPr marL="12700" algn="just">
              <a:lnSpc>
                <a:spcPct val="100000"/>
              </a:lnSpc>
              <a:spcBef>
                <a:spcPts val="175"/>
              </a:spcBef>
            </a:pPr>
            <a:r>
              <a:rPr lang="es-AR" sz="1100" spc="-50" dirty="0" smtClean="0">
                <a:latin typeface="Trebuchet MS" pitchFamily="34" charset="0"/>
                <a:cs typeface="Trebuchet MS"/>
              </a:rPr>
              <a:t>Esto puede conducir fácilmente a la restricción, lo que a su vez provoca una sobretensión, por lo tanto, el apertura es crítico. Siempre se debe verificar si la corriente capacitiva del interruptor en particular se puede controlar, incluso a voltajes bajos (Figura 7.8).</a:t>
            </a:r>
            <a:endParaRPr sz="900" dirty="0">
              <a:latin typeface="Arial MT"/>
              <a:cs typeface="Arial MT"/>
            </a:endParaRPr>
          </a:p>
        </p:txBody>
      </p:sp>
      <p:sp>
        <p:nvSpPr>
          <p:cNvPr id="38" name="37 Rectángulo"/>
          <p:cNvSpPr/>
          <p:nvPr/>
        </p:nvSpPr>
        <p:spPr>
          <a:xfrm>
            <a:off x="4343400" y="5143500"/>
            <a:ext cx="2611612" cy="261610"/>
          </a:xfrm>
          <a:prstGeom prst="rect">
            <a:avLst/>
          </a:prstGeom>
        </p:spPr>
        <p:txBody>
          <a:bodyPr wrap="none">
            <a:spAutoFit/>
          </a:bodyPr>
          <a:lstStyle/>
          <a:p>
            <a:r>
              <a:rPr lang="pt-BR" sz="1100" b="1" dirty="0" smtClean="0">
                <a:latin typeface="Trebuchet MS" pitchFamily="34" charset="0"/>
              </a:rPr>
              <a:t>Figura 7.8 apertura de </a:t>
            </a:r>
            <a:r>
              <a:rPr lang="pt-BR" sz="1100" b="1" dirty="0" err="1" smtClean="0">
                <a:latin typeface="Trebuchet MS" pitchFamily="34" charset="0"/>
              </a:rPr>
              <a:t>capacitancias</a:t>
            </a:r>
            <a:endParaRPr lang="es-AR" sz="1100" b="1" dirty="0">
              <a:latin typeface="Trebuchet MS" pitchFamily="34" charset="0"/>
            </a:endParaRPr>
          </a:p>
        </p:txBody>
      </p:sp>
      <p:sp>
        <p:nvSpPr>
          <p:cNvPr id="39" name="38 Rectángulo"/>
          <p:cNvSpPr/>
          <p:nvPr/>
        </p:nvSpPr>
        <p:spPr>
          <a:xfrm>
            <a:off x="4343400" y="2824490"/>
            <a:ext cx="4572000" cy="261610"/>
          </a:xfrm>
          <a:prstGeom prst="rect">
            <a:avLst/>
          </a:prstGeom>
        </p:spPr>
        <p:txBody>
          <a:bodyPr>
            <a:spAutoFit/>
          </a:bodyPr>
          <a:lstStyle/>
          <a:p>
            <a:pPr marL="12700" algn="just">
              <a:lnSpc>
                <a:spcPct val="100000"/>
              </a:lnSpc>
              <a:spcBef>
                <a:spcPts val="175"/>
              </a:spcBef>
            </a:pPr>
            <a:r>
              <a:rPr lang="es-AR" sz="1100" b="1" spc="-50" dirty="0" smtClean="0">
                <a:latin typeface="Trebuchet MS" pitchFamily="34" charset="0"/>
                <a:cs typeface="Trebuchet MS"/>
              </a:rPr>
              <a:t>Figura 7.7 apertura de resistencias puras</a:t>
            </a:r>
          </a:p>
        </p:txBody>
      </p:sp>
      <p:pic>
        <p:nvPicPr>
          <p:cNvPr id="15362" name="Picture 2"/>
          <p:cNvPicPr>
            <a:picLocks noChangeAspect="1" noChangeArrowheads="1"/>
          </p:cNvPicPr>
          <p:nvPr/>
        </p:nvPicPr>
        <p:blipFill>
          <a:blip r:embed="rId2"/>
          <a:srcRect/>
          <a:stretch>
            <a:fillRect/>
          </a:stretch>
        </p:blipFill>
        <p:spPr bwMode="auto">
          <a:xfrm>
            <a:off x="2895600" y="342900"/>
            <a:ext cx="6019800" cy="2543175"/>
          </a:xfrm>
          <a:prstGeom prst="rect">
            <a:avLst/>
          </a:prstGeom>
          <a:noFill/>
          <a:ln w="9525">
            <a:noFill/>
            <a:miter lim="800000"/>
            <a:headEnd/>
            <a:tailEnd/>
          </a:ln>
          <a:effectLst/>
        </p:spPr>
      </p:pic>
      <p:pic>
        <p:nvPicPr>
          <p:cNvPr id="15363" name="Picture 3"/>
          <p:cNvPicPr>
            <a:picLocks noChangeAspect="1" noChangeArrowheads="1"/>
          </p:cNvPicPr>
          <p:nvPr/>
        </p:nvPicPr>
        <p:blipFill>
          <a:blip r:embed="rId3"/>
          <a:srcRect/>
          <a:stretch>
            <a:fillRect/>
          </a:stretch>
        </p:blipFill>
        <p:spPr bwMode="auto">
          <a:xfrm>
            <a:off x="2895600" y="3162300"/>
            <a:ext cx="6115050" cy="20193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object 24"/>
          <p:cNvSpPr txBox="1"/>
          <p:nvPr/>
        </p:nvSpPr>
        <p:spPr>
          <a:xfrm>
            <a:off x="228600" y="266700"/>
            <a:ext cx="8610600" cy="1376659"/>
          </a:xfrm>
          <a:prstGeom prst="rect">
            <a:avLst/>
          </a:prstGeom>
        </p:spPr>
        <p:txBody>
          <a:bodyPr vert="horz" wrap="square" lIns="0" tIns="12065" rIns="0" bIns="0" rtlCol="0">
            <a:spAutoFit/>
          </a:bodyPr>
          <a:lstStyle/>
          <a:p>
            <a:pPr marL="45085">
              <a:lnSpc>
                <a:spcPct val="100000"/>
              </a:lnSpc>
              <a:spcBef>
                <a:spcPts val="745"/>
              </a:spcBef>
            </a:pPr>
            <a:r>
              <a:rPr lang="es-AR" sz="1100" b="1" spc="-50" dirty="0" smtClean="0">
                <a:latin typeface="Trebuchet MS"/>
                <a:cs typeface="Trebuchet MS"/>
              </a:rPr>
              <a:t>Apertura de pequeñas inductancias</a:t>
            </a:r>
          </a:p>
          <a:p>
            <a:pPr marL="45085">
              <a:lnSpc>
                <a:spcPct val="100000"/>
              </a:lnSpc>
              <a:spcBef>
                <a:spcPts val="745"/>
              </a:spcBef>
            </a:pPr>
            <a:r>
              <a:rPr lang="es-AR" sz="1100" spc="-50" dirty="0" smtClean="0">
                <a:latin typeface="Trebuchet MS"/>
                <a:cs typeface="Trebuchet MS"/>
              </a:rPr>
              <a:t>Para corrientes pequeñas, es decir, especialmente para las corrientes de magnetización de transformadores en estado en vacío, el enfriamiento puede interrumpir la corriente ya antes del cruce de corriente cero. Debido a la corriente que cambia rápidamente, se produce un alto voltaje inducido que, al igual que las capacitancias, se suma al voltaje del generador y puede causar restricciones. Aquí también existe peligro de sobretensión. Dado que el interruptor está diseñado para el cortocircuito </a:t>
            </a:r>
            <a:r>
              <a:rPr lang="es-AR" sz="1100" spc="-50" dirty="0" err="1" smtClean="0">
                <a:latin typeface="Trebuchet MS"/>
                <a:cs typeface="Trebuchet MS"/>
              </a:rPr>
              <a:t>tripolar</a:t>
            </a:r>
            <a:r>
              <a:rPr lang="es-AR" sz="1100" spc="-50" dirty="0" smtClean="0">
                <a:latin typeface="Trebuchet MS"/>
                <a:cs typeface="Trebuchet MS"/>
              </a:rPr>
              <a:t> y no para las pequeñas corrientes de magnetización, se debe conectar un pararrayos de sobretensión al transformador. el inductivo</a:t>
            </a:r>
          </a:p>
          <a:p>
            <a:pPr marL="45085">
              <a:lnSpc>
                <a:spcPct val="100000"/>
              </a:lnSpc>
              <a:spcBef>
                <a:spcPts val="745"/>
              </a:spcBef>
            </a:pPr>
            <a:r>
              <a:rPr lang="es-AR" sz="1100" spc="-50" dirty="0" smtClean="0">
                <a:latin typeface="Trebuchet MS"/>
                <a:cs typeface="Trebuchet MS"/>
              </a:rPr>
              <a:t>Las corrientes para transformadores en el estado en vacío son de aproximadamente 1 a 5 A.</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24 Rectángulo"/>
          <p:cNvSpPr/>
          <p:nvPr/>
        </p:nvSpPr>
        <p:spPr>
          <a:xfrm>
            <a:off x="228600" y="190500"/>
            <a:ext cx="3276600" cy="5180905"/>
          </a:xfrm>
          <a:prstGeom prst="rect">
            <a:avLst/>
          </a:prstGeom>
        </p:spPr>
        <p:txBody>
          <a:bodyPr wrap="square">
            <a:spAutoFit/>
          </a:bodyPr>
          <a:lstStyle/>
          <a:p>
            <a:pPr algn="just">
              <a:lnSpc>
                <a:spcPct val="100000"/>
              </a:lnSpc>
              <a:spcBef>
                <a:spcPts val="745"/>
              </a:spcBef>
            </a:pPr>
            <a:r>
              <a:rPr lang="es-AR" sz="1100" b="1" spc="-50" dirty="0" smtClean="0">
                <a:latin typeface="Trebuchet MS"/>
                <a:cs typeface="Trebuchet MS"/>
              </a:rPr>
              <a:t>7.1.4 Voltaje transitorio</a:t>
            </a:r>
          </a:p>
          <a:p>
            <a:pPr algn="just">
              <a:lnSpc>
                <a:spcPct val="100000"/>
              </a:lnSpc>
              <a:spcBef>
                <a:spcPts val="745"/>
              </a:spcBef>
            </a:pPr>
            <a:r>
              <a:rPr lang="es-AR" sz="1100" spc="-50" dirty="0" smtClean="0">
                <a:latin typeface="Trebuchet MS"/>
                <a:cs typeface="Trebuchet MS"/>
              </a:rPr>
              <a:t>La red consta de inductancias y capacitancias. La frecuencia natural puede estar entre 0,5 y 50 Hz, sin embargo, rara vez se supera el rango de 1 a 5 </a:t>
            </a:r>
            <a:r>
              <a:rPr lang="es-AR" sz="1100" spc="-50" dirty="0" err="1" smtClean="0">
                <a:latin typeface="Trebuchet MS"/>
                <a:cs typeface="Trebuchet MS"/>
              </a:rPr>
              <a:t>kHz</a:t>
            </a:r>
            <a:r>
              <a:rPr lang="es-AR" sz="1100" spc="-50" dirty="0" smtClean="0">
                <a:latin typeface="Trebuchet MS"/>
                <a:cs typeface="Trebuchet MS"/>
              </a:rPr>
              <a:t>. La amortiguación del voltaje transitorio generalmente se logra con el uso de una resistencia. No hay diferencia en comparación con un apertura de CA, pero hay algunas consideraciones especiales ya que las tres corrientes no pasan por cero simultáneamente. Después del primer cruce de corriente cero, el cortocircuito de dos polos permanece. En detalle, el resultado es como en la (Figura 7.9):</a:t>
            </a:r>
          </a:p>
          <a:p>
            <a:pPr algn="just">
              <a:lnSpc>
                <a:spcPct val="100000"/>
              </a:lnSpc>
              <a:spcBef>
                <a:spcPts val="745"/>
              </a:spcBef>
            </a:pPr>
            <a:r>
              <a:rPr lang="es-AR" sz="1100" spc="-50" dirty="0" smtClean="0">
                <a:latin typeface="Trebuchet MS"/>
                <a:cs typeface="Trebuchet MS"/>
              </a:rPr>
              <a:t>En el momento t1, la corriente que circula por la línea L1 es la primera en pasar por cero. Se apaga durante el primer cruce. La tensión de recuperación se desplaza 180° para ambas corrientes y en ambos casos tiene el valor </a:t>
            </a:r>
            <a:r>
              <a:rPr lang="es-AR" sz="1100" spc="-50" dirty="0" err="1" smtClean="0">
                <a:latin typeface="Trebuchet MS"/>
                <a:cs typeface="Trebuchet MS"/>
              </a:rPr>
              <a:t>Ustar</a:t>
            </a:r>
            <a:r>
              <a:rPr lang="es-AR" sz="1100" spc="-50" dirty="0" smtClean="0">
                <a:latin typeface="Trebuchet MS"/>
                <a:cs typeface="Trebuchet MS"/>
              </a:rPr>
              <a:t>. Después del primer cruce de corriente cero, la corriente de cortocircuito de dos polos permanece en el tiempo t2. De los muchos tipos posibles de carga, examinaremos solo dos casos especiales aquí (Figura 7.9). En un caso, esto implica el interruptor de acoplamiento entre dos centrales eléctricas o redes. Si el acoplamiento se abre porque se ha producido un falla, debido a la ruptura de tensión, el momento de sincronización ya no está presente porque falta la corriente activa de la carga. Entonces los generadores pierden el paso. Los sistemas giran libremente y durante la extinción pueden llegar a fases exactamente opuestas. </a:t>
            </a:r>
            <a:endParaRPr lang="es-AR" sz="1100" dirty="0">
              <a:latin typeface="Arial MT"/>
              <a:cs typeface="Arial MT"/>
            </a:endParaRPr>
          </a:p>
        </p:txBody>
      </p:sp>
      <p:pic>
        <p:nvPicPr>
          <p:cNvPr id="16386" name="Picture 2"/>
          <p:cNvPicPr>
            <a:picLocks noChangeAspect="1" noChangeArrowheads="1"/>
          </p:cNvPicPr>
          <p:nvPr/>
        </p:nvPicPr>
        <p:blipFill>
          <a:blip r:embed="rId2"/>
          <a:srcRect/>
          <a:stretch>
            <a:fillRect/>
          </a:stretch>
        </p:blipFill>
        <p:spPr bwMode="auto">
          <a:xfrm>
            <a:off x="3505200" y="342900"/>
            <a:ext cx="5419725" cy="4543425"/>
          </a:xfrm>
          <a:prstGeom prst="rect">
            <a:avLst/>
          </a:prstGeom>
          <a:noFill/>
          <a:ln w="9525">
            <a:noFill/>
            <a:miter lim="800000"/>
            <a:headEnd/>
            <a:tailEnd/>
          </a:ln>
          <a:effectLst/>
        </p:spPr>
      </p:pic>
      <p:sp>
        <p:nvSpPr>
          <p:cNvPr id="5" name="4 Rectángulo"/>
          <p:cNvSpPr/>
          <p:nvPr/>
        </p:nvSpPr>
        <p:spPr>
          <a:xfrm>
            <a:off x="5257800" y="5219700"/>
            <a:ext cx="2156360" cy="261610"/>
          </a:xfrm>
          <a:prstGeom prst="rect">
            <a:avLst/>
          </a:prstGeom>
        </p:spPr>
        <p:txBody>
          <a:bodyPr wrap="none">
            <a:spAutoFit/>
          </a:bodyPr>
          <a:lstStyle/>
          <a:p>
            <a:r>
              <a:rPr lang="es-AR" sz="1100" b="1" dirty="0" smtClean="0">
                <a:latin typeface="Trebuchet MS" pitchFamily="34" charset="0"/>
              </a:rPr>
              <a:t>Figura 7.9 Tensión transitoria</a:t>
            </a:r>
            <a:endParaRPr lang="es-AR" sz="1100" b="1" dirty="0">
              <a:latin typeface="Trebuchet MS"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351169" y="307063"/>
            <a:ext cx="0" cy="143296"/>
          </a:xfrm>
          <a:custGeom>
            <a:avLst/>
            <a:gdLst/>
            <a:ahLst/>
            <a:cxnLst/>
            <a:rect l="l" t="t" r="r" b="b"/>
            <a:pathLst>
              <a:path h="216534">
                <a:moveTo>
                  <a:pt x="0" y="216001"/>
                </a:moveTo>
                <a:lnTo>
                  <a:pt x="0" y="0"/>
                </a:lnTo>
              </a:path>
            </a:pathLst>
          </a:custGeom>
          <a:ln w="14401">
            <a:solidFill>
              <a:srgbClr val="000000"/>
            </a:solidFill>
          </a:ln>
        </p:spPr>
        <p:txBody>
          <a:bodyPr wrap="square" lIns="0" tIns="0" rIns="0" bIns="0" rtlCol="0"/>
          <a:lstStyle/>
          <a:p>
            <a:endParaRPr/>
          </a:p>
        </p:txBody>
      </p:sp>
      <p:sp>
        <p:nvSpPr>
          <p:cNvPr id="3" name="object 3"/>
          <p:cNvSpPr txBox="1"/>
          <p:nvPr/>
        </p:nvSpPr>
        <p:spPr>
          <a:xfrm>
            <a:off x="228600" y="298377"/>
            <a:ext cx="8610600" cy="3531095"/>
          </a:xfrm>
          <a:prstGeom prst="rect">
            <a:avLst/>
          </a:prstGeom>
        </p:spPr>
        <p:txBody>
          <a:bodyPr vert="horz" wrap="square" lIns="0" tIns="12065" rIns="0" bIns="0" rtlCol="0">
            <a:spAutoFit/>
          </a:bodyPr>
          <a:lstStyle/>
          <a:p>
            <a:pPr marL="12700" marR="222250" algn="just">
              <a:lnSpc>
                <a:spcPct val="110700"/>
              </a:lnSpc>
              <a:spcBef>
                <a:spcPts val="805"/>
              </a:spcBef>
            </a:pPr>
            <a:r>
              <a:rPr lang="es-AR" sz="1100" spc="-50" dirty="0" smtClean="0">
                <a:latin typeface="Trebuchet MS"/>
                <a:cs typeface="Trebuchet MS"/>
              </a:rPr>
              <a:t>Este  </a:t>
            </a:r>
            <a:r>
              <a:rPr lang="es-AR" sz="1100" spc="-10" dirty="0" smtClean="0">
                <a:latin typeface="Trebuchet MS" pitchFamily="34" charset="0"/>
                <a:cs typeface="Arial MT"/>
              </a:rPr>
              <a:t>da como resultado el doble de la potencia de conmutación que para el apertura normal de tres polos. Entre el disyuntor y la ubicación del cortocircuito hay varios kilómetros de línea. Para un cortocircuito al final de la línea, el voltaje en el interruptor no es cero, sino que aumenta según la distancia. Debido a las diferentes inductancias en ambos lados del interruptor, surgen diferentes valores transitorios en el lado del generador y en el lado de la falla.</a:t>
            </a:r>
          </a:p>
          <a:p>
            <a:pPr marL="12700" marR="222250" algn="just">
              <a:lnSpc>
                <a:spcPct val="110700"/>
              </a:lnSpc>
              <a:spcBef>
                <a:spcPts val="805"/>
              </a:spcBef>
            </a:pPr>
            <a:r>
              <a:rPr lang="es-AR" sz="1100" spc="-10" dirty="0" smtClean="0">
                <a:latin typeface="Trebuchet MS" pitchFamily="34" charset="0"/>
                <a:cs typeface="Arial MT"/>
              </a:rPr>
              <a:t>La falla de línea corta es mayor que el cortocircuito del terminal. El terminal de cortocircuito se produce en las inmediaciones del interruptor. El elemento DC decae con la constante de tiempo T = , para lo cual IEC 45 da 45 ms. En redes reales y diversos equipos operativos, este valor oscila entre 10 ms y 450 ms.</a:t>
            </a:r>
          </a:p>
          <a:p>
            <a:pPr marL="12700" marR="222250" algn="just">
              <a:lnSpc>
                <a:spcPct val="110700"/>
              </a:lnSpc>
              <a:spcBef>
                <a:spcPts val="805"/>
              </a:spcBef>
            </a:pPr>
            <a:endParaRPr lang="es-AR" sz="1100" spc="-10" dirty="0" smtClean="0">
              <a:latin typeface="Trebuchet MS" pitchFamily="34" charset="0"/>
              <a:cs typeface="Arial MT"/>
            </a:endParaRPr>
          </a:p>
          <a:p>
            <a:pPr marL="12700" marR="222250" algn="just">
              <a:lnSpc>
                <a:spcPct val="110700"/>
              </a:lnSpc>
              <a:spcBef>
                <a:spcPts val="805"/>
              </a:spcBef>
            </a:pPr>
            <a:r>
              <a:rPr lang="es-AR" sz="1100" b="1" spc="-10" dirty="0" smtClean="0">
                <a:latin typeface="Trebuchet MS" pitchFamily="34" charset="0"/>
                <a:cs typeface="Arial MT"/>
              </a:rPr>
              <a:t>7.2     </a:t>
            </a:r>
            <a:r>
              <a:rPr lang="es-AR" sz="1100" b="1" spc="-10" dirty="0" err="1" smtClean="0">
                <a:latin typeface="Trebuchet MS" pitchFamily="34" charset="0"/>
                <a:cs typeface="Arial MT"/>
              </a:rPr>
              <a:t>Aparamenta</a:t>
            </a:r>
            <a:r>
              <a:rPr lang="es-AR" sz="1100" b="1" spc="-10" dirty="0" smtClean="0">
                <a:latin typeface="Trebuchet MS" pitchFamily="34" charset="0"/>
                <a:cs typeface="Arial MT"/>
              </a:rPr>
              <a:t> de baja tensión</a:t>
            </a:r>
          </a:p>
          <a:p>
            <a:pPr marL="12700" marR="222250" algn="just">
              <a:lnSpc>
                <a:spcPct val="110700"/>
              </a:lnSpc>
              <a:spcBef>
                <a:spcPts val="805"/>
              </a:spcBef>
            </a:pPr>
            <a:endParaRPr lang="es-AR" sz="1100" spc="-10" dirty="0" smtClean="0">
              <a:latin typeface="Trebuchet MS" pitchFamily="34" charset="0"/>
              <a:cs typeface="Arial MT"/>
            </a:endParaRPr>
          </a:p>
          <a:p>
            <a:pPr marL="12700" marR="222250" algn="just">
              <a:lnSpc>
                <a:spcPct val="110700"/>
              </a:lnSpc>
              <a:spcBef>
                <a:spcPts val="805"/>
              </a:spcBef>
            </a:pPr>
            <a:r>
              <a:rPr lang="es-AR" sz="1100" spc="-10" dirty="0" smtClean="0">
                <a:latin typeface="Trebuchet MS" pitchFamily="34" charset="0"/>
                <a:cs typeface="Arial MT"/>
              </a:rPr>
              <a:t>En </a:t>
            </a:r>
            <a:r>
              <a:rPr lang="es-AR" sz="1100" spc="-10" dirty="0" err="1" smtClean="0">
                <a:latin typeface="Trebuchet MS" pitchFamily="34" charset="0"/>
                <a:cs typeface="Arial MT"/>
              </a:rPr>
              <a:t>aparamenta</a:t>
            </a:r>
            <a:r>
              <a:rPr lang="es-AR" sz="1100" spc="-10" dirty="0" smtClean="0">
                <a:latin typeface="Trebuchet MS" pitchFamily="34" charset="0"/>
                <a:cs typeface="Arial MT"/>
              </a:rPr>
              <a:t> e instalaciones industriales, pero también en cualquier sistema eléctrico, hoy en día se utiliza una amplia gama de </a:t>
            </a:r>
            <a:r>
              <a:rPr lang="es-AR" sz="1100" spc="-10" dirty="0" err="1" smtClean="0">
                <a:latin typeface="Trebuchet MS" pitchFamily="34" charset="0"/>
                <a:cs typeface="Arial MT"/>
              </a:rPr>
              <a:t>aparamenta</a:t>
            </a:r>
            <a:r>
              <a:rPr lang="es-AR" sz="1100" spc="-10" dirty="0" smtClean="0">
                <a:latin typeface="Trebuchet MS" pitchFamily="34" charset="0"/>
                <a:cs typeface="Arial MT"/>
              </a:rPr>
              <a:t> para el control fiable de la energía, así como para su conexión, interrupción y mantenimiento. Dado que los requisitos para las celdas de alta y baja tensión son muy diferentes, p. Los problemas mecánicos son más importantes con las unidades de bajo voltaje, mientras que las unidades de alto voltaje tienen una gran carga eléctrica, es aconsejable analizar dichas unidades por separado. A continuación se presenta la clasificación de </a:t>
            </a:r>
            <a:r>
              <a:rPr lang="es-AR" sz="1100" spc="-10" dirty="0" err="1" smtClean="0">
                <a:latin typeface="Trebuchet MS" pitchFamily="34" charset="0"/>
                <a:cs typeface="Arial MT"/>
              </a:rPr>
              <a:t>aparamenta</a:t>
            </a:r>
            <a:r>
              <a:rPr lang="es-AR" sz="1100" spc="-10" dirty="0" smtClean="0">
                <a:latin typeface="Trebuchet MS" pitchFamily="34" charset="0"/>
                <a:cs typeface="Arial MT"/>
              </a:rPr>
              <a:t> de baja tensión y tamaños para la conexión, interrupción y desconexión de circuitos de la siguiente manera.</a:t>
            </a:r>
            <a:endParaRPr sz="900" dirty="0">
              <a:latin typeface="Arial MT"/>
              <a:cs typeface="Arial MT"/>
            </a:endParaRPr>
          </a:p>
        </p:txBody>
      </p:sp>
      <p:sp>
        <p:nvSpPr>
          <p:cNvPr id="7" name="object 7"/>
          <p:cNvSpPr txBox="1"/>
          <p:nvPr/>
        </p:nvSpPr>
        <p:spPr>
          <a:xfrm>
            <a:off x="2722526" y="3516839"/>
            <a:ext cx="118568" cy="112210"/>
          </a:xfrm>
          <a:prstGeom prst="rect">
            <a:avLst/>
          </a:prstGeom>
        </p:spPr>
        <p:txBody>
          <a:bodyPr vert="horz" wrap="square" lIns="0" tIns="12065" rIns="0" bIns="0" rtlCol="0">
            <a:spAutoFit/>
          </a:bodyPr>
          <a:lstStyle/>
          <a:p>
            <a:pPr marL="12700">
              <a:lnSpc>
                <a:spcPct val="100000"/>
              </a:lnSpc>
              <a:spcBef>
                <a:spcPts val="95"/>
              </a:spcBef>
            </a:pPr>
            <a:r>
              <a:rPr sz="650" spc="40" dirty="0">
                <a:latin typeface="Trebuchet MS"/>
                <a:cs typeface="Trebuchet MS"/>
              </a:rPr>
              <a:t>R</a:t>
            </a:r>
            <a:endParaRPr sz="650">
              <a:latin typeface="Trebuchet MS"/>
              <a:cs typeface="Trebuchet MS"/>
            </a:endParaRPr>
          </a:p>
        </p:txBody>
      </p:sp>
      <p:pic>
        <p:nvPicPr>
          <p:cNvPr id="1026" name="Picture 2"/>
          <p:cNvPicPr>
            <a:picLocks noChangeAspect="1" noChangeArrowheads="1"/>
          </p:cNvPicPr>
          <p:nvPr/>
        </p:nvPicPr>
        <p:blipFill>
          <a:blip r:embed="rId2"/>
          <a:srcRect/>
          <a:stretch>
            <a:fillRect/>
          </a:stretch>
        </p:blipFill>
        <p:spPr bwMode="auto">
          <a:xfrm>
            <a:off x="4191000" y="1333500"/>
            <a:ext cx="304800" cy="228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190500"/>
            <a:ext cx="8686800" cy="3992760"/>
          </a:xfrm>
          <a:prstGeom prst="rect">
            <a:avLst/>
          </a:prstGeom>
        </p:spPr>
        <p:txBody>
          <a:bodyPr vert="horz" wrap="square" lIns="0" tIns="12065" rIns="0" bIns="0" rtlCol="0">
            <a:spAutoFit/>
          </a:bodyPr>
          <a:lstStyle/>
          <a:p>
            <a:pPr algn="just">
              <a:lnSpc>
                <a:spcPct val="100000"/>
              </a:lnSpc>
              <a:spcBef>
                <a:spcPts val="55"/>
              </a:spcBef>
            </a:pPr>
            <a:r>
              <a:rPr lang="es-AR" sz="1100" b="1" dirty="0" smtClean="0">
                <a:latin typeface="Trebuchet MS" pitchFamily="34" charset="0"/>
                <a:cs typeface="Arial MT"/>
              </a:rPr>
              <a:t>7.2.1   Parámetros característicos</a:t>
            </a:r>
          </a:p>
          <a:p>
            <a:pPr algn="just">
              <a:lnSpc>
                <a:spcPct val="100000"/>
              </a:lnSpc>
              <a:spcBef>
                <a:spcPts val="55"/>
              </a:spcBef>
            </a:pPr>
            <a:endParaRPr lang="es-AR" sz="1100" dirty="0" smtClean="0">
              <a:latin typeface="Trebuchet MS" pitchFamily="34" charset="0"/>
              <a:cs typeface="Arial MT"/>
            </a:endParaRPr>
          </a:p>
          <a:p>
            <a:pPr algn="just">
              <a:lnSpc>
                <a:spcPct val="100000"/>
              </a:lnSpc>
              <a:spcBef>
                <a:spcPts val="55"/>
              </a:spcBef>
            </a:pPr>
            <a:r>
              <a:rPr lang="es-AR" sz="1100" dirty="0" smtClean="0">
                <a:latin typeface="Trebuchet MS" pitchFamily="34" charset="0"/>
                <a:cs typeface="Arial MT"/>
              </a:rPr>
              <a:t>De acuerdo con IEC 947 - 2 distinguimos entre las designaciones muy diferentes para los parámetros eléctricos individuales.</a:t>
            </a:r>
          </a:p>
          <a:p>
            <a:pPr algn="just">
              <a:lnSpc>
                <a:spcPct val="100000"/>
              </a:lnSpc>
              <a:spcBef>
                <a:spcPts val="55"/>
              </a:spcBef>
            </a:pPr>
            <a:endParaRPr lang="es-AR"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AR" sz="1100" dirty="0" smtClean="0">
              <a:latin typeface="Trebuchet MS" pitchFamily="34" charset="0"/>
              <a:cs typeface="Arial MT"/>
            </a:endParaRPr>
          </a:p>
          <a:p>
            <a:pPr algn="just">
              <a:lnSpc>
                <a:spcPct val="100000"/>
              </a:lnSpc>
              <a:spcBef>
                <a:spcPts val="55"/>
              </a:spcBef>
            </a:pPr>
            <a:r>
              <a:rPr lang="es-AR" sz="1100" dirty="0" smtClean="0">
                <a:latin typeface="Trebuchet MS" pitchFamily="34" charset="0"/>
                <a:cs typeface="Arial MT"/>
              </a:rPr>
              <a:t>El bajo voltaje incluye voltajes operativos de hasta 1000 V. Por varias razones, el equipo de CC también se incluye aquí. Las clasificaciones de los equipos individuales dependen de su clasificación de acuerdo con la capacidad nominal de apertura.</a:t>
            </a:r>
          </a:p>
          <a:p>
            <a:pPr algn="just">
              <a:lnSpc>
                <a:spcPct val="100000"/>
              </a:lnSpc>
              <a:spcBef>
                <a:spcPts val="55"/>
              </a:spcBef>
            </a:pPr>
            <a:endParaRPr lang="es-AR" sz="1100" dirty="0" smtClean="0">
              <a:latin typeface="Trebuchet MS" pitchFamily="34" charset="0"/>
              <a:cs typeface="Arial MT"/>
            </a:endParaRPr>
          </a:p>
        </p:txBody>
      </p:sp>
      <p:pic>
        <p:nvPicPr>
          <p:cNvPr id="17411" name="Picture 3"/>
          <p:cNvPicPr>
            <a:picLocks noChangeAspect="1" noChangeArrowheads="1"/>
          </p:cNvPicPr>
          <p:nvPr/>
        </p:nvPicPr>
        <p:blipFill>
          <a:blip r:embed="rId2"/>
          <a:srcRect/>
          <a:stretch>
            <a:fillRect/>
          </a:stretch>
        </p:blipFill>
        <p:spPr bwMode="auto">
          <a:xfrm>
            <a:off x="2514600" y="952500"/>
            <a:ext cx="3048000" cy="2514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190500"/>
            <a:ext cx="8686800" cy="4577407"/>
          </a:xfrm>
          <a:prstGeom prst="rect">
            <a:avLst/>
          </a:prstGeom>
        </p:spPr>
        <p:txBody>
          <a:bodyPr vert="horz" wrap="square" lIns="0" tIns="12065" rIns="0" bIns="0" rtlCol="0">
            <a:spAutoFit/>
          </a:bodyPr>
          <a:lstStyle/>
          <a:p>
            <a:pPr algn="just">
              <a:lnSpc>
                <a:spcPct val="100000"/>
              </a:lnSpc>
              <a:spcBef>
                <a:spcPts val="55"/>
              </a:spcBef>
            </a:pPr>
            <a:r>
              <a:rPr lang="es-AR" sz="1100" b="1" dirty="0" smtClean="0">
                <a:latin typeface="Trebuchet MS" pitchFamily="34" charset="0"/>
                <a:cs typeface="Arial MT"/>
              </a:rPr>
              <a:t>7.2.2   Interruptores principales o de carga</a:t>
            </a:r>
          </a:p>
          <a:p>
            <a:pPr algn="just">
              <a:lnSpc>
                <a:spcPct val="100000"/>
              </a:lnSpc>
              <a:spcBef>
                <a:spcPts val="55"/>
              </a:spcBef>
            </a:pPr>
            <a:endParaRPr lang="es-AR" sz="1100" dirty="0" smtClean="0">
              <a:latin typeface="Trebuchet MS" pitchFamily="34" charset="0"/>
              <a:cs typeface="Arial MT"/>
            </a:endParaRPr>
          </a:p>
          <a:p>
            <a:pPr algn="just">
              <a:lnSpc>
                <a:spcPct val="100000"/>
              </a:lnSpc>
              <a:spcBef>
                <a:spcPts val="55"/>
              </a:spcBef>
            </a:pPr>
            <a:r>
              <a:rPr lang="es-AR" sz="1100" dirty="0" smtClean="0">
                <a:latin typeface="Trebuchet MS" pitchFamily="34" charset="0"/>
                <a:cs typeface="Arial MT"/>
              </a:rPr>
              <a:t>Los interruptores principales o de carga se accionan sin corriente. Para su dimensionado eléctrico, además de la corriente continua, también interesa el valor dinámico límite. Los interruptores deben ser a prueba de cierre y deben abrirse solos incluso como resultado de fuerzas de cortocircuito.</a:t>
            </a:r>
          </a:p>
          <a:p>
            <a:pPr algn="just">
              <a:lnSpc>
                <a:spcPct val="100000"/>
              </a:lnSpc>
              <a:spcBef>
                <a:spcPts val="55"/>
              </a:spcBef>
            </a:pPr>
            <a:r>
              <a:rPr lang="es-AR" sz="1100" dirty="0" smtClean="0">
                <a:latin typeface="Trebuchet MS" pitchFamily="34" charset="0"/>
                <a:cs typeface="Arial MT"/>
              </a:rPr>
              <a:t>Los parámetros de dimensionamiento son:</a:t>
            </a:r>
          </a:p>
          <a:p>
            <a:pPr algn="just">
              <a:lnSpc>
                <a:spcPct val="100000"/>
              </a:lnSpc>
              <a:spcBef>
                <a:spcPts val="55"/>
              </a:spcBef>
            </a:pPr>
            <a:endParaRPr lang="es-AR"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ES" sz="1100" dirty="0" smtClean="0">
              <a:latin typeface="Trebuchet MS" pitchFamily="34" charset="0"/>
              <a:cs typeface="Arial MT"/>
            </a:endParaRPr>
          </a:p>
          <a:p>
            <a:pPr algn="just">
              <a:lnSpc>
                <a:spcPct val="100000"/>
              </a:lnSpc>
              <a:spcBef>
                <a:spcPts val="55"/>
              </a:spcBef>
            </a:pPr>
            <a:endParaRPr lang="es-AR" sz="1100" dirty="0" smtClean="0">
              <a:latin typeface="Trebuchet MS" pitchFamily="34" charset="0"/>
              <a:cs typeface="Arial MT"/>
            </a:endParaRPr>
          </a:p>
          <a:p>
            <a:pPr algn="just">
              <a:lnSpc>
                <a:spcPct val="100000"/>
              </a:lnSpc>
              <a:spcBef>
                <a:spcPts val="55"/>
              </a:spcBef>
            </a:pPr>
            <a:r>
              <a:rPr lang="es-AR" sz="1100" dirty="0" smtClean="0">
                <a:latin typeface="Trebuchet MS" pitchFamily="34" charset="0"/>
                <a:cs typeface="Arial MT"/>
              </a:rPr>
              <a:t>En aras de ahorrar espacio, los fusibles y los seccionadores se tratarán juntos. Los seccionadores tienen una distancia de aislamiento definida para la protección del personal operativo (segmento de línea con una rigidez dieléctrica definida) y pueden conducir corrientes de operación y </a:t>
            </a:r>
            <a:r>
              <a:rPr lang="es-AR" sz="1100" dirty="0" err="1" smtClean="0">
                <a:latin typeface="Trebuchet MS" pitchFamily="34" charset="0"/>
                <a:cs typeface="Arial MT"/>
              </a:rPr>
              <a:t>sobrecorrientes</a:t>
            </a:r>
            <a:r>
              <a:rPr lang="es-AR" sz="1100" dirty="0" smtClean="0">
                <a:latin typeface="Trebuchet MS" pitchFamily="34" charset="0"/>
                <a:cs typeface="Arial MT"/>
              </a:rPr>
              <a:t>, pero no pueden encenderlas o apagarlas. Los seccionadores de carga son interruptores de carga con función de desconexión. </a:t>
            </a:r>
          </a:p>
          <a:p>
            <a:pPr algn="just">
              <a:lnSpc>
                <a:spcPct val="100000"/>
              </a:lnSpc>
              <a:spcBef>
                <a:spcPts val="55"/>
              </a:spcBef>
            </a:pPr>
            <a:endParaRPr lang="es-AR" sz="1100" dirty="0" smtClean="0">
              <a:latin typeface="Trebuchet MS" pitchFamily="34" charset="0"/>
              <a:cs typeface="Arial MT"/>
            </a:endParaRPr>
          </a:p>
          <a:p>
            <a:pPr algn="just">
              <a:lnSpc>
                <a:spcPct val="100000"/>
              </a:lnSpc>
              <a:spcBef>
                <a:spcPts val="55"/>
              </a:spcBef>
            </a:pPr>
            <a:r>
              <a:rPr lang="es-AR" sz="1100" dirty="0" smtClean="0">
                <a:latin typeface="Trebuchet MS" pitchFamily="34" charset="0"/>
                <a:cs typeface="Arial MT"/>
              </a:rPr>
              <a:t>Los interruptores para corrientes más pequeñas para circuitos de control de hasta aproximadamente 200 A tienen ciertas características de construcción. El dimensionamiento del interruptor de carga es como para los seccionadores, sin embargo, además de la corriente de apertura o la capacidad de apertura, debe especificarse. El factor de potencia de desplazamiento </a:t>
            </a:r>
            <a:r>
              <a:rPr lang="es-AR" sz="1100" dirty="0" err="1" smtClean="0">
                <a:latin typeface="Trebuchet MS" pitchFamily="34" charset="0"/>
                <a:cs typeface="Arial MT"/>
              </a:rPr>
              <a:t>cosφ</a:t>
            </a:r>
            <a:r>
              <a:rPr lang="es-AR" sz="1100" dirty="0" smtClean="0">
                <a:latin typeface="Trebuchet MS" pitchFamily="34" charset="0"/>
                <a:cs typeface="Arial MT"/>
              </a:rPr>
              <a:t> = 0,7 está definido por las especificaciones de la prueba. </a:t>
            </a:r>
          </a:p>
          <a:p>
            <a:pPr algn="just">
              <a:lnSpc>
                <a:spcPct val="100000"/>
              </a:lnSpc>
              <a:spcBef>
                <a:spcPts val="55"/>
              </a:spcBef>
            </a:pPr>
            <a:endParaRPr lang="es-AR" sz="1100" dirty="0" smtClean="0">
              <a:latin typeface="Trebuchet MS" pitchFamily="34" charset="0"/>
              <a:cs typeface="Arial MT"/>
            </a:endParaRPr>
          </a:p>
          <a:p>
            <a:pPr algn="just">
              <a:lnSpc>
                <a:spcPct val="100000"/>
              </a:lnSpc>
              <a:spcBef>
                <a:spcPts val="55"/>
              </a:spcBef>
            </a:pPr>
            <a:r>
              <a:rPr lang="es-AR" sz="1100" dirty="0" smtClean="0">
                <a:latin typeface="Trebuchet MS" pitchFamily="34" charset="0"/>
                <a:cs typeface="Arial MT"/>
              </a:rPr>
              <a:t>Sin embargo, la potencia del motor se da principalmente como cantidad por unidad. Los interruptores principales o interruptores de carga se utilizan de acuerdo con IEC 408 para encender y apagar equipos operativos y partes del sistema en condiciones normales de funcionamiento.</a:t>
            </a:r>
            <a:endParaRPr lang="en-US" sz="1100" dirty="0" smtClean="0">
              <a:latin typeface="Trebuchet MS" pitchFamily="34" charset="0"/>
              <a:cs typeface="Arial MT"/>
            </a:endParaRPr>
          </a:p>
          <a:p>
            <a:pPr marL="229870" marR="5080">
              <a:lnSpc>
                <a:spcPct val="110800"/>
              </a:lnSpc>
            </a:pPr>
            <a:endParaRPr sz="900" dirty="0">
              <a:latin typeface="Arial MT"/>
              <a:cs typeface="Arial MT"/>
            </a:endParaRPr>
          </a:p>
        </p:txBody>
      </p:sp>
      <p:pic>
        <p:nvPicPr>
          <p:cNvPr id="18434" name="Picture 2"/>
          <p:cNvPicPr>
            <a:picLocks noChangeAspect="1" noChangeArrowheads="1"/>
          </p:cNvPicPr>
          <p:nvPr/>
        </p:nvPicPr>
        <p:blipFill>
          <a:blip r:embed="rId2"/>
          <a:srcRect/>
          <a:stretch>
            <a:fillRect/>
          </a:stretch>
        </p:blipFill>
        <p:spPr bwMode="auto">
          <a:xfrm>
            <a:off x="2971801" y="1257300"/>
            <a:ext cx="3124199" cy="990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98377"/>
            <a:ext cx="8610599" cy="5936882"/>
          </a:xfrm>
          <a:prstGeom prst="rect">
            <a:avLst/>
          </a:prstGeom>
        </p:spPr>
        <p:txBody>
          <a:bodyPr vert="horz" wrap="square" lIns="0" tIns="12065" rIns="0" bIns="0" rtlCol="0">
            <a:spAutoFit/>
          </a:bodyPr>
          <a:lstStyle/>
          <a:p>
            <a:pPr marL="19685" algn="just">
              <a:lnSpc>
                <a:spcPct val="100000"/>
              </a:lnSpc>
            </a:pPr>
            <a:r>
              <a:rPr lang="es-AR" sz="1100" b="1" spc="-55" dirty="0" smtClean="0">
                <a:latin typeface="Trebuchet MS"/>
                <a:cs typeface="Trebuchet MS"/>
              </a:rPr>
              <a:t>7.2.3 Interruptores de protección del motor</a:t>
            </a:r>
          </a:p>
          <a:p>
            <a:pPr marL="19685" algn="just">
              <a:lnSpc>
                <a:spcPct val="100000"/>
              </a:lnSpc>
            </a:pPr>
            <a:endParaRPr lang="es-AR" sz="1100" b="1" spc="-55" dirty="0" smtClean="0">
              <a:latin typeface="Trebuchet MS"/>
              <a:cs typeface="Trebuchet MS"/>
            </a:endParaRPr>
          </a:p>
          <a:p>
            <a:pPr marL="19685" algn="just">
              <a:lnSpc>
                <a:spcPct val="100000"/>
              </a:lnSpc>
            </a:pPr>
            <a:r>
              <a:rPr lang="es-AR" sz="1100" b="1" spc="-55" dirty="0" smtClean="0">
                <a:latin typeface="Trebuchet MS"/>
                <a:cs typeface="Trebuchet MS"/>
              </a:rPr>
              <a:t>IEC 292</a:t>
            </a:r>
          </a:p>
          <a:p>
            <a:pPr marL="19685" algn="just">
              <a:lnSpc>
                <a:spcPct val="100000"/>
              </a:lnSpc>
            </a:pPr>
            <a:r>
              <a:rPr lang="es-AR" sz="1100" spc="-55" dirty="0" smtClean="0">
                <a:latin typeface="Trebuchet MS"/>
                <a:cs typeface="Trebuchet MS"/>
              </a:rPr>
              <a:t>Los motores trifásicos son los más utilizados en la industria, debido a su simple diseño, robustez, precios favorables y confiabilidad operativa. Según el tipo de operación, deben ser interruptores continuos (Figura 7.10) y protegidos (Figura 7.11). Los interruptores de protección del motor están destinados a ejecutar un apertura de tres polos </a:t>
            </a:r>
            <a:r>
              <a:rPr lang="es-AR" sz="1100" spc="45" dirty="0" smtClean="0">
                <a:latin typeface="Trebuchet MS" pitchFamily="34" charset="0"/>
                <a:cs typeface="Arial MT"/>
              </a:rPr>
              <a:t>en caso de ocurrencia de una falla. </a:t>
            </a:r>
            <a:endParaRPr lang="es-AR"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AR" sz="1100" spc="-55" dirty="0" smtClean="0">
              <a:latin typeface="Trebuchet MS"/>
              <a:cs typeface="Trebuchet MS"/>
            </a:endParaRPr>
          </a:p>
          <a:p>
            <a:pPr marL="19685" algn="just">
              <a:lnSpc>
                <a:spcPct val="100000"/>
              </a:lnSpc>
            </a:pPr>
            <a:r>
              <a:rPr lang="es-AR" sz="1100" b="1" spc="-55" dirty="0" err="1" smtClean="0">
                <a:latin typeface="Trebuchet MS"/>
                <a:cs typeface="Trebuchet MS"/>
              </a:rPr>
              <a:t>Fig</a:t>
            </a:r>
            <a:r>
              <a:rPr lang="es-AR" sz="1100" b="1" spc="-55" dirty="0" smtClean="0">
                <a:latin typeface="Trebuchet MS"/>
                <a:cs typeface="Trebuchet MS"/>
              </a:rPr>
              <a:t>- 7.10 Conmutación de una máquina trifásica asíncrona</a:t>
            </a: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ES" sz="1100" spc="-55" dirty="0" smtClean="0">
              <a:latin typeface="Trebuchet MS"/>
              <a:cs typeface="Trebuchet MS"/>
            </a:endParaRPr>
          </a:p>
          <a:p>
            <a:pPr marL="19685" algn="just">
              <a:lnSpc>
                <a:spcPct val="100000"/>
              </a:lnSpc>
            </a:pPr>
            <a:endParaRPr lang="es-AR" sz="1100" spc="-55" dirty="0" smtClean="0">
              <a:latin typeface="Trebuchet MS"/>
              <a:cs typeface="Trebuchet MS"/>
            </a:endParaRPr>
          </a:p>
          <a:p>
            <a:pPr marL="19685" algn="just">
              <a:lnSpc>
                <a:spcPct val="100000"/>
              </a:lnSpc>
            </a:pPr>
            <a:endParaRPr lang="es-AR" sz="1100" spc="-55" dirty="0" smtClean="0">
              <a:latin typeface="Trebuchet MS"/>
              <a:cs typeface="Trebuchet MS"/>
            </a:endParaRPr>
          </a:p>
        </p:txBody>
      </p:sp>
      <p:pic>
        <p:nvPicPr>
          <p:cNvPr id="2050" name="Picture 2"/>
          <p:cNvPicPr>
            <a:picLocks noChangeAspect="1" noChangeArrowheads="1"/>
          </p:cNvPicPr>
          <p:nvPr/>
        </p:nvPicPr>
        <p:blipFill>
          <a:blip r:embed="rId2"/>
          <a:srcRect/>
          <a:stretch>
            <a:fillRect/>
          </a:stretch>
        </p:blipFill>
        <p:spPr bwMode="auto">
          <a:xfrm>
            <a:off x="228600" y="1562100"/>
            <a:ext cx="3733799" cy="2505075"/>
          </a:xfrm>
          <a:prstGeom prst="rect">
            <a:avLst/>
          </a:prstGeom>
          <a:noFill/>
          <a:ln w="9525">
            <a:noFill/>
            <a:miter lim="800000"/>
            <a:headEnd/>
            <a:tailEnd/>
          </a:ln>
          <a:effectLst/>
        </p:spPr>
      </p:pic>
      <p:sp>
        <p:nvSpPr>
          <p:cNvPr id="71" name="70 Rectángulo"/>
          <p:cNvSpPr/>
          <p:nvPr/>
        </p:nvSpPr>
        <p:spPr>
          <a:xfrm>
            <a:off x="4876800" y="5143500"/>
            <a:ext cx="4572000" cy="261610"/>
          </a:xfrm>
          <a:prstGeom prst="rect">
            <a:avLst/>
          </a:prstGeom>
        </p:spPr>
        <p:txBody>
          <a:bodyPr>
            <a:spAutoFit/>
          </a:bodyPr>
          <a:lstStyle/>
          <a:p>
            <a:pPr marL="19685" algn="just">
              <a:lnSpc>
                <a:spcPct val="100000"/>
              </a:lnSpc>
            </a:pPr>
            <a:r>
              <a:rPr lang="es-AR" sz="1100" b="1" spc="-55" dirty="0" smtClean="0">
                <a:latin typeface="Trebuchet MS"/>
                <a:cs typeface="Trebuchet MS"/>
              </a:rPr>
              <a:t>Fig. 7.11 Protección de una máquina asíncrona trifásica</a:t>
            </a:r>
            <a:endParaRPr lang="es-AR" sz="1100" b="1" dirty="0">
              <a:latin typeface="Arial MT"/>
              <a:cs typeface="Arial MT"/>
            </a:endParaRPr>
          </a:p>
        </p:txBody>
      </p:sp>
      <p:pic>
        <p:nvPicPr>
          <p:cNvPr id="2051" name="Picture 3"/>
          <p:cNvPicPr>
            <a:picLocks noChangeAspect="1" noChangeArrowheads="1"/>
          </p:cNvPicPr>
          <p:nvPr/>
        </p:nvPicPr>
        <p:blipFill>
          <a:blip r:embed="rId3"/>
          <a:srcRect/>
          <a:stretch>
            <a:fillRect/>
          </a:stretch>
        </p:blipFill>
        <p:spPr bwMode="auto">
          <a:xfrm>
            <a:off x="4876800" y="1333500"/>
            <a:ext cx="3438525" cy="3714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28600" y="351480"/>
            <a:ext cx="8610600" cy="4975080"/>
          </a:xfrm>
          <a:prstGeom prst="rect">
            <a:avLst/>
          </a:prstGeom>
        </p:spPr>
        <p:txBody>
          <a:bodyPr vert="horz" wrap="square" lIns="0" tIns="12065" rIns="0" bIns="0" rtlCol="0">
            <a:spAutoFit/>
          </a:bodyPr>
          <a:lstStyle/>
          <a:p>
            <a:pPr marL="12700" marR="5080" indent="6350" algn="just">
              <a:lnSpc>
                <a:spcPts val="1320"/>
              </a:lnSpc>
              <a:spcBef>
                <a:spcPts val="805"/>
              </a:spcBef>
            </a:pPr>
            <a:r>
              <a:rPr lang="es-AR" sz="1100" spc="45" dirty="0" smtClean="0">
                <a:latin typeface="Trebuchet MS" pitchFamily="34" charset="0"/>
                <a:cs typeface="Arial MT"/>
              </a:rPr>
              <a:t>En su mayoría se combinan con un disparo bimetálico y de cortocircuito, que también puede ser reemplazado por un fusible. Para la elección de los arrancadores, la corriente nominal del motor, el tipo de funcionamiento y la vida útil deseada de los contactos son decisivos para el dimensionamiento. Para el arranque directo, el motor se carga brevemente con 5 a 6 veces la corriente nominal. Para corrientes mayores, el motor debe estar parado para protegerlo de la destrucción térmica. Durante el funcionamiento se producen </a:t>
            </a:r>
            <a:r>
              <a:rPr lang="es-AR" sz="1100" spc="45" dirty="0" err="1" smtClean="0">
                <a:latin typeface="Trebuchet MS" pitchFamily="34" charset="0"/>
                <a:cs typeface="Arial MT"/>
              </a:rPr>
              <a:t>sobrecorrientes</a:t>
            </a:r>
            <a:r>
              <a:rPr lang="es-AR" sz="1100" spc="45" dirty="0" smtClean="0">
                <a:latin typeface="Trebuchet MS" pitchFamily="34" charset="0"/>
                <a:cs typeface="Arial MT"/>
              </a:rPr>
              <a:t> peligrosas debido a una sobrecarga mecánica prolongada o roturas de conductores externos.</a:t>
            </a:r>
          </a:p>
          <a:p>
            <a:pPr marL="357188" marR="5080" indent="-338138" algn="just">
              <a:lnSpc>
                <a:spcPts val="1320"/>
              </a:lnSpc>
              <a:spcBef>
                <a:spcPts val="805"/>
              </a:spcBef>
              <a:buFont typeface="Arial" pitchFamily="34" charset="0"/>
              <a:buChar char="•"/>
            </a:pPr>
            <a:r>
              <a:rPr lang="es-AR" sz="1100" b="1" spc="45" dirty="0" smtClean="0">
                <a:latin typeface="Trebuchet MS" pitchFamily="34" charset="0"/>
                <a:cs typeface="Arial MT"/>
              </a:rPr>
              <a:t>Protección del motor con fusibles</a:t>
            </a:r>
          </a:p>
          <a:p>
            <a:pPr marL="357188" marR="5080" algn="just">
              <a:lnSpc>
                <a:spcPts val="1320"/>
              </a:lnSpc>
              <a:spcBef>
                <a:spcPts val="805"/>
              </a:spcBef>
            </a:pPr>
            <a:r>
              <a:rPr lang="es-AR" sz="1100" spc="45" dirty="0" smtClean="0">
                <a:latin typeface="Trebuchet MS" pitchFamily="34" charset="0"/>
                <a:cs typeface="Arial MT"/>
              </a:rPr>
              <a:t>La protección contra sobrecarga está garantizada por el relé de protección del motor, mientras que el fusible es responsable de la protección contra cortocircuitos. El interruptor auxiliar responde a través del disparador de sobrecarga solo después de exceder un tiempo definido e inicia el disparo de todos los polos de la protección del motor.</a:t>
            </a:r>
          </a:p>
          <a:p>
            <a:pPr marL="12700" marR="5080" indent="344488" algn="just">
              <a:lnSpc>
                <a:spcPts val="1320"/>
              </a:lnSpc>
              <a:spcBef>
                <a:spcPts val="805"/>
              </a:spcBef>
              <a:buFont typeface="Arial" pitchFamily="34" charset="0"/>
              <a:buChar char="•"/>
            </a:pPr>
            <a:r>
              <a:rPr lang="es-AR" sz="1100" b="1" spc="45" dirty="0" smtClean="0">
                <a:latin typeface="Trebuchet MS" pitchFamily="34" charset="0"/>
                <a:cs typeface="Arial MT"/>
              </a:rPr>
              <a:t>Protección de motores con interruptores</a:t>
            </a:r>
          </a:p>
          <a:p>
            <a:pPr marL="354013" marR="5080" indent="6350" algn="just">
              <a:lnSpc>
                <a:spcPts val="1320"/>
              </a:lnSpc>
              <a:spcBef>
                <a:spcPts val="805"/>
              </a:spcBef>
            </a:pPr>
            <a:r>
              <a:rPr lang="es-AR" sz="1100" spc="45" dirty="0" smtClean="0">
                <a:latin typeface="Trebuchet MS" pitchFamily="34" charset="0"/>
                <a:cs typeface="Arial MT"/>
              </a:rPr>
              <a:t>Los interruptores automáticos incorporan protección contra sobrecargas mediante elementos bimetálicos y protección contra cortocircuitos mediante el disparo magnético instantáneo. Este interruptor tiene las propiedades de un seccionador y puede utilizarse como interruptor principal.</a:t>
            </a:r>
          </a:p>
          <a:p>
            <a:pPr marL="12700" marR="5080" indent="6350" algn="just">
              <a:lnSpc>
                <a:spcPts val="1320"/>
              </a:lnSpc>
              <a:spcBef>
                <a:spcPts val="805"/>
              </a:spcBef>
            </a:pPr>
            <a:r>
              <a:rPr lang="es-AR" sz="1100" b="1" spc="45" dirty="0" smtClean="0">
                <a:latin typeface="Trebuchet MS" pitchFamily="34" charset="0"/>
                <a:cs typeface="Arial MT"/>
              </a:rPr>
              <a:t>7.2.4  </a:t>
            </a:r>
            <a:r>
              <a:rPr lang="es-AR" sz="1100" b="1" spc="45" dirty="0" err="1" smtClean="0">
                <a:latin typeface="Trebuchet MS" pitchFamily="34" charset="0"/>
                <a:cs typeface="Arial MT"/>
              </a:rPr>
              <a:t>Contactores</a:t>
            </a:r>
            <a:r>
              <a:rPr lang="es-AR" sz="1100" b="1" spc="45" dirty="0" smtClean="0">
                <a:latin typeface="Trebuchet MS" pitchFamily="34" charset="0"/>
                <a:cs typeface="Arial MT"/>
              </a:rPr>
              <a:t> y Arrancadores de Motor</a:t>
            </a:r>
          </a:p>
          <a:p>
            <a:pPr marL="12700" marR="5080" indent="6350" algn="just">
              <a:lnSpc>
                <a:spcPts val="1320"/>
              </a:lnSpc>
              <a:spcBef>
                <a:spcPts val="805"/>
              </a:spcBef>
            </a:pPr>
            <a:r>
              <a:rPr lang="es-AR" sz="1100" b="1" spc="45" dirty="0" smtClean="0">
                <a:latin typeface="Trebuchet MS" pitchFamily="34" charset="0"/>
                <a:cs typeface="Arial MT"/>
              </a:rPr>
              <a:t>IEC 947-4-l</a:t>
            </a:r>
          </a:p>
          <a:p>
            <a:pPr marL="12700" marR="5080" indent="6350" algn="just">
              <a:lnSpc>
                <a:spcPts val="1320"/>
              </a:lnSpc>
              <a:spcBef>
                <a:spcPts val="805"/>
              </a:spcBef>
            </a:pPr>
            <a:endParaRPr lang="es-AR" sz="1100" b="1" spc="45" dirty="0" smtClean="0">
              <a:latin typeface="Trebuchet MS" pitchFamily="34" charset="0"/>
              <a:cs typeface="Arial MT"/>
            </a:endParaRPr>
          </a:p>
          <a:p>
            <a:pPr marL="12700" marR="5080" indent="6350" algn="just">
              <a:lnSpc>
                <a:spcPts val="1320"/>
              </a:lnSpc>
              <a:spcBef>
                <a:spcPts val="805"/>
              </a:spcBef>
            </a:pPr>
            <a:r>
              <a:rPr lang="es-AR" sz="1100" b="1" spc="45" dirty="0" smtClean="0">
                <a:latin typeface="Trebuchet MS" pitchFamily="34" charset="0"/>
                <a:cs typeface="Arial MT"/>
              </a:rPr>
              <a:t>Condiciones para cumplir la Clasificación 1:</a:t>
            </a:r>
          </a:p>
          <a:p>
            <a:pPr marL="357188" marR="5080" indent="-338138" algn="just">
              <a:lnSpc>
                <a:spcPts val="1320"/>
              </a:lnSpc>
              <a:spcBef>
                <a:spcPts val="805"/>
              </a:spcBef>
              <a:buFont typeface="Arial" pitchFamily="34" charset="0"/>
              <a:buChar char="•"/>
            </a:pPr>
            <a:r>
              <a:rPr lang="es-AR" sz="1100" spc="45" dirty="0" smtClean="0">
                <a:latin typeface="Trebuchet MS" pitchFamily="34" charset="0"/>
                <a:cs typeface="Arial MT"/>
              </a:rPr>
              <a:t>El </a:t>
            </a:r>
            <a:r>
              <a:rPr lang="es-AR" sz="1100" spc="45" dirty="0" err="1" smtClean="0">
                <a:latin typeface="Trebuchet MS" pitchFamily="34" charset="0"/>
                <a:cs typeface="Arial MT"/>
              </a:rPr>
              <a:t>contactor</a:t>
            </a:r>
            <a:r>
              <a:rPr lang="es-AR" sz="1100" spc="45" dirty="0" smtClean="0">
                <a:latin typeface="Trebuchet MS" pitchFamily="34" charset="0"/>
                <a:cs typeface="Arial MT"/>
              </a:rPr>
              <a:t> o el arrancador no deben poner en peligro a personas o sistemas en caso de que ocurra una falla.</a:t>
            </a:r>
          </a:p>
          <a:p>
            <a:pPr marL="357188" marR="5080" indent="-338138" algn="just">
              <a:lnSpc>
                <a:spcPts val="1320"/>
              </a:lnSpc>
              <a:spcBef>
                <a:spcPts val="805"/>
              </a:spcBef>
              <a:buFont typeface="Arial" pitchFamily="34" charset="0"/>
              <a:buChar char="•"/>
            </a:pPr>
            <a:r>
              <a:rPr lang="es-AR" sz="1100" spc="45" dirty="0" smtClean="0">
                <a:latin typeface="Trebuchet MS" pitchFamily="34" charset="0"/>
                <a:cs typeface="Arial MT"/>
              </a:rPr>
              <a:t>No es necesario que el </a:t>
            </a:r>
            <a:r>
              <a:rPr lang="es-AR" sz="1100" spc="45" dirty="0" err="1" smtClean="0">
                <a:latin typeface="Trebuchet MS" pitchFamily="34" charset="0"/>
                <a:cs typeface="Arial MT"/>
              </a:rPr>
              <a:t>contactor</a:t>
            </a:r>
            <a:r>
              <a:rPr lang="es-AR" sz="1100" spc="45" dirty="0" smtClean="0">
                <a:latin typeface="Trebuchet MS" pitchFamily="34" charset="0"/>
                <a:cs typeface="Arial MT"/>
              </a:rPr>
              <a:t> o el arrancador sean adecuados para continuar la operación sin reparación y reemplazo.</a:t>
            </a:r>
          </a:p>
          <a:p>
            <a:pPr marL="357188" marR="5080" indent="-338138" algn="just">
              <a:lnSpc>
                <a:spcPts val="1320"/>
              </a:lnSpc>
              <a:spcBef>
                <a:spcPts val="805"/>
              </a:spcBef>
              <a:buFont typeface="Arial" pitchFamily="34" charset="0"/>
              <a:buChar char="•"/>
            </a:pPr>
            <a:r>
              <a:rPr lang="es-AR" sz="1100" spc="45" dirty="0" smtClean="0">
                <a:latin typeface="Trebuchet MS" pitchFamily="34" charset="0"/>
                <a:cs typeface="Arial MT"/>
              </a:rPr>
              <a:t>Se permiten daños al </a:t>
            </a:r>
            <a:r>
              <a:rPr lang="es-AR" sz="1100" spc="45" dirty="0" err="1" smtClean="0">
                <a:latin typeface="Trebuchet MS" pitchFamily="34" charset="0"/>
                <a:cs typeface="Arial MT"/>
              </a:rPr>
              <a:t>contactor</a:t>
            </a:r>
            <a:r>
              <a:rPr lang="es-AR" sz="1100" spc="45" dirty="0" smtClean="0">
                <a:latin typeface="Trebuchet MS" pitchFamily="34" charset="0"/>
                <a:cs typeface="Arial MT"/>
              </a:rPr>
              <a:t> y al relé de sobrecarga de acuerdo con IEC 947-4-1.</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28600" y="351480"/>
            <a:ext cx="8610600" cy="2493824"/>
          </a:xfrm>
          <a:prstGeom prst="rect">
            <a:avLst/>
          </a:prstGeom>
        </p:spPr>
        <p:txBody>
          <a:bodyPr vert="horz" wrap="square" lIns="0" tIns="12065" rIns="0" bIns="0" rtlCol="0">
            <a:spAutoFit/>
          </a:bodyPr>
          <a:lstStyle/>
          <a:p>
            <a:pPr marL="12700" marR="5080" indent="6350" algn="just">
              <a:lnSpc>
                <a:spcPts val="1200"/>
              </a:lnSpc>
              <a:spcBef>
                <a:spcPts val="805"/>
              </a:spcBef>
            </a:pPr>
            <a:r>
              <a:rPr lang="es-AR" sz="1100" b="1" spc="45" dirty="0" smtClean="0">
                <a:latin typeface="Trebuchet MS" pitchFamily="34" charset="0"/>
                <a:cs typeface="Arial MT"/>
              </a:rPr>
              <a:t>Condiciones para cumplir la Clasificación 2:</a:t>
            </a:r>
          </a:p>
          <a:p>
            <a:pPr marL="269875" marR="5080" indent="-250825" algn="just">
              <a:lnSpc>
                <a:spcPts val="1200"/>
              </a:lnSpc>
              <a:spcBef>
                <a:spcPts val="805"/>
              </a:spcBef>
              <a:buFont typeface="Arial" pitchFamily="34" charset="0"/>
              <a:buChar char="•"/>
            </a:pPr>
            <a:r>
              <a:rPr lang="es-AR" sz="1100" spc="45" dirty="0" smtClean="0">
                <a:latin typeface="Trebuchet MS" pitchFamily="34" charset="0"/>
                <a:cs typeface="Arial MT"/>
              </a:rPr>
              <a:t>El </a:t>
            </a:r>
            <a:r>
              <a:rPr lang="es-AR" sz="1100" spc="45" dirty="0" err="1" smtClean="0">
                <a:latin typeface="Trebuchet MS" pitchFamily="34" charset="0"/>
                <a:cs typeface="Arial MT"/>
              </a:rPr>
              <a:t>contactor</a:t>
            </a:r>
            <a:r>
              <a:rPr lang="es-AR" sz="1100" spc="45" dirty="0" smtClean="0">
                <a:latin typeface="Trebuchet MS" pitchFamily="34" charset="0"/>
                <a:cs typeface="Arial MT"/>
              </a:rPr>
              <a:t> o el arrancador no deben poner en peligro a personas o sistemas en caso de que ocurra una falla.</a:t>
            </a:r>
          </a:p>
          <a:p>
            <a:pPr marL="269875" marR="5080" indent="-250825" algn="just">
              <a:lnSpc>
                <a:spcPts val="1200"/>
              </a:lnSpc>
              <a:spcBef>
                <a:spcPts val="805"/>
              </a:spcBef>
              <a:buFont typeface="Arial" pitchFamily="34" charset="0"/>
              <a:buChar char="•"/>
            </a:pPr>
            <a:r>
              <a:rPr lang="es-AR" sz="1100" spc="45" dirty="0" smtClean="0">
                <a:latin typeface="Trebuchet MS" pitchFamily="34" charset="0"/>
                <a:cs typeface="Arial MT"/>
              </a:rPr>
              <a:t>El </a:t>
            </a:r>
            <a:r>
              <a:rPr lang="es-AR" sz="1100" spc="45" dirty="0" err="1" smtClean="0">
                <a:latin typeface="Trebuchet MS" pitchFamily="34" charset="0"/>
                <a:cs typeface="Arial MT"/>
              </a:rPr>
              <a:t>contactor</a:t>
            </a:r>
            <a:r>
              <a:rPr lang="es-AR" sz="1100" spc="45" dirty="0" smtClean="0">
                <a:latin typeface="Trebuchet MS" pitchFamily="34" charset="0"/>
                <a:cs typeface="Arial MT"/>
              </a:rPr>
              <a:t> o arrancador debe ser adecuado para el funcionamiento continuo. </a:t>
            </a:r>
          </a:p>
          <a:p>
            <a:pPr marL="269875" marR="5080" indent="-250825" algn="just">
              <a:lnSpc>
                <a:spcPts val="1200"/>
              </a:lnSpc>
              <a:spcBef>
                <a:spcPts val="805"/>
              </a:spcBef>
              <a:buFont typeface="Arial" pitchFamily="34" charset="0"/>
              <a:buChar char="•"/>
            </a:pPr>
            <a:r>
              <a:rPr lang="es-AR" sz="1100" spc="45" dirty="0" smtClean="0">
                <a:latin typeface="Trebuchet MS" pitchFamily="34" charset="0"/>
                <a:cs typeface="Arial MT"/>
              </a:rPr>
              <a:t>No debe haber daños en el relé de sobrecarga ni en otras partes.</a:t>
            </a:r>
          </a:p>
          <a:p>
            <a:pPr marL="12700" marR="5080" indent="6350" algn="just">
              <a:lnSpc>
                <a:spcPts val="1200"/>
              </a:lnSpc>
              <a:spcBef>
                <a:spcPts val="805"/>
              </a:spcBef>
            </a:pPr>
            <a:r>
              <a:rPr lang="es-AR" sz="1100" spc="45" dirty="0" smtClean="0">
                <a:latin typeface="Trebuchet MS" pitchFamily="34" charset="0"/>
                <a:cs typeface="Arial MT"/>
              </a:rPr>
              <a:t>La Tabla 7.1 enumera las categorías de utilización para aplicaciones típicas en la práctica</a:t>
            </a:r>
          </a:p>
          <a:p>
            <a:pPr marL="12700" marR="5080" indent="6350" algn="just">
              <a:lnSpc>
                <a:spcPts val="1200"/>
              </a:lnSpc>
              <a:spcBef>
                <a:spcPts val="805"/>
              </a:spcBef>
            </a:pPr>
            <a:r>
              <a:rPr lang="es-AR" sz="1100" spc="45" dirty="0" smtClean="0">
                <a:latin typeface="Trebuchet MS" pitchFamily="34" charset="0"/>
                <a:cs typeface="Arial MT"/>
              </a:rPr>
              <a:t>El </a:t>
            </a:r>
            <a:r>
              <a:rPr lang="es-AR" sz="1100" spc="45" dirty="0" err="1" smtClean="0">
                <a:latin typeface="Trebuchet MS" pitchFamily="34" charset="0"/>
                <a:cs typeface="Arial MT"/>
              </a:rPr>
              <a:t>contactor</a:t>
            </a:r>
            <a:r>
              <a:rPr lang="es-AR" sz="1100" spc="45" dirty="0" smtClean="0">
                <a:latin typeface="Trebuchet MS" pitchFamily="34" charset="0"/>
                <a:cs typeface="Arial MT"/>
              </a:rPr>
              <a:t> o el arrancador no deben poner en peligro a personas o sistemas en caso de que ocurra una falla.</a:t>
            </a:r>
          </a:p>
          <a:p>
            <a:pPr marL="12700" marR="5080" indent="6350" algn="just">
              <a:lnSpc>
                <a:spcPts val="1200"/>
              </a:lnSpc>
              <a:spcBef>
                <a:spcPts val="805"/>
              </a:spcBef>
            </a:pPr>
            <a:r>
              <a:rPr lang="es-AR" sz="1100" spc="45" dirty="0" smtClean="0">
                <a:latin typeface="Trebuchet MS" pitchFamily="34" charset="0"/>
                <a:cs typeface="Arial MT"/>
              </a:rPr>
              <a:t>No es necesario que el </a:t>
            </a:r>
            <a:r>
              <a:rPr lang="es-AR" sz="1100" spc="45" dirty="0" err="1" smtClean="0">
                <a:latin typeface="Trebuchet MS" pitchFamily="34" charset="0"/>
                <a:cs typeface="Arial MT"/>
              </a:rPr>
              <a:t>contactor</a:t>
            </a:r>
            <a:r>
              <a:rPr lang="es-AR" sz="1100" spc="45" dirty="0" smtClean="0">
                <a:latin typeface="Trebuchet MS" pitchFamily="34" charset="0"/>
                <a:cs typeface="Arial MT"/>
              </a:rPr>
              <a:t> o el arrancador sean adecuados para continuar la operación sin reparación y reemplazo.</a:t>
            </a:r>
          </a:p>
          <a:p>
            <a:pPr marL="12700" marR="5080" indent="6350" algn="just">
              <a:lnSpc>
                <a:spcPts val="1200"/>
              </a:lnSpc>
              <a:spcBef>
                <a:spcPts val="805"/>
              </a:spcBef>
            </a:pPr>
            <a:r>
              <a:rPr lang="es-AR" sz="1100" spc="45" dirty="0" smtClean="0">
                <a:latin typeface="Trebuchet MS" pitchFamily="34" charset="0"/>
                <a:cs typeface="Arial MT"/>
              </a:rPr>
              <a:t>Se permiten daños al </a:t>
            </a:r>
            <a:r>
              <a:rPr lang="es-AR" sz="1100" spc="45" dirty="0" err="1" smtClean="0">
                <a:latin typeface="Trebuchet MS" pitchFamily="34" charset="0"/>
                <a:cs typeface="Arial MT"/>
              </a:rPr>
              <a:t>contactor</a:t>
            </a:r>
            <a:r>
              <a:rPr lang="es-AR" sz="1100" spc="45" dirty="0" smtClean="0">
                <a:latin typeface="Trebuchet MS" pitchFamily="34" charset="0"/>
                <a:cs typeface="Arial MT"/>
              </a:rPr>
              <a:t> y al relé de sobrecarga.</a:t>
            </a:r>
          </a:p>
          <a:p>
            <a:pPr marL="12700" marR="5080" indent="6350" algn="just">
              <a:lnSpc>
                <a:spcPts val="1200"/>
              </a:lnSpc>
              <a:spcBef>
                <a:spcPts val="805"/>
              </a:spcBef>
            </a:pPr>
            <a:r>
              <a:rPr lang="es-AR" sz="1100" spc="45" dirty="0" smtClean="0">
                <a:latin typeface="Trebuchet MS" pitchFamily="34" charset="0"/>
                <a:cs typeface="Arial MT"/>
              </a:rPr>
              <a:t>de acuerdo con IEC 947-4-1.</a:t>
            </a:r>
          </a:p>
          <a:p>
            <a:pPr marL="12700" marR="5080" indent="6350" algn="just">
              <a:lnSpc>
                <a:spcPct val="110700"/>
              </a:lnSpc>
              <a:spcBef>
                <a:spcPts val="805"/>
              </a:spcBef>
            </a:pPr>
            <a:endParaRPr sz="1100">
              <a:latin typeface="Trebuchet MS" pitchFamily="34" charset="0"/>
              <a:cs typeface="Arial MT"/>
            </a:endParaRPr>
          </a:p>
        </p:txBody>
      </p:sp>
      <p:pic>
        <p:nvPicPr>
          <p:cNvPr id="3074" name="Picture 2"/>
          <p:cNvPicPr>
            <a:picLocks noChangeAspect="1" noChangeArrowheads="1"/>
          </p:cNvPicPr>
          <p:nvPr/>
        </p:nvPicPr>
        <p:blipFill>
          <a:blip r:embed="rId2"/>
          <a:srcRect/>
          <a:stretch>
            <a:fillRect/>
          </a:stretch>
        </p:blipFill>
        <p:spPr bwMode="auto">
          <a:xfrm>
            <a:off x="1981200" y="2628900"/>
            <a:ext cx="4495799" cy="1752600"/>
          </a:xfrm>
          <a:prstGeom prst="rect">
            <a:avLst/>
          </a:prstGeom>
          <a:noFill/>
          <a:ln w="9525">
            <a:noFill/>
            <a:miter lim="800000"/>
            <a:headEnd/>
            <a:tailEnd/>
          </a:ln>
          <a:effectLst/>
        </p:spPr>
      </p:pic>
      <p:sp>
        <p:nvSpPr>
          <p:cNvPr id="6" name="5 Rectángulo"/>
          <p:cNvSpPr/>
          <p:nvPr/>
        </p:nvSpPr>
        <p:spPr>
          <a:xfrm>
            <a:off x="2438400" y="4991100"/>
            <a:ext cx="4572000" cy="261610"/>
          </a:xfrm>
          <a:prstGeom prst="rect">
            <a:avLst/>
          </a:prstGeom>
        </p:spPr>
        <p:txBody>
          <a:bodyPr>
            <a:spAutoFit/>
          </a:bodyPr>
          <a:lstStyle/>
          <a:p>
            <a:r>
              <a:rPr lang="es-AR" sz="1100" b="1" dirty="0" smtClean="0"/>
              <a:t>Tabla 7.1: Categorías de utilización para </a:t>
            </a:r>
            <a:r>
              <a:rPr lang="es-AR" sz="1100" b="1" dirty="0" err="1" smtClean="0"/>
              <a:t>contactores</a:t>
            </a:r>
            <a:endParaRPr lang="es-AR" sz="1100" b="1"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381000" y="114300"/>
            <a:ext cx="4038600" cy="3875420"/>
          </a:xfrm>
          <a:prstGeom prst="rect">
            <a:avLst/>
          </a:prstGeom>
        </p:spPr>
        <p:txBody>
          <a:bodyPr vert="horz" wrap="square" lIns="0" tIns="21590" rIns="0" bIns="0" rtlCol="0">
            <a:spAutoFit/>
          </a:bodyPr>
          <a:lstStyle/>
          <a:p>
            <a:pPr marL="12700" algn="just">
              <a:lnSpc>
                <a:spcPct val="100000"/>
              </a:lnSpc>
              <a:spcBef>
                <a:spcPts val="170"/>
              </a:spcBef>
            </a:pPr>
            <a:r>
              <a:rPr lang="es-AR" sz="1100" b="1" spc="-55" dirty="0" smtClean="0">
                <a:latin typeface="Trebuchet MS"/>
                <a:cs typeface="Trebuchet MS"/>
              </a:rPr>
              <a:t>7.2.5     Interruptores </a:t>
            </a:r>
          </a:p>
          <a:p>
            <a:pPr marL="12700" algn="just">
              <a:lnSpc>
                <a:spcPct val="100000"/>
              </a:lnSpc>
              <a:spcBef>
                <a:spcPts val="170"/>
              </a:spcBef>
            </a:pPr>
            <a:endParaRPr lang="es-AR" sz="1100" b="1" spc="-55" dirty="0" smtClean="0">
              <a:latin typeface="Trebuchet MS"/>
              <a:cs typeface="Trebuchet MS"/>
            </a:endParaRPr>
          </a:p>
          <a:p>
            <a:pPr marL="12700" algn="just">
              <a:lnSpc>
                <a:spcPct val="100000"/>
              </a:lnSpc>
              <a:spcBef>
                <a:spcPts val="170"/>
              </a:spcBef>
            </a:pPr>
            <a:r>
              <a:rPr lang="es-AR" sz="1100" b="1" spc="-55" dirty="0" smtClean="0">
                <a:latin typeface="Trebuchet MS"/>
                <a:cs typeface="Trebuchet MS"/>
              </a:rPr>
              <a:t>IEC898</a:t>
            </a:r>
          </a:p>
          <a:p>
            <a:pPr marL="12700" algn="just">
              <a:lnSpc>
                <a:spcPct val="100000"/>
              </a:lnSpc>
              <a:spcBef>
                <a:spcPts val="170"/>
              </a:spcBef>
            </a:pPr>
            <a:r>
              <a:rPr lang="es-AR" sz="1100" spc="-55" dirty="0" smtClean="0">
                <a:latin typeface="Trebuchet MS"/>
                <a:cs typeface="Trebuchet MS"/>
              </a:rPr>
              <a:t>Los interruptores desconectan la corriente de cortocircuito y se utilizan para la protección de líneas y cables. Están equipados con elementos de disparo térmico y magnético y se clasifican según las secciones.  Se necesitan diferentes características para hacer coincidir de manera óptima el comportamiento en tiempo corriente del elemento de disparo con el equilibrio térmico en tiempo corriente de los objetos a proteger (Figura 7.12). La corriente de disparo está estandarizada.</a:t>
            </a:r>
          </a:p>
          <a:p>
            <a:pPr marL="3175" marR="17780" indent="-3175" algn="just">
              <a:lnSpc>
                <a:spcPct val="110600"/>
              </a:lnSpc>
              <a:spcBef>
                <a:spcPts val="805"/>
              </a:spcBef>
            </a:pPr>
            <a:r>
              <a:rPr lang="es-AR" sz="1100" spc="-40" dirty="0" smtClean="0">
                <a:latin typeface="Trebuchet MS" pitchFamily="34" charset="0"/>
                <a:cs typeface="Arial MT"/>
              </a:rPr>
              <a:t>Estos dispositivos de protección se fabrican y utilizan en forma unipolar o </a:t>
            </a:r>
            <a:r>
              <a:rPr lang="es-AR" sz="1100" spc="-40" dirty="0" err="1" smtClean="0">
                <a:latin typeface="Trebuchet MS" pitchFamily="34" charset="0"/>
                <a:cs typeface="Arial MT"/>
              </a:rPr>
              <a:t>tripolar.Si</a:t>
            </a:r>
            <a:r>
              <a:rPr lang="es-AR" sz="1100" spc="-40" dirty="0" smtClean="0">
                <a:latin typeface="Trebuchet MS" pitchFamily="34" charset="0"/>
                <a:cs typeface="Arial MT"/>
              </a:rPr>
              <a:t> la corriente de cortocircuito tripolar en el lugar del dispositivo es mayor que la capacidad nominal de apertura del interruptor, es necesario instalar fusibles antes de el dispositivo (protección de respaldo). Los interruptores automáticos conmutan las corrientes de funcionamiento y funcionan en condiciones de falla.</a:t>
            </a:r>
          </a:p>
          <a:p>
            <a:pPr marL="3175" marR="17780" indent="-3175" algn="just">
              <a:lnSpc>
                <a:spcPct val="110600"/>
              </a:lnSpc>
              <a:spcBef>
                <a:spcPts val="805"/>
              </a:spcBef>
            </a:pPr>
            <a:r>
              <a:rPr lang="es-AR" sz="1100" spc="-40" dirty="0" smtClean="0">
                <a:latin typeface="Trebuchet MS" pitchFamily="34" charset="0"/>
                <a:cs typeface="Arial MT"/>
              </a:rPr>
              <a:t>La Tabla 7.2 proporciona los valores de corrientes de paso máximas permitidos para diferentes capacidades de apertura de los interruptores.</a:t>
            </a:r>
          </a:p>
        </p:txBody>
      </p:sp>
      <p:pic>
        <p:nvPicPr>
          <p:cNvPr id="4098" name="Picture 2"/>
          <p:cNvPicPr>
            <a:picLocks noChangeAspect="1" noChangeArrowheads="1"/>
          </p:cNvPicPr>
          <p:nvPr/>
        </p:nvPicPr>
        <p:blipFill>
          <a:blip r:embed="rId2"/>
          <a:srcRect/>
          <a:stretch>
            <a:fillRect/>
          </a:stretch>
        </p:blipFill>
        <p:spPr bwMode="auto">
          <a:xfrm>
            <a:off x="4495800" y="190500"/>
            <a:ext cx="4419600" cy="5029200"/>
          </a:xfrm>
          <a:prstGeom prst="rect">
            <a:avLst/>
          </a:prstGeom>
          <a:noFill/>
          <a:ln w="9525">
            <a:noFill/>
            <a:miter lim="800000"/>
            <a:headEnd/>
            <a:tailEnd/>
          </a:ln>
          <a:effectLst/>
        </p:spPr>
      </p:pic>
      <p:sp>
        <p:nvSpPr>
          <p:cNvPr id="77" name="76 Rectángulo"/>
          <p:cNvSpPr/>
          <p:nvPr/>
        </p:nvSpPr>
        <p:spPr>
          <a:xfrm>
            <a:off x="4419600" y="5143500"/>
            <a:ext cx="4572000" cy="430887"/>
          </a:xfrm>
          <a:prstGeom prst="rect">
            <a:avLst/>
          </a:prstGeom>
        </p:spPr>
        <p:txBody>
          <a:bodyPr>
            <a:spAutoFit/>
          </a:bodyPr>
          <a:lstStyle/>
          <a:p>
            <a:pPr marL="12700" algn="ctr">
              <a:lnSpc>
                <a:spcPct val="100000"/>
              </a:lnSpc>
              <a:spcBef>
                <a:spcPts val="170"/>
              </a:spcBef>
            </a:pPr>
            <a:r>
              <a:rPr lang="es-ES" sz="1100" b="1" spc="-55" dirty="0" smtClean="0">
                <a:latin typeface="Trebuchet MS"/>
                <a:cs typeface="Trebuchet MS"/>
              </a:rPr>
              <a:t>Figura 7.l2 Características de tiempo-corriente para interruptores automáticos de acuerdo con IEC 898 [52]</a:t>
            </a:r>
            <a:endParaRPr lang="es-ES" sz="1100" b="1" dirty="0">
              <a:latin typeface="Arial MT"/>
              <a:cs typeface="Arial MT"/>
            </a:endParaRPr>
          </a:p>
        </p:txBody>
      </p:sp>
      <p:pic>
        <p:nvPicPr>
          <p:cNvPr id="4099" name="Picture 3"/>
          <p:cNvPicPr>
            <a:picLocks noChangeAspect="1" noChangeArrowheads="1"/>
          </p:cNvPicPr>
          <p:nvPr/>
        </p:nvPicPr>
        <p:blipFill>
          <a:blip r:embed="rId3"/>
          <a:srcRect/>
          <a:stretch>
            <a:fillRect/>
          </a:stretch>
        </p:blipFill>
        <p:spPr bwMode="auto">
          <a:xfrm>
            <a:off x="609600" y="3924300"/>
            <a:ext cx="3581400" cy="1371600"/>
          </a:xfrm>
          <a:prstGeom prst="rect">
            <a:avLst/>
          </a:prstGeom>
          <a:noFill/>
          <a:ln w="9525">
            <a:noFill/>
            <a:miter lim="800000"/>
            <a:headEnd/>
            <a:tailEnd/>
          </a:ln>
          <a:effectLst/>
        </p:spPr>
      </p:pic>
      <p:sp>
        <p:nvSpPr>
          <p:cNvPr id="79" name="78 Rectángulo"/>
          <p:cNvSpPr/>
          <p:nvPr/>
        </p:nvSpPr>
        <p:spPr>
          <a:xfrm>
            <a:off x="533400" y="5295900"/>
            <a:ext cx="4572000" cy="261610"/>
          </a:xfrm>
          <a:prstGeom prst="rect">
            <a:avLst/>
          </a:prstGeom>
        </p:spPr>
        <p:txBody>
          <a:bodyPr>
            <a:spAutoFit/>
          </a:bodyPr>
          <a:lstStyle/>
          <a:p>
            <a:r>
              <a:rPr lang="es-AR" sz="1100" b="1" dirty="0" smtClean="0">
                <a:latin typeface="Trebuchet MS" pitchFamily="34" charset="0"/>
              </a:rPr>
              <a:t>Tabla 7.2: Clases de limitación de corriente en A²s</a:t>
            </a:r>
            <a:endParaRPr lang="es-AR" sz="1100" b="1" dirty="0">
              <a:latin typeface="Trebuchet MS" pitchFamily="34"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98377"/>
            <a:ext cx="4572000" cy="3599062"/>
          </a:xfrm>
          <a:prstGeom prst="rect">
            <a:avLst/>
          </a:prstGeom>
        </p:spPr>
        <p:txBody>
          <a:bodyPr vert="horz" wrap="square" lIns="0" tIns="12065" rIns="0" bIns="0" rtlCol="0">
            <a:spAutoFit/>
          </a:bodyPr>
          <a:lstStyle/>
          <a:p>
            <a:pPr marL="3175" marR="17780" indent="-3175" algn="just">
              <a:lnSpc>
                <a:spcPct val="110600"/>
              </a:lnSpc>
              <a:spcBef>
                <a:spcPts val="805"/>
              </a:spcBef>
            </a:pPr>
            <a:r>
              <a:rPr lang="es-AR" sz="1100" b="1" spc="-40" dirty="0" smtClean="0">
                <a:latin typeface="Trebuchet MS" pitchFamily="34" charset="0"/>
                <a:cs typeface="Arial MT"/>
              </a:rPr>
              <a:t>7.2.6    RCD (dispositivos de protección de corriente residual)</a:t>
            </a:r>
          </a:p>
          <a:p>
            <a:pPr marL="3175" marR="17780" indent="-3175" algn="just">
              <a:lnSpc>
                <a:spcPct val="110600"/>
              </a:lnSpc>
              <a:spcBef>
                <a:spcPts val="805"/>
              </a:spcBef>
            </a:pPr>
            <a:r>
              <a:rPr lang="es-AR" sz="1100" spc="-40" dirty="0" smtClean="0">
                <a:latin typeface="Trebuchet MS" pitchFamily="34" charset="0"/>
                <a:cs typeface="Arial MT"/>
              </a:rPr>
              <a:t>Los RCD (interruptores automáticos operados por corriente residual, Figura 7.13) constan de un transformador de corriente de suma con devanados primario y secundario, relé de disparo, sistema de contacto con mecanismo de enganche, dispositivo de disparo y carcasa. Un circuito de corriente de disparo sirve para controlar el funcionamiento. Con la tecla de prueba se puede simular un falla y comprobar el funcionamiento del RCD.</a:t>
            </a:r>
          </a:p>
          <a:p>
            <a:pPr marL="3175" marR="17780" indent="-3175" algn="just">
              <a:lnSpc>
                <a:spcPct val="110600"/>
              </a:lnSpc>
              <a:spcBef>
                <a:spcPts val="805"/>
              </a:spcBef>
            </a:pPr>
            <a:r>
              <a:rPr lang="es-AR" sz="1100" dirty="0" smtClean="0">
                <a:latin typeface="Trebuchet MS"/>
                <a:cs typeface="Trebuchet MS"/>
              </a:rPr>
              <a:t>Los RCD evitan lesiones personales y daños al equipo debido a la corriente eléctrica y, en una pequeña fracción de segundo, cambian del 50 al 75 % de la corriente nominal de falla. Los RCD permiten la protección contra corrientes de falla excesivas restantes &gt; 30 </a:t>
            </a:r>
            <a:r>
              <a:rPr lang="es-AR" sz="1100" dirty="0" err="1" smtClean="0">
                <a:latin typeface="Trebuchet MS"/>
                <a:cs typeface="Trebuchet MS"/>
              </a:rPr>
              <a:t>mA</a:t>
            </a:r>
            <a:r>
              <a:rPr lang="es-AR" sz="1100" dirty="0" smtClean="0">
                <a:latin typeface="Trebuchet MS"/>
                <a:cs typeface="Trebuchet MS"/>
              </a:rPr>
              <a:t>, protección contra incendios razones eléctricas (máximo 300 </a:t>
            </a:r>
            <a:r>
              <a:rPr lang="es-AR" sz="1100" dirty="0" err="1" smtClean="0">
                <a:latin typeface="Trebuchet MS"/>
                <a:cs typeface="Trebuchet MS"/>
              </a:rPr>
              <a:t>mA</a:t>
            </a:r>
            <a:r>
              <a:rPr lang="es-AR" sz="1100" dirty="0" smtClean="0">
                <a:latin typeface="Trebuchet MS"/>
                <a:cs typeface="Trebuchet MS"/>
              </a:rPr>
              <a:t>) y protección en caso de contacto directo (protección de personas) hasta 30 </a:t>
            </a:r>
            <a:r>
              <a:rPr lang="es-AR" sz="1100" dirty="0" err="1" smtClean="0">
                <a:latin typeface="Trebuchet MS"/>
                <a:cs typeface="Trebuchet MS"/>
              </a:rPr>
              <a:t>mA</a:t>
            </a:r>
            <a:r>
              <a:rPr lang="es-AR" sz="1100" dirty="0" smtClean="0">
                <a:latin typeface="Trebuchet MS"/>
                <a:cs typeface="Trebuchet MS"/>
              </a:rPr>
              <a:t>, o mejor 10 </a:t>
            </a:r>
            <a:r>
              <a:rPr lang="es-AR" sz="1100" dirty="0" err="1" smtClean="0">
                <a:latin typeface="Trebuchet MS"/>
                <a:cs typeface="Trebuchet MS"/>
              </a:rPr>
              <a:t>mA</a:t>
            </a:r>
            <a:r>
              <a:rPr lang="es-AR" sz="1100" dirty="0" smtClean="0">
                <a:latin typeface="Trebuchet MS"/>
                <a:cs typeface="Trebuchet MS"/>
              </a:rPr>
              <a:t> porque 10 </a:t>
            </a:r>
            <a:r>
              <a:rPr lang="es-AR" sz="1100" dirty="0" err="1" smtClean="0">
                <a:latin typeface="Trebuchet MS"/>
                <a:cs typeface="Trebuchet MS"/>
              </a:rPr>
              <a:t>mA</a:t>
            </a:r>
            <a:r>
              <a:rPr lang="es-AR" sz="1100" dirty="0" smtClean="0">
                <a:latin typeface="Trebuchet MS"/>
                <a:cs typeface="Trebuchet MS"/>
              </a:rPr>
              <a:t> están por debajo de la corriente de escape humana. En una instalación eléctrica sin fallas, la corriente de funcionamiento fluye desde la red a través del transformador de corriente sumador hasta el consumidor, y desde allí a través del transformador de corriente sumador de nuevo y de vuelta a la red.</a:t>
            </a:r>
            <a:endParaRPr lang="es-ES" sz="1100" spc="-40" dirty="0" smtClean="0">
              <a:latin typeface="Trebuchet MS" pitchFamily="34" charset="0"/>
              <a:cs typeface="Arial MT"/>
            </a:endParaRPr>
          </a:p>
        </p:txBody>
      </p:sp>
      <p:sp>
        <p:nvSpPr>
          <p:cNvPr id="47" name="46 Rectángulo"/>
          <p:cNvSpPr/>
          <p:nvPr/>
        </p:nvSpPr>
        <p:spPr>
          <a:xfrm>
            <a:off x="5562600" y="3619500"/>
            <a:ext cx="4572000" cy="265650"/>
          </a:xfrm>
          <a:prstGeom prst="rect">
            <a:avLst/>
          </a:prstGeom>
        </p:spPr>
        <p:txBody>
          <a:bodyPr>
            <a:spAutoFit/>
          </a:bodyPr>
          <a:lstStyle/>
          <a:p>
            <a:pPr marL="3175" marR="17780" indent="-3175" algn="just">
              <a:lnSpc>
                <a:spcPct val="110600"/>
              </a:lnSpc>
              <a:spcBef>
                <a:spcPts val="805"/>
              </a:spcBef>
            </a:pPr>
            <a:r>
              <a:rPr lang="es-AR" sz="1100" b="1" spc="-40" dirty="0" smtClean="0">
                <a:latin typeface="Trebuchet MS" pitchFamily="34" charset="0"/>
                <a:cs typeface="Arial MT"/>
              </a:rPr>
              <a:t>Figura 7.13 Principio de un RCD [49]</a:t>
            </a:r>
            <a:endParaRPr lang="es-AR" sz="1100" b="1" dirty="0">
              <a:latin typeface="Trebuchet MS" pitchFamily="34" charset="0"/>
              <a:cs typeface="Arial MT"/>
            </a:endParaRPr>
          </a:p>
        </p:txBody>
      </p:sp>
      <p:pic>
        <p:nvPicPr>
          <p:cNvPr id="5122" name="Picture 2"/>
          <p:cNvPicPr>
            <a:picLocks noChangeAspect="1" noChangeArrowheads="1"/>
          </p:cNvPicPr>
          <p:nvPr/>
        </p:nvPicPr>
        <p:blipFill>
          <a:blip r:embed="rId2"/>
          <a:srcRect/>
          <a:stretch>
            <a:fillRect/>
          </a:stretch>
        </p:blipFill>
        <p:spPr bwMode="auto">
          <a:xfrm>
            <a:off x="4800600" y="114300"/>
            <a:ext cx="4191000" cy="3581399"/>
          </a:xfrm>
          <a:prstGeom prst="rect">
            <a:avLst/>
          </a:prstGeom>
          <a:noFill/>
          <a:ln w="9525">
            <a:noFill/>
            <a:miter lim="800000"/>
            <a:headEnd/>
            <a:tailEnd/>
          </a:ln>
          <a:effectLst/>
        </p:spPr>
      </p:pic>
      <p:sp>
        <p:nvSpPr>
          <p:cNvPr id="49" name="48 Rectángulo"/>
          <p:cNvSpPr/>
          <p:nvPr/>
        </p:nvSpPr>
        <p:spPr>
          <a:xfrm>
            <a:off x="152400" y="3848100"/>
            <a:ext cx="8763000" cy="1810752"/>
          </a:xfrm>
          <a:prstGeom prst="rect">
            <a:avLst/>
          </a:prstGeom>
        </p:spPr>
        <p:txBody>
          <a:bodyPr wrap="square">
            <a:spAutoFit/>
          </a:bodyPr>
          <a:lstStyle/>
          <a:p>
            <a:pPr marR="5080" algn="just">
              <a:lnSpc>
                <a:spcPct val="100000"/>
              </a:lnSpc>
              <a:spcBef>
                <a:spcPts val="95"/>
              </a:spcBef>
            </a:pPr>
            <a:r>
              <a:rPr lang="es-AR" sz="1100" dirty="0" smtClean="0">
                <a:latin typeface="Trebuchet MS"/>
                <a:cs typeface="Trebuchet MS"/>
              </a:rPr>
              <a:t>La suma geométrica de las corrientes de entrada y salida en el transformador es cero. Si en caso de falla se conduce una corriente a tierra, entonces la corriente que fluye hacia el consumidor es proporcionalmente mayor que la corriente que fluye hacia el exterior. La diferencia de corriente induce un campo magnético en el transformador, lo que hace que circule una corriente en el devanado secundario del transformador que, a su vez, hace que el elemento de disparo magnético responda y, por lo tanto, inicia un apertura de todos los polos con el RCD.</a:t>
            </a:r>
          </a:p>
          <a:p>
            <a:pPr marR="5080" algn="just">
              <a:lnSpc>
                <a:spcPct val="100000"/>
              </a:lnSpc>
              <a:spcBef>
                <a:spcPts val="95"/>
              </a:spcBef>
            </a:pPr>
            <a:r>
              <a:rPr lang="es-AR" sz="1100" dirty="0" smtClean="0">
                <a:latin typeface="Trebuchet MS"/>
                <a:cs typeface="Trebuchet MS"/>
              </a:rPr>
              <a:t>Los RCD se pueden utilizar en sistemas TN-S, IT y TT. Esto requiere que el punto neutro de la red esté conectado a tierra, que el conductor PEN esté aislado antes del RCD y que el conductor de tierra de protección no pase por el RCD. Los RCD no sirven para cortar las </a:t>
            </a:r>
            <a:r>
              <a:rPr lang="es-AR" sz="1100" dirty="0" err="1" smtClean="0">
                <a:latin typeface="Trebuchet MS"/>
                <a:cs typeface="Trebuchet MS"/>
              </a:rPr>
              <a:t>sobrecorrientes</a:t>
            </a:r>
            <a:r>
              <a:rPr lang="es-AR" sz="1100" dirty="0" smtClean="0">
                <a:latin typeface="Trebuchet MS"/>
                <a:cs typeface="Trebuchet MS"/>
              </a:rPr>
              <a:t>.</a:t>
            </a:r>
          </a:p>
          <a:p>
            <a:pPr marR="5080" algn="just">
              <a:lnSpc>
                <a:spcPct val="100000"/>
              </a:lnSpc>
              <a:spcBef>
                <a:spcPts val="95"/>
              </a:spcBef>
            </a:pPr>
            <a:r>
              <a:rPr lang="es-AR" sz="1100" dirty="0" smtClean="0">
                <a:latin typeface="Trebuchet MS"/>
                <a:cs typeface="Trebuchet MS"/>
              </a:rPr>
              <a:t>Por lo tanto, es necesario protegerlos con un equipo de protección de sobrecarga adecuado, mejor combinar los dos para que el sistema también esté protegido contra sobrecargas y cortocircuitos.</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98378"/>
            <a:ext cx="8686800" cy="1548501"/>
          </a:xfrm>
          <a:prstGeom prst="rect">
            <a:avLst/>
          </a:prstGeom>
        </p:spPr>
        <p:txBody>
          <a:bodyPr vert="horz" wrap="square" lIns="0" tIns="12065" rIns="0" bIns="0" rtlCol="0">
            <a:spAutoFit/>
          </a:bodyPr>
          <a:lstStyle/>
          <a:p>
            <a:pPr marR="5080" algn="just">
              <a:lnSpc>
                <a:spcPct val="100000"/>
              </a:lnSpc>
              <a:spcBef>
                <a:spcPts val="95"/>
              </a:spcBef>
            </a:pPr>
            <a:r>
              <a:rPr lang="es-AR" sz="1100" dirty="0" smtClean="0">
                <a:latin typeface="Trebuchet MS"/>
                <a:cs typeface="Trebuchet MS"/>
              </a:rPr>
              <a:t>Durante la planificación es necesario tener en cuenta que la corriente nominal del equipo de protección de sobrecarga no sea mayor que la del RCD. Deben dispararse de forma fiable cuando una corriente continua pulsante, como ocurre especialmente con consumidores como rectificadores, tiristores y </a:t>
            </a:r>
            <a:r>
              <a:rPr lang="es-AR" sz="1100" dirty="0" err="1" smtClean="0">
                <a:latin typeface="Trebuchet MS"/>
                <a:cs typeface="Trebuchet MS"/>
              </a:rPr>
              <a:t>triacs</a:t>
            </a:r>
            <a:r>
              <a:rPr lang="es-AR" sz="1100" dirty="0" smtClean="0">
                <a:latin typeface="Trebuchet MS"/>
                <a:cs typeface="Trebuchet MS"/>
              </a:rPr>
              <a:t>, fluye a tierra. Para disparar, la corriente de falla debe alcanzar al menos el valor cero dentro de un período. El disparo involuntario de los RCD se puede evitar instalando un RCD retardado de designación de tipo S (selectivo) además de los siguientes RCD no selectivos. Esto se recomienda especialmente en regiones en las que existe peligro de caída de rayos, así como para consumidores con largas colas y para sistemas de calefacción por suelo radiante en los que surgen corrientes de descarga capacitivas durante el encendido. Los RCD están firmemente establecidos en las normas para instalaciones eléctricas (IEC 60 364) y las normas internacionales. Las figuras 14 y 15 muestran diferentes ejemplos de planificación con RCD, en combinación con interruptores automáticos.</a:t>
            </a:r>
            <a:endParaRPr sz="1100">
              <a:latin typeface="Arial MT"/>
              <a:cs typeface="Arial MT"/>
            </a:endParaRPr>
          </a:p>
        </p:txBody>
      </p:sp>
      <p:pic>
        <p:nvPicPr>
          <p:cNvPr id="6146" name="Picture 2"/>
          <p:cNvPicPr>
            <a:picLocks noChangeAspect="1" noChangeArrowheads="1"/>
          </p:cNvPicPr>
          <p:nvPr/>
        </p:nvPicPr>
        <p:blipFill>
          <a:blip r:embed="rId2"/>
          <a:srcRect/>
          <a:stretch>
            <a:fillRect/>
          </a:stretch>
        </p:blipFill>
        <p:spPr bwMode="auto">
          <a:xfrm>
            <a:off x="228600" y="1866900"/>
            <a:ext cx="3657600" cy="3667125"/>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3962400" y="1638300"/>
            <a:ext cx="5029200" cy="3886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28600" y="190500"/>
            <a:ext cx="4876800" cy="5459187"/>
          </a:xfrm>
          <a:prstGeom prst="rect">
            <a:avLst/>
          </a:prstGeom>
        </p:spPr>
        <p:txBody>
          <a:bodyPr vert="horz" wrap="square" lIns="0" tIns="21590" rIns="0" bIns="0" rtlCol="0">
            <a:spAutoFit/>
          </a:bodyPr>
          <a:lstStyle/>
          <a:p>
            <a:pPr marL="19685" algn="just">
              <a:lnSpc>
                <a:spcPct val="100000"/>
              </a:lnSpc>
              <a:spcBef>
                <a:spcPts val="170"/>
              </a:spcBef>
            </a:pPr>
            <a:r>
              <a:rPr lang="es-AR" sz="1100" b="1" spc="-55" dirty="0" smtClean="0">
                <a:latin typeface="Trebuchet MS"/>
                <a:cs typeface="Trebuchet MS"/>
              </a:rPr>
              <a:t>7.2.7    Equipo de protección principal</a:t>
            </a:r>
          </a:p>
          <a:p>
            <a:pPr marL="19685" algn="just">
              <a:lnSpc>
                <a:spcPct val="100000"/>
              </a:lnSpc>
              <a:spcBef>
                <a:spcPts val="170"/>
              </a:spcBef>
            </a:pPr>
            <a:endParaRPr lang="es-AR" sz="1100" spc="-55" dirty="0" smtClean="0">
              <a:latin typeface="Trebuchet MS"/>
              <a:cs typeface="Trebuchet MS"/>
            </a:endParaRPr>
          </a:p>
          <a:p>
            <a:pPr marL="19685" algn="just">
              <a:lnSpc>
                <a:spcPct val="100000"/>
              </a:lnSpc>
              <a:spcBef>
                <a:spcPts val="170"/>
              </a:spcBef>
            </a:pPr>
            <a:r>
              <a:rPr lang="es-AR" sz="1100" spc="-55" dirty="0" smtClean="0">
                <a:latin typeface="Trebuchet MS"/>
                <a:cs typeface="Trebuchet MS"/>
              </a:rPr>
              <a:t>En esta sección se describen los equipos de protección primaria (versiones unipolares o </a:t>
            </a:r>
            <a:r>
              <a:rPr lang="es-AR" sz="1100" spc="-55" dirty="0" err="1" smtClean="0">
                <a:latin typeface="Trebuchet MS"/>
                <a:cs typeface="Trebuchet MS"/>
              </a:rPr>
              <a:t>tripolares</a:t>
            </a:r>
            <a:r>
              <a:rPr lang="es-AR" sz="1100" spc="-55" dirty="0" smtClean="0">
                <a:latin typeface="Trebuchet MS"/>
                <a:cs typeface="Trebuchet MS"/>
              </a:rPr>
              <a:t>) en forma de SLS (disyuntores selectivos). Estos dispositivos de protección contra sobrecarga se pueden utilizar de acuerdo con las condiciones técnicas para la conexión, las compañías de suministro eléctrico y las empresas de servicios públicos como fusibles del medidor del lado de la línea en las placas de montaje del medidor o en la caja de terminales inferior en lugar de los fusibles D02 y NH00 (Figura 7.16). Su instalación debe realizarse de acuerdo con las instrucciones de la empresa de suministro eléctrico o de la empresa de suministro.</a:t>
            </a:r>
          </a:p>
          <a:p>
            <a:pPr marL="19685" algn="just">
              <a:lnSpc>
                <a:spcPct val="100000"/>
              </a:lnSpc>
              <a:spcBef>
                <a:spcPts val="170"/>
              </a:spcBef>
            </a:pPr>
            <a:endParaRPr lang="es-AR" sz="1100" spc="-55" dirty="0" smtClean="0">
              <a:latin typeface="Trebuchet MS"/>
              <a:cs typeface="Trebuchet MS"/>
            </a:endParaRPr>
          </a:p>
          <a:p>
            <a:pPr marL="19685" algn="just">
              <a:lnSpc>
                <a:spcPct val="100000"/>
              </a:lnSpc>
              <a:spcBef>
                <a:spcPts val="170"/>
              </a:spcBef>
            </a:pPr>
            <a:r>
              <a:rPr lang="es-AR" sz="1100" b="1" spc="-55" dirty="0" smtClean="0">
                <a:latin typeface="Trebuchet MS"/>
                <a:cs typeface="Trebuchet MS"/>
              </a:rPr>
              <a:t>Propiedades de estos interruptores:</a:t>
            </a:r>
          </a:p>
          <a:p>
            <a:pPr marL="357188" indent="-338138" algn="just">
              <a:lnSpc>
                <a:spcPct val="100000"/>
              </a:lnSpc>
              <a:spcBef>
                <a:spcPts val="170"/>
              </a:spcBef>
              <a:buFont typeface="Wingdings" pitchFamily="2" charset="2"/>
              <a:buChar char="q"/>
            </a:pPr>
            <a:r>
              <a:rPr lang="es-AR" sz="1100" spc="-55" dirty="0" smtClean="0">
                <a:latin typeface="Trebuchet MS"/>
                <a:cs typeface="Trebuchet MS"/>
              </a:rPr>
              <a:t>Puede ser operado por personas no capacitadas (operación segura), pero no NH00 </a:t>
            </a:r>
            <a:r>
              <a:rPr lang="es-AR" sz="1100" spc="-55" dirty="0" err="1" smtClean="0">
                <a:latin typeface="Trebuchet MS"/>
                <a:cs typeface="Trebuchet MS"/>
              </a:rPr>
              <a:t>Precintable</a:t>
            </a:r>
            <a:endParaRPr lang="es-AR" sz="1100" spc="-55" dirty="0" smtClean="0">
              <a:latin typeface="Trebuchet MS"/>
              <a:cs typeface="Trebuchet MS"/>
            </a:endParaRPr>
          </a:p>
          <a:p>
            <a:pPr marL="357188" indent="-338138" algn="just">
              <a:lnSpc>
                <a:spcPct val="100000"/>
              </a:lnSpc>
              <a:spcBef>
                <a:spcPts val="170"/>
              </a:spcBef>
              <a:buFont typeface="Wingdings" pitchFamily="2" charset="2"/>
              <a:buChar char="q"/>
            </a:pPr>
            <a:r>
              <a:rPr lang="es-AR" sz="1100" spc="-55" dirty="0" smtClean="0">
                <a:latin typeface="Trebuchet MS"/>
                <a:cs typeface="Trebuchet MS"/>
              </a:rPr>
              <a:t>Protección contra golpes de acuerdo con las normas de prevención de accidentes del B6</a:t>
            </a:r>
          </a:p>
          <a:p>
            <a:pPr marL="357188" indent="-338138" algn="just">
              <a:lnSpc>
                <a:spcPct val="100000"/>
              </a:lnSpc>
              <a:spcBef>
                <a:spcPts val="170"/>
              </a:spcBef>
              <a:buFont typeface="Wingdings" pitchFamily="2" charset="2"/>
              <a:buChar char="q"/>
            </a:pPr>
            <a:r>
              <a:rPr lang="es-AR" sz="1100" spc="-55" dirty="0" smtClean="0">
                <a:latin typeface="Trebuchet MS"/>
                <a:cs typeface="Trebuchet MS"/>
              </a:rPr>
              <a:t>Protección de respaldo para todos los equipos de protección contra sobrecarga Selectividad de los interruptores entre sí</a:t>
            </a:r>
          </a:p>
          <a:p>
            <a:pPr marL="357188" indent="-338138" algn="just">
              <a:lnSpc>
                <a:spcPct val="100000"/>
              </a:lnSpc>
              <a:spcBef>
                <a:spcPts val="170"/>
              </a:spcBef>
              <a:buFont typeface="Wingdings" pitchFamily="2" charset="2"/>
              <a:buChar char="q"/>
            </a:pPr>
            <a:r>
              <a:rPr lang="es-AR" sz="1100" spc="-55" dirty="0" smtClean="0">
                <a:latin typeface="Trebuchet MS"/>
                <a:cs typeface="Trebuchet MS"/>
              </a:rPr>
              <a:t>Propiedades del seccionador con </a:t>
            </a:r>
            <a:r>
              <a:rPr lang="es-AR" sz="1100" spc="-55" dirty="0" err="1" smtClean="0">
                <a:latin typeface="Trebuchet MS"/>
                <a:cs typeface="Trebuchet MS"/>
              </a:rPr>
              <a:t>display</a:t>
            </a:r>
            <a:r>
              <a:rPr lang="es-AR" sz="1100" spc="-55" dirty="0" smtClean="0">
                <a:latin typeface="Trebuchet MS"/>
                <a:cs typeface="Trebuchet MS"/>
              </a:rPr>
              <a:t> de contactos Posee selectividad a fusibles de línea</a:t>
            </a:r>
          </a:p>
          <a:p>
            <a:pPr marL="357188" indent="-338138" algn="just">
              <a:lnSpc>
                <a:spcPct val="100000"/>
              </a:lnSpc>
              <a:spcBef>
                <a:spcPts val="170"/>
              </a:spcBef>
              <a:buFont typeface="Wingdings" pitchFamily="2" charset="2"/>
              <a:buChar char="q"/>
            </a:pPr>
            <a:r>
              <a:rPr lang="es-AR" sz="1100" spc="-55" dirty="0" smtClean="0">
                <a:latin typeface="Trebuchet MS"/>
                <a:cs typeface="Trebuchet MS"/>
              </a:rPr>
              <a:t>Se puede instalar sin problemas en tableros de montaje de medidores</a:t>
            </a:r>
          </a:p>
          <a:p>
            <a:pPr marL="357188" indent="-338138" algn="just">
              <a:lnSpc>
                <a:spcPct val="100000"/>
              </a:lnSpc>
              <a:spcBef>
                <a:spcPts val="170"/>
              </a:spcBef>
              <a:buFont typeface="Wingdings" pitchFamily="2" charset="2"/>
              <a:buChar char="q"/>
            </a:pPr>
            <a:r>
              <a:rPr lang="es-AR" sz="1100" spc="-55" dirty="0" smtClean="0">
                <a:latin typeface="Trebuchet MS"/>
                <a:cs typeface="Trebuchet MS"/>
              </a:rPr>
              <a:t>Cumple con los requisitos de las normas de prueba internacionales y nacionales para equipos de protección de línea y ofrece protección de dominio completo</a:t>
            </a:r>
          </a:p>
          <a:p>
            <a:pPr marL="357188" indent="-338138" algn="just">
              <a:lnSpc>
                <a:spcPct val="100000"/>
              </a:lnSpc>
              <a:spcBef>
                <a:spcPts val="170"/>
              </a:spcBef>
              <a:buFont typeface="Wingdings" pitchFamily="2" charset="2"/>
              <a:buChar char="q"/>
            </a:pPr>
            <a:r>
              <a:rPr lang="es-AR" sz="1100" spc="-55" dirty="0" smtClean="0">
                <a:latin typeface="Trebuchet MS"/>
                <a:cs typeface="Trebuchet MS"/>
              </a:rPr>
              <a:t>Alto poder de cierre y apertura (mín. 25 </a:t>
            </a:r>
            <a:r>
              <a:rPr lang="es-AR" sz="1100" spc="-55" dirty="0" err="1" smtClean="0">
                <a:latin typeface="Trebuchet MS"/>
                <a:cs typeface="Trebuchet MS"/>
              </a:rPr>
              <a:t>kA</a:t>
            </a:r>
            <a:r>
              <a:rPr lang="es-AR" sz="1100" spc="-55" dirty="0" smtClean="0">
                <a:latin typeface="Trebuchet MS"/>
                <a:cs typeface="Trebuchet MS"/>
              </a:rPr>
              <a:t>) para tableros de montaje de medidores</a:t>
            </a:r>
          </a:p>
          <a:p>
            <a:pPr marL="357188" indent="-338138" algn="just">
              <a:lnSpc>
                <a:spcPct val="100000"/>
              </a:lnSpc>
              <a:spcBef>
                <a:spcPts val="170"/>
              </a:spcBef>
              <a:buFont typeface="Wingdings" pitchFamily="2" charset="2"/>
              <a:buChar char="q"/>
            </a:pPr>
            <a:r>
              <a:rPr lang="es-AR" sz="1100" spc="-55" dirty="0" smtClean="0">
                <a:latin typeface="Trebuchet MS"/>
                <a:cs typeface="Trebuchet MS"/>
              </a:rPr>
              <a:t>Instalación directa en rieles de sombrero o en barras colectoras usando un adaptador de alta calidad con abrazaderas especiales</a:t>
            </a:r>
          </a:p>
          <a:p>
            <a:pPr marL="357188" indent="-338138" algn="just">
              <a:lnSpc>
                <a:spcPct val="100000"/>
              </a:lnSpc>
              <a:spcBef>
                <a:spcPts val="170"/>
              </a:spcBef>
              <a:buFont typeface="Wingdings" pitchFamily="2" charset="2"/>
              <a:buChar char="q"/>
            </a:pPr>
            <a:r>
              <a:rPr lang="es-AR" sz="1100" spc="-55" dirty="0" smtClean="0">
                <a:latin typeface="Trebuchet MS"/>
                <a:cs typeface="Trebuchet MS"/>
              </a:rPr>
              <a:t>Retorno rápido a la operación después de la ocurrencia de una falla</a:t>
            </a:r>
          </a:p>
          <a:p>
            <a:pPr marL="357188" indent="-338138" algn="just">
              <a:lnSpc>
                <a:spcPct val="100000"/>
              </a:lnSpc>
              <a:spcBef>
                <a:spcPts val="170"/>
              </a:spcBef>
              <a:buFont typeface="Wingdings" pitchFamily="2" charset="2"/>
              <a:buChar char="q"/>
            </a:pPr>
            <a:r>
              <a:rPr lang="es-AR" sz="1100" spc="-55" dirty="0" smtClean="0">
                <a:latin typeface="Trebuchet MS"/>
                <a:cs typeface="Trebuchet MS"/>
              </a:rPr>
              <a:t>Están disponibles las siguientes versiones: unipolar, bipolar o </a:t>
            </a:r>
            <a:r>
              <a:rPr lang="es-AR" sz="1100" spc="-55" dirty="0" err="1" smtClean="0">
                <a:latin typeface="Trebuchet MS"/>
                <a:cs typeface="Trebuchet MS"/>
              </a:rPr>
              <a:t>tripolar</a:t>
            </a:r>
            <a:r>
              <a:rPr lang="es-AR" sz="1100" spc="-55" dirty="0" smtClean="0">
                <a:latin typeface="Trebuchet MS"/>
                <a:cs typeface="Trebuchet MS"/>
              </a:rPr>
              <a:t>, 25A, 35A, 50A, 63A, 80A, 100A</a:t>
            </a:r>
            <a:endParaRPr sz="1100" dirty="0">
              <a:latin typeface="Arial MT"/>
              <a:cs typeface="Arial MT"/>
            </a:endParaRPr>
          </a:p>
        </p:txBody>
      </p:sp>
      <p:pic>
        <p:nvPicPr>
          <p:cNvPr id="7170" name="Picture 2"/>
          <p:cNvPicPr>
            <a:picLocks noChangeAspect="1" noChangeArrowheads="1"/>
          </p:cNvPicPr>
          <p:nvPr/>
        </p:nvPicPr>
        <p:blipFill>
          <a:blip r:embed="rId2"/>
          <a:srcRect/>
          <a:stretch>
            <a:fillRect/>
          </a:stretch>
        </p:blipFill>
        <p:spPr bwMode="auto">
          <a:xfrm>
            <a:off x="5181600" y="419100"/>
            <a:ext cx="3657600" cy="3448050"/>
          </a:xfrm>
          <a:prstGeom prst="rect">
            <a:avLst/>
          </a:prstGeom>
          <a:noFill/>
          <a:ln w="9525">
            <a:noFill/>
            <a:miter lim="800000"/>
            <a:headEnd/>
            <a:tailEnd/>
          </a:ln>
          <a:effectLst/>
        </p:spPr>
      </p:pic>
      <p:sp>
        <p:nvSpPr>
          <p:cNvPr id="30" name="29 Rectángulo"/>
          <p:cNvSpPr/>
          <p:nvPr/>
        </p:nvSpPr>
        <p:spPr>
          <a:xfrm>
            <a:off x="5181600" y="4076700"/>
            <a:ext cx="3733800" cy="430887"/>
          </a:xfrm>
          <a:prstGeom prst="rect">
            <a:avLst/>
          </a:prstGeom>
        </p:spPr>
        <p:txBody>
          <a:bodyPr wrap="square">
            <a:spAutoFit/>
          </a:bodyPr>
          <a:lstStyle/>
          <a:p>
            <a:pPr marL="19685" algn="ctr">
              <a:lnSpc>
                <a:spcPct val="100000"/>
              </a:lnSpc>
              <a:spcBef>
                <a:spcPts val="170"/>
              </a:spcBef>
            </a:pPr>
            <a:r>
              <a:rPr lang="es-AR" sz="1100" b="1" spc="-55" dirty="0" smtClean="0">
                <a:latin typeface="Trebuchet MS"/>
                <a:cs typeface="Trebuchet MS"/>
              </a:rPr>
              <a:t>Figura 7.16 Interruptores SLS como equipo de protección grupal</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1" y="146081"/>
            <a:ext cx="2438399" cy="3567002"/>
          </a:xfrm>
          <a:prstGeom prst="rect">
            <a:avLst/>
          </a:prstGeom>
        </p:spPr>
        <p:txBody>
          <a:bodyPr vert="horz" wrap="square" lIns="0" tIns="12065" rIns="0" bIns="0" rtlCol="0">
            <a:spAutoFit/>
          </a:bodyPr>
          <a:lstStyle/>
          <a:p>
            <a:pPr marL="228600" indent="-228600" algn="just">
              <a:lnSpc>
                <a:spcPct val="100000"/>
              </a:lnSpc>
              <a:buAutoNum type="arabicPeriod"/>
            </a:pPr>
            <a:r>
              <a:rPr lang="es-AR" sz="1100" b="1" dirty="0" smtClean="0">
                <a:latin typeface="Trebuchet MS" pitchFamily="34" charset="0"/>
                <a:cs typeface="Arial MT"/>
              </a:rPr>
              <a:t>Diseño y función del interruptor SLS</a:t>
            </a:r>
          </a:p>
          <a:p>
            <a:pPr marL="228600" indent="-228600" algn="just">
              <a:lnSpc>
                <a:spcPct val="100000"/>
              </a:lnSpc>
              <a:buAutoNum type="arabicPeriod"/>
            </a:pPr>
            <a:endParaRPr lang="es-AR" sz="1100" dirty="0" smtClean="0">
              <a:latin typeface="Trebuchet MS" pitchFamily="34" charset="0"/>
              <a:cs typeface="Arial MT"/>
            </a:endParaRPr>
          </a:p>
          <a:p>
            <a:pPr algn="just">
              <a:lnSpc>
                <a:spcPct val="100000"/>
              </a:lnSpc>
            </a:pPr>
            <a:r>
              <a:rPr lang="es-AR" sz="1100" dirty="0" smtClean="0">
                <a:latin typeface="Trebuchet MS" pitchFamily="34" charset="0"/>
                <a:cs typeface="Arial MT"/>
              </a:rPr>
              <a:t>Los interruptores SLS están compuestos por el circuito de corriente primario (1), el circuito de corriente secundario (2) y el circuito de corriente de cierre (3) (Figura 7.17).</a:t>
            </a:r>
          </a:p>
          <a:p>
            <a:pPr algn="just">
              <a:lnSpc>
                <a:spcPct val="100000"/>
              </a:lnSpc>
            </a:pPr>
            <a:endParaRPr lang="es-AR" sz="1100" dirty="0" smtClean="0">
              <a:latin typeface="Trebuchet MS" pitchFamily="34" charset="0"/>
              <a:cs typeface="Arial MT"/>
            </a:endParaRPr>
          </a:p>
          <a:p>
            <a:pPr algn="just">
              <a:lnSpc>
                <a:spcPct val="100000"/>
              </a:lnSpc>
            </a:pPr>
            <a:r>
              <a:rPr lang="es-AR" sz="1100" dirty="0" smtClean="0">
                <a:latin typeface="Trebuchet MS" pitchFamily="34" charset="0"/>
                <a:cs typeface="Arial MT"/>
              </a:rPr>
              <a:t>El circuito de corriente primaria incluye la terminal de entrada, el elemento bimetálico, el electroimán, un contacto doble móvil y un terminal de salida. El camino de la corriente secundaria está compuesto por el elemento bimetálico, la resistencia pura y el contacto. El circuito de toma de corriente incluye un electroimán, un contacto móvil y un terminal. </a:t>
            </a:r>
          </a:p>
          <a:p>
            <a:pPr algn="just">
              <a:lnSpc>
                <a:spcPct val="100000"/>
              </a:lnSpc>
            </a:pPr>
            <a:endParaRPr lang="es-AR" sz="1100" dirty="0" smtClean="0">
              <a:latin typeface="Trebuchet MS" pitchFamily="34" charset="0"/>
              <a:cs typeface="Arial MT"/>
            </a:endParaRPr>
          </a:p>
        </p:txBody>
      </p:sp>
      <p:pic>
        <p:nvPicPr>
          <p:cNvPr id="8194" name="Picture 2"/>
          <p:cNvPicPr>
            <a:picLocks noChangeAspect="1" noChangeArrowheads="1"/>
          </p:cNvPicPr>
          <p:nvPr/>
        </p:nvPicPr>
        <p:blipFill>
          <a:blip r:embed="rId2"/>
          <a:srcRect l="5000"/>
          <a:stretch>
            <a:fillRect/>
          </a:stretch>
        </p:blipFill>
        <p:spPr bwMode="auto">
          <a:xfrm>
            <a:off x="2743200" y="647700"/>
            <a:ext cx="2590800" cy="1981200"/>
          </a:xfrm>
          <a:prstGeom prst="rect">
            <a:avLst/>
          </a:prstGeom>
          <a:noFill/>
          <a:ln w="9525">
            <a:noFill/>
            <a:miter lim="800000"/>
            <a:headEnd/>
            <a:tailEnd/>
          </a:ln>
          <a:effectLst/>
        </p:spPr>
      </p:pic>
      <p:sp>
        <p:nvSpPr>
          <p:cNvPr id="21" name="20 Rectángulo"/>
          <p:cNvSpPr/>
          <p:nvPr/>
        </p:nvSpPr>
        <p:spPr>
          <a:xfrm>
            <a:off x="2819400" y="2933700"/>
            <a:ext cx="2286000" cy="609600"/>
          </a:xfrm>
          <a:prstGeom prst="rect">
            <a:avLst/>
          </a:prstGeom>
        </p:spPr>
        <p:txBody>
          <a:bodyPr wrap="square">
            <a:spAutoFit/>
          </a:bodyPr>
          <a:lstStyle/>
          <a:p>
            <a:pPr algn="ctr">
              <a:lnSpc>
                <a:spcPct val="100000"/>
              </a:lnSpc>
            </a:pPr>
            <a:r>
              <a:rPr lang="es-AR" sz="1100" dirty="0" smtClean="0">
                <a:latin typeface="Trebuchet MS" pitchFamily="34" charset="0"/>
                <a:cs typeface="Arial MT"/>
              </a:rPr>
              <a:t>Figura 7.17 Diseño y funcionamiento del interruptor SLS [54]</a:t>
            </a:r>
          </a:p>
        </p:txBody>
      </p:sp>
      <p:sp>
        <p:nvSpPr>
          <p:cNvPr id="22" name="21 Rectángulo"/>
          <p:cNvSpPr/>
          <p:nvPr/>
        </p:nvSpPr>
        <p:spPr>
          <a:xfrm>
            <a:off x="5105400" y="5067300"/>
            <a:ext cx="3886200" cy="430887"/>
          </a:xfrm>
          <a:prstGeom prst="rect">
            <a:avLst/>
          </a:prstGeom>
        </p:spPr>
        <p:txBody>
          <a:bodyPr wrap="square">
            <a:spAutoFit/>
          </a:bodyPr>
          <a:lstStyle/>
          <a:p>
            <a:pPr algn="ctr">
              <a:lnSpc>
                <a:spcPct val="100000"/>
              </a:lnSpc>
            </a:pPr>
            <a:r>
              <a:rPr lang="pt-BR" sz="1100" dirty="0" smtClean="0">
                <a:latin typeface="Trebuchet MS" pitchFamily="34" charset="0"/>
                <a:cs typeface="Arial MT"/>
              </a:rPr>
              <a:t>Figura 7.18 Característica de disparo de interruptores SLS [54]</a:t>
            </a:r>
            <a:endParaRPr lang="pt-BR" sz="1100" dirty="0">
              <a:latin typeface="Trebuchet MS" pitchFamily="34" charset="0"/>
              <a:cs typeface="Arial MT"/>
            </a:endParaRPr>
          </a:p>
        </p:txBody>
      </p:sp>
      <p:pic>
        <p:nvPicPr>
          <p:cNvPr id="8195" name="Picture 3"/>
          <p:cNvPicPr>
            <a:picLocks noChangeAspect="1" noChangeArrowheads="1"/>
          </p:cNvPicPr>
          <p:nvPr/>
        </p:nvPicPr>
        <p:blipFill>
          <a:blip r:embed="rId3"/>
          <a:srcRect/>
          <a:stretch>
            <a:fillRect/>
          </a:stretch>
        </p:blipFill>
        <p:spPr bwMode="auto">
          <a:xfrm>
            <a:off x="5334000" y="647700"/>
            <a:ext cx="3581400" cy="4314825"/>
          </a:xfrm>
          <a:prstGeom prst="rect">
            <a:avLst/>
          </a:prstGeom>
          <a:noFill/>
          <a:ln w="9525">
            <a:noFill/>
            <a:miter lim="800000"/>
            <a:headEnd/>
            <a:tailEnd/>
          </a:ln>
          <a:effectLst/>
        </p:spPr>
      </p:pic>
      <p:sp>
        <p:nvSpPr>
          <p:cNvPr id="24" name="23 Rectángulo"/>
          <p:cNvSpPr/>
          <p:nvPr/>
        </p:nvSpPr>
        <p:spPr>
          <a:xfrm>
            <a:off x="152400" y="4437727"/>
            <a:ext cx="4953000" cy="1107996"/>
          </a:xfrm>
          <a:prstGeom prst="rect">
            <a:avLst/>
          </a:prstGeom>
        </p:spPr>
        <p:txBody>
          <a:bodyPr wrap="square">
            <a:spAutoFit/>
          </a:bodyPr>
          <a:lstStyle/>
          <a:p>
            <a:pPr algn="just"/>
            <a:r>
              <a:rPr lang="es-AR" sz="1100" dirty="0" smtClean="0">
                <a:latin typeface="Trebuchet MS" pitchFamily="34" charset="0"/>
                <a:cs typeface="Arial MT"/>
              </a:rPr>
              <a:t>La característica de disparo es similar a la del interruptor automático. Además, también está la tira de disparo del elemento bimetálico B2 en el circuito de corriente secundario (Figura 7.18). En caso de cortocircuito, la corriente conmuta siguiendo </a:t>
            </a:r>
            <a:r>
              <a:rPr lang="es-AR" sz="1100" spc="20" dirty="0" smtClean="0">
                <a:latin typeface="Trebuchet MS" pitchFamily="34" charset="0"/>
                <a:cs typeface="Arial MT"/>
              </a:rPr>
              <a:t>el disparo y extinción del arco eléctrico al circuito de corriente secundaria. ilustra la limitación de corriente para interruptores SLS para despejar cortocircuitos. </a:t>
            </a:r>
            <a:endParaRPr lang="es-AR" sz="1100" dirty="0"/>
          </a:p>
        </p:txBody>
      </p:sp>
      <p:sp>
        <p:nvSpPr>
          <p:cNvPr id="25" name="24 Rectángulo"/>
          <p:cNvSpPr/>
          <p:nvPr/>
        </p:nvSpPr>
        <p:spPr>
          <a:xfrm>
            <a:off x="152400" y="3619500"/>
            <a:ext cx="5029200" cy="769441"/>
          </a:xfrm>
          <a:prstGeom prst="rect">
            <a:avLst/>
          </a:prstGeom>
        </p:spPr>
        <p:txBody>
          <a:bodyPr wrap="square">
            <a:spAutoFit/>
          </a:bodyPr>
          <a:lstStyle/>
          <a:p>
            <a:pPr algn="just"/>
            <a:r>
              <a:rPr lang="es-AR" sz="1100" dirty="0" smtClean="0">
                <a:latin typeface="Trebuchet MS" pitchFamily="34" charset="0"/>
                <a:cs typeface="Arial MT"/>
              </a:rPr>
              <a:t>En caso de sobrecarga, el elemento bimetálico libera el mecanismo de enclavamiento S1, que luego abre el contacto K2. Con la ocurrencia de un cortocircuito, el electroimán E1 libera el mecanismo de enganche S2, que abre el contacto K1. </a:t>
            </a:r>
            <a:endParaRPr lang="es-AR" sz="1100"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98377"/>
            <a:ext cx="8686799" cy="763671"/>
          </a:xfrm>
          <a:prstGeom prst="rect">
            <a:avLst/>
          </a:prstGeom>
        </p:spPr>
        <p:txBody>
          <a:bodyPr vert="horz" wrap="square" lIns="0" tIns="12065" rIns="0" bIns="0" rtlCol="0">
            <a:spAutoFit/>
          </a:bodyPr>
          <a:lstStyle/>
          <a:p>
            <a:pPr marL="50800" marR="281940" algn="just">
              <a:lnSpc>
                <a:spcPct val="110700"/>
              </a:lnSpc>
              <a:spcBef>
                <a:spcPts val="805"/>
              </a:spcBef>
            </a:pPr>
            <a:r>
              <a:rPr lang="es-AR" sz="1100" spc="20" dirty="0" smtClean="0">
                <a:latin typeface="Trebuchet MS" pitchFamily="34" charset="0"/>
                <a:cs typeface="Arial MT"/>
              </a:rPr>
              <a:t>El contenido relativo de energía para una media onda de 40 </a:t>
            </a:r>
            <a:r>
              <a:rPr lang="es-AR" sz="1100" spc="20" dirty="0" err="1" smtClean="0">
                <a:latin typeface="Trebuchet MS" pitchFamily="34" charset="0"/>
                <a:cs typeface="Arial MT"/>
              </a:rPr>
              <a:t>kA</a:t>
            </a:r>
            <a:r>
              <a:rPr lang="es-AR" sz="1100" spc="20" dirty="0" smtClean="0">
                <a:latin typeface="Trebuchet MS" pitchFamily="34" charset="0"/>
                <a:cs typeface="Arial MT"/>
              </a:rPr>
              <a:t> es 16x10⁶ A²s. El cortocircuito se inicia en </a:t>
            </a:r>
            <a:r>
              <a:rPr lang="el-GR" sz="1100" spc="20" dirty="0" smtClean="0">
                <a:latin typeface="Trebuchet MS" pitchFamily="34" charset="0"/>
                <a:cs typeface="Arial MT"/>
              </a:rPr>
              <a:t>α</a:t>
            </a:r>
            <a:r>
              <a:rPr lang="es-AR" sz="1100" spc="20" dirty="0" smtClean="0">
                <a:latin typeface="Trebuchet MS" pitchFamily="34" charset="0"/>
                <a:cs typeface="Arial MT"/>
              </a:rPr>
              <a:t> = 60° (punto desfavorable). En 2,2 ms, el interruptor SLS desconecta la ubicación de la falla de la red y limita la energía de paso a 112,500 A²s. La Figura 7.20 muestra las características de los interruptores automáticos SLS y los fusibles NH para despejar cortocircuitos.</a:t>
            </a:r>
          </a:p>
        </p:txBody>
      </p:sp>
      <p:pic>
        <p:nvPicPr>
          <p:cNvPr id="9218" name="Picture 2"/>
          <p:cNvPicPr>
            <a:picLocks noChangeAspect="1" noChangeArrowheads="1"/>
          </p:cNvPicPr>
          <p:nvPr/>
        </p:nvPicPr>
        <p:blipFill>
          <a:blip r:embed="rId2"/>
          <a:srcRect/>
          <a:stretch>
            <a:fillRect/>
          </a:stretch>
        </p:blipFill>
        <p:spPr bwMode="auto">
          <a:xfrm>
            <a:off x="228600" y="1104900"/>
            <a:ext cx="4314825" cy="3590925"/>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a:srcRect/>
          <a:stretch>
            <a:fillRect/>
          </a:stretch>
        </p:blipFill>
        <p:spPr bwMode="auto">
          <a:xfrm>
            <a:off x="4419600" y="1028700"/>
            <a:ext cx="4276725" cy="3857625"/>
          </a:xfrm>
          <a:prstGeom prst="rect">
            <a:avLst/>
          </a:prstGeom>
          <a:noFill/>
          <a:ln w="9525">
            <a:noFill/>
            <a:miter lim="800000"/>
            <a:headEnd/>
            <a:tailEnd/>
          </a:ln>
          <a:effectLst/>
        </p:spPr>
      </p:pic>
      <p:sp>
        <p:nvSpPr>
          <p:cNvPr id="64" name="63 Rectángulo"/>
          <p:cNvSpPr/>
          <p:nvPr/>
        </p:nvSpPr>
        <p:spPr>
          <a:xfrm>
            <a:off x="228600" y="4838700"/>
            <a:ext cx="4572000" cy="453522"/>
          </a:xfrm>
          <a:prstGeom prst="rect">
            <a:avLst/>
          </a:prstGeom>
        </p:spPr>
        <p:txBody>
          <a:bodyPr>
            <a:spAutoFit/>
          </a:bodyPr>
          <a:lstStyle/>
          <a:p>
            <a:pPr marL="50800" marR="281940" algn="ctr">
              <a:lnSpc>
                <a:spcPct val="110700"/>
              </a:lnSpc>
              <a:spcBef>
                <a:spcPts val="805"/>
              </a:spcBef>
            </a:pPr>
            <a:r>
              <a:rPr lang="es-AR" sz="1100" b="1" spc="20" dirty="0" smtClean="0">
                <a:latin typeface="Trebuchet MS" pitchFamily="34" charset="0"/>
                <a:cs typeface="Arial MT"/>
              </a:rPr>
              <a:t>Figura 7.19 Limitación de corriente para interruptores SLS [54]</a:t>
            </a:r>
          </a:p>
        </p:txBody>
      </p:sp>
      <p:sp>
        <p:nvSpPr>
          <p:cNvPr id="65" name="64 Rectángulo"/>
          <p:cNvSpPr/>
          <p:nvPr/>
        </p:nvSpPr>
        <p:spPr>
          <a:xfrm>
            <a:off x="4800600" y="4914900"/>
            <a:ext cx="4114800" cy="655949"/>
          </a:xfrm>
          <a:prstGeom prst="rect">
            <a:avLst/>
          </a:prstGeom>
        </p:spPr>
        <p:txBody>
          <a:bodyPr wrap="square">
            <a:spAutoFit/>
          </a:bodyPr>
          <a:lstStyle/>
          <a:p>
            <a:pPr marL="50800" marR="281940" algn="ctr">
              <a:lnSpc>
                <a:spcPct val="110700"/>
              </a:lnSpc>
              <a:spcBef>
                <a:spcPts val="805"/>
              </a:spcBef>
            </a:pPr>
            <a:r>
              <a:rPr lang="es-AR" sz="1100" spc="20" dirty="0" smtClean="0">
                <a:latin typeface="Trebuchet MS" pitchFamily="34" charset="0"/>
                <a:cs typeface="Arial MT"/>
              </a:rPr>
              <a:t>Figura 7.20 Comparación de interruptores automáticos SLS con interruptores automáticos aguas abajo y fusibles NH para despejar cortocircuitos [54]</a:t>
            </a:r>
            <a:endParaRPr lang="es-AR" sz="1100" dirty="0">
              <a:latin typeface="Trebuchet MS" pitchFamily="34" charset="0"/>
              <a:cs typeface="Arial MT"/>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1" y="298377"/>
            <a:ext cx="4571999" cy="3397725"/>
          </a:xfrm>
          <a:prstGeom prst="rect">
            <a:avLst/>
          </a:prstGeom>
        </p:spPr>
        <p:txBody>
          <a:bodyPr vert="horz" wrap="square" lIns="0" tIns="12065" rIns="0" bIns="0" rtlCol="0">
            <a:spAutoFit/>
          </a:bodyPr>
          <a:lstStyle/>
          <a:p>
            <a:pPr algn="just">
              <a:lnSpc>
                <a:spcPct val="100000"/>
              </a:lnSpc>
            </a:pPr>
            <a:r>
              <a:rPr lang="es-AR" sz="1100" b="1" dirty="0" smtClean="0">
                <a:latin typeface="Trebuchet MS" pitchFamily="34" charset="0"/>
                <a:cs typeface="Arial MT"/>
              </a:rPr>
              <a:t>2. Diseño y función del conjunto de fusibles principal automatizado S700</a:t>
            </a:r>
          </a:p>
          <a:p>
            <a:pPr algn="just">
              <a:lnSpc>
                <a:spcPct val="100000"/>
              </a:lnSpc>
            </a:pPr>
            <a:endParaRPr lang="es-AR" sz="1100" dirty="0" smtClean="0">
              <a:latin typeface="Trebuchet MS" pitchFamily="34" charset="0"/>
              <a:cs typeface="Arial MT"/>
            </a:endParaRPr>
          </a:p>
          <a:p>
            <a:pPr algn="just">
              <a:lnSpc>
                <a:spcPct val="100000"/>
              </a:lnSpc>
            </a:pPr>
            <a:r>
              <a:rPr lang="es-AR" sz="1100" dirty="0" smtClean="0">
                <a:latin typeface="Trebuchet MS" pitchFamily="34" charset="0"/>
                <a:cs typeface="Arial MT"/>
              </a:rPr>
              <a:t>El diseño del conjunto de fusibles principal automatizado S700 se muestra en la Figura 7.21. En caso de sobrecarga, el primer elemento </a:t>
            </a:r>
            <a:r>
              <a:rPr lang="es-AR" sz="1100" dirty="0" err="1" smtClean="0">
                <a:latin typeface="Trebuchet MS" pitchFamily="34" charset="0"/>
                <a:cs typeface="Arial MT"/>
              </a:rPr>
              <a:t>termobimetálico</a:t>
            </a:r>
            <a:r>
              <a:rPr lang="es-AR" sz="1100" dirty="0" smtClean="0">
                <a:latin typeface="Trebuchet MS" pitchFamily="34" charset="0"/>
                <a:cs typeface="Arial MT"/>
              </a:rPr>
              <a:t> TB1 inicia el disparo. Al ocurrir un cortocircuito, el primer sistema de electroimán, con anclaje de impacto ES1, abre las piezas de contacto K, de modo que surge un arco eléctrico más largo en la cámara de extinción de arco LL, limitando la magnitud de la corriente de cortocircuito. En el caso normal, esta corriente de cortocircuito limitada es desconectada por el pequeño disyuntor aguas abajo, cerrando los contactos de S700 nuevamente. Si el cortocircuito se produce antes del disyuntor, entonces fluye una corriente parcial a través del segundo elemento </a:t>
            </a:r>
            <a:r>
              <a:rPr lang="es-AR" sz="1100" dirty="0" err="1" smtClean="0">
                <a:latin typeface="Trebuchet MS" pitchFamily="34" charset="0"/>
                <a:cs typeface="Arial MT"/>
              </a:rPr>
              <a:t>termobimetálico</a:t>
            </a:r>
            <a:r>
              <a:rPr lang="es-AR" sz="1100" dirty="0" smtClean="0">
                <a:latin typeface="Trebuchet MS" pitchFamily="34" charset="0"/>
                <a:cs typeface="Arial MT"/>
              </a:rPr>
              <a:t> TB2. Este elemento dobla y cierra el circuito para el segundo sistema de electroimán ES2. Por lo tanto, el apertura se lleva a cabo a través del mecanismo de contacto S. Las características de tiempo-corriente del conjunto fusible automático principal se muestran en la Figura 7.22.</a:t>
            </a:r>
          </a:p>
          <a:p>
            <a:pPr algn="just">
              <a:lnSpc>
                <a:spcPct val="100000"/>
              </a:lnSpc>
            </a:pPr>
            <a:endParaRPr lang="es-AR" sz="1100" dirty="0" smtClean="0">
              <a:latin typeface="Trebuchet MS" pitchFamily="34" charset="0"/>
              <a:cs typeface="Arial MT"/>
            </a:endParaRPr>
          </a:p>
          <a:p>
            <a:pPr algn="just">
              <a:lnSpc>
                <a:spcPct val="100000"/>
              </a:lnSpc>
            </a:pPr>
            <a:endParaRPr lang="es-AR" sz="1100" dirty="0" smtClean="0">
              <a:latin typeface="Trebuchet MS" pitchFamily="34" charset="0"/>
              <a:cs typeface="Arial MT"/>
            </a:endParaRPr>
          </a:p>
        </p:txBody>
      </p:sp>
      <p:pic>
        <p:nvPicPr>
          <p:cNvPr id="10242" name="Picture 2"/>
          <p:cNvPicPr>
            <a:picLocks noChangeAspect="1" noChangeArrowheads="1"/>
          </p:cNvPicPr>
          <p:nvPr/>
        </p:nvPicPr>
        <p:blipFill>
          <a:blip r:embed="rId2"/>
          <a:srcRect/>
          <a:stretch>
            <a:fillRect/>
          </a:stretch>
        </p:blipFill>
        <p:spPr bwMode="auto">
          <a:xfrm>
            <a:off x="304800" y="3314700"/>
            <a:ext cx="4495800" cy="1905000"/>
          </a:xfrm>
          <a:prstGeom prst="rect">
            <a:avLst/>
          </a:prstGeom>
          <a:noFill/>
          <a:ln w="9525">
            <a:noFill/>
            <a:miter lim="800000"/>
            <a:headEnd/>
            <a:tailEnd/>
          </a:ln>
          <a:effectLst/>
        </p:spPr>
      </p:pic>
      <p:pic>
        <p:nvPicPr>
          <p:cNvPr id="10243" name="Picture 3"/>
          <p:cNvPicPr>
            <a:picLocks noChangeAspect="1" noChangeArrowheads="1"/>
          </p:cNvPicPr>
          <p:nvPr/>
        </p:nvPicPr>
        <p:blipFill>
          <a:blip r:embed="rId3"/>
          <a:srcRect/>
          <a:stretch>
            <a:fillRect/>
          </a:stretch>
        </p:blipFill>
        <p:spPr bwMode="auto">
          <a:xfrm>
            <a:off x="4876800" y="295275"/>
            <a:ext cx="3781425" cy="4848225"/>
          </a:xfrm>
          <a:prstGeom prst="rect">
            <a:avLst/>
          </a:prstGeom>
          <a:noFill/>
          <a:ln w="9525">
            <a:noFill/>
            <a:miter lim="800000"/>
            <a:headEnd/>
            <a:tailEnd/>
          </a:ln>
          <a:effectLst/>
        </p:spPr>
      </p:pic>
      <p:sp>
        <p:nvSpPr>
          <p:cNvPr id="89" name="88 Rectángulo"/>
          <p:cNvSpPr/>
          <p:nvPr/>
        </p:nvSpPr>
        <p:spPr>
          <a:xfrm>
            <a:off x="228600" y="5284113"/>
            <a:ext cx="4572000" cy="430887"/>
          </a:xfrm>
          <a:prstGeom prst="rect">
            <a:avLst/>
          </a:prstGeom>
        </p:spPr>
        <p:txBody>
          <a:bodyPr>
            <a:spAutoFit/>
          </a:bodyPr>
          <a:lstStyle/>
          <a:p>
            <a:pPr algn="ctr">
              <a:lnSpc>
                <a:spcPct val="100000"/>
              </a:lnSpc>
            </a:pPr>
            <a:r>
              <a:rPr lang="es-AR" sz="1100" dirty="0" smtClean="0">
                <a:latin typeface="Trebuchet MS" pitchFamily="34" charset="0"/>
                <a:cs typeface="Arial MT"/>
              </a:rPr>
              <a:t>Figura 7.2l Diseño y funcionamiento del conjunto fusible automático principal S700 [62]</a:t>
            </a:r>
          </a:p>
        </p:txBody>
      </p:sp>
      <p:sp>
        <p:nvSpPr>
          <p:cNvPr id="90" name="89 Rectángulo"/>
          <p:cNvSpPr/>
          <p:nvPr/>
        </p:nvSpPr>
        <p:spPr>
          <a:xfrm>
            <a:off x="5029200" y="5143500"/>
            <a:ext cx="3886200" cy="430887"/>
          </a:xfrm>
          <a:prstGeom prst="rect">
            <a:avLst/>
          </a:prstGeom>
        </p:spPr>
        <p:txBody>
          <a:bodyPr wrap="square">
            <a:spAutoFit/>
          </a:bodyPr>
          <a:lstStyle/>
          <a:p>
            <a:pPr algn="ctr">
              <a:lnSpc>
                <a:spcPct val="100000"/>
              </a:lnSpc>
            </a:pPr>
            <a:r>
              <a:rPr lang="es-AR" sz="1100" dirty="0" smtClean="0">
                <a:latin typeface="Trebuchet MS" pitchFamily="34" charset="0"/>
                <a:cs typeface="Arial MT"/>
              </a:rPr>
              <a:t>Figura 7.22 Característica de tiempo-corriente para el conjunto de fusible automático principal S700 [62]</a:t>
            </a:r>
            <a:endParaRPr lang="es-AR" sz="1100" dirty="0">
              <a:latin typeface="Trebuchet MS" pitchFamily="34" charset="0"/>
              <a:cs typeface="Arial MT"/>
            </a:endParaRPr>
          </a:p>
        </p:txBody>
      </p:sp>
      <p:sp>
        <p:nvSpPr>
          <p:cNvPr id="91" name="90 Rectángulo"/>
          <p:cNvSpPr/>
          <p:nvPr/>
        </p:nvSpPr>
        <p:spPr>
          <a:xfrm>
            <a:off x="4572000" y="4686300"/>
            <a:ext cx="381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1" y="190500"/>
            <a:ext cx="3886199" cy="5090496"/>
          </a:xfrm>
          <a:prstGeom prst="rect">
            <a:avLst/>
          </a:prstGeom>
        </p:spPr>
        <p:txBody>
          <a:bodyPr vert="horz" wrap="square" lIns="0" tIns="12065" rIns="0" bIns="0" rtlCol="0">
            <a:spAutoFit/>
          </a:bodyPr>
          <a:lstStyle/>
          <a:p>
            <a:pPr algn="just">
              <a:lnSpc>
                <a:spcPct val="100000"/>
              </a:lnSpc>
              <a:spcBef>
                <a:spcPts val="45"/>
              </a:spcBef>
            </a:pPr>
            <a:r>
              <a:rPr lang="es-AR" sz="1100" b="1" dirty="0" smtClean="0">
                <a:latin typeface="Trebuchet MS"/>
                <a:cs typeface="Trebuchet MS"/>
              </a:rPr>
              <a:t>7.2.8  Tableros de montaje de medidores con interruptor de protección principal</a:t>
            </a:r>
          </a:p>
          <a:p>
            <a:pPr algn="just">
              <a:lnSpc>
                <a:spcPct val="100000"/>
              </a:lnSpc>
              <a:spcBef>
                <a:spcPts val="45"/>
              </a:spcBef>
            </a:pPr>
            <a:endParaRPr lang="es-AR" sz="1100" dirty="0" smtClean="0">
              <a:latin typeface="Trebuchet MS"/>
              <a:cs typeface="Trebuchet MS"/>
            </a:endParaRPr>
          </a:p>
          <a:p>
            <a:pPr algn="just">
              <a:lnSpc>
                <a:spcPct val="100000"/>
              </a:lnSpc>
              <a:spcBef>
                <a:spcPts val="45"/>
              </a:spcBef>
            </a:pPr>
            <a:r>
              <a:rPr lang="es-AR" sz="1100" dirty="0" smtClean="0">
                <a:latin typeface="Trebuchet MS"/>
                <a:cs typeface="Trebuchet MS"/>
              </a:rPr>
              <a:t>Es posible instalar conjuntos de fusibles automatizados principales e interruptores automáticos selectivos en tableros de montaje de medidores de las siguientes maneras:</a:t>
            </a:r>
          </a:p>
          <a:p>
            <a:pPr algn="just">
              <a:lnSpc>
                <a:spcPct val="100000"/>
              </a:lnSpc>
              <a:spcBef>
                <a:spcPts val="45"/>
              </a:spcBef>
            </a:pPr>
            <a:endParaRPr lang="es-AR" sz="1100" b="1" dirty="0" smtClean="0">
              <a:latin typeface="Trebuchet MS"/>
              <a:cs typeface="Trebuchet MS"/>
            </a:endParaRPr>
          </a:p>
          <a:p>
            <a:pPr algn="just">
              <a:lnSpc>
                <a:spcPct val="100000"/>
              </a:lnSpc>
              <a:spcBef>
                <a:spcPts val="45"/>
              </a:spcBef>
            </a:pPr>
            <a:r>
              <a:rPr lang="es-AR" sz="1100" b="1" dirty="0" smtClean="0">
                <a:latin typeface="Trebuchet MS"/>
                <a:cs typeface="Trebuchet MS"/>
              </a:rPr>
              <a:t>1. Conexión tarifa única hasta 63 A de capacidad de carga (Figura 7.23)</a:t>
            </a:r>
          </a:p>
          <a:p>
            <a:pPr algn="just">
              <a:lnSpc>
                <a:spcPct val="100000"/>
              </a:lnSpc>
              <a:spcBef>
                <a:spcPts val="45"/>
              </a:spcBef>
            </a:pPr>
            <a:r>
              <a:rPr lang="es-AR" sz="1100" dirty="0" smtClean="0">
                <a:latin typeface="Trebuchet MS"/>
                <a:cs typeface="Trebuchet MS"/>
              </a:rPr>
              <a:t>La conexión se realiza de acuerdo con las normas del panel de servicio. Se proporciona un interruptor principal de tres polos en la caja de terminales inferior y un terminal de circuito derivado principal/fusible de suma en la caja de terminales superior o un dispositivo de protección contra </a:t>
            </a:r>
            <a:r>
              <a:rPr lang="es-AR" sz="1100" dirty="0" err="1" smtClean="0">
                <a:latin typeface="Trebuchet MS"/>
                <a:cs typeface="Trebuchet MS"/>
              </a:rPr>
              <a:t>sobrecorriente</a:t>
            </a:r>
            <a:r>
              <a:rPr lang="es-AR" sz="1100" dirty="0" smtClean="0">
                <a:latin typeface="Trebuchet MS"/>
                <a:cs typeface="Trebuchet MS"/>
              </a:rPr>
              <a:t> como dispositivo de desconexión conmutable, p. un disyuntor selectivo del circuito derivado principal en la caja de terminales inferior y un terminal del circuito derivado principal en la caja de terminales superior.</a:t>
            </a:r>
          </a:p>
          <a:p>
            <a:pPr algn="just">
              <a:lnSpc>
                <a:spcPct val="100000"/>
              </a:lnSpc>
              <a:spcBef>
                <a:spcPts val="45"/>
              </a:spcBef>
            </a:pPr>
            <a:endParaRPr lang="es-AR" sz="1100" dirty="0" smtClean="0">
              <a:latin typeface="Trebuchet MS"/>
              <a:cs typeface="Trebuchet MS"/>
            </a:endParaRPr>
          </a:p>
          <a:p>
            <a:pPr algn="just">
              <a:lnSpc>
                <a:spcPct val="100000"/>
              </a:lnSpc>
              <a:spcBef>
                <a:spcPts val="45"/>
              </a:spcBef>
            </a:pPr>
            <a:endParaRPr lang="es-AR" sz="1100" dirty="0" smtClean="0">
              <a:latin typeface="Trebuchet MS"/>
              <a:cs typeface="Trebuchet MS"/>
            </a:endParaRPr>
          </a:p>
          <a:p>
            <a:pPr algn="just">
              <a:lnSpc>
                <a:spcPct val="100000"/>
              </a:lnSpc>
              <a:spcBef>
                <a:spcPts val="45"/>
              </a:spcBef>
            </a:pPr>
            <a:r>
              <a:rPr lang="es-AR" sz="1100" b="1" dirty="0" smtClean="0">
                <a:latin typeface="Trebuchet MS"/>
                <a:cs typeface="Trebuchet MS"/>
              </a:rPr>
              <a:t>2. Conexiones </a:t>
            </a:r>
            <a:r>
              <a:rPr lang="es-AR" sz="1100" b="1" dirty="0" err="1" smtClean="0">
                <a:latin typeface="Trebuchet MS"/>
                <a:cs typeface="Trebuchet MS"/>
              </a:rPr>
              <a:t>multitasa</a:t>
            </a:r>
            <a:r>
              <a:rPr lang="es-AR" sz="1100" b="1" dirty="0" smtClean="0">
                <a:latin typeface="Trebuchet MS"/>
                <a:cs typeface="Trebuchet MS"/>
              </a:rPr>
              <a:t> para capacidad de carga de 63 A </a:t>
            </a:r>
            <a:r>
              <a:rPr lang="es-AR" sz="1100" b="1" dirty="0" err="1" smtClean="0">
                <a:latin typeface="Trebuchet MS"/>
                <a:cs typeface="Trebuchet MS"/>
              </a:rPr>
              <a:t>a</a:t>
            </a:r>
            <a:r>
              <a:rPr lang="es-AR" sz="1100" b="1" dirty="0" smtClean="0">
                <a:latin typeface="Trebuchet MS"/>
                <a:cs typeface="Trebuchet MS"/>
              </a:rPr>
              <a:t> 100 A (Figura 7.24) </a:t>
            </a:r>
          </a:p>
          <a:p>
            <a:pPr algn="just">
              <a:lnSpc>
                <a:spcPct val="100000"/>
              </a:lnSpc>
              <a:spcBef>
                <a:spcPts val="45"/>
              </a:spcBef>
            </a:pPr>
            <a:r>
              <a:rPr lang="es-AR" sz="1100" dirty="0" smtClean="0">
                <a:latin typeface="Trebuchet MS"/>
                <a:cs typeface="Trebuchet MS"/>
              </a:rPr>
              <a:t>La conexión se realiza de acuerdo con las normas del cuadro de servicio. Se proporciona un interruptor principal de tres polos en la caja de terminales inferior y fusibles de suma en la caja de terminales superior o un dispositivo de protección contra </a:t>
            </a:r>
            <a:r>
              <a:rPr lang="es-AR" sz="1100" dirty="0" err="1" smtClean="0">
                <a:latin typeface="Trebuchet MS"/>
                <a:cs typeface="Trebuchet MS"/>
              </a:rPr>
              <a:t>sobrecorriente</a:t>
            </a:r>
            <a:r>
              <a:rPr lang="es-AR" sz="1100" dirty="0" smtClean="0">
                <a:latin typeface="Trebuchet MS"/>
                <a:cs typeface="Trebuchet MS"/>
              </a:rPr>
              <a:t> como dispositivo de desconexión conmutable, p. un disyuntor selectivo del circuito derivado principal en la caja de terminales inferior y un terminal del circuito derivado principal en la caja de terminales superior.</a:t>
            </a:r>
            <a:endParaRPr sz="1100">
              <a:latin typeface="Arial MT"/>
              <a:cs typeface="Arial MT"/>
            </a:endParaRPr>
          </a:p>
        </p:txBody>
      </p:sp>
      <p:sp>
        <p:nvSpPr>
          <p:cNvPr id="103" name="102 Rectángulo"/>
          <p:cNvSpPr/>
          <p:nvPr/>
        </p:nvSpPr>
        <p:spPr>
          <a:xfrm>
            <a:off x="4343400" y="5295900"/>
            <a:ext cx="4572000" cy="261610"/>
          </a:xfrm>
          <a:prstGeom prst="rect">
            <a:avLst/>
          </a:prstGeom>
        </p:spPr>
        <p:txBody>
          <a:bodyPr wrap="square">
            <a:spAutoFit/>
          </a:bodyPr>
          <a:lstStyle/>
          <a:p>
            <a:r>
              <a:rPr lang="es-AR" sz="1100" b="1" dirty="0" smtClean="0"/>
              <a:t>Figura 7.24 Conexiones </a:t>
            </a:r>
            <a:r>
              <a:rPr lang="es-AR" sz="1100" b="1" dirty="0" err="1" smtClean="0"/>
              <a:t>multitasa</a:t>
            </a:r>
            <a:r>
              <a:rPr lang="es-AR" sz="1100" b="1" dirty="0" smtClean="0"/>
              <a:t> para capacidad de carga de 63 A </a:t>
            </a:r>
            <a:r>
              <a:rPr lang="es-AR" sz="1100" b="1" dirty="0" err="1" smtClean="0"/>
              <a:t>a</a:t>
            </a:r>
            <a:r>
              <a:rPr lang="es-AR" sz="1100" b="1" dirty="0" smtClean="0"/>
              <a:t> 100 A</a:t>
            </a:r>
            <a:endParaRPr lang="es-AR" sz="1100" b="1" dirty="0"/>
          </a:p>
        </p:txBody>
      </p:sp>
      <p:sp>
        <p:nvSpPr>
          <p:cNvPr id="104" name="103 Rectángulo"/>
          <p:cNvSpPr/>
          <p:nvPr/>
        </p:nvSpPr>
        <p:spPr>
          <a:xfrm>
            <a:off x="4267200" y="3009900"/>
            <a:ext cx="4572000" cy="261610"/>
          </a:xfrm>
          <a:prstGeom prst="rect">
            <a:avLst/>
          </a:prstGeom>
        </p:spPr>
        <p:txBody>
          <a:bodyPr>
            <a:spAutoFit/>
          </a:bodyPr>
          <a:lstStyle/>
          <a:p>
            <a:pPr algn="just">
              <a:lnSpc>
                <a:spcPct val="100000"/>
              </a:lnSpc>
              <a:spcBef>
                <a:spcPts val="45"/>
              </a:spcBef>
            </a:pPr>
            <a:r>
              <a:rPr lang="es-AR" sz="1100" dirty="0" smtClean="0">
                <a:latin typeface="Trebuchet MS"/>
                <a:cs typeface="Trebuchet MS"/>
              </a:rPr>
              <a:t>Figura 7.23 Conexión tarifa única hasta 63 A de capacidad de carga</a:t>
            </a:r>
          </a:p>
        </p:txBody>
      </p:sp>
      <p:pic>
        <p:nvPicPr>
          <p:cNvPr id="11266" name="Picture 2"/>
          <p:cNvPicPr>
            <a:picLocks noChangeAspect="1" noChangeArrowheads="1"/>
          </p:cNvPicPr>
          <p:nvPr/>
        </p:nvPicPr>
        <p:blipFill>
          <a:blip r:embed="rId2"/>
          <a:srcRect/>
          <a:stretch>
            <a:fillRect/>
          </a:stretch>
        </p:blipFill>
        <p:spPr bwMode="auto">
          <a:xfrm>
            <a:off x="4267200" y="190500"/>
            <a:ext cx="4572000" cy="2819400"/>
          </a:xfrm>
          <a:prstGeom prst="rect">
            <a:avLst/>
          </a:prstGeom>
          <a:noFill/>
          <a:ln w="9525">
            <a:noFill/>
            <a:miter lim="800000"/>
            <a:headEnd/>
            <a:tailEnd/>
          </a:ln>
          <a:effectLst/>
        </p:spPr>
      </p:pic>
      <p:pic>
        <p:nvPicPr>
          <p:cNvPr id="11267" name="Picture 3"/>
          <p:cNvPicPr>
            <a:picLocks noChangeAspect="1" noChangeArrowheads="1"/>
          </p:cNvPicPr>
          <p:nvPr/>
        </p:nvPicPr>
        <p:blipFill>
          <a:blip r:embed="rId3"/>
          <a:srcRect/>
          <a:stretch>
            <a:fillRect/>
          </a:stretch>
        </p:blipFill>
        <p:spPr bwMode="auto">
          <a:xfrm>
            <a:off x="4419600" y="3314700"/>
            <a:ext cx="4505325" cy="20764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 name="object 48"/>
          <p:cNvSpPr txBox="1"/>
          <p:nvPr/>
        </p:nvSpPr>
        <p:spPr>
          <a:xfrm>
            <a:off x="304800" y="266700"/>
            <a:ext cx="8534400" cy="5255285"/>
          </a:xfrm>
          <a:prstGeom prst="rect">
            <a:avLst/>
          </a:prstGeom>
        </p:spPr>
        <p:txBody>
          <a:bodyPr vert="horz" wrap="square" lIns="0" tIns="7620" rIns="0" bIns="0" rtlCol="0">
            <a:spAutoFit/>
          </a:bodyPr>
          <a:lstStyle/>
          <a:p>
            <a:pPr algn="just">
              <a:lnSpc>
                <a:spcPct val="100000"/>
              </a:lnSpc>
            </a:pPr>
            <a:r>
              <a:rPr lang="es-AR" sz="1100" b="1" dirty="0" smtClean="0">
                <a:latin typeface="Trebuchet MS"/>
                <a:cs typeface="Trebuchet MS"/>
              </a:rPr>
              <a:t>3. Conexiones </a:t>
            </a:r>
            <a:r>
              <a:rPr lang="es-AR" sz="1100" b="1" dirty="0" err="1" smtClean="0">
                <a:latin typeface="Trebuchet MS"/>
                <a:cs typeface="Trebuchet MS"/>
              </a:rPr>
              <a:t>multitasa</a:t>
            </a:r>
            <a:r>
              <a:rPr lang="es-AR" sz="1100" b="1" dirty="0" smtClean="0">
                <a:latin typeface="Trebuchet MS"/>
                <a:cs typeface="Trebuchet MS"/>
              </a:rPr>
              <a:t> para más de 100 A de capacidad de carga (Figura 7.25) </a:t>
            </a:r>
          </a:p>
          <a:p>
            <a:pPr algn="just">
              <a:lnSpc>
                <a:spcPct val="100000"/>
              </a:lnSpc>
            </a:pPr>
            <a:endParaRPr lang="es-AR" sz="1100" dirty="0" smtClean="0">
              <a:latin typeface="Trebuchet MS"/>
              <a:cs typeface="Trebuchet MS"/>
            </a:endParaRPr>
          </a:p>
          <a:p>
            <a:pPr algn="just">
              <a:lnSpc>
                <a:spcPct val="100000"/>
              </a:lnSpc>
            </a:pPr>
            <a:r>
              <a:rPr lang="es-AR" sz="1100" dirty="0" smtClean="0">
                <a:latin typeface="Trebuchet MS"/>
                <a:cs typeface="Trebuchet MS"/>
              </a:rPr>
              <a:t>Grupo de fusibles redondos de hasta 100 A están fuera del gabinete del medidor, un interruptor principal de tres polos en la caja de terminales inferior y fusibles de suma en la caja de terminales superior o un dispositivo de protección contra </a:t>
            </a:r>
            <a:r>
              <a:rPr lang="es-AR" sz="1100" dirty="0" err="1" smtClean="0">
                <a:latin typeface="Trebuchet MS"/>
                <a:cs typeface="Trebuchet MS"/>
              </a:rPr>
              <a:t>sobrecorriente</a:t>
            </a:r>
            <a:r>
              <a:rPr lang="es-AR" sz="1100" dirty="0" smtClean="0">
                <a:latin typeface="Trebuchet MS"/>
                <a:cs typeface="Trebuchet MS"/>
              </a:rPr>
              <a:t> como dispositivo de desconexión conmutable, p. un disyuntor selectivo del circuito derivado principal en la caja de terminales inferior y un terminal del circuito derivado principal en la caja de terminales superior.</a:t>
            </a: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ES" sz="1100" dirty="0" smtClean="0">
              <a:latin typeface="Trebuchet MS"/>
              <a:cs typeface="Trebuchet MS"/>
            </a:endParaRPr>
          </a:p>
          <a:p>
            <a:pPr algn="just">
              <a:lnSpc>
                <a:spcPct val="100000"/>
              </a:lnSpc>
            </a:pPr>
            <a:endParaRPr lang="es-AR" sz="1100" dirty="0" smtClean="0">
              <a:latin typeface="Trebuchet MS"/>
              <a:cs typeface="Trebuchet MS"/>
            </a:endParaRPr>
          </a:p>
          <a:p>
            <a:pPr algn="ctr">
              <a:lnSpc>
                <a:spcPct val="100000"/>
              </a:lnSpc>
            </a:pPr>
            <a:r>
              <a:rPr lang="es-AR" sz="1100" dirty="0" smtClean="0">
                <a:latin typeface="Trebuchet MS"/>
                <a:cs typeface="Trebuchet MS"/>
              </a:rPr>
              <a:t>Figura 7.25 Conexiones </a:t>
            </a:r>
            <a:r>
              <a:rPr lang="es-AR" sz="1100" dirty="0" err="1" smtClean="0">
                <a:latin typeface="Trebuchet MS"/>
                <a:cs typeface="Trebuchet MS"/>
              </a:rPr>
              <a:t>multitasa</a:t>
            </a:r>
            <a:r>
              <a:rPr lang="es-AR" sz="1100" dirty="0" smtClean="0">
                <a:latin typeface="Trebuchet MS"/>
                <a:cs typeface="Trebuchet MS"/>
              </a:rPr>
              <a:t> para más de 100 A de capacidad de carga</a:t>
            </a:r>
            <a:endParaRPr sz="1100">
              <a:latin typeface="Arial MT"/>
              <a:cs typeface="Arial MT"/>
            </a:endParaRPr>
          </a:p>
        </p:txBody>
      </p:sp>
      <p:pic>
        <p:nvPicPr>
          <p:cNvPr id="12290" name="Picture 2"/>
          <p:cNvPicPr>
            <a:picLocks noChangeAspect="1" noChangeArrowheads="1"/>
          </p:cNvPicPr>
          <p:nvPr/>
        </p:nvPicPr>
        <p:blipFill>
          <a:blip r:embed="rId2"/>
          <a:srcRect/>
          <a:stretch>
            <a:fillRect/>
          </a:stretch>
        </p:blipFill>
        <p:spPr bwMode="auto">
          <a:xfrm>
            <a:off x="2362200" y="1562100"/>
            <a:ext cx="4424363" cy="3657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28600" y="266700"/>
            <a:ext cx="3962400" cy="5438668"/>
          </a:xfrm>
          <a:prstGeom prst="rect">
            <a:avLst/>
          </a:prstGeom>
        </p:spPr>
        <p:txBody>
          <a:bodyPr vert="horz" wrap="square" lIns="0" tIns="21590" rIns="0" bIns="0" rtlCol="0">
            <a:spAutoFit/>
          </a:bodyPr>
          <a:lstStyle/>
          <a:p>
            <a:pPr algn="just">
              <a:lnSpc>
                <a:spcPct val="100000"/>
              </a:lnSpc>
              <a:spcBef>
                <a:spcPts val="10"/>
              </a:spcBef>
            </a:pPr>
            <a:r>
              <a:rPr lang="es-AR" sz="1100" dirty="0" smtClean="0">
                <a:latin typeface="Trebuchet MS"/>
                <a:cs typeface="Trebuchet MS"/>
              </a:rPr>
              <a:t>La arena fina compactada sirve como medio de extinción para el arco eléctrico. La corriente de umbral funde o vaporiza el conductor. El arco eléctrico que surge mantiene la corriente. El arco a su vez derrite la arena. Para esto, es necesario un cierto pulso de calor de J ,             .</a:t>
            </a:r>
          </a:p>
          <a:p>
            <a:pPr algn="just">
              <a:lnSpc>
                <a:spcPct val="100000"/>
              </a:lnSpc>
              <a:spcBef>
                <a:spcPts val="10"/>
              </a:spcBef>
            </a:pPr>
            <a:endParaRPr lang="es-AR" sz="1100" dirty="0" smtClean="0">
              <a:latin typeface="Trebuchet MS"/>
              <a:cs typeface="Trebuchet MS"/>
            </a:endParaRPr>
          </a:p>
          <a:p>
            <a:pPr algn="just">
              <a:lnSpc>
                <a:spcPct val="100000"/>
              </a:lnSpc>
              <a:spcBef>
                <a:spcPts val="10"/>
              </a:spcBef>
            </a:pPr>
            <a:r>
              <a:rPr lang="es-AR" sz="1100" dirty="0" smtClean="0">
                <a:latin typeface="Trebuchet MS"/>
                <a:cs typeface="Trebuchet MS"/>
              </a:rPr>
              <a:t>El fusible siempre interrumpe grandes corrientes de cortocircuito mediante la limitación de corriente antes de  llegar a </a:t>
            </a:r>
            <a:r>
              <a:rPr lang="es-AR" sz="1100" dirty="0" err="1" smtClean="0">
                <a:latin typeface="Trebuchet MS"/>
                <a:cs typeface="Trebuchet MS"/>
              </a:rPr>
              <a:t>ip</a:t>
            </a:r>
            <a:r>
              <a:rPr lang="es-AR" sz="1100" dirty="0" smtClean="0">
                <a:latin typeface="Trebuchet MS"/>
                <a:cs typeface="Trebuchet MS"/>
              </a:rPr>
              <a:t> y sin esperar el cruce natural de corriente por cero. La tensión del arco eléctrico del fusible debe ser superior a la sobretensión producida para garantizar la extinción. El tipo de característica determina la clase de función del fusible y su construcción externa su tipo de construcción. La característica dependiente de la corriente del fusible se deriva de la ecuación simplificada</a:t>
            </a:r>
          </a:p>
          <a:p>
            <a:pPr algn="just">
              <a:lnSpc>
                <a:spcPct val="100000"/>
              </a:lnSpc>
              <a:spcBef>
                <a:spcPts val="10"/>
              </a:spcBef>
            </a:pPr>
            <a:endParaRPr lang="es-ES" sz="1100" dirty="0" smtClean="0">
              <a:latin typeface="Trebuchet MS"/>
              <a:cs typeface="Trebuchet MS"/>
            </a:endParaRPr>
          </a:p>
          <a:p>
            <a:pPr algn="just">
              <a:lnSpc>
                <a:spcPct val="100000"/>
              </a:lnSpc>
              <a:spcBef>
                <a:spcPts val="10"/>
              </a:spcBef>
            </a:pPr>
            <a:r>
              <a:rPr lang="es-ES" sz="1100" dirty="0" smtClean="0">
                <a:latin typeface="Trebuchet MS"/>
                <a:cs typeface="Trebuchet MS"/>
              </a:rPr>
              <a:t>		(7.3)</a:t>
            </a:r>
          </a:p>
          <a:p>
            <a:pPr algn="just">
              <a:lnSpc>
                <a:spcPct val="100000"/>
              </a:lnSpc>
              <a:spcBef>
                <a:spcPts val="10"/>
              </a:spcBef>
            </a:pPr>
            <a:endParaRPr lang="es-ES" sz="1100" dirty="0" smtClean="0">
              <a:latin typeface="Trebuchet MS"/>
              <a:cs typeface="Trebuchet MS"/>
            </a:endParaRPr>
          </a:p>
          <a:p>
            <a:pPr algn="just">
              <a:lnSpc>
                <a:spcPct val="100000"/>
              </a:lnSpc>
              <a:spcBef>
                <a:spcPts val="10"/>
              </a:spcBef>
            </a:pPr>
            <a:r>
              <a:rPr lang="es-AR" sz="1100" dirty="0" smtClean="0">
                <a:latin typeface="Trebuchet MS"/>
                <a:cs typeface="Trebuchet MS"/>
              </a:rPr>
              <a:t>La asignación de una clase de función a un objeto a proteger determina la clase de servicio de un fusible. Los fusibles son dispositivos de conmutación limitadores de corriente. La corriente máxima de cortocircuito se limita a la corriente de paso. Aquí es necesario distinguir entre sobrecargas y cortocircuitos. En caso de sobrecarga, la sección izquierda de la característica (Figuras 7.26, 7.27), un elemento fusible detecta la condición de sobrecarga, mientras que la fusión de la sección de cuello de botella interrumpe un cortocircuito. El fusible completo consta de la base con anillo adaptador, tornillo adaptador, indicador, tapa roscada y cabeza de enchufe.</a:t>
            </a:r>
          </a:p>
          <a:p>
            <a:pPr algn="just">
              <a:lnSpc>
                <a:spcPct val="100000"/>
              </a:lnSpc>
              <a:spcBef>
                <a:spcPts val="10"/>
              </a:spcBef>
            </a:pPr>
            <a:endParaRPr lang="es-AR" sz="1100" dirty="0" smtClean="0">
              <a:latin typeface="Trebuchet MS"/>
              <a:cs typeface="Trebuchet MS"/>
            </a:endParaRPr>
          </a:p>
        </p:txBody>
      </p:sp>
      <p:sp>
        <p:nvSpPr>
          <p:cNvPr id="260" name="259 Rectángulo"/>
          <p:cNvSpPr/>
          <p:nvPr/>
        </p:nvSpPr>
        <p:spPr>
          <a:xfrm>
            <a:off x="5334000" y="5295900"/>
            <a:ext cx="4572000" cy="261610"/>
          </a:xfrm>
          <a:prstGeom prst="rect">
            <a:avLst/>
          </a:prstGeom>
        </p:spPr>
        <p:txBody>
          <a:bodyPr>
            <a:spAutoFit/>
          </a:bodyPr>
          <a:lstStyle/>
          <a:p>
            <a:r>
              <a:rPr lang="es-AR" sz="1100" dirty="0" smtClean="0">
                <a:latin typeface="Trebuchet MS" pitchFamily="34" charset="0"/>
              </a:rPr>
              <a:t>Figura 7.27 Características del fusible de 4 A </a:t>
            </a:r>
            <a:r>
              <a:rPr lang="es-AR" sz="1100" dirty="0" err="1" smtClean="0">
                <a:latin typeface="Trebuchet MS" pitchFamily="34" charset="0"/>
              </a:rPr>
              <a:t>a</a:t>
            </a:r>
            <a:r>
              <a:rPr lang="es-AR" sz="1100" dirty="0" smtClean="0">
                <a:latin typeface="Trebuchet MS" pitchFamily="34" charset="0"/>
              </a:rPr>
              <a:t> 1250 A</a:t>
            </a:r>
            <a:endParaRPr lang="es-AR" sz="1100" dirty="0">
              <a:latin typeface="Trebuchet MS" pitchFamily="34" charset="0"/>
            </a:endParaRPr>
          </a:p>
        </p:txBody>
      </p:sp>
      <p:sp>
        <p:nvSpPr>
          <p:cNvPr id="261" name="260 Rectángulo"/>
          <p:cNvSpPr/>
          <p:nvPr/>
        </p:nvSpPr>
        <p:spPr>
          <a:xfrm>
            <a:off x="4572000" y="2781300"/>
            <a:ext cx="4572000" cy="261610"/>
          </a:xfrm>
          <a:prstGeom prst="rect">
            <a:avLst/>
          </a:prstGeom>
        </p:spPr>
        <p:txBody>
          <a:bodyPr>
            <a:spAutoFit/>
          </a:bodyPr>
          <a:lstStyle/>
          <a:p>
            <a:pPr algn="ctr">
              <a:lnSpc>
                <a:spcPct val="100000"/>
              </a:lnSpc>
              <a:spcBef>
                <a:spcPts val="10"/>
              </a:spcBef>
            </a:pPr>
            <a:r>
              <a:rPr lang="es-AR" sz="1100" dirty="0" smtClean="0">
                <a:latin typeface="Trebuchet MS"/>
                <a:cs typeface="Trebuchet MS"/>
              </a:rPr>
              <a:t>Figura 7.26 Características del fusible de 2 A </a:t>
            </a:r>
            <a:r>
              <a:rPr lang="es-AR" sz="1100" dirty="0" err="1" smtClean="0">
                <a:latin typeface="Trebuchet MS"/>
                <a:cs typeface="Trebuchet MS"/>
              </a:rPr>
              <a:t>a</a:t>
            </a:r>
            <a:r>
              <a:rPr lang="es-AR" sz="1100" dirty="0" smtClean="0">
                <a:latin typeface="Trebuchet MS"/>
                <a:cs typeface="Trebuchet MS"/>
              </a:rPr>
              <a:t> 1000 A</a:t>
            </a:r>
            <a:endParaRPr lang="es-AR" sz="1100" dirty="0">
              <a:latin typeface="Arial MT"/>
              <a:cs typeface="Arial MT"/>
            </a:endParaRPr>
          </a:p>
        </p:txBody>
      </p:sp>
      <p:pic>
        <p:nvPicPr>
          <p:cNvPr id="13314" name="Picture 2"/>
          <p:cNvPicPr>
            <a:picLocks noChangeAspect="1" noChangeArrowheads="1"/>
          </p:cNvPicPr>
          <p:nvPr/>
        </p:nvPicPr>
        <p:blipFill>
          <a:blip r:embed="rId2"/>
          <a:srcRect/>
          <a:stretch>
            <a:fillRect/>
          </a:stretch>
        </p:blipFill>
        <p:spPr bwMode="auto">
          <a:xfrm>
            <a:off x="1905000" y="952500"/>
            <a:ext cx="523872" cy="228599"/>
          </a:xfrm>
          <a:prstGeom prst="rect">
            <a:avLst/>
          </a:prstGeom>
          <a:noFill/>
          <a:ln w="9525">
            <a:noFill/>
            <a:miter lim="800000"/>
            <a:headEnd/>
            <a:tailEnd/>
          </a:ln>
          <a:effectLst/>
        </p:spPr>
      </p:pic>
      <p:pic>
        <p:nvPicPr>
          <p:cNvPr id="13315" name="Picture 3"/>
          <p:cNvPicPr>
            <a:picLocks noChangeAspect="1" noChangeArrowheads="1"/>
          </p:cNvPicPr>
          <p:nvPr/>
        </p:nvPicPr>
        <p:blipFill>
          <a:blip r:embed="rId3"/>
          <a:srcRect r="78571"/>
          <a:stretch>
            <a:fillRect/>
          </a:stretch>
        </p:blipFill>
        <p:spPr bwMode="auto">
          <a:xfrm>
            <a:off x="228600" y="2857500"/>
            <a:ext cx="1371600" cy="381000"/>
          </a:xfrm>
          <a:prstGeom prst="rect">
            <a:avLst/>
          </a:prstGeom>
          <a:noFill/>
          <a:ln w="9525">
            <a:noFill/>
            <a:miter lim="800000"/>
            <a:headEnd/>
            <a:tailEnd/>
          </a:ln>
          <a:effectLst/>
        </p:spPr>
      </p:pic>
      <p:pic>
        <p:nvPicPr>
          <p:cNvPr id="13316" name="Picture 4"/>
          <p:cNvPicPr>
            <a:picLocks noChangeAspect="1" noChangeArrowheads="1"/>
          </p:cNvPicPr>
          <p:nvPr/>
        </p:nvPicPr>
        <p:blipFill>
          <a:blip r:embed="rId4"/>
          <a:srcRect/>
          <a:stretch>
            <a:fillRect/>
          </a:stretch>
        </p:blipFill>
        <p:spPr bwMode="auto">
          <a:xfrm>
            <a:off x="4648200" y="190501"/>
            <a:ext cx="4343400" cy="2666999"/>
          </a:xfrm>
          <a:prstGeom prst="rect">
            <a:avLst/>
          </a:prstGeom>
          <a:noFill/>
          <a:ln w="9525">
            <a:noFill/>
            <a:miter lim="800000"/>
            <a:headEnd/>
            <a:tailEnd/>
          </a:ln>
          <a:effectLst/>
        </p:spPr>
      </p:pic>
      <p:pic>
        <p:nvPicPr>
          <p:cNvPr id="13317" name="Picture 5"/>
          <p:cNvPicPr>
            <a:picLocks noChangeAspect="1" noChangeArrowheads="1"/>
          </p:cNvPicPr>
          <p:nvPr/>
        </p:nvPicPr>
        <p:blipFill>
          <a:blip r:embed="rId5"/>
          <a:srcRect/>
          <a:stretch>
            <a:fillRect/>
          </a:stretch>
        </p:blipFill>
        <p:spPr bwMode="auto">
          <a:xfrm>
            <a:off x="4724400" y="3009900"/>
            <a:ext cx="4267200" cy="2362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3" name="object 253"/>
          <p:cNvSpPr txBox="1"/>
          <p:nvPr/>
        </p:nvSpPr>
        <p:spPr>
          <a:xfrm>
            <a:off x="304800" y="1028700"/>
            <a:ext cx="5105400" cy="3018134"/>
          </a:xfrm>
          <a:prstGeom prst="rect">
            <a:avLst/>
          </a:prstGeom>
        </p:spPr>
        <p:txBody>
          <a:bodyPr vert="horz" wrap="square" lIns="0" tIns="12065" rIns="0" bIns="0" rtlCol="0">
            <a:spAutoFit/>
          </a:bodyPr>
          <a:lstStyle/>
          <a:p>
            <a:pPr marL="12700" marR="5080" indent="-12700" algn="just">
              <a:lnSpc>
                <a:spcPct val="110800"/>
              </a:lnSpc>
              <a:spcBef>
                <a:spcPts val="5"/>
              </a:spcBef>
            </a:pPr>
            <a:endParaRPr lang="es-AR" sz="1100" spc="-15" dirty="0" smtClean="0">
              <a:latin typeface="Trebuchet MS" pitchFamily="34" charset="0"/>
              <a:cs typeface="Arial MT"/>
            </a:endParaRPr>
          </a:p>
          <a:p>
            <a:pPr marL="12700" marR="5080" indent="-12700" algn="just">
              <a:lnSpc>
                <a:spcPct val="110800"/>
              </a:lnSpc>
              <a:spcBef>
                <a:spcPts val="5"/>
              </a:spcBef>
            </a:pPr>
            <a:r>
              <a:rPr lang="es-AR" sz="1100" spc="-15" dirty="0" smtClean="0">
                <a:latin typeface="Trebuchet MS" pitchFamily="34" charset="0"/>
                <a:cs typeface="Arial MT"/>
              </a:rPr>
              <a:t>Parámetros nominales para fusibles:</a:t>
            </a:r>
          </a:p>
          <a:p>
            <a:pPr marL="12700" marR="5080" indent="-12700" algn="just">
              <a:lnSpc>
                <a:spcPct val="110800"/>
              </a:lnSpc>
              <a:spcBef>
                <a:spcPts val="5"/>
              </a:spcBef>
            </a:pPr>
            <a:endParaRPr lang="es-AR" sz="1100" spc="-15" dirty="0" smtClean="0">
              <a:latin typeface="Trebuchet MS" pitchFamily="34" charset="0"/>
              <a:cs typeface="Arial MT"/>
            </a:endParaRPr>
          </a:p>
          <a:p>
            <a:pPr marL="228600" marR="5080" indent="-228600" algn="just">
              <a:lnSpc>
                <a:spcPct val="110800"/>
              </a:lnSpc>
              <a:spcBef>
                <a:spcPts val="5"/>
              </a:spcBef>
              <a:buFont typeface="+mj-lt"/>
              <a:buAutoNum type="arabicPeriod"/>
            </a:pPr>
            <a:r>
              <a:rPr lang="es-AR" sz="1100" b="1" spc="-15" dirty="0" smtClean="0">
                <a:latin typeface="Trebuchet MS" pitchFamily="34" charset="0"/>
                <a:cs typeface="Arial MT"/>
              </a:rPr>
              <a:t>Corriente de paso: No se alcanza el valor máximo de la corriente de cortocircuito, por lo que aquí es suficiente utilizar la corriente de paso.</a:t>
            </a:r>
          </a:p>
          <a:p>
            <a:pPr marL="228600" marR="5080" indent="-228600" algn="just">
              <a:lnSpc>
                <a:spcPct val="110800"/>
              </a:lnSpc>
              <a:spcBef>
                <a:spcPts val="5"/>
              </a:spcBef>
              <a:buFont typeface="+mj-lt"/>
              <a:buAutoNum type="arabicPeriod"/>
            </a:pPr>
            <a:r>
              <a:rPr lang="es-AR" sz="1100" b="1" spc="-15" dirty="0" smtClean="0">
                <a:latin typeface="Trebuchet MS" pitchFamily="34" charset="0"/>
                <a:cs typeface="Arial MT"/>
              </a:rPr>
              <a:t>Fuerza de cortocircuito: El fusible no debe explotar o incluso fundirse debido al cortocircuito.</a:t>
            </a:r>
          </a:p>
          <a:p>
            <a:pPr marL="12700" marR="5080" indent="-12700" algn="just">
              <a:lnSpc>
                <a:spcPct val="110800"/>
              </a:lnSpc>
              <a:spcBef>
                <a:spcPts val="5"/>
              </a:spcBef>
            </a:pPr>
            <a:endParaRPr lang="es-AR" sz="1100" spc="-15" dirty="0" smtClean="0">
              <a:latin typeface="Trebuchet MS" pitchFamily="34" charset="0"/>
              <a:cs typeface="Arial MT"/>
            </a:endParaRPr>
          </a:p>
          <a:p>
            <a:pPr marL="12700" marR="5080" indent="-12700" algn="just">
              <a:lnSpc>
                <a:spcPct val="110800"/>
              </a:lnSpc>
              <a:spcBef>
                <a:spcPts val="5"/>
              </a:spcBef>
            </a:pPr>
            <a:r>
              <a:rPr lang="es-AR" sz="1100" spc="-15" dirty="0" smtClean="0">
                <a:latin typeface="Trebuchet MS" pitchFamily="34" charset="0"/>
                <a:cs typeface="Arial MT"/>
              </a:rPr>
              <a:t>Codificación por colores de los fusibles según la tabla 7.3</a:t>
            </a:r>
          </a:p>
          <a:p>
            <a:pPr marL="12700" marR="5080" indent="-12700" algn="just">
              <a:lnSpc>
                <a:spcPct val="110800"/>
              </a:lnSpc>
              <a:spcBef>
                <a:spcPts val="5"/>
              </a:spcBef>
            </a:pPr>
            <a:r>
              <a:rPr lang="es-AR" sz="1100" spc="-15" dirty="0" smtClean="0">
                <a:latin typeface="Trebuchet MS" pitchFamily="34" charset="0"/>
                <a:cs typeface="Arial MT"/>
              </a:rPr>
              <a:t>El dimensionamiento se obtiene a partir de:</a:t>
            </a:r>
          </a:p>
          <a:p>
            <a:pPr marL="12700" marR="5080" indent="-12700" algn="just">
              <a:lnSpc>
                <a:spcPct val="110800"/>
              </a:lnSpc>
              <a:spcBef>
                <a:spcPts val="5"/>
              </a:spcBef>
            </a:pPr>
            <a:endParaRPr lang="es-AR" sz="1100" spc="-15" dirty="0" smtClean="0">
              <a:latin typeface="Trebuchet MS" pitchFamily="34" charset="0"/>
              <a:cs typeface="Arial MT"/>
            </a:endParaRPr>
          </a:p>
          <a:p>
            <a:pPr marL="357188" marR="5080" indent="-357188" algn="just">
              <a:lnSpc>
                <a:spcPct val="110800"/>
              </a:lnSpc>
              <a:spcBef>
                <a:spcPts val="5"/>
              </a:spcBef>
              <a:buFont typeface="Arial" pitchFamily="34" charset="0"/>
              <a:buChar char="•"/>
            </a:pPr>
            <a:r>
              <a:rPr lang="es-AR" sz="1100" b="1" spc="-15" dirty="0" smtClean="0">
                <a:latin typeface="Trebuchet MS" pitchFamily="34" charset="0"/>
                <a:cs typeface="Arial MT"/>
              </a:rPr>
              <a:t>Tensión nominal</a:t>
            </a:r>
          </a:p>
          <a:p>
            <a:pPr marL="357188" marR="5080" indent="-357188" algn="just">
              <a:lnSpc>
                <a:spcPct val="110800"/>
              </a:lnSpc>
              <a:spcBef>
                <a:spcPts val="5"/>
              </a:spcBef>
              <a:buFont typeface="Arial" pitchFamily="34" charset="0"/>
              <a:buChar char="•"/>
            </a:pPr>
            <a:r>
              <a:rPr lang="es-AR" sz="1100" b="1" spc="-15" dirty="0" smtClean="0">
                <a:latin typeface="Trebuchet MS" pitchFamily="34" charset="0"/>
                <a:cs typeface="Arial MT"/>
              </a:rPr>
              <a:t>Corriente nominal</a:t>
            </a:r>
          </a:p>
          <a:p>
            <a:pPr marL="357188" marR="5080" indent="-357188" algn="just">
              <a:lnSpc>
                <a:spcPct val="110800"/>
              </a:lnSpc>
              <a:spcBef>
                <a:spcPts val="5"/>
              </a:spcBef>
              <a:buFont typeface="Arial" pitchFamily="34" charset="0"/>
              <a:buChar char="•"/>
            </a:pPr>
            <a:r>
              <a:rPr lang="es-AR" sz="1100" b="1" spc="-15" dirty="0" smtClean="0">
                <a:latin typeface="Trebuchet MS" pitchFamily="34" charset="0"/>
                <a:cs typeface="Arial MT"/>
              </a:rPr>
              <a:t>Fuerza de cortocircuito</a:t>
            </a:r>
          </a:p>
          <a:p>
            <a:pPr marL="357188" marR="5080" indent="-357188" algn="just">
              <a:lnSpc>
                <a:spcPct val="110800"/>
              </a:lnSpc>
              <a:spcBef>
                <a:spcPts val="5"/>
              </a:spcBef>
              <a:buFont typeface="Arial" pitchFamily="34" charset="0"/>
              <a:buChar char="•"/>
            </a:pPr>
            <a:r>
              <a:rPr lang="es-AR" sz="1100" b="1" spc="-15" dirty="0" smtClean="0">
                <a:latin typeface="Trebuchet MS" pitchFamily="34" charset="0"/>
                <a:cs typeface="Arial MT"/>
              </a:rPr>
              <a:t>Deje pasar la corriente</a:t>
            </a:r>
          </a:p>
          <a:p>
            <a:pPr marL="357188" marR="5080" indent="-357188" algn="just">
              <a:lnSpc>
                <a:spcPct val="110800"/>
              </a:lnSpc>
              <a:spcBef>
                <a:spcPts val="5"/>
              </a:spcBef>
              <a:buFont typeface="Arial" pitchFamily="34" charset="0"/>
              <a:buChar char="•"/>
            </a:pPr>
            <a:r>
              <a:rPr lang="es-AR" sz="1100" b="1" spc="-15" dirty="0" smtClean="0">
                <a:latin typeface="Trebuchet MS" pitchFamily="34" charset="0"/>
                <a:cs typeface="Arial MT"/>
              </a:rPr>
              <a:t>Característica de corriente de tiempo</a:t>
            </a:r>
            <a:endParaRPr sz="900" b="1">
              <a:latin typeface="Arial MT"/>
              <a:cs typeface="Arial MT"/>
            </a:endParaRPr>
          </a:p>
        </p:txBody>
      </p:sp>
      <p:sp>
        <p:nvSpPr>
          <p:cNvPr id="256" name="255 Rectángulo"/>
          <p:cNvSpPr/>
          <p:nvPr/>
        </p:nvSpPr>
        <p:spPr>
          <a:xfrm>
            <a:off x="5562600" y="5143500"/>
            <a:ext cx="2619628" cy="261610"/>
          </a:xfrm>
          <a:prstGeom prst="rect">
            <a:avLst/>
          </a:prstGeom>
        </p:spPr>
        <p:txBody>
          <a:bodyPr wrap="none">
            <a:spAutoFit/>
          </a:bodyPr>
          <a:lstStyle/>
          <a:p>
            <a:r>
              <a:rPr lang="es-AR" sz="1100" b="1" dirty="0" smtClean="0"/>
              <a:t>Tabla 7.3:   Código de color de los fusibles</a:t>
            </a:r>
            <a:endParaRPr lang="es-AR" sz="1100" b="1" dirty="0"/>
          </a:p>
        </p:txBody>
      </p:sp>
      <p:pic>
        <p:nvPicPr>
          <p:cNvPr id="14338" name="Picture 2"/>
          <p:cNvPicPr>
            <a:picLocks noChangeAspect="1" noChangeArrowheads="1"/>
          </p:cNvPicPr>
          <p:nvPr/>
        </p:nvPicPr>
        <p:blipFill>
          <a:blip r:embed="rId2"/>
          <a:srcRect/>
          <a:stretch>
            <a:fillRect/>
          </a:stretch>
        </p:blipFill>
        <p:spPr bwMode="auto">
          <a:xfrm>
            <a:off x="5943600" y="1181100"/>
            <a:ext cx="1895475" cy="3686175"/>
          </a:xfrm>
          <a:prstGeom prst="rect">
            <a:avLst/>
          </a:prstGeom>
          <a:noFill/>
          <a:ln w="9525">
            <a:noFill/>
            <a:miter lim="800000"/>
            <a:headEnd/>
            <a:tailEnd/>
          </a:ln>
          <a:effectLst/>
        </p:spPr>
      </p:pic>
      <p:sp>
        <p:nvSpPr>
          <p:cNvPr id="258" name="257 Rectángulo"/>
          <p:cNvSpPr/>
          <p:nvPr/>
        </p:nvSpPr>
        <p:spPr>
          <a:xfrm>
            <a:off x="228600" y="266700"/>
            <a:ext cx="8686800" cy="843821"/>
          </a:xfrm>
          <a:prstGeom prst="rect">
            <a:avLst/>
          </a:prstGeom>
        </p:spPr>
        <p:txBody>
          <a:bodyPr wrap="square">
            <a:spAutoFit/>
          </a:bodyPr>
          <a:lstStyle/>
          <a:p>
            <a:pPr marL="12700" marR="5080" indent="-12700" algn="just">
              <a:lnSpc>
                <a:spcPct val="110800"/>
              </a:lnSpc>
              <a:spcBef>
                <a:spcPts val="5"/>
              </a:spcBef>
            </a:pPr>
            <a:r>
              <a:rPr lang="es-AR" sz="1100" spc="-15" dirty="0" smtClean="0">
                <a:latin typeface="Trebuchet MS" pitchFamily="34" charset="0"/>
                <a:cs typeface="Arial MT"/>
              </a:rPr>
              <a:t>La corriente nominal de los fusibles para los circuitos del motor debe ser aproximadamente el doble de la corriente nominal del motor en condiciones normales de arranque. En la práctica, existen tablas graduadas para las corrientes nominales de los fusibles que funcionan selectivamente. En los puntos de nodo de las redes malladas los fusibles son selectivos, siempre que la mayor corriente parcial no supere aproximadamente 0,8 veces la corriente de suma.</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304800" y="266700"/>
            <a:ext cx="8610600" cy="5275162"/>
          </a:xfrm>
          <a:prstGeom prst="rect">
            <a:avLst/>
          </a:prstGeom>
        </p:spPr>
        <p:txBody>
          <a:bodyPr vert="horz" wrap="square" lIns="0" tIns="22225" rIns="0" bIns="0" rtlCol="0">
            <a:spAutoFit/>
          </a:bodyPr>
          <a:lstStyle/>
          <a:p>
            <a:pPr marL="12700" algn="just">
              <a:lnSpc>
                <a:spcPct val="100000"/>
              </a:lnSpc>
              <a:spcBef>
                <a:spcPts val="175"/>
              </a:spcBef>
            </a:pPr>
            <a:r>
              <a:rPr lang="es-AR" sz="1100" b="1" spc="-110" dirty="0" smtClean="0">
                <a:latin typeface="Trebuchet MS"/>
                <a:cs typeface="Trebuchet MS"/>
              </a:rPr>
              <a:t>Tipos de construcción</a:t>
            </a:r>
          </a:p>
          <a:p>
            <a:pPr marL="12700" algn="just">
              <a:lnSpc>
                <a:spcPct val="100000"/>
              </a:lnSpc>
              <a:spcBef>
                <a:spcPts val="175"/>
              </a:spcBef>
            </a:pPr>
            <a:r>
              <a:rPr lang="es-AR" sz="1100" spc="-110" dirty="0" smtClean="0">
                <a:latin typeface="Trebuchet MS"/>
                <a:cs typeface="Trebuchet MS"/>
              </a:rPr>
              <a:t>Aquí distinguimos entre tres tipos de construcción:</a:t>
            </a:r>
          </a:p>
          <a:p>
            <a:pPr marL="12700" algn="just">
              <a:lnSpc>
                <a:spcPct val="100000"/>
              </a:lnSpc>
              <a:spcBef>
                <a:spcPts val="175"/>
              </a:spcBef>
            </a:pPr>
            <a:endParaRPr lang="es-AR" sz="1100" b="1" spc="-110" dirty="0" smtClean="0">
              <a:latin typeface="Trebuchet MS"/>
              <a:cs typeface="Trebuchet MS"/>
            </a:endParaRPr>
          </a:p>
          <a:p>
            <a:pPr marL="357188" indent="-344488" algn="just">
              <a:lnSpc>
                <a:spcPct val="100000"/>
              </a:lnSpc>
              <a:spcBef>
                <a:spcPts val="175"/>
              </a:spcBef>
              <a:buFont typeface="Arial" pitchFamily="34" charset="0"/>
              <a:buChar char="•"/>
            </a:pPr>
            <a:r>
              <a:rPr lang="es-AR" sz="1100" b="1" spc="-110" dirty="0" smtClean="0">
                <a:latin typeface="Trebuchet MS"/>
                <a:cs typeface="Trebuchet MS"/>
              </a:rPr>
              <a:t>Fusibles tipo tornillo</a:t>
            </a:r>
          </a:p>
          <a:p>
            <a:pPr marL="354013" algn="just">
              <a:lnSpc>
                <a:spcPct val="100000"/>
              </a:lnSpc>
              <a:spcBef>
                <a:spcPts val="175"/>
              </a:spcBef>
            </a:pPr>
            <a:r>
              <a:rPr lang="es-AR" sz="1100" spc="-110" dirty="0" smtClean="0">
                <a:latin typeface="Trebuchet MS"/>
                <a:cs typeface="Trebuchet MS"/>
              </a:rPr>
              <a:t>Estos se caracterizan por la no </a:t>
            </a:r>
            <a:r>
              <a:rPr lang="es-AR" sz="1100" spc="-110" dirty="0" err="1" smtClean="0">
                <a:latin typeface="Trebuchet MS"/>
                <a:cs typeface="Trebuchet MS"/>
              </a:rPr>
              <a:t>intercambiabilidad</a:t>
            </a:r>
            <a:r>
              <a:rPr lang="es-AR" sz="1100" spc="-110" dirty="0" smtClean="0">
                <a:latin typeface="Trebuchet MS"/>
                <a:cs typeface="Trebuchet MS"/>
              </a:rPr>
              <a:t> de la unidad fusible y la protección contra descargas eléctricas. Estos fusibles pueden ser operados por personal no capacitado. Las bases de los fusibles tipo tornillo están construidas para acomodar anillos adaptadores.</a:t>
            </a:r>
          </a:p>
          <a:p>
            <a:pPr marL="357188" indent="-344488" algn="just">
              <a:lnSpc>
                <a:spcPct val="100000"/>
              </a:lnSpc>
              <a:spcBef>
                <a:spcPts val="175"/>
              </a:spcBef>
              <a:buFont typeface="Arial" pitchFamily="34" charset="0"/>
              <a:buChar char="•"/>
            </a:pPr>
            <a:r>
              <a:rPr lang="es-AR" sz="1100" b="1" spc="-110" dirty="0" smtClean="0">
                <a:latin typeface="Trebuchet MS"/>
                <a:cs typeface="Trebuchet MS"/>
              </a:rPr>
              <a:t>Fusibles con contacto de hoja</a:t>
            </a:r>
          </a:p>
          <a:p>
            <a:pPr marL="357188" algn="just">
              <a:lnSpc>
                <a:spcPct val="100000"/>
              </a:lnSpc>
              <a:spcBef>
                <a:spcPts val="175"/>
              </a:spcBef>
            </a:pPr>
            <a:r>
              <a:rPr lang="es-AR" sz="1100" spc="-110" dirty="0" smtClean="0">
                <a:latin typeface="Trebuchet MS"/>
                <a:cs typeface="Trebuchet MS"/>
              </a:rPr>
              <a:t>Estos consisten en una parte inferior del fusible, el elemento fusible reemplazable y el elemento operativo para reemplazar el elemento fusible. El personal no capacitado no puede operar estos fusibles. Un seccionador de fusibles de baja capacidad garantiza condiciones seguras mientras se reemplazan los elementos fusibles. Es posible instalar y quitar fusibles con el sistema bajo carga.</a:t>
            </a:r>
          </a:p>
          <a:p>
            <a:pPr marL="357188" indent="-344488" algn="just">
              <a:lnSpc>
                <a:spcPct val="100000"/>
              </a:lnSpc>
              <a:spcBef>
                <a:spcPts val="175"/>
              </a:spcBef>
              <a:buFont typeface="Arial" pitchFamily="34" charset="0"/>
              <a:buChar char="•"/>
            </a:pPr>
            <a:r>
              <a:rPr lang="es-AR" sz="1100" b="1" spc="-110" dirty="0" smtClean="0">
                <a:latin typeface="Trebuchet MS"/>
                <a:cs typeface="Trebuchet MS"/>
              </a:rPr>
              <a:t>Clases de funcionamiento de los fusibles</a:t>
            </a:r>
          </a:p>
          <a:p>
            <a:pPr marL="357188" algn="just">
              <a:lnSpc>
                <a:spcPct val="100000"/>
              </a:lnSpc>
              <a:spcBef>
                <a:spcPts val="175"/>
              </a:spcBef>
            </a:pPr>
            <a:r>
              <a:rPr lang="es-AR" sz="1100" spc="-110" dirty="0" smtClean="0">
                <a:latin typeface="Trebuchet MS"/>
                <a:cs typeface="Trebuchet MS"/>
              </a:rPr>
              <a:t>Estas clases de servicio se identifican con dos letras, de las cuales la primera indica la clase de función y la segunda el objeto a proteger.</a:t>
            </a:r>
          </a:p>
          <a:p>
            <a:pPr marL="357188" indent="-344488" algn="just">
              <a:lnSpc>
                <a:spcPct val="100000"/>
              </a:lnSpc>
              <a:spcBef>
                <a:spcPts val="175"/>
              </a:spcBef>
              <a:buFont typeface="Arial" pitchFamily="34" charset="0"/>
              <a:buChar char="•"/>
            </a:pPr>
            <a:r>
              <a:rPr lang="es-AR" sz="1100" b="1" spc="-110" dirty="0" smtClean="0">
                <a:latin typeface="Trebuchet MS"/>
                <a:cs typeface="Trebuchet MS"/>
              </a:rPr>
              <a:t>Clases de funciones</a:t>
            </a:r>
          </a:p>
          <a:p>
            <a:pPr marL="357188" indent="-344488" algn="just">
              <a:lnSpc>
                <a:spcPct val="100000"/>
              </a:lnSpc>
              <a:spcBef>
                <a:spcPts val="175"/>
              </a:spcBef>
              <a:buFont typeface="Arial" pitchFamily="34" charset="0"/>
              <a:buChar char="•"/>
            </a:pPr>
            <a:endParaRPr lang="es-AR" sz="1100" spc="-110" dirty="0" smtClean="0">
              <a:latin typeface="Trebuchet MS"/>
              <a:cs typeface="Trebuchet MS"/>
            </a:endParaRPr>
          </a:p>
          <a:p>
            <a:pPr marL="715963" indent="-361950" algn="just">
              <a:lnSpc>
                <a:spcPct val="100000"/>
              </a:lnSpc>
              <a:spcBef>
                <a:spcPts val="175"/>
              </a:spcBef>
              <a:buAutoNum type="arabicPeriod"/>
              <a:tabLst>
                <a:tab pos="715963" algn="l"/>
              </a:tabLst>
            </a:pPr>
            <a:r>
              <a:rPr lang="es-AR" sz="1100" b="1" spc="-110" dirty="0" smtClean="0">
                <a:latin typeface="Trebuchet MS"/>
                <a:cs typeface="Trebuchet MS"/>
              </a:rPr>
              <a:t>Clase de función</a:t>
            </a:r>
          </a:p>
          <a:p>
            <a:pPr marL="715963" indent="-361950" algn="just">
              <a:lnSpc>
                <a:spcPct val="100000"/>
              </a:lnSpc>
              <a:spcBef>
                <a:spcPts val="175"/>
              </a:spcBef>
              <a:buAutoNum type="arabicPeriod"/>
              <a:tabLst>
                <a:tab pos="715963" algn="l"/>
              </a:tabLst>
            </a:pPr>
            <a:endParaRPr lang="es-AR" sz="1100" spc="-110" dirty="0" smtClean="0">
              <a:latin typeface="Trebuchet MS"/>
              <a:cs typeface="Trebuchet MS"/>
            </a:endParaRPr>
          </a:p>
          <a:p>
            <a:pPr marL="354013" algn="just">
              <a:lnSpc>
                <a:spcPct val="100000"/>
              </a:lnSpc>
              <a:spcBef>
                <a:spcPts val="175"/>
              </a:spcBef>
              <a:tabLst>
                <a:tab pos="357188" algn="l"/>
              </a:tabLst>
            </a:pPr>
            <a:r>
              <a:rPr lang="es-AR" sz="1100" spc="-110" dirty="0" smtClean="0">
                <a:latin typeface="Trebuchet MS"/>
                <a:cs typeface="Trebuchet MS"/>
              </a:rPr>
              <a:t>		g 	Protección de dominio completo (protección contra sobrecarga y cortocircuitos)</a:t>
            </a:r>
          </a:p>
          <a:p>
            <a:pPr marL="354013" algn="just">
              <a:lnSpc>
                <a:spcPct val="100000"/>
              </a:lnSpc>
              <a:spcBef>
                <a:spcPts val="175"/>
              </a:spcBef>
              <a:tabLst>
                <a:tab pos="357188" algn="l"/>
              </a:tabLst>
            </a:pPr>
            <a:r>
              <a:rPr lang="es-AR" sz="1100" spc="-110" dirty="0" smtClean="0">
                <a:latin typeface="Trebuchet MS"/>
                <a:cs typeface="Trebuchet MS"/>
              </a:rPr>
              <a:t>		a 	Fusibles de subdominio (protección contra cortocircuitos)</a:t>
            </a:r>
          </a:p>
          <a:p>
            <a:pPr marL="354013" algn="just">
              <a:lnSpc>
                <a:spcPct val="100000"/>
              </a:lnSpc>
              <a:spcBef>
                <a:spcPts val="175"/>
              </a:spcBef>
              <a:tabLst>
                <a:tab pos="357188" algn="l"/>
              </a:tabLst>
            </a:pPr>
            <a:endParaRPr lang="es-AR" sz="1100" spc="-110" dirty="0" smtClean="0">
              <a:latin typeface="Trebuchet MS"/>
              <a:cs typeface="Trebuchet MS"/>
            </a:endParaRPr>
          </a:p>
          <a:p>
            <a:pPr marL="582613" indent="-228600" algn="just">
              <a:lnSpc>
                <a:spcPct val="100000"/>
              </a:lnSpc>
              <a:spcBef>
                <a:spcPts val="175"/>
              </a:spcBef>
              <a:buAutoNum type="arabicPeriod" startAt="2"/>
              <a:tabLst>
                <a:tab pos="357188" algn="l"/>
              </a:tabLst>
            </a:pPr>
            <a:r>
              <a:rPr lang="es-AR" sz="1100" b="1" spc="-110" dirty="0" smtClean="0">
                <a:latin typeface="Trebuchet MS"/>
                <a:cs typeface="Trebuchet MS"/>
              </a:rPr>
              <a:t>Objetos de protección definidos para fusibles:</a:t>
            </a:r>
          </a:p>
          <a:p>
            <a:pPr marL="582613" indent="-228600" algn="just">
              <a:lnSpc>
                <a:spcPct val="100000"/>
              </a:lnSpc>
              <a:spcBef>
                <a:spcPts val="175"/>
              </a:spcBef>
              <a:buAutoNum type="arabicPeriod" startAt="2"/>
              <a:tabLst>
                <a:tab pos="357188" algn="l"/>
              </a:tabLst>
            </a:pPr>
            <a:endParaRPr lang="es-AR" sz="1100" spc="-110" dirty="0" smtClean="0">
              <a:latin typeface="Trebuchet MS"/>
              <a:cs typeface="Trebuchet MS"/>
            </a:endParaRPr>
          </a:p>
          <a:p>
            <a:pPr marL="582613" indent="-228600" algn="just">
              <a:lnSpc>
                <a:spcPct val="100000"/>
              </a:lnSpc>
              <a:spcBef>
                <a:spcPts val="175"/>
              </a:spcBef>
              <a:tabLst>
                <a:tab pos="357188" algn="l"/>
              </a:tabLst>
            </a:pPr>
            <a:r>
              <a:rPr lang="es-AR" sz="1100" spc="-110" dirty="0" smtClean="0">
                <a:latin typeface="Trebuchet MS"/>
                <a:cs typeface="Trebuchet MS"/>
              </a:rPr>
              <a:t>			G	Cables y líneas (aplicaciones generales) </a:t>
            </a:r>
          </a:p>
          <a:p>
            <a:pPr marL="582613" indent="-228600" algn="just">
              <a:lnSpc>
                <a:spcPct val="100000"/>
              </a:lnSpc>
              <a:spcBef>
                <a:spcPts val="175"/>
              </a:spcBef>
              <a:tabLst>
                <a:tab pos="357188" algn="l"/>
              </a:tabLst>
            </a:pPr>
            <a:r>
              <a:rPr lang="es-AR" sz="1100" spc="-110" dirty="0" smtClean="0">
                <a:latin typeface="Trebuchet MS"/>
                <a:cs typeface="Trebuchet MS"/>
              </a:rPr>
              <a:t>			L 	Cables y líneas</a:t>
            </a:r>
            <a:endParaRPr lang="es-ES" sz="1100" spc="-110" dirty="0" smtClean="0">
              <a:latin typeface="Trebuchet MS"/>
              <a:cs typeface="Arial MT"/>
            </a:endParaRPr>
          </a:p>
          <a:p>
            <a:pPr lvl="2" algn="just"/>
            <a:r>
              <a:rPr lang="es-AR" sz="1100" dirty="0" smtClean="0">
                <a:latin typeface="Trebuchet MS" pitchFamily="34" charset="0"/>
              </a:rPr>
              <a:t>M 	Cambio de marcha</a:t>
            </a:r>
          </a:p>
          <a:p>
            <a:pPr lvl="2" algn="just"/>
            <a:r>
              <a:rPr lang="es-AR" sz="1100" dirty="0" smtClean="0">
                <a:latin typeface="Trebuchet MS" pitchFamily="34" charset="0"/>
              </a:rPr>
              <a:t>T	Transformadores </a:t>
            </a:r>
          </a:p>
          <a:p>
            <a:pPr lvl="2" algn="just"/>
            <a:r>
              <a:rPr lang="es-AR" sz="1100" dirty="0" smtClean="0">
                <a:latin typeface="Trebuchet MS" pitchFamily="34" charset="0"/>
              </a:rPr>
              <a:t>R	Semiconductores</a:t>
            </a:r>
          </a:p>
          <a:p>
            <a:pPr lvl="2" algn="just"/>
            <a:r>
              <a:rPr lang="es-AR" sz="1100" dirty="0" smtClean="0">
                <a:latin typeface="Trebuchet MS" pitchFamily="34" charset="0"/>
              </a:rPr>
              <a:t>B 	Sistemas mineros</a:t>
            </a:r>
          </a:p>
          <a:p>
            <a:pPr marL="582613" indent="-228600" algn="just">
              <a:lnSpc>
                <a:spcPct val="100000"/>
              </a:lnSpc>
              <a:spcBef>
                <a:spcPts val="175"/>
              </a:spcBef>
              <a:tabLst>
                <a:tab pos="357188" algn="l"/>
              </a:tabLst>
            </a:pPr>
            <a:endParaRPr sz="1100">
              <a:latin typeface="Arial MT"/>
              <a:cs typeface="Arial MT"/>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98377"/>
            <a:ext cx="8686799" cy="858568"/>
          </a:xfrm>
          <a:prstGeom prst="rect">
            <a:avLst/>
          </a:prstGeom>
        </p:spPr>
        <p:txBody>
          <a:bodyPr vert="horz" wrap="square" lIns="0" tIns="12065" rIns="0" bIns="0" rtlCol="0">
            <a:spAutoFit/>
          </a:bodyPr>
          <a:lstStyle/>
          <a:p>
            <a:pPr marL="1588" algn="just">
              <a:lnSpc>
                <a:spcPct val="100000"/>
              </a:lnSpc>
            </a:pPr>
            <a:r>
              <a:rPr lang="es-AR" sz="1100" dirty="0" smtClean="0">
                <a:latin typeface="Trebuchet MS"/>
                <a:cs typeface="Trebuchet MS"/>
              </a:rPr>
              <a:t>Los rangos de corriente nominal para los elementos fusibles NH se enumeran en la Tabla 7.4. De acuerdo con las intensidades de corriente nominales, existen diferentes tamaños de rosca para los sistemas de fusibles (Tabla 7.5).</a:t>
            </a:r>
          </a:p>
          <a:p>
            <a:pPr marL="1588" algn="just">
              <a:lnSpc>
                <a:spcPct val="100000"/>
              </a:lnSpc>
            </a:pPr>
            <a:r>
              <a:rPr lang="es-AR" sz="1100" dirty="0" smtClean="0">
                <a:latin typeface="Trebuchet MS"/>
                <a:cs typeface="Trebuchet MS"/>
              </a:rPr>
              <a:t>El comportamiento de apertura de los fusibles en la región de sobrecarga está determinado por las corrientes de disparo pequeñas (sin apertura en el tiempo de verificación especificado) y grandes (apertura durante el tiempo de verificación especificado). La Tabla 7.6 resume las corrientes de disparo.</a:t>
            </a:r>
          </a:p>
        </p:txBody>
      </p:sp>
      <p:sp>
        <p:nvSpPr>
          <p:cNvPr id="12" name="11 Rectángulo"/>
          <p:cNvSpPr/>
          <p:nvPr/>
        </p:nvSpPr>
        <p:spPr>
          <a:xfrm>
            <a:off x="228600" y="3695700"/>
            <a:ext cx="4572000" cy="261610"/>
          </a:xfrm>
          <a:prstGeom prst="rect">
            <a:avLst/>
          </a:prstGeom>
        </p:spPr>
        <p:txBody>
          <a:bodyPr>
            <a:spAutoFit/>
          </a:bodyPr>
          <a:lstStyle/>
          <a:p>
            <a:pPr marL="1588" algn="just">
              <a:lnSpc>
                <a:spcPct val="100000"/>
              </a:lnSpc>
            </a:pPr>
            <a:r>
              <a:rPr lang="es-AR" sz="1100" dirty="0" smtClean="0">
                <a:latin typeface="Trebuchet MS"/>
                <a:cs typeface="Trebuchet MS"/>
              </a:rPr>
              <a:t>Tabla 7.4: Rangos de corriente nominal para elementos fusibles NH</a:t>
            </a:r>
          </a:p>
        </p:txBody>
      </p:sp>
      <p:sp>
        <p:nvSpPr>
          <p:cNvPr id="13" name="12 Rectángulo"/>
          <p:cNvSpPr/>
          <p:nvPr/>
        </p:nvSpPr>
        <p:spPr>
          <a:xfrm>
            <a:off x="457200" y="5295900"/>
            <a:ext cx="2014013" cy="261610"/>
          </a:xfrm>
          <a:prstGeom prst="rect">
            <a:avLst/>
          </a:prstGeom>
        </p:spPr>
        <p:txBody>
          <a:bodyPr wrap="none">
            <a:spAutoFit/>
          </a:bodyPr>
          <a:lstStyle/>
          <a:p>
            <a:pPr marL="1588" algn="just">
              <a:lnSpc>
                <a:spcPct val="100000"/>
              </a:lnSpc>
            </a:pPr>
            <a:r>
              <a:rPr lang="es-AR" sz="1100" dirty="0" smtClean="0">
                <a:latin typeface="Trebuchet MS"/>
                <a:cs typeface="Trebuchet MS"/>
              </a:rPr>
              <a:t>Tabla 7.5: Roscas de fusibles</a:t>
            </a:r>
          </a:p>
        </p:txBody>
      </p:sp>
      <p:pic>
        <p:nvPicPr>
          <p:cNvPr id="15362" name="Picture 2"/>
          <p:cNvPicPr>
            <a:picLocks noChangeAspect="1" noChangeArrowheads="1"/>
          </p:cNvPicPr>
          <p:nvPr/>
        </p:nvPicPr>
        <p:blipFill>
          <a:blip r:embed="rId2"/>
          <a:srcRect/>
          <a:stretch>
            <a:fillRect/>
          </a:stretch>
        </p:blipFill>
        <p:spPr bwMode="auto">
          <a:xfrm>
            <a:off x="228600" y="1638300"/>
            <a:ext cx="4495800" cy="2057400"/>
          </a:xfrm>
          <a:prstGeom prst="rect">
            <a:avLst/>
          </a:prstGeom>
          <a:noFill/>
          <a:ln w="9525">
            <a:noFill/>
            <a:miter lim="800000"/>
            <a:headEnd/>
            <a:tailEnd/>
          </a:ln>
          <a:effectLst/>
        </p:spPr>
      </p:pic>
      <p:pic>
        <p:nvPicPr>
          <p:cNvPr id="15363" name="Picture 3"/>
          <p:cNvPicPr>
            <a:picLocks noChangeAspect="1" noChangeArrowheads="1"/>
          </p:cNvPicPr>
          <p:nvPr/>
        </p:nvPicPr>
        <p:blipFill>
          <a:blip r:embed="rId3"/>
          <a:srcRect/>
          <a:stretch>
            <a:fillRect/>
          </a:stretch>
        </p:blipFill>
        <p:spPr bwMode="auto">
          <a:xfrm>
            <a:off x="228600" y="3924300"/>
            <a:ext cx="2590800" cy="1371600"/>
          </a:xfrm>
          <a:prstGeom prst="rect">
            <a:avLst/>
          </a:prstGeom>
          <a:noFill/>
          <a:ln w="9525">
            <a:noFill/>
            <a:miter lim="800000"/>
            <a:headEnd/>
            <a:tailEnd/>
          </a:ln>
          <a:effectLst/>
        </p:spPr>
      </p:pic>
      <p:pic>
        <p:nvPicPr>
          <p:cNvPr id="15364" name="Picture 4"/>
          <p:cNvPicPr>
            <a:picLocks noChangeAspect="1" noChangeArrowheads="1"/>
          </p:cNvPicPr>
          <p:nvPr/>
        </p:nvPicPr>
        <p:blipFill>
          <a:blip r:embed="rId4"/>
          <a:srcRect/>
          <a:stretch>
            <a:fillRect/>
          </a:stretch>
        </p:blipFill>
        <p:spPr bwMode="auto">
          <a:xfrm>
            <a:off x="4800600" y="1638300"/>
            <a:ext cx="4114800" cy="3581400"/>
          </a:xfrm>
          <a:prstGeom prst="rect">
            <a:avLst/>
          </a:prstGeom>
          <a:noFill/>
          <a:ln w="9525">
            <a:noFill/>
            <a:miter lim="800000"/>
            <a:headEnd/>
            <a:tailEnd/>
          </a:ln>
          <a:effectLst/>
        </p:spPr>
      </p:pic>
      <p:sp>
        <p:nvSpPr>
          <p:cNvPr id="17" name="16 Rectángulo"/>
          <p:cNvSpPr/>
          <p:nvPr/>
        </p:nvSpPr>
        <p:spPr>
          <a:xfrm>
            <a:off x="5334000" y="5219700"/>
            <a:ext cx="2900153" cy="261610"/>
          </a:xfrm>
          <a:prstGeom prst="rect">
            <a:avLst/>
          </a:prstGeom>
        </p:spPr>
        <p:txBody>
          <a:bodyPr wrap="none">
            <a:spAutoFit/>
          </a:bodyPr>
          <a:lstStyle/>
          <a:p>
            <a:pPr algn="ctr"/>
            <a:r>
              <a:rPr lang="es-AR" sz="1100" b="1" dirty="0" smtClean="0"/>
              <a:t>Tabla 7.6: Corrientes de disparo de los fusibles</a:t>
            </a:r>
            <a:endParaRPr lang="es-AR" sz="1100" b="1"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228600" y="266700"/>
            <a:ext cx="8610600" cy="914353"/>
          </a:xfrm>
          <a:prstGeom prst="rect">
            <a:avLst/>
          </a:prstGeom>
        </p:spPr>
        <p:txBody>
          <a:bodyPr vert="horz" wrap="square" lIns="0" tIns="12700" rIns="0" bIns="0" rtlCol="0">
            <a:spAutoFit/>
          </a:bodyPr>
          <a:lstStyle/>
          <a:p>
            <a:pPr marL="45085" marR="30480" indent="-7620" algn="just">
              <a:lnSpc>
                <a:spcPct val="104900"/>
              </a:lnSpc>
              <a:spcBef>
                <a:spcPts val="100"/>
              </a:spcBef>
            </a:pPr>
            <a:r>
              <a:rPr lang="es-AR" sz="1100" dirty="0" smtClean="0">
                <a:latin typeface="Trebuchet MS"/>
                <a:cs typeface="Trebuchet MS"/>
              </a:rPr>
              <a:t>Las características de tiempo-corriente de los fusibles </a:t>
            </a:r>
            <a:r>
              <a:rPr lang="es-AR" sz="1100" dirty="0" err="1" smtClean="0">
                <a:latin typeface="Trebuchet MS"/>
                <a:cs typeface="Trebuchet MS"/>
              </a:rPr>
              <a:t>gG</a:t>
            </a:r>
            <a:r>
              <a:rPr lang="es-AR" sz="1100" dirty="0" smtClean="0">
                <a:latin typeface="Trebuchet MS"/>
                <a:cs typeface="Trebuchet MS"/>
              </a:rPr>
              <a:t> se muestran en la Figura 7.26, desde 2 A hasta 1250 A. Los fusibles NH de la clase de servicio </a:t>
            </a:r>
            <a:r>
              <a:rPr lang="es-AR" sz="1100" dirty="0" err="1" smtClean="0">
                <a:latin typeface="Trebuchet MS"/>
                <a:cs typeface="Trebuchet MS"/>
              </a:rPr>
              <a:t>gL</a:t>
            </a:r>
            <a:r>
              <a:rPr lang="es-AR" sz="1100" dirty="0" smtClean="0">
                <a:latin typeface="Trebuchet MS"/>
                <a:cs typeface="Trebuchet MS"/>
              </a:rPr>
              <a:t> protegen los equipos eléctricos operativos contra sobrecargas y cortocircuitos. Con la clasificación correspondiente, también se pueden utilizar para proteger motores contra cortocircuitos.</a:t>
            </a:r>
          </a:p>
          <a:p>
            <a:pPr marL="45085" marR="30480" indent="-7620" algn="just">
              <a:lnSpc>
                <a:spcPct val="104900"/>
              </a:lnSpc>
              <a:spcBef>
                <a:spcPts val="100"/>
              </a:spcBef>
            </a:pPr>
            <a:r>
              <a:rPr lang="es-AR" sz="1100" dirty="0" smtClean="0">
                <a:latin typeface="Trebuchet MS"/>
                <a:cs typeface="Trebuchet MS"/>
              </a:rPr>
              <a:t>Los diagramas de limitación de corriente para fusibles </a:t>
            </a:r>
            <a:r>
              <a:rPr lang="es-AR" sz="1100" dirty="0" err="1" smtClean="0">
                <a:latin typeface="Trebuchet MS"/>
                <a:cs typeface="Trebuchet MS"/>
              </a:rPr>
              <a:t>gG</a:t>
            </a:r>
            <a:r>
              <a:rPr lang="es-AR" sz="1100" dirty="0" smtClean="0">
                <a:latin typeface="Trebuchet MS"/>
                <a:cs typeface="Trebuchet MS"/>
              </a:rPr>
              <a:t> se dibujan en la Figura 7.28. Antes de alcanzar la corriente máxima de cortocircuito, se desconecta la corriente de cortocircuito </a:t>
            </a:r>
            <a:r>
              <a:rPr lang="es-AR" sz="1100" dirty="0" err="1" smtClean="0">
                <a:latin typeface="Trebuchet MS"/>
                <a:cs typeface="Trebuchet MS"/>
              </a:rPr>
              <a:t>Ik</a:t>
            </a:r>
            <a:r>
              <a:rPr lang="es-AR" sz="1100" dirty="0" smtClean="0">
                <a:latin typeface="Trebuchet MS"/>
                <a:cs typeface="Trebuchet MS"/>
              </a:rPr>
              <a:t>.</a:t>
            </a:r>
          </a:p>
        </p:txBody>
      </p:sp>
      <p:sp>
        <p:nvSpPr>
          <p:cNvPr id="198" name="197 Rectángulo"/>
          <p:cNvSpPr/>
          <p:nvPr/>
        </p:nvSpPr>
        <p:spPr>
          <a:xfrm>
            <a:off x="228600" y="5219700"/>
            <a:ext cx="3151825" cy="261610"/>
          </a:xfrm>
          <a:prstGeom prst="rect">
            <a:avLst/>
          </a:prstGeom>
        </p:spPr>
        <p:txBody>
          <a:bodyPr wrap="none">
            <a:spAutoFit/>
          </a:bodyPr>
          <a:lstStyle/>
          <a:p>
            <a:pPr algn="ctr"/>
            <a:r>
              <a:rPr lang="es-AR" sz="1100" b="1" dirty="0" smtClean="0">
                <a:latin typeface="Trebuchet MS" pitchFamily="34" charset="0"/>
              </a:rPr>
              <a:t>Figura 7.28 Curvas de paso para fusibles </a:t>
            </a:r>
            <a:r>
              <a:rPr lang="es-AR" sz="1100" b="1" dirty="0" err="1" smtClean="0">
                <a:latin typeface="Trebuchet MS" pitchFamily="34" charset="0"/>
              </a:rPr>
              <a:t>gG</a:t>
            </a:r>
            <a:endParaRPr lang="es-AR" sz="1100" b="1" dirty="0">
              <a:latin typeface="Trebuchet MS" pitchFamily="34" charset="0"/>
            </a:endParaRPr>
          </a:p>
        </p:txBody>
      </p:sp>
      <p:pic>
        <p:nvPicPr>
          <p:cNvPr id="16386" name="Picture 2"/>
          <p:cNvPicPr>
            <a:picLocks noChangeAspect="1" noChangeArrowheads="1"/>
          </p:cNvPicPr>
          <p:nvPr/>
        </p:nvPicPr>
        <p:blipFill>
          <a:blip r:embed="rId2"/>
          <a:srcRect/>
          <a:stretch>
            <a:fillRect/>
          </a:stretch>
        </p:blipFill>
        <p:spPr bwMode="auto">
          <a:xfrm>
            <a:off x="76200" y="1181100"/>
            <a:ext cx="4257675" cy="4114800"/>
          </a:xfrm>
          <a:prstGeom prst="rect">
            <a:avLst/>
          </a:prstGeom>
          <a:noFill/>
          <a:ln w="9525">
            <a:noFill/>
            <a:miter lim="800000"/>
            <a:headEnd/>
            <a:tailEnd/>
          </a:ln>
          <a:effectLst/>
        </p:spPr>
      </p:pic>
      <p:sp>
        <p:nvSpPr>
          <p:cNvPr id="200" name="199 Rectángulo"/>
          <p:cNvSpPr/>
          <p:nvPr/>
        </p:nvSpPr>
        <p:spPr>
          <a:xfrm>
            <a:off x="4267200" y="1028700"/>
            <a:ext cx="4572000" cy="4493538"/>
          </a:xfrm>
          <a:prstGeom prst="rect">
            <a:avLst/>
          </a:prstGeom>
        </p:spPr>
        <p:txBody>
          <a:bodyPr>
            <a:spAutoFit/>
          </a:bodyPr>
          <a:lstStyle/>
          <a:p>
            <a:pPr algn="just"/>
            <a:r>
              <a:rPr lang="es-AR" sz="1100" dirty="0" smtClean="0">
                <a:latin typeface="Trebuchet MS" pitchFamily="34" charset="0"/>
              </a:rPr>
              <a:t>Los fusibles D0 se encuentran con frecuencia en instalaciones industriales y residenciales.</a:t>
            </a:r>
          </a:p>
          <a:p>
            <a:pPr algn="just"/>
            <a:r>
              <a:rPr lang="es-AR" sz="1100" dirty="0" smtClean="0">
                <a:latin typeface="Trebuchet MS" pitchFamily="34" charset="0"/>
              </a:rPr>
              <a:t>La figura 7.29 da las características de tiempo-corriente. El poder nominal de apertura es de 50 </a:t>
            </a:r>
            <a:r>
              <a:rPr lang="es-AR" sz="1100" dirty="0" err="1" smtClean="0">
                <a:latin typeface="Trebuchet MS" pitchFamily="34" charset="0"/>
              </a:rPr>
              <a:t>kA</a:t>
            </a:r>
            <a:r>
              <a:rPr lang="es-AR" sz="1100" dirty="0" smtClean="0">
                <a:latin typeface="Trebuchet MS" pitchFamily="34" charset="0"/>
              </a:rPr>
              <a:t> para estos fusibles.</a:t>
            </a: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AR" sz="1100" dirty="0" smtClean="0">
              <a:latin typeface="Trebuchet MS" pitchFamily="34" charset="0"/>
            </a:endParaRPr>
          </a:p>
          <a:p>
            <a:pPr algn="ctr"/>
            <a:r>
              <a:rPr lang="es-AR" sz="1100" b="1" dirty="0" smtClean="0">
                <a:latin typeface="Trebuchet MS" pitchFamily="34" charset="0"/>
              </a:rPr>
              <a:t>Figura 7.29 Características de tiempo-corriente para fusibles D0</a:t>
            </a:r>
            <a:endParaRPr lang="es-AR" sz="1100" b="1" dirty="0">
              <a:latin typeface="Trebuchet MS" pitchFamily="34" charset="0"/>
            </a:endParaRPr>
          </a:p>
        </p:txBody>
      </p:sp>
      <p:pic>
        <p:nvPicPr>
          <p:cNvPr id="16387" name="Picture 3"/>
          <p:cNvPicPr>
            <a:picLocks noChangeAspect="1" noChangeArrowheads="1"/>
          </p:cNvPicPr>
          <p:nvPr/>
        </p:nvPicPr>
        <p:blipFill>
          <a:blip r:embed="rId3"/>
          <a:srcRect/>
          <a:stretch>
            <a:fillRect/>
          </a:stretch>
        </p:blipFill>
        <p:spPr bwMode="auto">
          <a:xfrm>
            <a:off x="4343400" y="1714500"/>
            <a:ext cx="4572000" cy="350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 name="object 57"/>
          <p:cNvSpPr txBox="1"/>
          <p:nvPr/>
        </p:nvSpPr>
        <p:spPr>
          <a:xfrm>
            <a:off x="228600" y="190500"/>
            <a:ext cx="8686800" cy="5038559"/>
          </a:xfrm>
          <a:prstGeom prst="rect">
            <a:avLst/>
          </a:prstGeom>
        </p:spPr>
        <p:txBody>
          <a:bodyPr vert="horz" wrap="square" lIns="0" tIns="21590" rIns="0" bIns="0" rtlCol="0">
            <a:spAutoFit/>
          </a:bodyPr>
          <a:lstStyle/>
          <a:p>
            <a:pPr marL="19685" algn="just">
              <a:lnSpc>
                <a:spcPct val="100000"/>
              </a:lnSpc>
              <a:spcBef>
                <a:spcPts val="170"/>
              </a:spcBef>
            </a:pPr>
            <a:r>
              <a:rPr lang="es-AR" sz="1100" b="1" spc="-50" dirty="0" smtClean="0">
                <a:latin typeface="Trebuchet MS"/>
                <a:cs typeface="Trebuchet MS"/>
              </a:rPr>
              <a:t>7.2.10    Interruptores de potencia</a:t>
            </a:r>
          </a:p>
          <a:p>
            <a:pPr marL="19685" algn="just">
              <a:lnSpc>
                <a:spcPct val="100000"/>
              </a:lnSpc>
              <a:spcBef>
                <a:spcPts val="170"/>
              </a:spcBef>
            </a:pPr>
            <a:endParaRPr lang="es-AR" sz="1100" b="1" spc="-50" dirty="0" smtClean="0">
              <a:latin typeface="Trebuchet MS"/>
              <a:cs typeface="Trebuchet MS"/>
            </a:endParaRPr>
          </a:p>
          <a:p>
            <a:pPr marL="19685" algn="just">
              <a:lnSpc>
                <a:spcPct val="100000"/>
              </a:lnSpc>
              <a:spcBef>
                <a:spcPts val="170"/>
              </a:spcBef>
            </a:pPr>
            <a:r>
              <a:rPr lang="es-AR" sz="1100" b="1" spc="-50" dirty="0" smtClean="0">
                <a:latin typeface="Trebuchet MS"/>
                <a:cs typeface="Trebuchet MS"/>
              </a:rPr>
              <a:t>IEC 947</a:t>
            </a:r>
          </a:p>
          <a:p>
            <a:pPr marL="19685" algn="just">
              <a:lnSpc>
                <a:spcPct val="100000"/>
              </a:lnSpc>
              <a:spcBef>
                <a:spcPts val="170"/>
              </a:spcBef>
            </a:pPr>
            <a:r>
              <a:rPr lang="es-AR" sz="1100" spc="-50" dirty="0" smtClean="0">
                <a:latin typeface="Trebuchet MS"/>
                <a:cs typeface="Trebuchet MS"/>
              </a:rPr>
              <a:t>De acuerdo con IEC 947, un disyuntor de potencia es un dispositivo de conmutación mecánico que, en condiciones normales de funcionamiento para un circuito dado, enciende, dirige y apaga la corriente. Además, en circunstancias inusuales, como un cortocircuito, el dispositivo dirige y apaga la corriente. Los disyuntores de potencia son dispositivos de conmutación para el encendido y apagado repetido de circuitos en operación normal y en condiciones de falla. Los interruptores automáticos de potencia siempre se abren en forma de tres polos y, después de producirse una falla, se vuelven a encender. La señalización con encendido o apagado remoto es posible sin problemas. Los disyuntores de potencia tienen un límite de capacidad de ruptura y son selectivos entre sí solo con ciertas restricciones.</a:t>
            </a:r>
          </a:p>
          <a:p>
            <a:pPr marL="12700" marR="269875" algn="just">
              <a:lnSpc>
                <a:spcPct val="110800"/>
              </a:lnSpc>
              <a:spcBef>
                <a:spcPts val="800"/>
              </a:spcBef>
              <a:tabLst>
                <a:tab pos="8253413" algn="l"/>
                <a:tab pos="8682038" algn="l"/>
              </a:tabLst>
            </a:pPr>
            <a:r>
              <a:rPr lang="es-AR" sz="1100" spc="-50" dirty="0" smtClean="0">
                <a:latin typeface="Trebuchet MS"/>
                <a:cs typeface="Trebuchet MS"/>
              </a:rPr>
              <a:t>El poder de cierre y apertura aumenta linealmente con la corriente nominal. El tiempo de respuesta de los interruptores automáticos de potencia modernos está entre 2 y 10 ms, tanto para la apertura como para la apertura. Las grandes fuerzas de conmutación requeridas son suministradas por a</a:t>
            </a:r>
            <a:r>
              <a:rPr lang="es-AR" sz="1100" spc="-40" dirty="0" smtClean="0">
                <a:latin typeface="Trebuchet MS" pitchFamily="34" charset="0"/>
                <a:cs typeface="Arial MT"/>
              </a:rPr>
              <a:t>ccionamientos de aire comprimido, hidráulicos o accionados por resorte, que deben tener ciertas propiedades tales como:</a:t>
            </a:r>
          </a:p>
          <a:p>
            <a:pPr marL="357188" marR="269875" indent="-344488" algn="just">
              <a:lnSpc>
                <a:spcPct val="110800"/>
              </a:lnSpc>
              <a:spcBef>
                <a:spcPts val="800"/>
              </a:spcBef>
              <a:buFont typeface="Arial" pitchFamily="34" charset="0"/>
              <a:buChar char="•"/>
              <a:tabLst>
                <a:tab pos="8253413" algn="l"/>
                <a:tab pos="8682038" algn="l"/>
              </a:tabLst>
            </a:pPr>
            <a:r>
              <a:rPr lang="es-AR" sz="1100" b="1" spc="-40" dirty="0" smtClean="0">
                <a:latin typeface="Trebuchet MS" pitchFamily="34" charset="0"/>
                <a:cs typeface="Arial MT"/>
              </a:rPr>
              <a:t>Un interruptor accionado siempre debe estar listo para la desconexión. </a:t>
            </a:r>
          </a:p>
          <a:p>
            <a:pPr marL="357188" marR="269875" indent="-344488" algn="just">
              <a:lnSpc>
                <a:spcPct val="110800"/>
              </a:lnSpc>
              <a:spcBef>
                <a:spcPts val="800"/>
              </a:spcBef>
              <a:buFont typeface="Arial" pitchFamily="34" charset="0"/>
              <a:buChar char="•"/>
              <a:tabLst>
                <a:tab pos="8253413" algn="l"/>
                <a:tab pos="8682038" algn="l"/>
              </a:tabLst>
            </a:pPr>
            <a:r>
              <a:rPr lang="es-AR" sz="1100" b="1" spc="-40" dirty="0" smtClean="0">
                <a:latin typeface="Trebuchet MS" pitchFamily="34" charset="0"/>
                <a:cs typeface="Arial MT"/>
              </a:rPr>
              <a:t>Una vez iniciada, la acción de conexión debe completarse.</a:t>
            </a:r>
          </a:p>
          <a:p>
            <a:pPr marL="12700" marR="269875" algn="just">
              <a:lnSpc>
                <a:spcPct val="110800"/>
              </a:lnSpc>
              <a:spcBef>
                <a:spcPts val="800"/>
              </a:spcBef>
              <a:tabLst>
                <a:tab pos="8253413" algn="l"/>
                <a:tab pos="8682038" algn="l"/>
              </a:tabLst>
            </a:pPr>
            <a:r>
              <a:rPr lang="es-AR" sz="1100" spc="-40" dirty="0" smtClean="0">
                <a:latin typeface="Trebuchet MS" pitchFamily="34" charset="0"/>
                <a:cs typeface="Arial MT"/>
              </a:rPr>
              <a:t>Los interruptores automáticos de potencia deben poder controlar el equipo en condiciones normales de funcionamiento, así como en condiciones de falla, es decir, deben poder cortar de forma fiable en cualquier momento. Su poder de apertura se dimensiona en función del valor eficaz de la corriente de cortocircuito prevista no afectada. Para el poder de cierre y apertura según categoría de cortocircuito P2, se requiere un seccionador y dos interruptores de cierre con dos interrupciones a 1,1 veces la tensión nominal y el factor de potencia adecuado. El factor de potencia es 0,15. Para las pruebas que demuestren el poder de cierre y de apertura, se debe cumplir con la secuencia de cambio de prueba. Hoy en día, todos los interruptores automáticos de potencia están diseñados de acuerdo con el principio de bloques de construcción, que mejora la potencia de apertura, divide el voltaje aplicado y reduce la carga de la cámara a través de varias cámaras. El búfer es el elemento más importante de un disyuntor de potencia. Durante el apertura, es retraída por una fuerza. Esto comprime el gas. Al mismo tiempo, se desplaza un contacto de conmutación acoplado al </a:t>
            </a:r>
            <a:r>
              <a:rPr lang="es-AR" sz="1100" spc="-40" dirty="0" err="1" smtClean="0">
                <a:latin typeface="Trebuchet MS" pitchFamily="34" charset="0"/>
                <a:cs typeface="Arial MT"/>
              </a:rPr>
              <a:t>puffer</a:t>
            </a:r>
            <a:r>
              <a:rPr lang="es-AR" sz="1100" spc="-40" dirty="0" smtClean="0">
                <a:latin typeface="Trebuchet MS" pitchFamily="34" charset="0"/>
                <a:cs typeface="Arial MT"/>
              </a:rPr>
              <a:t>, que une los dos tubos de contacto y cierra en estado cerrado. Esto da como resultado un espacio de ruptura entre el tubo de contacto superior y la pieza de contacto. El voltaje sobre el espacio del interruptor que cae, provocando un arco eléctrico. La corriente de línea al principio continúa circulando. </a:t>
            </a:r>
            <a:endParaRPr sz="1100" dirty="0">
              <a:latin typeface="Arial MT"/>
              <a:cs typeface="Arial MT"/>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66700"/>
            <a:ext cx="3200399" cy="5289910"/>
          </a:xfrm>
          <a:prstGeom prst="rect">
            <a:avLst/>
          </a:prstGeom>
        </p:spPr>
        <p:txBody>
          <a:bodyPr vert="horz" wrap="square" lIns="0" tIns="12065" rIns="0" bIns="0" rtlCol="0">
            <a:spAutoFit/>
          </a:bodyPr>
          <a:lstStyle/>
          <a:p>
            <a:pPr marL="12700" marR="269875" algn="just">
              <a:lnSpc>
                <a:spcPct val="110800"/>
              </a:lnSpc>
              <a:spcBef>
                <a:spcPts val="800"/>
              </a:spcBef>
            </a:pPr>
            <a:r>
              <a:rPr lang="es-AR" sz="1100" spc="-40" dirty="0" smtClean="0">
                <a:latin typeface="Trebuchet MS" pitchFamily="34" charset="0"/>
                <a:cs typeface="Arial MT"/>
              </a:rPr>
              <a:t>El gas comprimido fluye hacia el espacio del interruptor y enfría el arco eléctrico (disipación de calor).</a:t>
            </a:r>
          </a:p>
          <a:p>
            <a:pPr marL="12700" marR="269875" algn="just">
              <a:lnSpc>
                <a:spcPct val="110800"/>
              </a:lnSpc>
              <a:spcBef>
                <a:spcPts val="800"/>
              </a:spcBef>
            </a:pPr>
            <a:r>
              <a:rPr lang="es-AR" sz="1100" spc="-40" dirty="0" smtClean="0">
                <a:latin typeface="Trebuchet MS" pitchFamily="34" charset="0"/>
                <a:cs typeface="Arial MT"/>
              </a:rPr>
              <a:t>Se interrumpe la corriente y se inicia un transitorio de tensión entre las conexiones de línea, cuya fiabilidad debe comprobarse al dimensionar los interruptores (tensión de recuperación). La longitud del arco sostenido en el tubo de contacto aumenta.</a:t>
            </a:r>
          </a:p>
          <a:p>
            <a:pPr marL="12700" marR="269875" algn="just">
              <a:lnSpc>
                <a:spcPct val="110800"/>
              </a:lnSpc>
              <a:spcBef>
                <a:spcPts val="800"/>
              </a:spcBef>
            </a:pPr>
            <a:r>
              <a:rPr lang="es-AR" sz="1100" spc="-40" dirty="0" smtClean="0">
                <a:latin typeface="Trebuchet MS" pitchFamily="34" charset="0"/>
                <a:cs typeface="Arial MT"/>
              </a:rPr>
              <a:t> Dado que la resistencia del arco también aumenta, la corriente y la potencia suministrada se reducen. Como ya sabemos, la corriente se extingue durante el cruce de corriente cero. No se permite un apertura de corriente (tolerado solo hasta 4 A) antes de este apagado, ya que de lo contrario se producirían grandes sobretensiones según la ley de inducción. En el momento del encendido, el tampón y el contacto del interruptor se desplazan hacia arriba en 30 ms. El voltaje a lo largo del espacio del interruptor cae. Hoy en día se fabrican disyuntores de potencia hasta 80 </a:t>
            </a:r>
            <a:r>
              <a:rPr lang="es-AR" sz="1100" spc="-40" dirty="0" err="1" smtClean="0">
                <a:latin typeface="Trebuchet MS" pitchFamily="34" charset="0"/>
                <a:cs typeface="Arial MT"/>
              </a:rPr>
              <a:t>kA</a:t>
            </a:r>
            <a:r>
              <a:rPr lang="es-AR" sz="1100" spc="-40" dirty="0" smtClean="0">
                <a:latin typeface="Trebuchet MS" pitchFamily="34" charset="0"/>
                <a:cs typeface="Arial MT"/>
              </a:rPr>
              <a:t>, y en aplicaciones de alta tensión se utilizan disyuntores de potencia con varias cámaras por polo. La figura 7.30 muestra las características de disparo de diferentes interruptores automáticos de potencia.</a:t>
            </a:r>
            <a:endParaRPr sz="1100" dirty="0">
              <a:latin typeface="Trebuchet MS" pitchFamily="34" charset="0"/>
              <a:cs typeface="Arial MT"/>
            </a:endParaRPr>
          </a:p>
        </p:txBody>
      </p:sp>
      <p:pic>
        <p:nvPicPr>
          <p:cNvPr id="17410" name="Picture 2"/>
          <p:cNvPicPr>
            <a:picLocks noChangeAspect="1" noChangeArrowheads="1"/>
          </p:cNvPicPr>
          <p:nvPr/>
        </p:nvPicPr>
        <p:blipFill>
          <a:blip r:embed="rId2"/>
          <a:srcRect/>
          <a:stretch>
            <a:fillRect/>
          </a:stretch>
        </p:blipFill>
        <p:spPr bwMode="auto">
          <a:xfrm>
            <a:off x="3352800" y="266700"/>
            <a:ext cx="5610225" cy="4800600"/>
          </a:xfrm>
          <a:prstGeom prst="rect">
            <a:avLst/>
          </a:prstGeom>
          <a:noFill/>
          <a:ln w="9525">
            <a:noFill/>
            <a:miter lim="800000"/>
            <a:headEnd/>
            <a:tailEnd/>
          </a:ln>
          <a:effectLst/>
        </p:spPr>
      </p:pic>
      <p:sp>
        <p:nvSpPr>
          <p:cNvPr id="8" name="7 Rectángulo"/>
          <p:cNvSpPr/>
          <p:nvPr/>
        </p:nvSpPr>
        <p:spPr>
          <a:xfrm>
            <a:off x="3886200" y="5143500"/>
            <a:ext cx="4572000" cy="430887"/>
          </a:xfrm>
          <a:prstGeom prst="rect">
            <a:avLst/>
          </a:prstGeom>
        </p:spPr>
        <p:txBody>
          <a:bodyPr>
            <a:spAutoFit/>
          </a:bodyPr>
          <a:lstStyle/>
          <a:p>
            <a:pPr algn="ctr"/>
            <a:r>
              <a:rPr lang="es-AR" sz="1100" b="1" dirty="0" smtClean="0">
                <a:latin typeface="Trebuchet MS" pitchFamily="34" charset="0"/>
              </a:rPr>
              <a:t>Figura 7.30 Características tiempo-corriente de los interruptores automáticos de potencia [53]</a:t>
            </a:r>
            <a:endParaRPr lang="es-AR" sz="1100" b="1" dirty="0">
              <a:latin typeface="Trebuchet MS" pitchFamily="34" charset="0"/>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object 34"/>
          <p:cNvSpPr txBox="1"/>
          <p:nvPr/>
        </p:nvSpPr>
        <p:spPr>
          <a:xfrm>
            <a:off x="228600" y="342900"/>
            <a:ext cx="8610600" cy="1958870"/>
          </a:xfrm>
          <a:prstGeom prst="rect">
            <a:avLst/>
          </a:prstGeom>
        </p:spPr>
        <p:txBody>
          <a:bodyPr vert="horz" wrap="square" lIns="0" tIns="12065" rIns="0" bIns="0" rtlCol="0">
            <a:spAutoFit/>
          </a:bodyPr>
          <a:lstStyle/>
          <a:p>
            <a:pPr marL="12700" algn="just">
              <a:lnSpc>
                <a:spcPct val="100000"/>
              </a:lnSpc>
              <a:spcBef>
                <a:spcPts val="95"/>
              </a:spcBef>
            </a:pPr>
            <a:r>
              <a:rPr lang="es-AR" sz="1100" b="1" spc="-25" dirty="0" smtClean="0">
                <a:latin typeface="Trebuchet MS" pitchFamily="34" charset="0"/>
                <a:cs typeface="Trebuchet MS"/>
              </a:rPr>
              <a:t>Categorías de cortocircuito según IEC 947</a:t>
            </a:r>
          </a:p>
          <a:p>
            <a:pPr marL="12700" algn="just">
              <a:lnSpc>
                <a:spcPct val="100000"/>
              </a:lnSpc>
              <a:spcBef>
                <a:spcPts val="95"/>
              </a:spcBef>
            </a:pPr>
            <a:endParaRPr lang="es-AR" sz="1100" b="1" spc="-25" dirty="0" smtClean="0">
              <a:latin typeface="Trebuchet MS" pitchFamily="34" charset="0"/>
              <a:cs typeface="Trebuchet MS"/>
            </a:endParaRPr>
          </a:p>
          <a:p>
            <a:pPr marL="357188" indent="-344488" algn="just">
              <a:lnSpc>
                <a:spcPct val="100000"/>
              </a:lnSpc>
              <a:spcBef>
                <a:spcPts val="95"/>
              </a:spcBef>
              <a:buFont typeface="Wingdings" pitchFamily="2" charset="2"/>
              <a:buChar char="q"/>
            </a:pPr>
            <a:r>
              <a:rPr lang="es-AR" sz="1100" b="1" spc="-25" dirty="0" smtClean="0">
                <a:latin typeface="Trebuchet MS" pitchFamily="34" charset="0"/>
                <a:cs typeface="Trebuchet MS"/>
              </a:rPr>
              <a:t>Cortocircuito categoría 1</a:t>
            </a:r>
          </a:p>
          <a:p>
            <a:pPr marL="12700" algn="just">
              <a:lnSpc>
                <a:spcPct val="100000"/>
              </a:lnSpc>
              <a:spcBef>
                <a:spcPts val="95"/>
              </a:spcBef>
            </a:pPr>
            <a:endParaRPr lang="es-AR" sz="1100" spc="-25" dirty="0" smtClean="0">
              <a:latin typeface="Trebuchet MS" pitchFamily="34" charset="0"/>
              <a:cs typeface="Trebuchet MS"/>
            </a:endParaRPr>
          </a:p>
          <a:p>
            <a:pPr marL="12700" algn="just">
              <a:lnSpc>
                <a:spcPct val="100000"/>
              </a:lnSpc>
              <a:spcBef>
                <a:spcPts val="95"/>
              </a:spcBef>
            </a:pPr>
            <a:r>
              <a:rPr lang="es-AR" sz="1100" spc="-25" dirty="0" smtClean="0">
                <a:latin typeface="Trebuchet MS" pitchFamily="34" charset="0"/>
                <a:cs typeface="Trebuchet MS"/>
              </a:rPr>
              <a:t>Viejo: 	P-1, Aplicación para Cortocircuitos </a:t>
            </a:r>
          </a:p>
          <a:p>
            <a:pPr marL="12700" algn="just">
              <a:lnSpc>
                <a:spcPct val="100000"/>
              </a:lnSpc>
              <a:spcBef>
                <a:spcPts val="95"/>
              </a:spcBef>
            </a:pPr>
            <a:r>
              <a:rPr lang="es-AR" sz="1100" spc="-25" dirty="0" smtClean="0">
                <a:latin typeface="Trebuchet MS" pitchFamily="34" charset="0"/>
                <a:cs typeface="Trebuchet MS"/>
              </a:rPr>
              <a:t>Nuevo: 	</a:t>
            </a:r>
            <a:r>
              <a:rPr lang="es-AR" sz="1100" spc="-25" dirty="0" err="1" smtClean="0">
                <a:latin typeface="Trebuchet MS" pitchFamily="34" charset="0"/>
                <a:cs typeface="Trebuchet MS"/>
              </a:rPr>
              <a:t>Icu</a:t>
            </a:r>
            <a:r>
              <a:rPr lang="es-AR" sz="1100" spc="-25" dirty="0" smtClean="0">
                <a:latin typeface="Trebuchet MS" pitchFamily="34" charset="0"/>
                <a:cs typeface="Trebuchet MS"/>
              </a:rPr>
              <a:t> según IEC 947</a:t>
            </a:r>
          </a:p>
          <a:p>
            <a:pPr marL="12700" algn="just">
              <a:lnSpc>
                <a:spcPct val="100000"/>
              </a:lnSpc>
              <a:spcBef>
                <a:spcPts val="95"/>
              </a:spcBef>
            </a:pPr>
            <a:r>
              <a:rPr lang="es-AR" sz="1100" spc="-25" dirty="0" err="1" smtClean="0">
                <a:latin typeface="Trebuchet MS" pitchFamily="34" charset="0"/>
                <a:cs typeface="Trebuchet MS"/>
              </a:rPr>
              <a:t>Icu</a:t>
            </a:r>
            <a:r>
              <a:rPr lang="es-AR" sz="1100" spc="-25" dirty="0" smtClean="0">
                <a:latin typeface="Trebuchet MS" pitchFamily="34" charset="0"/>
                <a:cs typeface="Trebuchet MS"/>
              </a:rPr>
              <a:t>	capacidad máxima de interrupción de cortocircuito</a:t>
            </a:r>
          </a:p>
          <a:p>
            <a:pPr marL="12700" algn="just">
              <a:lnSpc>
                <a:spcPct val="100000"/>
              </a:lnSpc>
              <a:spcBef>
                <a:spcPts val="95"/>
              </a:spcBef>
            </a:pPr>
            <a:r>
              <a:rPr lang="es-AR" sz="1100" spc="-25" dirty="0" smtClean="0">
                <a:latin typeface="Trebuchet MS" pitchFamily="34" charset="0"/>
                <a:cs typeface="Trebuchet MS"/>
              </a:rPr>
              <a:t>Secuencia de conmutación para probar la capacidad máxima de apertura en cortocircuito:</a:t>
            </a:r>
          </a:p>
          <a:p>
            <a:pPr marL="12700" algn="just">
              <a:lnSpc>
                <a:spcPct val="100000"/>
              </a:lnSpc>
              <a:spcBef>
                <a:spcPts val="95"/>
              </a:spcBef>
            </a:pPr>
            <a:r>
              <a:rPr lang="es-AR" sz="1100" spc="-25" dirty="0" smtClean="0">
                <a:latin typeface="Trebuchet MS" pitchFamily="34" charset="0"/>
                <a:cs typeface="Trebuchet MS"/>
              </a:rPr>
              <a:t>O–t–CO: apto solo para funcionamiento reducido, desplazamiento insignificante de la característica de nominal de apertura último en cortocircuito</a:t>
            </a:r>
            <a:endParaRPr lang="en-US" sz="1100" dirty="0" smtClean="0">
              <a:latin typeface="Trebuchet MS" pitchFamily="34" charset="0"/>
              <a:cs typeface="Arial MT"/>
            </a:endParaRPr>
          </a:p>
          <a:p>
            <a:pPr marL="12700">
              <a:lnSpc>
                <a:spcPct val="100000"/>
              </a:lnSpc>
              <a:spcBef>
                <a:spcPts val="95"/>
              </a:spcBef>
            </a:pPr>
            <a:endParaRPr sz="900" dirty="0">
              <a:latin typeface="Trebuchet MS"/>
              <a:cs typeface="Trebuchet MS"/>
            </a:endParaRPr>
          </a:p>
        </p:txBody>
      </p:sp>
      <p:sp>
        <p:nvSpPr>
          <p:cNvPr id="3" name="object 7"/>
          <p:cNvSpPr txBox="1"/>
          <p:nvPr/>
        </p:nvSpPr>
        <p:spPr>
          <a:xfrm>
            <a:off x="228600" y="2165276"/>
            <a:ext cx="8610600" cy="2169825"/>
          </a:xfrm>
          <a:prstGeom prst="rect">
            <a:avLst/>
          </a:prstGeom>
        </p:spPr>
        <p:txBody>
          <a:bodyPr vert="horz" wrap="square" lIns="0" tIns="12065" rIns="0" bIns="0" rtlCol="0">
            <a:spAutoFit/>
          </a:bodyPr>
          <a:lstStyle/>
          <a:p>
            <a:pPr marL="357188" indent="-344488" algn="just">
              <a:lnSpc>
                <a:spcPct val="100000"/>
              </a:lnSpc>
              <a:spcBef>
                <a:spcPts val="95"/>
              </a:spcBef>
              <a:buFont typeface="Wingdings" pitchFamily="2" charset="2"/>
              <a:buChar char="q"/>
            </a:pPr>
            <a:r>
              <a:rPr lang="es-AR" sz="1100" b="1" spc="-25" dirty="0">
                <a:latin typeface="Trebuchet MS" pitchFamily="34" charset="0"/>
                <a:cs typeface="Trebuchet MS"/>
              </a:rPr>
              <a:t>Cortocircuito categoría </a:t>
            </a:r>
            <a:r>
              <a:rPr lang="es-AR" sz="1100" b="1" spc="-25" dirty="0" smtClean="0">
                <a:latin typeface="Trebuchet MS" pitchFamily="34" charset="0"/>
                <a:cs typeface="Trebuchet MS"/>
              </a:rPr>
              <a:t>2</a:t>
            </a:r>
            <a:endParaRPr lang="es-AR" sz="1100" b="1" spc="-25" dirty="0">
              <a:latin typeface="Trebuchet MS" pitchFamily="34" charset="0"/>
              <a:cs typeface="Trebuchet MS"/>
            </a:endParaRPr>
          </a:p>
          <a:p>
            <a:pPr marL="12700" algn="just">
              <a:lnSpc>
                <a:spcPct val="100000"/>
              </a:lnSpc>
              <a:spcBef>
                <a:spcPts val="95"/>
              </a:spcBef>
            </a:pPr>
            <a:endParaRPr lang="es-AR" sz="1100" spc="-25" dirty="0">
              <a:latin typeface="Trebuchet MS" pitchFamily="34" charset="0"/>
              <a:cs typeface="Trebuchet MS"/>
            </a:endParaRPr>
          </a:p>
          <a:p>
            <a:pPr marL="12700" marR="5080">
              <a:lnSpc>
                <a:spcPct val="110800"/>
              </a:lnSpc>
              <a:spcBef>
                <a:spcPts val="95"/>
              </a:spcBef>
            </a:pPr>
            <a:r>
              <a:rPr lang="es-AR" sz="1100" spc="-25" dirty="0" smtClean="0">
                <a:latin typeface="Trebuchet MS" pitchFamily="34" charset="0"/>
                <a:cs typeface="Trebuchet MS"/>
              </a:rPr>
              <a:t>Viejo</a:t>
            </a:r>
            <a:r>
              <a:rPr lang="es-AR" sz="1100" spc="-25" dirty="0">
                <a:latin typeface="Trebuchet MS" pitchFamily="34" charset="0"/>
                <a:cs typeface="Trebuchet MS"/>
              </a:rPr>
              <a:t>: 	</a:t>
            </a:r>
            <a:r>
              <a:rPr lang="es-AR" sz="1100" spc="-40" dirty="0" smtClean="0">
                <a:latin typeface="Trebuchet MS" panose="020B0603020202020204" pitchFamily="34" charset="0"/>
                <a:cs typeface="Arial MT"/>
              </a:rPr>
              <a:t>P-2, Aplicación para cortocircuitos altos frecuentes </a:t>
            </a:r>
          </a:p>
          <a:p>
            <a:pPr marL="12700" marR="5080">
              <a:lnSpc>
                <a:spcPct val="110800"/>
              </a:lnSpc>
              <a:spcBef>
                <a:spcPts val="95"/>
              </a:spcBef>
            </a:pPr>
            <a:r>
              <a:rPr lang="es-AR" sz="1100" spc="-40" dirty="0" smtClean="0">
                <a:latin typeface="Trebuchet MS" panose="020B0603020202020204" pitchFamily="34" charset="0"/>
                <a:cs typeface="Arial MT"/>
              </a:rPr>
              <a:t>Nuevo: 	</a:t>
            </a:r>
            <a:r>
              <a:rPr lang="es-AR" sz="1100" spc="-40" dirty="0" err="1" smtClean="0">
                <a:latin typeface="Trebuchet MS" panose="020B0603020202020204" pitchFamily="34" charset="0"/>
                <a:cs typeface="Arial MT"/>
              </a:rPr>
              <a:t>Ics</a:t>
            </a:r>
            <a:r>
              <a:rPr lang="es-AR" sz="1100" spc="-40" dirty="0" smtClean="0">
                <a:latin typeface="Trebuchet MS" panose="020B0603020202020204" pitchFamily="34" charset="0"/>
                <a:cs typeface="Arial MT"/>
              </a:rPr>
              <a:t> de acuerdo con IEC 947</a:t>
            </a:r>
          </a:p>
          <a:p>
            <a:pPr marL="12700" marR="5080">
              <a:lnSpc>
                <a:spcPct val="110800"/>
              </a:lnSpc>
              <a:spcBef>
                <a:spcPts val="95"/>
              </a:spcBef>
            </a:pPr>
            <a:r>
              <a:rPr lang="es-AR" sz="1100" spc="-40" dirty="0" err="1" smtClean="0">
                <a:latin typeface="Trebuchet MS" panose="020B0603020202020204" pitchFamily="34" charset="0"/>
                <a:cs typeface="Arial MT"/>
              </a:rPr>
              <a:t>Ics</a:t>
            </a:r>
            <a:r>
              <a:rPr lang="es-AR" sz="1100" spc="-40" dirty="0" smtClean="0">
                <a:latin typeface="Trebuchet MS" panose="020B0603020202020204" pitchFamily="34" charset="0"/>
                <a:cs typeface="Arial MT"/>
              </a:rPr>
              <a:t>: 	capacidad de apertura de cortocircuito de servicio</a:t>
            </a:r>
          </a:p>
          <a:p>
            <a:pPr marL="12700" marR="5080">
              <a:lnSpc>
                <a:spcPct val="110800"/>
              </a:lnSpc>
              <a:spcBef>
                <a:spcPts val="95"/>
              </a:spcBef>
            </a:pPr>
            <a:r>
              <a:rPr lang="es-AR" sz="1100" spc="-40" dirty="0" smtClean="0">
                <a:latin typeface="Trebuchet MS" panose="020B0603020202020204" pitchFamily="34" charset="0"/>
                <a:cs typeface="Arial MT"/>
              </a:rPr>
              <a:t>Secuencia de conmutación para probar la capacidad de apertura de cortocircuito de servicio:</a:t>
            </a:r>
          </a:p>
          <a:p>
            <a:pPr marL="12700" marR="5080">
              <a:lnSpc>
                <a:spcPct val="110800"/>
              </a:lnSpc>
              <a:spcBef>
                <a:spcPts val="95"/>
              </a:spcBef>
            </a:pPr>
            <a:r>
              <a:rPr lang="es-AR" sz="1100" spc="-40" dirty="0" smtClean="0">
                <a:latin typeface="Trebuchet MS" panose="020B0603020202020204" pitchFamily="34" charset="0"/>
                <a:cs typeface="Arial MT"/>
              </a:rPr>
              <a:t>O - t - CO - t - CO: adecuado para funcionamiento normal sin mantenimiento, sin desplazamiento de característica</a:t>
            </a:r>
          </a:p>
          <a:p>
            <a:pPr marL="12700" marR="5080">
              <a:lnSpc>
                <a:spcPct val="110800"/>
              </a:lnSpc>
              <a:spcBef>
                <a:spcPts val="95"/>
              </a:spcBef>
            </a:pPr>
            <a:r>
              <a:rPr lang="es-AR" sz="1100" spc="-40" dirty="0" smtClean="0">
                <a:latin typeface="Trebuchet MS" panose="020B0603020202020204" pitchFamily="34" charset="0"/>
                <a:cs typeface="Arial MT"/>
              </a:rPr>
              <a:t>Los significados de los símbolos son:</a:t>
            </a:r>
          </a:p>
          <a:p>
            <a:pPr marL="12700" marR="5080">
              <a:lnSpc>
                <a:spcPct val="110800"/>
              </a:lnSpc>
              <a:spcBef>
                <a:spcPts val="95"/>
              </a:spcBef>
            </a:pPr>
            <a:r>
              <a:rPr lang="es-AR" sz="1100" spc="-40" dirty="0" smtClean="0">
                <a:latin typeface="Trebuchet MS" panose="020B0603020202020204" pitchFamily="34" charset="0"/>
                <a:cs typeface="Arial MT"/>
              </a:rPr>
              <a:t>O 	abrir o desconectar</a:t>
            </a:r>
          </a:p>
          <a:p>
            <a:pPr marL="12700" marR="5080">
              <a:lnSpc>
                <a:spcPct val="110800"/>
              </a:lnSpc>
              <a:spcBef>
                <a:spcPts val="95"/>
              </a:spcBef>
            </a:pPr>
            <a:r>
              <a:rPr lang="es-AR" sz="1100" spc="-40" dirty="0" smtClean="0">
                <a:latin typeface="Trebuchet MS" panose="020B0603020202020204" pitchFamily="34" charset="0"/>
                <a:cs typeface="Arial MT"/>
              </a:rPr>
              <a:t>CO   	Secuencia ON-OFF de CO (sobre el cortocircuito)</a:t>
            </a:r>
          </a:p>
          <a:p>
            <a:pPr marL="12700" marR="5080">
              <a:lnSpc>
                <a:spcPct val="110800"/>
              </a:lnSpc>
              <a:spcBef>
                <a:spcPts val="95"/>
              </a:spcBef>
            </a:pPr>
            <a:r>
              <a:rPr lang="es-AR" sz="1100" spc="-40" dirty="0" smtClean="0">
                <a:latin typeface="Trebuchet MS" panose="020B0603020202020204" pitchFamily="34" charset="0"/>
                <a:cs typeface="Arial MT"/>
              </a:rPr>
              <a:t>T 	</a:t>
            </a:r>
            <a:r>
              <a:rPr lang="es-AR" sz="1100" spc="-40" dirty="0" err="1" smtClean="0">
                <a:latin typeface="Trebuchet MS" panose="020B0603020202020204" pitchFamily="34" charset="0"/>
                <a:cs typeface="Arial MT"/>
              </a:rPr>
              <a:t>tiempot</a:t>
            </a:r>
            <a:r>
              <a:rPr lang="es-AR" sz="1100" spc="-40" dirty="0" smtClean="0">
                <a:latin typeface="Trebuchet MS" panose="020B0603020202020204" pitchFamily="34" charset="0"/>
                <a:cs typeface="Arial MT"/>
              </a:rPr>
              <a:t> (intervalo de espera de 3 minutos)</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304800" y="190500"/>
            <a:ext cx="8610600" cy="4914166"/>
          </a:xfrm>
          <a:prstGeom prst="rect">
            <a:avLst/>
          </a:prstGeom>
        </p:spPr>
        <p:txBody>
          <a:bodyPr vert="horz" wrap="square" lIns="0" tIns="12065" rIns="0" bIns="0" rtlCol="0">
            <a:spAutoFit/>
          </a:bodyPr>
          <a:lstStyle/>
          <a:p>
            <a:pPr marL="12700" marR="5080">
              <a:lnSpc>
                <a:spcPct val="110800"/>
              </a:lnSpc>
              <a:spcBef>
                <a:spcPts val="95"/>
              </a:spcBef>
            </a:pPr>
            <a:r>
              <a:rPr lang="es-AR" sz="1100" b="1" spc="-40" dirty="0" smtClean="0">
                <a:latin typeface="Trebuchet MS" panose="020B0603020202020204" pitchFamily="34" charset="0"/>
                <a:cs typeface="Arial MT"/>
              </a:rPr>
              <a:t>Tipos de interruptores</a:t>
            </a:r>
          </a:p>
          <a:p>
            <a:pPr marL="12700" marR="5080">
              <a:lnSpc>
                <a:spcPct val="110800"/>
              </a:lnSpc>
              <a:spcBef>
                <a:spcPts val="95"/>
              </a:spcBef>
            </a:pPr>
            <a:endParaRPr lang="es-AR" sz="1100" b="1" spc="-40" dirty="0" smtClean="0">
              <a:latin typeface="Trebuchet MS" panose="020B0603020202020204" pitchFamily="34" charset="0"/>
              <a:cs typeface="Arial MT"/>
            </a:endParaRPr>
          </a:p>
          <a:p>
            <a:pPr marL="12700" marR="5080">
              <a:lnSpc>
                <a:spcPct val="110800"/>
              </a:lnSpc>
              <a:spcBef>
                <a:spcPts val="95"/>
              </a:spcBef>
            </a:pPr>
            <a:r>
              <a:rPr lang="es-AR" sz="1100" spc="-40" dirty="0" smtClean="0">
                <a:latin typeface="Trebuchet MS" panose="020B0603020202020204" pitchFamily="34" charset="0"/>
                <a:cs typeface="Arial MT"/>
              </a:rPr>
              <a:t>Diferenciamos entre los siguientes tipos de interruptores, según el medio de extinción del arco:</a:t>
            </a:r>
          </a:p>
          <a:p>
            <a:pPr marL="184150" marR="5080" indent="-171450">
              <a:lnSpc>
                <a:spcPct val="110800"/>
              </a:lnSpc>
              <a:spcBef>
                <a:spcPts val="95"/>
              </a:spcBef>
              <a:buFont typeface="Arial" panose="020B0604020202020204" pitchFamily="34" charset="0"/>
              <a:buChar char="•"/>
            </a:pPr>
            <a:r>
              <a:rPr lang="es-AR" sz="1100" spc="-40" dirty="0" smtClean="0">
                <a:latin typeface="Trebuchet MS" panose="020B0603020202020204" pitchFamily="34" charset="0"/>
                <a:cs typeface="Arial MT"/>
              </a:rPr>
              <a:t>Interruptores automáticos de nivel de líquido: Los espacios de ruptura están bajo </a:t>
            </a:r>
            <a:r>
              <a:rPr lang="es-AR" sz="1100" spc="-40" dirty="0" err="1" smtClean="0">
                <a:latin typeface="Trebuchet MS" panose="020B0603020202020204" pitchFamily="34" charset="0"/>
                <a:cs typeface="Arial MT"/>
              </a:rPr>
              <a:t>aIECte</a:t>
            </a:r>
            <a:r>
              <a:rPr lang="es-AR" sz="1100" spc="-40" dirty="0" smtClean="0">
                <a:latin typeface="Trebuchet MS" panose="020B0603020202020204" pitchFamily="34" charset="0"/>
                <a:cs typeface="Arial MT"/>
              </a:rPr>
              <a:t> en un tanque. El </a:t>
            </a:r>
            <a:r>
              <a:rPr lang="es-AR" sz="1100" spc="-40" dirty="0" err="1" smtClean="0">
                <a:latin typeface="Trebuchet MS" panose="020B0603020202020204" pitchFamily="34" charset="0"/>
                <a:cs typeface="Arial MT"/>
              </a:rPr>
              <a:t>aIECte</a:t>
            </a:r>
            <a:r>
              <a:rPr lang="es-AR" sz="1100" spc="-40" dirty="0" smtClean="0">
                <a:latin typeface="Trebuchet MS" panose="020B0603020202020204" pitchFamily="34" charset="0"/>
                <a:cs typeface="Arial MT"/>
              </a:rPr>
              <a:t> sirve como material aislante y como medio de extinción del arco. El calor se extrae del arco eléctrico por vaporización, expansión tras un aumento de presión y por conducción térmica. Esto requiere grandes cantidades de </a:t>
            </a:r>
            <a:r>
              <a:rPr lang="es-AR" sz="1100" spc="-40" dirty="0" err="1" smtClean="0">
                <a:latin typeface="Trebuchet MS" panose="020B0603020202020204" pitchFamily="34" charset="0"/>
                <a:cs typeface="Arial MT"/>
              </a:rPr>
              <a:t>aIECte</a:t>
            </a:r>
            <a:r>
              <a:rPr lang="es-AR" sz="1100" spc="-40" dirty="0" smtClean="0">
                <a:latin typeface="Trebuchet MS" panose="020B0603020202020204" pitchFamily="34" charset="0"/>
                <a:cs typeface="Arial MT"/>
              </a:rPr>
              <a:t>. Este tipo de martillo ya no se fabrica en la </a:t>
            </a:r>
            <a:r>
              <a:rPr lang="es-AR" sz="1100" spc="-40" dirty="0" err="1" smtClean="0">
                <a:latin typeface="Trebuchet MS" panose="020B0603020202020204" pitchFamily="34" charset="0"/>
                <a:cs typeface="Arial MT"/>
              </a:rPr>
              <a:t>corrienteidad</a:t>
            </a:r>
            <a:r>
              <a:rPr lang="es-AR" sz="1100" spc="-40" dirty="0" smtClean="0">
                <a:latin typeface="Trebuchet MS" panose="020B0603020202020204" pitchFamily="34" charset="0"/>
                <a:cs typeface="Arial MT"/>
              </a:rPr>
              <a:t>, ya que el </a:t>
            </a:r>
            <a:r>
              <a:rPr lang="es-AR" sz="1100" spc="-40" dirty="0" err="1" smtClean="0">
                <a:latin typeface="Trebuchet MS" panose="020B0603020202020204" pitchFamily="34" charset="0"/>
                <a:cs typeface="Arial MT"/>
              </a:rPr>
              <a:t>aIECte</a:t>
            </a:r>
            <a:r>
              <a:rPr lang="es-AR" sz="1100" spc="-40" dirty="0" smtClean="0">
                <a:latin typeface="Trebuchet MS" panose="020B0603020202020204" pitchFamily="34" charset="0"/>
                <a:cs typeface="Arial MT"/>
              </a:rPr>
              <a:t> es inflamable y representa un peligro para el medio ambiente.</a:t>
            </a:r>
          </a:p>
          <a:p>
            <a:pPr marL="184150" marR="5080" indent="-171450">
              <a:lnSpc>
                <a:spcPct val="110800"/>
              </a:lnSpc>
              <a:spcBef>
                <a:spcPts val="95"/>
              </a:spcBef>
              <a:buFont typeface="Arial" panose="020B0604020202020204" pitchFamily="34" charset="0"/>
              <a:buChar char="•"/>
            </a:pPr>
            <a:endParaRPr lang="es-AR" sz="1100" spc="-40" dirty="0" smtClean="0">
              <a:latin typeface="Trebuchet MS" panose="020B0603020202020204" pitchFamily="34" charset="0"/>
              <a:cs typeface="Arial MT"/>
            </a:endParaRPr>
          </a:p>
          <a:p>
            <a:pPr marL="184150" marR="5080" indent="-171450">
              <a:lnSpc>
                <a:spcPct val="110800"/>
              </a:lnSpc>
              <a:spcBef>
                <a:spcPts val="95"/>
              </a:spcBef>
              <a:buFont typeface="Arial" panose="020B0604020202020204" pitchFamily="34" charset="0"/>
              <a:buChar char="•"/>
            </a:pPr>
            <a:r>
              <a:rPr lang="es-AR" sz="1100" spc="-40" dirty="0" smtClean="0">
                <a:latin typeface="Trebuchet MS" panose="020B0603020202020204" pitchFamily="34" charset="0"/>
                <a:cs typeface="Arial MT"/>
              </a:rPr>
              <a:t>Interruptores automáticos de aire comprimido o gas comprimido: El medio de extinción del arco fluye independientemente de la corriente a interrumpir en el espacio del arco. Luego de un enfriamiento exitoso, el gas frío a alta presión produce rápidamente un espacio de ruptura a prueba de sobretensiones. Hoy en día, solo se sigue utilizando el tipo SF6. El gas no es tóxico y es inodoro, inflamable y buen conductor térmico.</a:t>
            </a:r>
          </a:p>
          <a:p>
            <a:pPr marL="184150" marR="5080" indent="-171450">
              <a:lnSpc>
                <a:spcPct val="110800"/>
              </a:lnSpc>
              <a:spcBef>
                <a:spcPts val="95"/>
              </a:spcBef>
              <a:buFont typeface="Arial" panose="020B0604020202020204" pitchFamily="34" charset="0"/>
              <a:buChar char="•"/>
            </a:pPr>
            <a:endParaRPr lang="es-AR" sz="1100" spc="-40" dirty="0" smtClean="0">
              <a:latin typeface="Trebuchet MS" panose="020B0603020202020204" pitchFamily="34" charset="0"/>
              <a:cs typeface="Arial MT"/>
            </a:endParaRPr>
          </a:p>
          <a:p>
            <a:pPr marL="184150" marR="5080" indent="-171450">
              <a:lnSpc>
                <a:spcPct val="110800"/>
              </a:lnSpc>
              <a:spcBef>
                <a:spcPts val="95"/>
              </a:spcBef>
              <a:buFont typeface="Arial" panose="020B0604020202020204" pitchFamily="34" charset="0"/>
              <a:buChar char="•"/>
            </a:pPr>
            <a:r>
              <a:rPr lang="es-AR" sz="1100" spc="-40" dirty="0" smtClean="0">
                <a:latin typeface="Trebuchet MS" panose="020B0603020202020204" pitchFamily="34" charset="0"/>
                <a:cs typeface="Arial MT"/>
              </a:rPr>
              <a:t>Disyuntores de vacío: estos disyuntores encuentran uso en sistemas de baja y media tensión y tienen muy buenas propiedades aislantes. Requieren poco mantenimiento y tienen un gran número de ciclos de funcionamiento. Debido a la ausencia de un medio de extinción de arco, se produce un destello y desgaste de los contactos. Los contactos se cortan oblicuamente para evitar estas dificultades. Las aleaciones de cromo-cobre se utilizan para producir vapor de metal y mantener pequeña la corriente de apertura.</a:t>
            </a:r>
          </a:p>
          <a:p>
            <a:pPr marL="184150" marR="5080" indent="-171450">
              <a:lnSpc>
                <a:spcPct val="110800"/>
              </a:lnSpc>
              <a:spcBef>
                <a:spcPts val="95"/>
              </a:spcBef>
              <a:buFont typeface="Arial" panose="020B0604020202020204" pitchFamily="34" charset="0"/>
              <a:buChar char="•"/>
            </a:pPr>
            <a:endParaRPr lang="es-AR" sz="1100" spc="-40" dirty="0" smtClean="0">
              <a:latin typeface="Trebuchet MS" panose="020B0603020202020204" pitchFamily="34" charset="0"/>
              <a:cs typeface="Arial MT"/>
            </a:endParaRPr>
          </a:p>
          <a:p>
            <a:pPr marL="444500" marR="5080">
              <a:lnSpc>
                <a:spcPct val="110800"/>
              </a:lnSpc>
              <a:spcBef>
                <a:spcPts val="95"/>
              </a:spcBef>
            </a:pPr>
            <a:r>
              <a:rPr lang="es-AR" sz="1100" spc="-40" dirty="0" smtClean="0">
                <a:latin typeface="Trebuchet MS" panose="020B0603020202020204" pitchFamily="34" charset="0"/>
                <a:cs typeface="Arial MT"/>
              </a:rPr>
              <a:t>Propiedades de los interruptores automáticos de vacío:</a:t>
            </a:r>
          </a:p>
          <a:p>
            <a:pPr marL="641350" marR="5080" lvl="1" indent="-171450">
              <a:lnSpc>
                <a:spcPct val="110800"/>
              </a:lnSpc>
              <a:spcBef>
                <a:spcPts val="95"/>
              </a:spcBef>
              <a:buFont typeface="Wingdings" panose="05000000000000000000" pitchFamily="2" charset="2"/>
              <a:buChar char="q"/>
            </a:pPr>
            <a:r>
              <a:rPr lang="es-AR" sz="1100" spc="-40" dirty="0" smtClean="0">
                <a:latin typeface="Trebuchet MS" panose="020B0603020202020204" pitchFamily="34" charset="0"/>
                <a:cs typeface="Arial MT"/>
              </a:rPr>
              <a:t>Se puede volver a encender inmediatamente</a:t>
            </a:r>
          </a:p>
          <a:p>
            <a:pPr marL="641350" marR="5080" lvl="1" indent="-171450">
              <a:lnSpc>
                <a:spcPct val="110800"/>
              </a:lnSpc>
              <a:spcBef>
                <a:spcPts val="95"/>
              </a:spcBef>
              <a:buFont typeface="Wingdings" panose="05000000000000000000" pitchFamily="2" charset="2"/>
              <a:buChar char="q"/>
            </a:pPr>
            <a:r>
              <a:rPr lang="es-AR" sz="1100" spc="-40" dirty="0" smtClean="0">
                <a:latin typeface="Trebuchet MS" panose="020B0603020202020204" pitchFamily="34" charset="0"/>
                <a:cs typeface="Arial MT"/>
              </a:rPr>
              <a:t>Gran número de ciclos de funcionamiento</a:t>
            </a:r>
          </a:p>
          <a:p>
            <a:pPr marL="641350" marR="5080" lvl="1" indent="-171450">
              <a:lnSpc>
                <a:spcPct val="110800"/>
              </a:lnSpc>
              <a:spcBef>
                <a:spcPts val="95"/>
              </a:spcBef>
              <a:buFont typeface="Wingdings" panose="05000000000000000000" pitchFamily="2" charset="2"/>
              <a:buChar char="q"/>
            </a:pPr>
            <a:r>
              <a:rPr lang="es-AR" sz="1100" spc="-40" dirty="0" smtClean="0">
                <a:latin typeface="Trebuchet MS" panose="020B0603020202020204" pitchFamily="34" charset="0"/>
                <a:cs typeface="Arial MT"/>
              </a:rPr>
              <a:t>Alta fiabilidad</a:t>
            </a:r>
          </a:p>
          <a:p>
            <a:pPr marL="641350" marR="5080" lvl="1" indent="-171450">
              <a:lnSpc>
                <a:spcPct val="110800"/>
              </a:lnSpc>
              <a:spcBef>
                <a:spcPts val="95"/>
              </a:spcBef>
              <a:buFont typeface="Wingdings" panose="05000000000000000000" pitchFamily="2" charset="2"/>
              <a:buChar char="q"/>
            </a:pPr>
            <a:r>
              <a:rPr lang="es-AR" sz="1100" spc="-40" dirty="0" smtClean="0">
                <a:latin typeface="Trebuchet MS" panose="020B0603020202020204" pitchFamily="34" charset="0"/>
                <a:cs typeface="Arial MT"/>
              </a:rPr>
              <a:t>Sin arco abierto</a:t>
            </a:r>
          </a:p>
          <a:p>
            <a:pPr marL="641350" marR="5080" lvl="1" indent="-171450">
              <a:lnSpc>
                <a:spcPct val="110800"/>
              </a:lnSpc>
              <a:spcBef>
                <a:spcPts val="95"/>
              </a:spcBef>
              <a:buFont typeface="Wingdings" panose="05000000000000000000" pitchFamily="2" charset="2"/>
              <a:buChar char="q"/>
            </a:pPr>
            <a:r>
              <a:rPr lang="es-AR" sz="1100" spc="-40" dirty="0" smtClean="0">
                <a:latin typeface="Trebuchet MS" panose="020B0603020202020204" pitchFamily="34" charset="0"/>
                <a:cs typeface="Arial MT"/>
              </a:rPr>
              <a:t>Larga vida eléctrica</a:t>
            </a:r>
          </a:p>
          <a:p>
            <a:pPr marL="641350" marR="5080" lvl="1" indent="-171450">
              <a:lnSpc>
                <a:spcPct val="110800"/>
              </a:lnSpc>
              <a:spcBef>
                <a:spcPts val="95"/>
              </a:spcBef>
              <a:buFont typeface="Wingdings" panose="05000000000000000000" pitchFamily="2" charset="2"/>
              <a:buChar char="q"/>
            </a:pPr>
            <a:r>
              <a:rPr lang="es-AR" sz="1100" spc="-40" dirty="0" smtClean="0">
                <a:latin typeface="Trebuchet MS" panose="020B0603020202020204" pitchFamily="34" charset="0"/>
                <a:cs typeface="Arial MT"/>
              </a:rPr>
              <a:t>Alta capacidad de interrupción de cortocircuito</a:t>
            </a:r>
          </a:p>
          <a:p>
            <a:pPr marL="641350" marR="5080" lvl="1" indent="-171450">
              <a:lnSpc>
                <a:spcPct val="110800"/>
              </a:lnSpc>
              <a:spcBef>
                <a:spcPts val="95"/>
              </a:spcBef>
              <a:buFont typeface="Wingdings" panose="05000000000000000000" pitchFamily="2" charset="2"/>
              <a:buChar char="q"/>
            </a:pPr>
            <a:r>
              <a:rPr lang="es-AR" sz="1100" spc="-40" dirty="0" smtClean="0">
                <a:latin typeface="Trebuchet MS" panose="020B0603020202020204" pitchFamily="34" charset="0"/>
                <a:cs typeface="Arial MT"/>
              </a:rPr>
              <a:t>Requiere poco mantenimiento</a:t>
            </a:r>
            <a:endParaRPr sz="1100" dirty="0">
              <a:latin typeface="Trebuchet MS" panose="020B0603020202020204" pitchFamily="34" charset="0"/>
              <a:cs typeface="Arial MT"/>
            </a:endParaRPr>
          </a:p>
        </p:txBody>
      </p:sp>
      <p:sp>
        <p:nvSpPr>
          <p:cNvPr id="10" name="object 10"/>
          <p:cNvSpPr txBox="1"/>
          <p:nvPr/>
        </p:nvSpPr>
        <p:spPr>
          <a:xfrm>
            <a:off x="1529781" y="2003708"/>
            <a:ext cx="5722587" cy="317266"/>
          </a:xfrm>
          <a:prstGeom prst="rect">
            <a:avLst/>
          </a:prstGeom>
        </p:spPr>
        <p:txBody>
          <a:bodyPr vert="horz" wrap="square" lIns="0" tIns="12065" rIns="0" bIns="0" rtlCol="0">
            <a:spAutoFit/>
          </a:bodyPr>
          <a:lstStyle/>
          <a:p>
            <a:pPr marL="19685" marR="5080" algn="just">
              <a:lnSpc>
                <a:spcPct val="110800"/>
              </a:lnSpc>
              <a:spcBef>
                <a:spcPts val="95"/>
              </a:spcBef>
            </a:pPr>
            <a:r>
              <a:rPr lang="en-US" sz="900" spc="-10" dirty="0" smtClean="0">
                <a:latin typeface="Arial MT"/>
                <a:cs typeface="Arial MT"/>
              </a:rPr>
              <a:t>.</a:t>
            </a:r>
            <a:endParaRPr lang="en-US" sz="900" dirty="0" smtClean="0">
              <a:latin typeface="Arial MT"/>
              <a:cs typeface="Arial MT"/>
            </a:endParaRPr>
          </a:p>
          <a:p>
            <a:pPr marL="19685" algn="just">
              <a:lnSpc>
                <a:spcPct val="100000"/>
              </a:lnSpc>
              <a:spcBef>
                <a:spcPts val="114"/>
              </a:spcBef>
            </a:pPr>
            <a:endParaRPr sz="900">
              <a:latin typeface="Arial MT"/>
              <a:cs typeface="Arial MT"/>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9721" y="133142"/>
            <a:ext cx="8605679" cy="5346977"/>
          </a:xfrm>
          <a:prstGeom prst="rect">
            <a:avLst/>
          </a:prstGeom>
        </p:spPr>
        <p:txBody>
          <a:bodyPr vert="horz" wrap="square" lIns="0" tIns="12065" rIns="0" bIns="0" rtlCol="0">
            <a:spAutoFit/>
          </a:bodyPr>
          <a:lstStyle/>
          <a:p>
            <a:pPr algn="just">
              <a:lnSpc>
                <a:spcPct val="100000"/>
              </a:lnSpc>
              <a:spcBef>
                <a:spcPts val="55"/>
              </a:spcBef>
            </a:pPr>
            <a:r>
              <a:rPr lang="es-ES" sz="1100" b="1" dirty="0" smtClean="0">
                <a:latin typeface="Trebuchet MS" panose="020B0603020202020204" pitchFamily="34" charset="0"/>
                <a:cs typeface="Arial MT"/>
              </a:rPr>
              <a:t>7.2.11   Interruptores de </a:t>
            </a:r>
            <a:r>
              <a:rPr lang="es-ES" sz="1100" b="1" dirty="0">
                <a:latin typeface="Trebuchet MS" panose="020B0603020202020204" pitchFamily="34" charset="0"/>
                <a:cs typeface="Arial MT"/>
              </a:rPr>
              <a:t>carga</a:t>
            </a:r>
          </a:p>
          <a:p>
            <a:pPr algn="just">
              <a:lnSpc>
                <a:spcPct val="100000"/>
              </a:lnSpc>
              <a:spcBef>
                <a:spcPts val="55"/>
              </a:spcBef>
            </a:pPr>
            <a:r>
              <a:rPr lang="es-ES" sz="1100" b="1" dirty="0" smtClean="0">
                <a:latin typeface="Trebuchet MS" panose="020B0603020202020204" pitchFamily="34" charset="0"/>
                <a:cs typeface="Arial MT"/>
              </a:rPr>
              <a:t>IEC </a:t>
            </a:r>
            <a:r>
              <a:rPr lang="es-ES" sz="1100" b="1" dirty="0">
                <a:latin typeface="Trebuchet MS" panose="020B0603020202020204" pitchFamily="34" charset="0"/>
                <a:cs typeface="Arial MT"/>
              </a:rPr>
              <a:t>408</a:t>
            </a:r>
          </a:p>
          <a:p>
            <a:pPr algn="just">
              <a:lnSpc>
                <a:spcPct val="100000"/>
              </a:lnSpc>
              <a:spcBef>
                <a:spcPts val="55"/>
              </a:spcBef>
            </a:pPr>
            <a:r>
              <a:rPr lang="es-ES" sz="1100" dirty="0">
                <a:latin typeface="Trebuchet MS" panose="020B0603020202020204" pitchFamily="34" charset="0"/>
                <a:cs typeface="Arial MT"/>
              </a:rPr>
              <a:t>En las redes de media tensión, los interruptores de carga se utilizan a menudo junto con fusibles y combinados con seccionadores. También se utilizan interruptores-seccionadores para ahorrar costes. Solo se conmuta la carga y se produce un espacio de ruptura. El factor de potencia es </a:t>
            </a:r>
            <a:r>
              <a:rPr lang="es-ES" sz="1100" dirty="0" err="1">
                <a:latin typeface="Trebuchet MS" panose="020B0603020202020204" pitchFamily="34" charset="0"/>
                <a:cs typeface="Arial MT"/>
              </a:rPr>
              <a:t>cos</a:t>
            </a:r>
            <a:r>
              <a:rPr lang="es-ES" sz="1100" dirty="0">
                <a:latin typeface="Trebuchet MS" panose="020B0603020202020204" pitchFamily="34" charset="0"/>
                <a:cs typeface="Arial MT"/>
              </a:rPr>
              <a:t> φ = 0,7. Los interruptores de carga son dispositivos de conmutación que cumplen las mismas funciones de conmutación que los interruptores-seccionadores.</a:t>
            </a:r>
          </a:p>
          <a:p>
            <a:pPr algn="just">
              <a:lnSpc>
                <a:spcPct val="100000"/>
              </a:lnSpc>
              <a:spcBef>
                <a:spcPts val="55"/>
              </a:spcBef>
            </a:pPr>
            <a:endParaRPr lang="es-ES" sz="1100" b="1" dirty="0">
              <a:latin typeface="Trebuchet MS" panose="020B0603020202020204" pitchFamily="34" charset="0"/>
              <a:cs typeface="Arial MT"/>
            </a:endParaRPr>
          </a:p>
          <a:p>
            <a:pPr algn="just">
              <a:lnSpc>
                <a:spcPct val="100000"/>
              </a:lnSpc>
              <a:spcBef>
                <a:spcPts val="55"/>
              </a:spcBef>
            </a:pPr>
            <a:r>
              <a:rPr lang="es-ES" sz="1100" b="1" dirty="0" smtClean="0">
                <a:latin typeface="Trebuchet MS" panose="020B0603020202020204" pitchFamily="34" charset="0"/>
                <a:cs typeface="Arial MT"/>
              </a:rPr>
              <a:t>7.2.12 Interruptores de desconexión</a:t>
            </a:r>
            <a:endParaRPr lang="es-ES" sz="1100" b="1" dirty="0">
              <a:latin typeface="Trebuchet MS" panose="020B0603020202020204" pitchFamily="34" charset="0"/>
              <a:cs typeface="Arial MT"/>
            </a:endParaRP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r>
              <a:rPr lang="es-ES" sz="1100" dirty="0">
                <a:latin typeface="Trebuchet MS" panose="020B0603020202020204" pitchFamily="34" charset="0"/>
                <a:cs typeface="Arial MT"/>
              </a:rPr>
              <a:t>Los interruptores de desconexión son necesarios para </a:t>
            </a:r>
            <a:r>
              <a:rPr lang="es-ES" sz="1100" dirty="0" err="1">
                <a:latin typeface="Trebuchet MS" panose="020B0603020202020204" pitchFamily="34" charset="0"/>
                <a:cs typeface="Arial MT"/>
              </a:rPr>
              <a:t>desenergizar</a:t>
            </a:r>
            <a:r>
              <a:rPr lang="es-ES" sz="1100" dirty="0">
                <a:latin typeface="Trebuchet MS" panose="020B0603020202020204" pitchFamily="34" charset="0"/>
                <a:cs typeface="Arial MT"/>
              </a:rPr>
              <a:t> los componentes del sistema, de modo que estén accesibles para su verificación. Los principales problemas con los interruptores de desconexión son el calentamiento de las superficies de contacto y el desacoplamiento de los elementos de contacto con la aparición de una carga de cortocircuito abrupta. No tienen elementos para extinguir el arco eléctrico, pero deben ser capaces de apagar pequeñas corrientes.</a:t>
            </a:r>
          </a:p>
          <a:p>
            <a:pPr algn="just">
              <a:lnSpc>
                <a:spcPct val="100000"/>
              </a:lnSpc>
              <a:spcBef>
                <a:spcPts val="55"/>
              </a:spcBef>
            </a:pPr>
            <a:r>
              <a:rPr lang="es-ES" sz="1100" dirty="0">
                <a:latin typeface="Trebuchet MS" panose="020B0603020202020204" pitchFamily="34" charset="0"/>
                <a:cs typeface="Arial MT"/>
              </a:rPr>
              <a:t>Se hace una distinción </a:t>
            </a:r>
            <a:r>
              <a:rPr lang="es-ES" sz="1100" dirty="0" smtClean="0">
                <a:latin typeface="Trebuchet MS" panose="020B0603020202020204" pitchFamily="34" charset="0"/>
                <a:cs typeface="Arial MT"/>
              </a:rPr>
              <a:t>entre:</a:t>
            </a:r>
            <a:endParaRPr lang="es-ES" sz="1100" dirty="0">
              <a:latin typeface="Trebuchet MS" panose="020B0603020202020204" pitchFamily="34" charset="0"/>
              <a:cs typeface="Arial MT"/>
            </a:endParaRPr>
          </a:p>
          <a:p>
            <a:pPr marL="171450" indent="-171450" algn="just">
              <a:lnSpc>
                <a:spcPct val="100000"/>
              </a:lnSpc>
              <a:spcBef>
                <a:spcPts val="55"/>
              </a:spcBef>
              <a:buFont typeface="Wingdings" panose="05000000000000000000" pitchFamily="2" charset="2"/>
              <a:buChar char="Ø"/>
            </a:pPr>
            <a:r>
              <a:rPr lang="es-ES" sz="1100" dirty="0" smtClean="0">
                <a:latin typeface="Trebuchet MS" panose="020B0603020202020204" pitchFamily="34" charset="0"/>
                <a:cs typeface="Arial MT"/>
              </a:rPr>
              <a:t>seccionadores </a:t>
            </a:r>
            <a:r>
              <a:rPr lang="es-ES" sz="1100" dirty="0">
                <a:latin typeface="Trebuchet MS" panose="020B0603020202020204" pitchFamily="34" charset="0"/>
                <a:cs typeface="Arial MT"/>
              </a:rPr>
              <a:t>de apertura central</a:t>
            </a:r>
          </a:p>
          <a:p>
            <a:pPr marL="171450" indent="-171450" algn="just">
              <a:lnSpc>
                <a:spcPct val="100000"/>
              </a:lnSpc>
              <a:spcBef>
                <a:spcPts val="55"/>
              </a:spcBef>
              <a:buFont typeface="Wingdings" panose="05000000000000000000" pitchFamily="2" charset="2"/>
              <a:buChar char="Ø"/>
            </a:pPr>
            <a:r>
              <a:rPr lang="es-ES" sz="1100" dirty="0" smtClean="0">
                <a:latin typeface="Trebuchet MS" panose="020B0603020202020204" pitchFamily="34" charset="0"/>
                <a:cs typeface="Arial MT"/>
              </a:rPr>
              <a:t>seccionadores </a:t>
            </a:r>
            <a:r>
              <a:rPr lang="es-ES" sz="1100" dirty="0">
                <a:latin typeface="Trebuchet MS" panose="020B0603020202020204" pitchFamily="34" charset="0"/>
                <a:cs typeface="Arial MT"/>
              </a:rPr>
              <a:t>automáticos</a:t>
            </a:r>
          </a:p>
          <a:p>
            <a:pPr marL="171450" indent="-171450" algn="just">
              <a:lnSpc>
                <a:spcPct val="100000"/>
              </a:lnSpc>
              <a:spcBef>
                <a:spcPts val="55"/>
              </a:spcBef>
              <a:buFont typeface="Wingdings" panose="05000000000000000000" pitchFamily="2" charset="2"/>
              <a:buChar char="Ø"/>
            </a:pPr>
            <a:r>
              <a:rPr lang="es-ES" sz="1100" dirty="0">
                <a:latin typeface="Trebuchet MS" panose="020B0603020202020204" pitchFamily="34" charset="0"/>
                <a:cs typeface="Arial MT"/>
              </a:rPr>
              <a:t>pantógrafo</a:t>
            </a:r>
          </a:p>
          <a:p>
            <a:pPr algn="just">
              <a:lnSpc>
                <a:spcPct val="100000"/>
              </a:lnSpc>
              <a:spcBef>
                <a:spcPts val="55"/>
              </a:spcBef>
            </a:pPr>
            <a:r>
              <a:rPr lang="es-ES" sz="1100" dirty="0">
                <a:latin typeface="Trebuchet MS" panose="020B0603020202020204" pitchFamily="34" charset="0"/>
                <a:cs typeface="Arial MT"/>
              </a:rPr>
              <a:t>Unidades de seccionador:</a:t>
            </a:r>
          </a:p>
          <a:p>
            <a:pPr marL="171450" indent="-171450" algn="just">
              <a:lnSpc>
                <a:spcPct val="100000"/>
              </a:lnSpc>
              <a:spcBef>
                <a:spcPts val="55"/>
              </a:spcBef>
              <a:buFont typeface="Wingdings" panose="05000000000000000000" pitchFamily="2" charset="2"/>
              <a:buChar char="Ø"/>
            </a:pPr>
            <a:r>
              <a:rPr lang="es-ES" sz="1100" dirty="0">
                <a:latin typeface="Trebuchet MS" panose="020B0603020202020204" pitchFamily="34" charset="0"/>
                <a:cs typeface="Arial MT"/>
              </a:rPr>
              <a:t>seccionadores</a:t>
            </a:r>
          </a:p>
          <a:p>
            <a:pPr marL="171450" indent="-171450" algn="just">
              <a:lnSpc>
                <a:spcPct val="100000"/>
              </a:lnSpc>
              <a:spcBef>
                <a:spcPts val="55"/>
              </a:spcBef>
              <a:buFont typeface="Wingdings" panose="05000000000000000000" pitchFamily="2" charset="2"/>
              <a:buChar char="Ø"/>
            </a:pPr>
            <a:r>
              <a:rPr lang="es-ES" sz="1100" dirty="0">
                <a:latin typeface="Trebuchet MS" panose="020B0603020202020204" pitchFamily="34" charset="0"/>
                <a:cs typeface="Arial MT"/>
              </a:rPr>
              <a:t>accionamientos manuales accionamientos de motor</a:t>
            </a:r>
          </a:p>
          <a:p>
            <a:pPr marL="171450" indent="-171450" algn="just">
              <a:lnSpc>
                <a:spcPct val="100000"/>
              </a:lnSpc>
              <a:spcBef>
                <a:spcPts val="55"/>
              </a:spcBef>
              <a:buFont typeface="Wingdings" panose="05000000000000000000" pitchFamily="2" charset="2"/>
              <a:buChar char="Ø"/>
            </a:pPr>
            <a:r>
              <a:rPr lang="es-ES" sz="1100" dirty="0">
                <a:latin typeface="Trebuchet MS" panose="020B0603020202020204" pitchFamily="34" charset="0"/>
                <a:cs typeface="Arial MT"/>
              </a:rPr>
              <a:t>unidades de aire comprimido</a:t>
            </a: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r>
              <a:rPr lang="es-ES" sz="1100" dirty="0">
                <a:latin typeface="Trebuchet MS" panose="020B0603020202020204" pitchFamily="34" charset="0"/>
                <a:cs typeface="Arial MT"/>
              </a:rPr>
              <a:t>Los accionamientos de aire comprimido ya no se fabrican. Los seccionadores, los electrodos de puesta a tierra y los disyuntores deben estar provistos de enclavamientos. Los seccionadores deben conmutarse únicamente con los interruptores automáticos en la posición de APAGADO. Por otro lado, los electrodos de puesta a tierra deben ser accionados únicamente con los seccionadores abiertos.</a:t>
            </a: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r>
              <a:rPr lang="es-ES" sz="1100" b="1" dirty="0" smtClean="0">
                <a:latin typeface="Trebuchet MS" panose="020B0603020202020204" pitchFamily="34" charset="0"/>
                <a:cs typeface="Arial MT"/>
              </a:rPr>
              <a:t>7.2.13   Enlaces </a:t>
            </a:r>
            <a:r>
              <a:rPr lang="es-ES" sz="1100" b="1" dirty="0">
                <a:latin typeface="Trebuchet MS" panose="020B0603020202020204" pitchFamily="34" charset="0"/>
                <a:cs typeface="Arial MT"/>
              </a:rPr>
              <a:t>de fusibles</a:t>
            </a: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r>
              <a:rPr lang="es-ES" sz="1100" dirty="0">
                <a:latin typeface="Trebuchet MS" panose="020B0603020202020204" pitchFamily="34" charset="0"/>
                <a:cs typeface="Arial MT"/>
              </a:rPr>
              <a:t>Esta sección proporciona las características de los cartuchos fusibles que brindan protección contra cortocircuitos en el lado de media tensión del transformador. Se utilizan en 6 </a:t>
            </a:r>
            <a:r>
              <a:rPr lang="es-ES" sz="1100" dirty="0" err="1">
                <a:latin typeface="Trebuchet MS" panose="020B0603020202020204" pitchFamily="34" charset="0"/>
                <a:cs typeface="Arial MT"/>
              </a:rPr>
              <a:t>kV</a:t>
            </a:r>
            <a:r>
              <a:rPr lang="es-ES" sz="1100" dirty="0">
                <a:latin typeface="Trebuchet MS" panose="020B0603020202020204" pitchFamily="34" charset="0"/>
                <a:cs typeface="Arial MT"/>
              </a:rPr>
              <a:t> hasta 150 A y en 30 </a:t>
            </a:r>
            <a:r>
              <a:rPr lang="es-ES" sz="1100" dirty="0" err="1">
                <a:latin typeface="Trebuchet MS" panose="020B0603020202020204" pitchFamily="34" charset="0"/>
                <a:cs typeface="Arial MT"/>
              </a:rPr>
              <a:t>kV</a:t>
            </a:r>
            <a:r>
              <a:rPr lang="es-ES" sz="1100" dirty="0">
                <a:latin typeface="Trebuchet MS" panose="020B0603020202020204" pitchFamily="34" charset="0"/>
                <a:cs typeface="Arial MT"/>
              </a:rPr>
              <a:t> hasta 40 A (Figura 7.31, 7.32).</a:t>
            </a:r>
            <a:endParaRPr sz="1100" dirty="0">
              <a:latin typeface="Trebuchet MS" panose="020B0603020202020204" pitchFamily="34" charset="0"/>
              <a:cs typeface="Arial MT"/>
            </a:endParaRPr>
          </a:p>
        </p:txBody>
      </p:sp>
      <p:sp>
        <p:nvSpPr>
          <p:cNvPr id="5" name="object 5"/>
          <p:cNvSpPr txBox="1"/>
          <p:nvPr/>
        </p:nvSpPr>
        <p:spPr>
          <a:xfrm>
            <a:off x="613954" y="2993418"/>
            <a:ext cx="7310846" cy="153760"/>
          </a:xfrm>
          <a:prstGeom prst="rect">
            <a:avLst/>
          </a:prstGeom>
        </p:spPr>
        <p:txBody>
          <a:bodyPr vert="horz" wrap="square" lIns="0" tIns="12065" rIns="0" bIns="0" rtlCol="0">
            <a:spAutoFit/>
          </a:bodyPr>
          <a:lstStyle/>
          <a:p>
            <a:pPr marL="12700" marR="5080">
              <a:lnSpc>
                <a:spcPct val="110500"/>
              </a:lnSpc>
              <a:spcBef>
                <a:spcPts val="95"/>
              </a:spcBef>
            </a:pPr>
            <a:endParaRPr sz="900" dirty="0">
              <a:latin typeface="Arial MT"/>
              <a:cs typeface="Arial MT"/>
            </a:endParaRPr>
          </a:p>
        </p:txBody>
      </p:sp>
      <p:sp>
        <p:nvSpPr>
          <p:cNvPr id="9" name="object 9"/>
          <p:cNvSpPr txBox="1"/>
          <p:nvPr/>
        </p:nvSpPr>
        <p:spPr>
          <a:xfrm>
            <a:off x="609600" y="3574924"/>
            <a:ext cx="6240495" cy="153760"/>
          </a:xfrm>
          <a:prstGeom prst="rect">
            <a:avLst/>
          </a:prstGeom>
        </p:spPr>
        <p:txBody>
          <a:bodyPr vert="horz" wrap="square" lIns="0" tIns="12065" rIns="0" bIns="0" rtlCol="0">
            <a:spAutoFit/>
          </a:bodyPr>
          <a:lstStyle/>
          <a:p>
            <a:pPr marL="19685" marR="9525" indent="125730" algn="just">
              <a:lnSpc>
                <a:spcPct val="110800"/>
              </a:lnSpc>
              <a:spcBef>
                <a:spcPts val="95"/>
              </a:spcBef>
            </a:pPr>
            <a:endParaRPr sz="900" dirty="0">
              <a:latin typeface="Arial MT"/>
              <a:cs typeface="Arial MT"/>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object 29"/>
          <p:cNvSpPr txBox="1"/>
          <p:nvPr/>
        </p:nvSpPr>
        <p:spPr>
          <a:xfrm>
            <a:off x="228600" y="5219699"/>
            <a:ext cx="3923337" cy="350737"/>
          </a:xfrm>
          <a:prstGeom prst="rect">
            <a:avLst/>
          </a:prstGeom>
        </p:spPr>
        <p:txBody>
          <a:bodyPr vert="horz" wrap="square" lIns="0" tIns="12065" rIns="0" bIns="0" rtlCol="0">
            <a:spAutoFit/>
          </a:bodyPr>
          <a:lstStyle/>
          <a:p>
            <a:pPr marL="12700" algn="ctr">
              <a:lnSpc>
                <a:spcPct val="100000"/>
              </a:lnSpc>
              <a:spcBef>
                <a:spcPts val="95"/>
              </a:spcBef>
            </a:pPr>
            <a:r>
              <a:rPr lang="es-ES" sz="1100" b="1" spc="-25" dirty="0">
                <a:latin typeface="Trebuchet MS"/>
                <a:cs typeface="Trebuchet MS"/>
              </a:rPr>
              <a:t>Figura </a:t>
            </a:r>
            <a:r>
              <a:rPr lang="es-ES" sz="1100" b="1" spc="-25" dirty="0" smtClean="0">
                <a:latin typeface="Trebuchet MS"/>
                <a:cs typeface="Trebuchet MS"/>
              </a:rPr>
              <a:t>7.31    </a:t>
            </a:r>
            <a:r>
              <a:rPr lang="es-ES" sz="1100" b="1" spc="-25" dirty="0">
                <a:latin typeface="Trebuchet MS"/>
                <a:cs typeface="Trebuchet MS"/>
              </a:rPr>
              <a:t>Características tiempo-corriente para cartuchos fusibles</a:t>
            </a:r>
            <a:endParaRPr sz="1100" b="1" dirty="0">
              <a:latin typeface="Trebuchet MS"/>
              <a:cs typeface="Trebuchet MS"/>
            </a:endParaRPr>
          </a:p>
        </p:txBody>
      </p:sp>
      <p:sp>
        <p:nvSpPr>
          <p:cNvPr id="215" name="object 215"/>
          <p:cNvSpPr txBox="1"/>
          <p:nvPr/>
        </p:nvSpPr>
        <p:spPr>
          <a:xfrm>
            <a:off x="5486400" y="5219699"/>
            <a:ext cx="3222533" cy="181460"/>
          </a:xfrm>
          <a:prstGeom prst="rect">
            <a:avLst/>
          </a:prstGeom>
        </p:spPr>
        <p:txBody>
          <a:bodyPr vert="horz" wrap="square" lIns="0" tIns="12065" rIns="0" bIns="0" rtlCol="0">
            <a:spAutoFit/>
          </a:bodyPr>
          <a:lstStyle/>
          <a:p>
            <a:pPr marL="12700" algn="ctr">
              <a:lnSpc>
                <a:spcPct val="100000"/>
              </a:lnSpc>
              <a:spcBef>
                <a:spcPts val="95"/>
              </a:spcBef>
            </a:pPr>
            <a:r>
              <a:rPr lang="es-ES" sz="1100" b="1" spc="-25" dirty="0">
                <a:latin typeface="Trebuchet MS"/>
                <a:cs typeface="Trebuchet MS"/>
              </a:rPr>
              <a:t>Figura </a:t>
            </a:r>
            <a:r>
              <a:rPr lang="es-ES" sz="1100" b="1" spc="-25" dirty="0" smtClean="0">
                <a:latin typeface="Trebuchet MS"/>
                <a:cs typeface="Trebuchet MS"/>
              </a:rPr>
              <a:t>7.32     </a:t>
            </a:r>
            <a:r>
              <a:rPr lang="es-ES" sz="1100" b="1" spc="-25" dirty="0">
                <a:latin typeface="Trebuchet MS"/>
                <a:cs typeface="Trebuchet MS"/>
              </a:rPr>
              <a:t>Corriente de paso para fusibles HH</a:t>
            </a:r>
            <a:endParaRPr lang="en-US" sz="1100" b="1" dirty="0">
              <a:latin typeface="Trebuchet MS"/>
              <a:cs typeface="Trebuchet MS"/>
            </a:endParaRPr>
          </a:p>
        </p:txBody>
      </p:sp>
      <p:pic>
        <p:nvPicPr>
          <p:cNvPr id="216" name="Imagen 215"/>
          <p:cNvPicPr>
            <a:picLocks noChangeAspect="1"/>
          </p:cNvPicPr>
          <p:nvPr/>
        </p:nvPicPr>
        <p:blipFill>
          <a:blip r:embed="rId2"/>
          <a:stretch>
            <a:fillRect/>
          </a:stretch>
        </p:blipFill>
        <p:spPr>
          <a:xfrm>
            <a:off x="228600" y="342900"/>
            <a:ext cx="4343400" cy="4724400"/>
          </a:xfrm>
          <a:prstGeom prst="rect">
            <a:avLst/>
          </a:prstGeom>
        </p:spPr>
      </p:pic>
      <p:pic>
        <p:nvPicPr>
          <p:cNvPr id="217" name="Imagen 216"/>
          <p:cNvPicPr>
            <a:picLocks noChangeAspect="1"/>
          </p:cNvPicPr>
          <p:nvPr/>
        </p:nvPicPr>
        <p:blipFill>
          <a:blip r:embed="rId3"/>
          <a:stretch>
            <a:fillRect/>
          </a:stretch>
        </p:blipFill>
        <p:spPr>
          <a:xfrm>
            <a:off x="4679858" y="342900"/>
            <a:ext cx="4257675" cy="4800600"/>
          </a:xfrm>
          <a:prstGeom prst="rect">
            <a:avLst/>
          </a:prstGeom>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190500"/>
            <a:ext cx="3200400" cy="2382062"/>
          </a:xfrm>
          <a:prstGeom prst="rect">
            <a:avLst/>
          </a:prstGeom>
        </p:spPr>
        <p:txBody>
          <a:bodyPr vert="horz" wrap="square" lIns="0" tIns="12065" rIns="0" bIns="0" rtlCol="0">
            <a:spAutoFit/>
          </a:bodyPr>
          <a:lstStyle/>
          <a:p>
            <a:pPr marL="277495" algn="just">
              <a:lnSpc>
                <a:spcPct val="100000"/>
              </a:lnSpc>
            </a:pPr>
            <a:r>
              <a:rPr lang="es-ES" sz="1100" b="1" spc="-50" dirty="0" smtClean="0">
                <a:latin typeface="Trebuchet MS"/>
                <a:cs typeface="Trebuchet MS"/>
              </a:rPr>
              <a:t>7.2.14    Lista </a:t>
            </a:r>
            <a:r>
              <a:rPr lang="es-ES" sz="1100" b="1" spc="-50" dirty="0">
                <a:latin typeface="Trebuchet MS"/>
                <a:cs typeface="Trebuchet MS"/>
              </a:rPr>
              <a:t>de componentes</a:t>
            </a:r>
          </a:p>
          <a:p>
            <a:pPr marL="277495" algn="just">
              <a:lnSpc>
                <a:spcPct val="100000"/>
              </a:lnSpc>
            </a:pPr>
            <a:endParaRPr lang="es-ES" sz="1100" spc="-50" dirty="0">
              <a:latin typeface="Trebuchet MS"/>
              <a:cs typeface="Trebuchet MS"/>
            </a:endParaRPr>
          </a:p>
          <a:p>
            <a:pPr marL="277495" algn="just">
              <a:lnSpc>
                <a:spcPct val="100000"/>
              </a:lnSpc>
            </a:pPr>
            <a:r>
              <a:rPr lang="es-ES" sz="1100" spc="-50" dirty="0">
                <a:latin typeface="Trebuchet MS"/>
                <a:cs typeface="Trebuchet MS"/>
              </a:rPr>
              <a:t>Esta sección resume las unidades de posición (PU) para las unidades integradas y terminales más comunes. A partir de la suma de las unidades de posición, con suficientes posiciones de reserva, es posible entonces determinar los tipos de gabinetes y distribuciones (Tabla 7.7). </a:t>
            </a:r>
            <a:endParaRPr lang="es-ES" sz="1100" spc="-50" dirty="0" smtClean="0">
              <a:latin typeface="Trebuchet MS"/>
              <a:cs typeface="Trebuchet MS"/>
            </a:endParaRPr>
          </a:p>
          <a:p>
            <a:pPr marL="277495" algn="just">
              <a:lnSpc>
                <a:spcPct val="100000"/>
              </a:lnSpc>
            </a:pPr>
            <a:endParaRPr lang="es-ES" sz="1100" spc="-50" dirty="0">
              <a:latin typeface="Trebuchet MS"/>
              <a:cs typeface="Trebuchet MS"/>
            </a:endParaRPr>
          </a:p>
          <a:p>
            <a:pPr marL="277495" algn="just">
              <a:lnSpc>
                <a:spcPct val="100000"/>
              </a:lnSpc>
            </a:pPr>
            <a:r>
              <a:rPr lang="es-ES" sz="1100" spc="-50" dirty="0" smtClean="0">
                <a:latin typeface="Trebuchet MS"/>
                <a:cs typeface="Trebuchet MS"/>
              </a:rPr>
              <a:t>Para </a:t>
            </a:r>
            <a:r>
              <a:rPr lang="es-ES" sz="1100" spc="-50" dirty="0">
                <a:latin typeface="Trebuchet MS"/>
                <a:cs typeface="Trebuchet MS"/>
              </a:rPr>
              <a:t>cada ancho de campo para la instalación de las unidades empotradas hay disponibles 12 unidades de posición. La unidad de una posición tiene las dimensiones 150 mm x 180 </a:t>
            </a:r>
            <a:r>
              <a:rPr lang="es-ES" sz="1100" spc="-50" dirty="0" err="1">
                <a:latin typeface="Trebuchet MS"/>
                <a:cs typeface="Trebuchet MS"/>
              </a:rPr>
              <a:t>mm.</a:t>
            </a:r>
            <a:endParaRPr lang="es-ES" sz="1100" spc="-50" dirty="0">
              <a:latin typeface="Trebuchet MS"/>
              <a:cs typeface="Trebuchet MS"/>
            </a:endParaRPr>
          </a:p>
          <a:p>
            <a:pPr marL="277495" algn="just">
              <a:lnSpc>
                <a:spcPct val="100000"/>
              </a:lnSpc>
            </a:pPr>
            <a:endParaRPr lang="es-ES" sz="1100" b="1" spc="-50" dirty="0">
              <a:latin typeface="Trebuchet MS"/>
              <a:cs typeface="Trebuchet MS"/>
            </a:endParaRPr>
          </a:p>
        </p:txBody>
      </p:sp>
      <p:pic>
        <p:nvPicPr>
          <p:cNvPr id="5" name="Imagen 4"/>
          <p:cNvPicPr>
            <a:picLocks noChangeAspect="1"/>
          </p:cNvPicPr>
          <p:nvPr/>
        </p:nvPicPr>
        <p:blipFill>
          <a:blip r:embed="rId2"/>
          <a:stretch>
            <a:fillRect/>
          </a:stretch>
        </p:blipFill>
        <p:spPr>
          <a:xfrm>
            <a:off x="3590925" y="114300"/>
            <a:ext cx="5305425" cy="5495925"/>
          </a:xfrm>
          <a:prstGeom prst="rect">
            <a:avLst/>
          </a:prstGeom>
        </p:spPr>
      </p:pic>
      <p:sp>
        <p:nvSpPr>
          <p:cNvPr id="6" name="Rectángulo 5"/>
          <p:cNvSpPr/>
          <p:nvPr/>
        </p:nvSpPr>
        <p:spPr>
          <a:xfrm>
            <a:off x="533400" y="3619500"/>
            <a:ext cx="2895600" cy="600164"/>
          </a:xfrm>
          <a:prstGeom prst="rect">
            <a:avLst/>
          </a:prstGeom>
        </p:spPr>
        <p:txBody>
          <a:bodyPr wrap="square">
            <a:spAutoFit/>
          </a:bodyPr>
          <a:lstStyle/>
          <a:p>
            <a:pPr marL="277495" algn="ctr">
              <a:lnSpc>
                <a:spcPct val="100000"/>
              </a:lnSpc>
            </a:pPr>
            <a:r>
              <a:rPr lang="es-ES" sz="1100" b="1" spc="-50" dirty="0">
                <a:latin typeface="Trebuchet MS"/>
                <a:cs typeface="Trebuchet MS"/>
              </a:rPr>
              <a:t>Tabla 7.7: Determinación de los requisitos de posición para gabinetes de distribución</a:t>
            </a:r>
            <a:endParaRPr lang="es-ES" sz="1100" b="1" dirty="0">
              <a:latin typeface="Trebuchet MS"/>
              <a:cs typeface="Trebuchet MS"/>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755061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04800" y="207329"/>
            <a:ext cx="8610600" cy="5427126"/>
          </a:xfrm>
          <a:prstGeom prst="rect">
            <a:avLst/>
          </a:prstGeom>
        </p:spPr>
        <p:txBody>
          <a:bodyPr vert="horz" wrap="square" lIns="0" tIns="33019" rIns="0" bIns="0" rtlCol="0">
            <a:spAutoFit/>
          </a:bodyPr>
          <a:lstStyle/>
          <a:p>
            <a:pPr marL="12700" algn="just">
              <a:lnSpc>
                <a:spcPct val="100000"/>
              </a:lnSpc>
              <a:spcBef>
                <a:spcPts val="259"/>
              </a:spcBef>
            </a:pPr>
            <a:r>
              <a:rPr lang="es-ES" sz="2400" b="1" spc="-30" dirty="0" smtClean="0">
                <a:latin typeface="Trebuchet MS"/>
                <a:cs typeface="Trebuchet MS"/>
              </a:rPr>
              <a:t>8   Selectividad </a:t>
            </a:r>
            <a:r>
              <a:rPr lang="es-ES" sz="2400" b="1" spc="-30" dirty="0">
                <a:latin typeface="Trebuchet MS"/>
                <a:cs typeface="Trebuchet MS"/>
              </a:rPr>
              <a:t>y protección de respaldo</a:t>
            </a:r>
          </a:p>
          <a:p>
            <a:pPr marL="12700" algn="just">
              <a:lnSpc>
                <a:spcPct val="100000"/>
              </a:lnSpc>
              <a:spcBef>
                <a:spcPts val="259"/>
              </a:spcBef>
            </a:pPr>
            <a:endParaRPr lang="es-ES" sz="1100" spc="-30" dirty="0">
              <a:latin typeface="Trebuchet MS"/>
              <a:cs typeface="Trebuchet MS"/>
            </a:endParaRPr>
          </a:p>
          <a:p>
            <a:pPr marL="12700" algn="just">
              <a:lnSpc>
                <a:spcPct val="100000"/>
              </a:lnSpc>
              <a:spcBef>
                <a:spcPts val="259"/>
              </a:spcBef>
            </a:pPr>
            <a:r>
              <a:rPr lang="es-ES" sz="1100" b="1" spc="-30" dirty="0" smtClean="0">
                <a:latin typeface="Trebuchet MS"/>
                <a:cs typeface="Trebuchet MS"/>
              </a:rPr>
              <a:t>8.1   Selectividad</a:t>
            </a:r>
            <a:endParaRPr lang="es-ES" sz="1100" b="1" spc="-30" dirty="0">
              <a:latin typeface="Trebuchet MS"/>
              <a:cs typeface="Trebuchet MS"/>
            </a:endParaRPr>
          </a:p>
          <a:p>
            <a:pPr marL="12700" algn="just">
              <a:lnSpc>
                <a:spcPct val="100000"/>
              </a:lnSpc>
              <a:spcBef>
                <a:spcPts val="259"/>
              </a:spcBef>
            </a:pPr>
            <a:endParaRPr lang="es-ES" sz="1100" spc="-30" dirty="0">
              <a:latin typeface="Trebuchet MS"/>
              <a:cs typeface="Trebuchet MS"/>
            </a:endParaRPr>
          </a:p>
          <a:p>
            <a:pPr marL="12700" algn="just">
              <a:lnSpc>
                <a:spcPct val="100000"/>
              </a:lnSpc>
              <a:spcBef>
                <a:spcPts val="259"/>
              </a:spcBef>
            </a:pPr>
            <a:r>
              <a:rPr lang="es-ES" sz="1100" spc="-30" dirty="0">
                <a:latin typeface="Trebuchet MS"/>
                <a:cs typeface="Trebuchet MS"/>
              </a:rPr>
              <a:t>Los equipos eléctricos operativos y de consumo deben protegerse contra las tensiones resultantes de los cortocircuitos mediante la desconexión selectiva de los sistemas defectuosos. IEC 60 364, Parte 56 requiere selectividad en redes de baja tensión. Se describen las condiciones de selectividad más importantes para los dispositivos de protección. Un sistema eléctrico está equipado con varios dispositivos de protección contra </a:t>
            </a:r>
            <a:r>
              <a:rPr lang="es-ES" sz="1100" spc="-30" dirty="0" err="1">
                <a:latin typeface="Trebuchet MS"/>
                <a:cs typeface="Trebuchet MS"/>
              </a:rPr>
              <a:t>sobrecorriente</a:t>
            </a:r>
            <a:r>
              <a:rPr lang="es-ES" sz="1100" spc="-30" dirty="0">
                <a:latin typeface="Trebuchet MS"/>
                <a:cs typeface="Trebuchet MS"/>
              </a:rPr>
              <a:t> conectados en serie, como fusibles y disyuntores, que son selectivos porque, en caso de falla, solo responde el dispositivo de protección contra </a:t>
            </a:r>
            <a:r>
              <a:rPr lang="es-ES" sz="1100" spc="-30" dirty="0" err="1">
                <a:latin typeface="Trebuchet MS"/>
                <a:cs typeface="Trebuchet MS"/>
              </a:rPr>
              <a:t>sobrecorriente</a:t>
            </a:r>
            <a:r>
              <a:rPr lang="es-ES" sz="1100" spc="-30" dirty="0">
                <a:latin typeface="Trebuchet MS"/>
                <a:cs typeface="Trebuchet MS"/>
              </a:rPr>
              <a:t> ubicado directamente antes de la ubicación de la falla en la dirección del flujo de corriente. La investigación de las condiciones de selectividad requiere una comparación de las características de tiempo-corriente para los dispositivos de protección contra </a:t>
            </a:r>
            <a:r>
              <a:rPr lang="es-ES" sz="1100" spc="-30" dirty="0" err="1">
                <a:latin typeface="Trebuchet MS"/>
                <a:cs typeface="Trebuchet MS"/>
              </a:rPr>
              <a:t>sobrecorriente</a:t>
            </a:r>
            <a:r>
              <a:rPr lang="es-ES" sz="1100" spc="-30" dirty="0">
                <a:latin typeface="Trebuchet MS"/>
                <a:cs typeface="Trebuchet MS"/>
              </a:rPr>
              <a:t> o las integrales de fusión del fusible entre sí. A continuación se describen los casos de selectividad más importantes.</a:t>
            </a:r>
          </a:p>
          <a:p>
            <a:pPr marL="12700" algn="just">
              <a:lnSpc>
                <a:spcPct val="100000"/>
              </a:lnSpc>
              <a:spcBef>
                <a:spcPts val="259"/>
              </a:spcBef>
            </a:pPr>
            <a:r>
              <a:rPr lang="es-ES" sz="1100" spc="-30" dirty="0">
                <a:latin typeface="Trebuchet MS"/>
                <a:cs typeface="Trebuchet MS"/>
              </a:rPr>
              <a:t>En los sistemas eléctricos, se utilizan diferentes dispositivos de protección contra </a:t>
            </a:r>
            <a:r>
              <a:rPr lang="es-ES" sz="1100" spc="-30" dirty="0" err="1">
                <a:latin typeface="Trebuchet MS"/>
                <a:cs typeface="Trebuchet MS"/>
              </a:rPr>
              <a:t>sobrecorriente</a:t>
            </a:r>
            <a:r>
              <a:rPr lang="es-ES" sz="1100" spc="-30" dirty="0">
                <a:latin typeface="Trebuchet MS"/>
                <a:cs typeface="Trebuchet MS"/>
              </a:rPr>
              <a:t> para protección contra sobrecarga y cortocircuito. Los efectos de estas fallas pueden reducirse significativamente cuando los dispositivos de protección se eligen correctamente.</a:t>
            </a:r>
          </a:p>
          <a:p>
            <a:pPr marL="12700" algn="just">
              <a:lnSpc>
                <a:spcPct val="100000"/>
              </a:lnSpc>
              <a:spcBef>
                <a:spcPts val="259"/>
              </a:spcBef>
            </a:pPr>
            <a:r>
              <a:rPr lang="es-ES" sz="1100" spc="-30" dirty="0">
                <a:latin typeface="Trebuchet MS"/>
                <a:cs typeface="Trebuchet MS"/>
              </a:rPr>
              <a:t>La Figura 8.1 ilustra las características de tiempo-corriente para diferentes dispositivos posibles en una red de bajo voltaje.</a:t>
            </a:r>
          </a:p>
          <a:p>
            <a:pPr marL="12700" algn="just">
              <a:lnSpc>
                <a:spcPct val="100000"/>
              </a:lnSpc>
              <a:spcBef>
                <a:spcPts val="259"/>
              </a:spcBef>
            </a:pPr>
            <a:r>
              <a:rPr lang="es-ES" sz="1100" spc="-30" dirty="0">
                <a:latin typeface="Trebuchet MS"/>
                <a:cs typeface="Trebuchet MS"/>
              </a:rPr>
              <a:t>La selectividad de corriente se obtiene mediante el uso de dispositivos de protección con diferentes corrientes de disparo. La selectividad de tiempo se obtiene retrasando la liberación de los dispositivos de protección aguas arriba.</a:t>
            </a:r>
          </a:p>
          <a:p>
            <a:pPr marL="12700" algn="just">
              <a:lnSpc>
                <a:spcPct val="100000"/>
              </a:lnSpc>
              <a:spcBef>
                <a:spcPts val="259"/>
              </a:spcBef>
            </a:pPr>
            <a:endParaRPr lang="es-ES" sz="1100" spc="-30" dirty="0">
              <a:latin typeface="Trebuchet MS"/>
              <a:cs typeface="Trebuchet MS"/>
            </a:endParaRPr>
          </a:p>
          <a:p>
            <a:pPr marL="12700" algn="just">
              <a:lnSpc>
                <a:spcPct val="100000"/>
              </a:lnSpc>
              <a:spcBef>
                <a:spcPts val="259"/>
              </a:spcBef>
            </a:pPr>
            <a:r>
              <a:rPr lang="es-ES" sz="1100" b="1" spc="-30" dirty="0">
                <a:latin typeface="Trebuchet MS"/>
                <a:cs typeface="Trebuchet MS"/>
              </a:rPr>
              <a:t>Condiciones para la selectividad de los fusibles:</a:t>
            </a:r>
          </a:p>
          <a:p>
            <a:pPr marL="12700" algn="just">
              <a:lnSpc>
                <a:spcPct val="100000"/>
              </a:lnSpc>
              <a:spcBef>
                <a:spcPts val="259"/>
              </a:spcBef>
            </a:pPr>
            <a:endParaRPr lang="es-ES" sz="1100" spc="-30" dirty="0">
              <a:latin typeface="Trebuchet MS"/>
              <a:cs typeface="Trebuchet MS"/>
            </a:endParaRPr>
          </a:p>
          <a:p>
            <a:pPr marL="184150" indent="-171450" algn="just">
              <a:lnSpc>
                <a:spcPct val="100000"/>
              </a:lnSpc>
              <a:spcBef>
                <a:spcPts val="259"/>
              </a:spcBef>
              <a:buFont typeface="Wingdings" panose="05000000000000000000" pitchFamily="2" charset="2"/>
              <a:buChar char="Ø"/>
            </a:pPr>
            <a:r>
              <a:rPr lang="es-ES" sz="1100" spc="-30" dirty="0">
                <a:latin typeface="Trebuchet MS"/>
                <a:cs typeface="Trebuchet MS"/>
              </a:rPr>
              <a:t>Las características no deben coincidir en ningún punto.</a:t>
            </a:r>
          </a:p>
          <a:p>
            <a:pPr marL="184150" indent="-171450" algn="just">
              <a:lnSpc>
                <a:spcPct val="100000"/>
              </a:lnSpc>
              <a:spcBef>
                <a:spcPts val="259"/>
              </a:spcBef>
              <a:buFont typeface="Wingdings" panose="05000000000000000000" pitchFamily="2" charset="2"/>
              <a:buChar char="Ø"/>
            </a:pPr>
            <a:r>
              <a:rPr lang="es-ES" sz="1100" spc="-30" dirty="0">
                <a:latin typeface="Trebuchet MS"/>
                <a:cs typeface="Trebuchet MS"/>
              </a:rPr>
              <a:t>Esto se logra cuando el fusible aguas arriba tiene al menos 1,6 veces la corriente nominal del fusible aguas abajo.</a:t>
            </a:r>
          </a:p>
          <a:p>
            <a:pPr marL="184150" indent="-171450" algn="just">
              <a:lnSpc>
                <a:spcPct val="100000"/>
              </a:lnSpc>
              <a:spcBef>
                <a:spcPts val="259"/>
              </a:spcBef>
              <a:buFont typeface="Wingdings" panose="05000000000000000000" pitchFamily="2" charset="2"/>
              <a:buChar char="Ø"/>
            </a:pPr>
            <a:r>
              <a:rPr lang="es-ES" sz="1100" spc="-30" dirty="0">
                <a:latin typeface="Trebuchet MS"/>
                <a:cs typeface="Trebuchet MS"/>
              </a:rPr>
              <a:t>Con menos de 1,6 veces la corriente nominal, no existe protección.</a:t>
            </a:r>
          </a:p>
          <a:p>
            <a:pPr marL="184150" indent="-171450" algn="just">
              <a:lnSpc>
                <a:spcPct val="100000"/>
              </a:lnSpc>
              <a:spcBef>
                <a:spcPts val="259"/>
              </a:spcBef>
              <a:buFont typeface="Wingdings" panose="05000000000000000000" pitchFamily="2" charset="2"/>
              <a:buChar char="Ø"/>
            </a:pPr>
            <a:r>
              <a:rPr lang="es-ES" sz="1100" spc="-30" dirty="0">
                <a:latin typeface="Trebuchet MS"/>
                <a:cs typeface="Trebuchet MS"/>
              </a:rPr>
              <a:t>Las desviaciones de la dispersión varían en ± 7 %.</a:t>
            </a:r>
          </a:p>
          <a:p>
            <a:pPr marL="184150" indent="-171450" algn="just">
              <a:lnSpc>
                <a:spcPct val="100000"/>
              </a:lnSpc>
              <a:spcBef>
                <a:spcPts val="259"/>
              </a:spcBef>
              <a:buFont typeface="Wingdings" panose="05000000000000000000" pitchFamily="2" charset="2"/>
              <a:buChar char="Ø"/>
            </a:pPr>
            <a:r>
              <a:rPr lang="es-ES" sz="1100" spc="-30" dirty="0">
                <a:latin typeface="Trebuchet MS"/>
                <a:cs typeface="Trebuchet MS"/>
              </a:rPr>
              <a:t>El tiempo de </a:t>
            </a:r>
            <a:r>
              <a:rPr lang="es-ES" sz="1100" spc="-30" dirty="0" smtClean="0">
                <a:latin typeface="Trebuchet MS"/>
                <a:cs typeface="Trebuchet MS"/>
              </a:rPr>
              <a:t>apertura </a:t>
            </a:r>
            <a:r>
              <a:rPr lang="es-ES" sz="1100" spc="-30" dirty="0" err="1">
                <a:latin typeface="Trebuchet MS"/>
                <a:cs typeface="Trebuchet MS"/>
              </a:rPr>
              <a:t>tA</a:t>
            </a:r>
            <a:r>
              <a:rPr lang="es-ES" sz="1100" spc="-30" dirty="0">
                <a:latin typeface="Trebuchet MS"/>
                <a:cs typeface="Trebuchet MS"/>
              </a:rPr>
              <a:t> es la suma del tiempo de fusión t1 y el tiempo de extinción del arco </a:t>
            </a:r>
            <a:r>
              <a:rPr lang="es-ES" sz="1100" spc="-30" dirty="0" err="1">
                <a:latin typeface="Trebuchet MS"/>
                <a:cs typeface="Trebuchet MS"/>
              </a:rPr>
              <a:t>tL</a:t>
            </a:r>
            <a:r>
              <a:rPr lang="es-ES" sz="1100" spc="-30" dirty="0" smtClean="0">
                <a:latin typeface="Trebuchet MS"/>
                <a:cs typeface="Trebuchet MS"/>
              </a:rPr>
              <a:t>.</a:t>
            </a:r>
          </a:p>
          <a:p>
            <a:pPr marL="184150" indent="-171450" algn="just">
              <a:spcBef>
                <a:spcPts val="259"/>
              </a:spcBef>
              <a:buFont typeface="Wingdings" panose="05000000000000000000" pitchFamily="2" charset="2"/>
              <a:buChar char="Ø"/>
            </a:pPr>
            <a:r>
              <a:rPr lang="en-US" sz="1100" dirty="0" smtClean="0">
                <a:latin typeface="Trebuchet MS" panose="020B0603020202020204" pitchFamily="34" charset="0"/>
              </a:rPr>
              <a:t>Para </a:t>
            </a:r>
            <a:r>
              <a:rPr lang="en-US" sz="1100" dirty="0" err="1">
                <a:latin typeface="Trebuchet MS" panose="020B0603020202020204" pitchFamily="34" charset="0"/>
              </a:rPr>
              <a:t>corrientes</a:t>
            </a:r>
            <a:r>
              <a:rPr lang="en-US" sz="1100" dirty="0">
                <a:latin typeface="Trebuchet MS" panose="020B0603020202020204" pitchFamily="34" charset="0"/>
              </a:rPr>
              <a:t> de </a:t>
            </a:r>
            <a:r>
              <a:rPr lang="en-US" sz="1100" dirty="0" err="1" smtClean="0">
                <a:latin typeface="Trebuchet MS" panose="020B0603020202020204" pitchFamily="34" charset="0"/>
              </a:rPr>
              <a:t>cortocircuito</a:t>
            </a:r>
            <a:r>
              <a:rPr lang="en-US" sz="1100" dirty="0" smtClean="0">
                <a:latin typeface="Trebuchet MS" panose="020B0603020202020204" pitchFamily="34" charset="0"/>
              </a:rPr>
              <a:t> </a:t>
            </a:r>
            <a:r>
              <a:rPr lang="en-US" sz="1100" dirty="0">
                <a:latin typeface="Trebuchet MS" panose="020B0603020202020204" pitchFamily="34" charset="0"/>
              </a:rPr>
              <a:t>20 </a:t>
            </a:r>
            <a:r>
              <a:rPr lang="en-US" sz="1100" dirty="0" err="1">
                <a:latin typeface="Trebuchet MS" panose="020B0603020202020204" pitchFamily="34" charset="0"/>
              </a:rPr>
              <a:t>veces</a:t>
            </a:r>
            <a:r>
              <a:rPr lang="en-US" sz="1100" dirty="0">
                <a:latin typeface="Trebuchet MS" panose="020B0603020202020204" pitchFamily="34" charset="0"/>
              </a:rPr>
              <a:t> la </a:t>
            </a:r>
            <a:r>
              <a:rPr lang="en-US" sz="1100" dirty="0" err="1">
                <a:latin typeface="Trebuchet MS" panose="020B0603020202020204" pitchFamily="34" charset="0"/>
              </a:rPr>
              <a:t>corriente</a:t>
            </a:r>
            <a:r>
              <a:rPr lang="en-US" sz="1100" dirty="0">
                <a:latin typeface="Trebuchet MS" panose="020B0603020202020204" pitchFamily="34" charset="0"/>
              </a:rPr>
              <a:t> nominal del fusible y </a:t>
            </a:r>
            <a:r>
              <a:rPr lang="en-US" sz="1100" dirty="0" err="1">
                <a:latin typeface="Trebuchet MS" panose="020B0603020202020204" pitchFamily="34" charset="0"/>
              </a:rPr>
              <a:t>tiempos</a:t>
            </a:r>
            <a:r>
              <a:rPr lang="en-US" sz="1100" dirty="0">
                <a:latin typeface="Trebuchet MS" panose="020B0603020202020204" pitchFamily="34" charset="0"/>
              </a:rPr>
              <a:t> de </a:t>
            </a:r>
            <a:r>
              <a:rPr lang="en-US" sz="1100" dirty="0" err="1">
                <a:latin typeface="Trebuchet MS" panose="020B0603020202020204" pitchFamily="34" charset="0"/>
              </a:rPr>
              <a:t>fusión</a:t>
            </a:r>
            <a:r>
              <a:rPr lang="en-US" sz="1100" dirty="0">
                <a:latin typeface="Trebuchet MS" panose="020B0603020202020204" pitchFamily="34" charset="0"/>
              </a:rPr>
              <a:t> ≤ 10 </a:t>
            </a:r>
            <a:r>
              <a:rPr lang="en-US" sz="1100" dirty="0" err="1">
                <a:latin typeface="Trebuchet MS" panose="020B0603020202020204" pitchFamily="34" charset="0"/>
              </a:rPr>
              <a:t>ms</a:t>
            </a:r>
            <a:r>
              <a:rPr lang="en-US" sz="1100" dirty="0">
                <a:latin typeface="Trebuchet MS" panose="020B0603020202020204" pitchFamily="34" charset="0"/>
              </a:rPr>
              <a:t>, las </a:t>
            </a:r>
            <a:r>
              <a:rPr lang="en-US" sz="1100" dirty="0" err="1">
                <a:latin typeface="Trebuchet MS" panose="020B0603020202020204" pitchFamily="34" charset="0"/>
              </a:rPr>
              <a:t>características</a:t>
            </a:r>
            <a:r>
              <a:rPr lang="en-US" sz="1100" dirty="0">
                <a:latin typeface="Trebuchet MS" panose="020B0603020202020204" pitchFamily="34" charset="0"/>
              </a:rPr>
              <a:t> no </a:t>
            </a:r>
            <a:r>
              <a:rPr lang="en-US" sz="1100" dirty="0" err="1">
                <a:latin typeface="Trebuchet MS" panose="020B0603020202020204" pitchFamily="34" charset="0"/>
              </a:rPr>
              <a:t>pueden</a:t>
            </a:r>
            <a:r>
              <a:rPr lang="en-US" sz="1100" dirty="0">
                <a:latin typeface="Trebuchet MS" panose="020B0603020202020204" pitchFamily="34" charset="0"/>
              </a:rPr>
              <a:t> </a:t>
            </a:r>
            <a:r>
              <a:rPr lang="en-US" sz="1100" dirty="0" err="1">
                <a:latin typeface="Trebuchet MS" panose="020B0603020202020204" pitchFamily="34" charset="0"/>
              </a:rPr>
              <a:t>dar</a:t>
            </a:r>
            <a:r>
              <a:rPr lang="en-US" sz="1100" dirty="0">
                <a:latin typeface="Trebuchet MS" panose="020B0603020202020204" pitchFamily="34" charset="0"/>
              </a:rPr>
              <a:t> </a:t>
            </a:r>
            <a:r>
              <a:rPr lang="en-US" sz="1100" dirty="0" err="1">
                <a:latin typeface="Trebuchet MS" panose="020B0603020202020204" pitchFamily="34" charset="0"/>
              </a:rPr>
              <a:t>información</a:t>
            </a:r>
            <a:r>
              <a:rPr lang="en-US" sz="1100" dirty="0">
                <a:latin typeface="Trebuchet MS" panose="020B0603020202020204" pitchFamily="34" charset="0"/>
              </a:rPr>
              <a:t> </a:t>
            </a:r>
            <a:r>
              <a:rPr lang="en-US" sz="1100" dirty="0" err="1">
                <a:latin typeface="Trebuchet MS" panose="020B0603020202020204" pitchFamily="34" charset="0"/>
              </a:rPr>
              <a:t>confiable</a:t>
            </a:r>
            <a:r>
              <a:rPr lang="en-US" sz="1100" dirty="0">
                <a:latin typeface="Trebuchet MS" panose="020B0603020202020204" pitchFamily="34" charset="0"/>
              </a:rPr>
              <a:t>. </a:t>
            </a:r>
            <a:r>
              <a:rPr lang="en-US" sz="1100" dirty="0" err="1">
                <a:latin typeface="Trebuchet MS" panose="020B0603020202020204" pitchFamily="34" charset="0"/>
              </a:rPr>
              <a:t>En</a:t>
            </a:r>
            <a:r>
              <a:rPr lang="en-US" sz="1100" dirty="0">
                <a:latin typeface="Trebuchet MS" panose="020B0603020202020204" pitchFamily="34" charset="0"/>
              </a:rPr>
              <a:t> tales </a:t>
            </a:r>
            <a:r>
              <a:rPr lang="en-US" sz="1100" dirty="0" err="1">
                <a:latin typeface="Trebuchet MS" panose="020B0603020202020204" pitchFamily="34" charset="0"/>
              </a:rPr>
              <a:t>casos</a:t>
            </a:r>
            <a:r>
              <a:rPr lang="en-US" sz="1100" dirty="0">
                <a:latin typeface="Trebuchet MS" panose="020B0603020202020204" pitchFamily="34" charset="0"/>
              </a:rPr>
              <a:t>, </a:t>
            </a:r>
            <a:r>
              <a:rPr lang="en-US" sz="1100" dirty="0" err="1">
                <a:latin typeface="Trebuchet MS" panose="020B0603020202020204" pitchFamily="34" charset="0"/>
              </a:rPr>
              <a:t>es</a:t>
            </a:r>
            <a:r>
              <a:rPr lang="en-US" sz="1100" dirty="0">
                <a:latin typeface="Trebuchet MS" panose="020B0603020202020204" pitchFamily="34" charset="0"/>
              </a:rPr>
              <a:t> </a:t>
            </a:r>
            <a:r>
              <a:rPr lang="en-US" sz="1100" dirty="0" err="1">
                <a:latin typeface="Trebuchet MS" panose="020B0603020202020204" pitchFamily="34" charset="0"/>
              </a:rPr>
              <a:t>necesario</a:t>
            </a:r>
            <a:r>
              <a:rPr lang="en-US" sz="1100" dirty="0">
                <a:latin typeface="Trebuchet MS" panose="020B0603020202020204" pitchFamily="34" charset="0"/>
              </a:rPr>
              <a:t> </a:t>
            </a:r>
            <a:r>
              <a:rPr lang="en-US" sz="1100" dirty="0" err="1">
                <a:latin typeface="Trebuchet MS" panose="020B0603020202020204" pitchFamily="34" charset="0"/>
              </a:rPr>
              <a:t>verificar</a:t>
            </a:r>
            <a:r>
              <a:rPr lang="en-US" sz="1100" dirty="0">
                <a:latin typeface="Trebuchet MS" panose="020B0603020202020204" pitchFamily="34" charset="0"/>
              </a:rPr>
              <a:t> </a:t>
            </a:r>
            <a:r>
              <a:rPr lang="en-US" sz="1100" dirty="0" err="1">
                <a:latin typeface="Trebuchet MS" panose="020B0603020202020204" pitchFamily="34" charset="0"/>
              </a:rPr>
              <a:t>los</a:t>
            </a:r>
            <a:r>
              <a:rPr lang="en-US" sz="1100" dirty="0">
                <a:latin typeface="Trebuchet MS" panose="020B0603020202020204" pitchFamily="34" charset="0"/>
              </a:rPr>
              <a:t> </a:t>
            </a:r>
            <a:r>
              <a:rPr lang="en-US" sz="1100" dirty="0" err="1">
                <a:latin typeface="Trebuchet MS" panose="020B0603020202020204" pitchFamily="34" charset="0"/>
              </a:rPr>
              <a:t>valores</a:t>
            </a:r>
            <a:r>
              <a:rPr lang="en-US" sz="1100" dirty="0">
                <a:latin typeface="Trebuchet MS" panose="020B0603020202020204" pitchFamily="34" charset="0"/>
              </a:rPr>
              <a:t> de </a:t>
            </a:r>
            <a:r>
              <a:rPr lang="en-US" sz="1100" dirty="0" smtClean="0">
                <a:latin typeface="Trebuchet MS" panose="020B0603020202020204" pitchFamily="34" charset="0"/>
              </a:rPr>
              <a:t>i</a:t>
            </a:r>
            <a:r>
              <a:rPr lang="en-US" sz="1100" dirty="0" smtClean="0">
                <a:latin typeface="Arial" panose="020B0604020202020204" pitchFamily="34" charset="0"/>
                <a:cs typeface="Arial" panose="020B0604020202020204" pitchFamily="34" charset="0"/>
              </a:rPr>
              <a:t>²</a:t>
            </a:r>
            <a:r>
              <a:rPr lang="en-US" sz="1100" dirty="0" smtClean="0">
                <a:latin typeface="Trebuchet MS" panose="020B0603020202020204" pitchFamily="34" charset="0"/>
              </a:rPr>
              <a:t>dt</a:t>
            </a:r>
            <a:r>
              <a:rPr lang="en-US" sz="1100" dirty="0">
                <a:latin typeface="Trebuchet MS" panose="020B0603020202020204" pitchFamily="34" charset="0"/>
              </a:rPr>
              <a:t>.</a:t>
            </a:r>
          </a:p>
          <a:p>
            <a:pPr marL="184150" indent="-171450" algn="just">
              <a:lnSpc>
                <a:spcPct val="100000"/>
              </a:lnSpc>
              <a:spcBef>
                <a:spcPts val="259"/>
              </a:spcBef>
              <a:buFont typeface="Wingdings" panose="05000000000000000000" pitchFamily="2" charset="2"/>
              <a:buChar char="Ø"/>
            </a:pPr>
            <a:endParaRPr sz="900" dirty="0">
              <a:latin typeface="Trebuchet MS"/>
              <a:cs typeface="Trebuchet MS"/>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Rectángulo 21"/>
          <p:cNvSpPr/>
          <p:nvPr/>
        </p:nvSpPr>
        <p:spPr>
          <a:xfrm>
            <a:off x="4953000" y="323767"/>
            <a:ext cx="3971924" cy="3647152"/>
          </a:xfrm>
          <a:prstGeom prst="rect">
            <a:avLst/>
          </a:prstGeom>
        </p:spPr>
        <p:txBody>
          <a:bodyPr wrap="square">
            <a:spAutoFit/>
          </a:bodyPr>
          <a:lstStyle/>
          <a:p>
            <a:pPr algn="just"/>
            <a:r>
              <a:rPr lang="en-US" sz="1100" b="1" dirty="0" err="1" smtClean="0">
                <a:latin typeface="Trebuchet MS" panose="020B0603020202020204" pitchFamily="34" charset="0"/>
              </a:rPr>
              <a:t>Ventajas</a:t>
            </a:r>
            <a:r>
              <a:rPr lang="en-US" sz="1100" b="1" dirty="0" smtClean="0">
                <a:latin typeface="Trebuchet MS" panose="020B0603020202020204" pitchFamily="34" charset="0"/>
              </a:rPr>
              <a:t> </a:t>
            </a:r>
            <a:r>
              <a:rPr lang="en-US" sz="1100" b="1" dirty="0">
                <a:latin typeface="Trebuchet MS" panose="020B0603020202020204" pitchFamily="34" charset="0"/>
              </a:rPr>
              <a:t>y </a:t>
            </a:r>
            <a:r>
              <a:rPr lang="en-US" sz="1100" b="1" dirty="0" err="1">
                <a:latin typeface="Trebuchet MS" panose="020B0603020202020204" pitchFamily="34" charset="0"/>
              </a:rPr>
              <a:t>desventajas</a:t>
            </a:r>
            <a:r>
              <a:rPr lang="en-US" sz="1100" b="1" dirty="0">
                <a:latin typeface="Trebuchet MS" panose="020B0603020202020204" pitchFamily="34" charset="0"/>
              </a:rPr>
              <a:t> de </a:t>
            </a:r>
            <a:r>
              <a:rPr lang="en-US" sz="1100" b="1" dirty="0" err="1">
                <a:latin typeface="Trebuchet MS" panose="020B0603020202020204" pitchFamily="34" charset="0"/>
              </a:rPr>
              <a:t>los</a:t>
            </a:r>
            <a:r>
              <a:rPr lang="en-US" sz="1100" b="1" dirty="0">
                <a:latin typeface="Trebuchet MS" panose="020B0603020202020204" pitchFamily="34" charset="0"/>
              </a:rPr>
              <a:t> </a:t>
            </a:r>
            <a:r>
              <a:rPr lang="en-US" sz="1100" b="1" dirty="0" err="1">
                <a:latin typeface="Trebuchet MS" panose="020B0603020202020204" pitchFamily="34" charset="0"/>
              </a:rPr>
              <a:t>fusibles</a:t>
            </a:r>
            <a:r>
              <a:rPr lang="en-US" sz="1100" b="1" dirty="0">
                <a:latin typeface="Trebuchet MS" panose="020B0603020202020204" pitchFamily="34" charset="0"/>
              </a:rPr>
              <a:t>:</a:t>
            </a:r>
          </a:p>
          <a:p>
            <a:pPr algn="just"/>
            <a:endParaRPr lang="en-US" sz="1100" dirty="0">
              <a:latin typeface="Trebuchet MS" panose="020B0603020202020204" pitchFamily="34" charset="0"/>
            </a:endParaRPr>
          </a:p>
          <a:p>
            <a:pPr marL="171450" indent="-171450" algn="just">
              <a:buFont typeface="Wingdings" panose="05000000000000000000" pitchFamily="2" charset="2"/>
              <a:buChar char="Ø"/>
            </a:pPr>
            <a:r>
              <a:rPr lang="en-US" sz="1100" dirty="0">
                <a:latin typeface="Trebuchet MS" panose="020B0603020202020204" pitchFamily="34" charset="0"/>
              </a:rPr>
              <a:t>La </a:t>
            </a:r>
            <a:r>
              <a:rPr lang="en-US" sz="1100" dirty="0" err="1">
                <a:latin typeface="Trebuchet MS" panose="020B0603020202020204" pitchFamily="34" charset="0"/>
              </a:rPr>
              <a:t>capacidad</a:t>
            </a:r>
            <a:r>
              <a:rPr lang="en-US" sz="1100" dirty="0">
                <a:latin typeface="Trebuchet MS" panose="020B0603020202020204" pitchFamily="34" charset="0"/>
              </a:rPr>
              <a:t> de </a:t>
            </a:r>
            <a:r>
              <a:rPr lang="en-US" sz="1100" dirty="0" err="1">
                <a:latin typeface="Trebuchet MS" panose="020B0603020202020204" pitchFamily="34" charset="0"/>
              </a:rPr>
              <a:t>ruptura</a:t>
            </a:r>
            <a:r>
              <a:rPr lang="en-US" sz="1100" dirty="0">
                <a:latin typeface="Trebuchet MS" panose="020B0603020202020204" pitchFamily="34" charset="0"/>
              </a:rPr>
              <a:t> de </a:t>
            </a:r>
            <a:r>
              <a:rPr lang="en-US" sz="1100" dirty="0" err="1">
                <a:latin typeface="Trebuchet MS" panose="020B0603020202020204" pitchFamily="34" charset="0"/>
              </a:rPr>
              <a:t>cortocircuito</a:t>
            </a:r>
            <a:r>
              <a:rPr lang="en-US" sz="1100" dirty="0">
                <a:latin typeface="Trebuchet MS" panose="020B0603020202020204" pitchFamily="34" charset="0"/>
              </a:rPr>
              <a:t> de </a:t>
            </a:r>
            <a:r>
              <a:rPr lang="en-US" sz="1100" dirty="0" err="1">
                <a:latin typeface="Trebuchet MS" panose="020B0603020202020204" pitchFamily="34" charset="0"/>
              </a:rPr>
              <a:t>los</a:t>
            </a:r>
            <a:r>
              <a:rPr lang="en-US" sz="1100" dirty="0">
                <a:latin typeface="Trebuchet MS" panose="020B0603020202020204" pitchFamily="34" charset="0"/>
              </a:rPr>
              <a:t> </a:t>
            </a:r>
            <a:r>
              <a:rPr lang="en-US" sz="1100" dirty="0" err="1">
                <a:latin typeface="Trebuchet MS" panose="020B0603020202020204" pitchFamily="34" charset="0"/>
              </a:rPr>
              <a:t>fusibles</a:t>
            </a:r>
            <a:r>
              <a:rPr lang="en-US" sz="1100" dirty="0">
                <a:latin typeface="Trebuchet MS" panose="020B0603020202020204" pitchFamily="34" charset="0"/>
              </a:rPr>
              <a:t> </a:t>
            </a:r>
            <a:r>
              <a:rPr lang="en-US" sz="1100" dirty="0" err="1">
                <a:latin typeface="Trebuchet MS" panose="020B0603020202020204" pitchFamily="34" charset="0"/>
              </a:rPr>
              <a:t>es</a:t>
            </a:r>
            <a:r>
              <a:rPr lang="en-US" sz="1100" dirty="0">
                <a:latin typeface="Trebuchet MS" panose="020B0603020202020204" pitchFamily="34" charset="0"/>
              </a:rPr>
              <a:t> </a:t>
            </a:r>
            <a:r>
              <a:rPr lang="en-US" sz="1100" dirty="0" err="1">
                <a:latin typeface="Trebuchet MS" panose="020B0603020202020204" pitchFamily="34" charset="0"/>
              </a:rPr>
              <a:t>suficiente</a:t>
            </a:r>
            <a:r>
              <a:rPr lang="en-US" sz="1100" dirty="0">
                <a:latin typeface="Trebuchet MS" panose="020B0603020202020204" pitchFamily="34" charset="0"/>
              </a:rPr>
              <a:t> para </a:t>
            </a:r>
            <a:r>
              <a:rPr lang="en-US" sz="1100" dirty="0" err="1">
                <a:latin typeface="Trebuchet MS" panose="020B0603020202020204" pitchFamily="34" charset="0"/>
              </a:rPr>
              <a:t>casi</a:t>
            </a:r>
            <a:r>
              <a:rPr lang="en-US" sz="1100" dirty="0">
                <a:latin typeface="Trebuchet MS" panose="020B0603020202020204" pitchFamily="34" charset="0"/>
              </a:rPr>
              <a:t> </a:t>
            </a:r>
            <a:r>
              <a:rPr lang="en-US" sz="1100" dirty="0" err="1">
                <a:latin typeface="Trebuchet MS" panose="020B0603020202020204" pitchFamily="34" charset="0"/>
              </a:rPr>
              <a:t>todas</a:t>
            </a:r>
            <a:r>
              <a:rPr lang="en-US" sz="1100" dirty="0">
                <a:latin typeface="Trebuchet MS" panose="020B0603020202020204" pitchFamily="34" charset="0"/>
              </a:rPr>
              <a:t> las </a:t>
            </a:r>
            <a:r>
              <a:rPr lang="en-US" sz="1100" dirty="0" err="1">
                <a:latin typeface="Trebuchet MS" panose="020B0603020202020204" pitchFamily="34" charset="0"/>
              </a:rPr>
              <a:t>condiciones</a:t>
            </a:r>
            <a:r>
              <a:rPr lang="en-US" sz="1100" dirty="0">
                <a:latin typeface="Trebuchet MS" panose="020B0603020202020204" pitchFamily="34" charset="0"/>
              </a:rPr>
              <a:t> de la red.</a:t>
            </a:r>
          </a:p>
          <a:p>
            <a:pPr marL="171450" indent="-171450" algn="just">
              <a:buFont typeface="Wingdings" panose="05000000000000000000" pitchFamily="2" charset="2"/>
              <a:buChar char="Ø"/>
            </a:pPr>
            <a:r>
              <a:rPr lang="en-US" sz="1100" dirty="0">
                <a:latin typeface="Trebuchet MS" panose="020B0603020202020204" pitchFamily="34" charset="0"/>
              </a:rPr>
              <a:t>Los </a:t>
            </a:r>
            <a:r>
              <a:rPr lang="en-US" sz="1100" dirty="0" err="1">
                <a:latin typeface="Trebuchet MS" panose="020B0603020202020204" pitchFamily="34" charset="0"/>
              </a:rPr>
              <a:t>fusibles</a:t>
            </a:r>
            <a:r>
              <a:rPr lang="en-US" sz="1100" dirty="0">
                <a:latin typeface="Trebuchet MS" panose="020B0603020202020204" pitchFamily="34" charset="0"/>
              </a:rPr>
              <a:t> no se </a:t>
            </a:r>
            <a:r>
              <a:rPr lang="en-US" sz="1100" dirty="0" err="1">
                <a:latin typeface="Trebuchet MS" panose="020B0603020202020204" pitchFamily="34" charset="0"/>
              </a:rPr>
              <a:t>pueden</a:t>
            </a:r>
            <a:r>
              <a:rPr lang="en-US" sz="1100" dirty="0">
                <a:latin typeface="Trebuchet MS" panose="020B0603020202020204" pitchFamily="34" charset="0"/>
              </a:rPr>
              <a:t> </a:t>
            </a:r>
            <a:r>
              <a:rPr lang="en-US" sz="1100" dirty="0" err="1">
                <a:latin typeface="Trebuchet MS" panose="020B0603020202020204" pitchFamily="34" charset="0"/>
              </a:rPr>
              <a:t>ajustar</a:t>
            </a:r>
            <a:r>
              <a:rPr lang="en-US" sz="1100" dirty="0">
                <a:latin typeface="Trebuchet MS" panose="020B0603020202020204" pitchFamily="34" charset="0"/>
              </a:rPr>
              <a:t>.</a:t>
            </a:r>
          </a:p>
          <a:p>
            <a:pPr marL="171450" indent="-171450" algn="just">
              <a:buFont typeface="Wingdings" panose="05000000000000000000" pitchFamily="2" charset="2"/>
              <a:buChar char="Ø"/>
            </a:pPr>
            <a:r>
              <a:rPr lang="en-US" sz="1100" dirty="0" err="1">
                <a:latin typeface="Trebuchet MS" panose="020B0603020202020204" pitchFamily="34" charset="0"/>
              </a:rPr>
              <a:t>Después</a:t>
            </a:r>
            <a:r>
              <a:rPr lang="en-US" sz="1100" dirty="0">
                <a:latin typeface="Trebuchet MS" panose="020B0603020202020204" pitchFamily="34" charset="0"/>
              </a:rPr>
              <a:t> de la </a:t>
            </a:r>
            <a:r>
              <a:rPr lang="en-US" sz="1100" dirty="0" err="1">
                <a:latin typeface="Trebuchet MS" panose="020B0603020202020204" pitchFamily="34" charset="0"/>
              </a:rPr>
              <a:t>desconexión</a:t>
            </a:r>
            <a:r>
              <a:rPr lang="en-US" sz="1100" dirty="0">
                <a:latin typeface="Trebuchet MS" panose="020B0603020202020204" pitchFamily="34" charset="0"/>
              </a:rPr>
              <a:t>, </a:t>
            </a:r>
            <a:r>
              <a:rPr lang="en-US" sz="1100" dirty="0" err="1">
                <a:latin typeface="Trebuchet MS" panose="020B0603020202020204" pitchFamily="34" charset="0"/>
              </a:rPr>
              <a:t>los</a:t>
            </a:r>
            <a:r>
              <a:rPr lang="en-US" sz="1100" dirty="0">
                <a:latin typeface="Trebuchet MS" panose="020B0603020202020204" pitchFamily="34" charset="0"/>
              </a:rPr>
              <a:t> </a:t>
            </a:r>
            <a:r>
              <a:rPr lang="en-US" sz="1100" dirty="0" err="1">
                <a:latin typeface="Trebuchet MS" panose="020B0603020202020204" pitchFamily="34" charset="0"/>
              </a:rPr>
              <a:t>fusibles</a:t>
            </a:r>
            <a:r>
              <a:rPr lang="en-US" sz="1100" dirty="0">
                <a:latin typeface="Trebuchet MS" panose="020B0603020202020204" pitchFamily="34" charset="0"/>
              </a:rPr>
              <a:t> no se </a:t>
            </a:r>
            <a:r>
              <a:rPr lang="en-US" sz="1100" dirty="0" err="1">
                <a:latin typeface="Trebuchet MS" panose="020B0603020202020204" pitchFamily="34" charset="0"/>
              </a:rPr>
              <a:t>pueden</a:t>
            </a:r>
            <a:r>
              <a:rPr lang="en-US" sz="1100" dirty="0">
                <a:latin typeface="Trebuchet MS" panose="020B0603020202020204" pitchFamily="34" charset="0"/>
              </a:rPr>
              <a:t> </a:t>
            </a:r>
            <a:r>
              <a:rPr lang="en-US" sz="1100" dirty="0" err="1">
                <a:latin typeface="Trebuchet MS" panose="020B0603020202020204" pitchFamily="34" charset="0"/>
              </a:rPr>
              <a:t>volver</a:t>
            </a:r>
            <a:r>
              <a:rPr lang="en-US" sz="1100" dirty="0">
                <a:latin typeface="Trebuchet MS" panose="020B0603020202020204" pitchFamily="34" charset="0"/>
              </a:rPr>
              <a:t> a </a:t>
            </a:r>
            <a:r>
              <a:rPr lang="en-US" sz="1100" dirty="0" err="1">
                <a:latin typeface="Trebuchet MS" panose="020B0603020202020204" pitchFamily="34" charset="0"/>
              </a:rPr>
              <a:t>utilizar</a:t>
            </a:r>
            <a:r>
              <a:rPr lang="en-US" sz="1100" dirty="0">
                <a:latin typeface="Trebuchet MS" panose="020B0603020202020204" pitchFamily="34" charset="0"/>
              </a:rPr>
              <a:t>. La </a:t>
            </a:r>
            <a:r>
              <a:rPr lang="en-US" sz="1100" dirty="0" err="1">
                <a:latin typeface="Trebuchet MS" panose="020B0603020202020204" pitchFamily="34" charset="0"/>
              </a:rPr>
              <a:t>planificación</a:t>
            </a:r>
            <a:r>
              <a:rPr lang="en-US" sz="1100" dirty="0">
                <a:latin typeface="Trebuchet MS" panose="020B0603020202020204" pitchFamily="34" charset="0"/>
              </a:rPr>
              <a:t> con </a:t>
            </a:r>
            <a:r>
              <a:rPr lang="en-US" sz="1100" dirty="0" err="1">
                <a:latin typeface="Trebuchet MS" panose="020B0603020202020204" pitchFamily="34" charset="0"/>
              </a:rPr>
              <a:t>fusibles</a:t>
            </a:r>
            <a:r>
              <a:rPr lang="en-US" sz="1100" dirty="0">
                <a:latin typeface="Trebuchet MS" panose="020B0603020202020204" pitchFamily="34" charset="0"/>
              </a:rPr>
              <a:t> </a:t>
            </a:r>
            <a:r>
              <a:rPr lang="en-US" sz="1100" dirty="0" err="1">
                <a:latin typeface="Trebuchet MS" panose="020B0603020202020204" pitchFamily="34" charset="0"/>
              </a:rPr>
              <a:t>es</a:t>
            </a:r>
            <a:r>
              <a:rPr lang="en-US" sz="1100" dirty="0">
                <a:latin typeface="Trebuchet MS" panose="020B0603020202020204" pitchFamily="34" charset="0"/>
              </a:rPr>
              <a:t> </a:t>
            </a:r>
            <a:r>
              <a:rPr lang="en-US" sz="1100" dirty="0" err="1">
                <a:latin typeface="Trebuchet MS" panose="020B0603020202020204" pitchFamily="34" charset="0"/>
              </a:rPr>
              <a:t>sencilla</a:t>
            </a:r>
            <a:r>
              <a:rPr lang="en-US" sz="1100" dirty="0">
                <a:latin typeface="Trebuchet MS" panose="020B0603020202020204" pitchFamily="34" charset="0"/>
              </a:rPr>
              <a:t>.</a:t>
            </a:r>
          </a:p>
          <a:p>
            <a:pPr marL="171450" indent="-171450" algn="just">
              <a:buFont typeface="Wingdings" panose="05000000000000000000" pitchFamily="2" charset="2"/>
              <a:buChar char="Ø"/>
            </a:pPr>
            <a:r>
              <a:rPr lang="en-US" sz="1100" dirty="0">
                <a:latin typeface="Trebuchet MS" panose="020B0603020202020204" pitchFamily="34" charset="0"/>
              </a:rPr>
              <a:t>Los </a:t>
            </a:r>
            <a:r>
              <a:rPr lang="en-US" sz="1100" dirty="0" err="1">
                <a:latin typeface="Trebuchet MS" panose="020B0603020202020204" pitchFamily="34" charset="0"/>
              </a:rPr>
              <a:t>sistemas</a:t>
            </a:r>
            <a:r>
              <a:rPr lang="en-US" sz="1100" dirty="0">
                <a:latin typeface="Trebuchet MS" panose="020B0603020202020204" pitchFamily="34" charset="0"/>
              </a:rPr>
              <a:t> </a:t>
            </a:r>
            <a:r>
              <a:rPr lang="en-US" sz="1100" dirty="0" err="1">
                <a:latin typeface="Trebuchet MS" panose="020B0603020202020204" pitchFamily="34" charset="0"/>
              </a:rPr>
              <a:t>en</a:t>
            </a:r>
            <a:r>
              <a:rPr lang="en-US" sz="1100" dirty="0">
                <a:latin typeface="Trebuchet MS" panose="020B0603020202020204" pitchFamily="34" charset="0"/>
              </a:rPr>
              <a:t> </a:t>
            </a:r>
            <a:r>
              <a:rPr lang="en-US" sz="1100" dirty="0" err="1">
                <a:latin typeface="Trebuchet MS" panose="020B0603020202020204" pitchFamily="34" charset="0"/>
              </a:rPr>
              <a:t>los</a:t>
            </a:r>
            <a:r>
              <a:rPr lang="en-US" sz="1100" dirty="0">
                <a:latin typeface="Trebuchet MS" panose="020B0603020202020204" pitchFamily="34" charset="0"/>
              </a:rPr>
              <a:t> que </a:t>
            </a:r>
            <a:r>
              <a:rPr lang="en-US" sz="1100" dirty="0" err="1">
                <a:latin typeface="Trebuchet MS" panose="020B0603020202020204" pitchFamily="34" charset="0"/>
              </a:rPr>
              <a:t>aún</a:t>
            </a:r>
            <a:r>
              <a:rPr lang="en-US" sz="1100" dirty="0">
                <a:latin typeface="Trebuchet MS" panose="020B0603020202020204" pitchFamily="34" charset="0"/>
              </a:rPr>
              <a:t> no se </a:t>
            </a:r>
            <a:r>
              <a:rPr lang="en-US" sz="1100" dirty="0" err="1">
                <a:latin typeface="Trebuchet MS" panose="020B0603020202020204" pitchFamily="34" charset="0"/>
              </a:rPr>
              <a:t>conocen</a:t>
            </a:r>
            <a:r>
              <a:rPr lang="en-US" sz="1100" dirty="0">
                <a:latin typeface="Trebuchet MS" panose="020B0603020202020204" pitchFamily="34" charset="0"/>
              </a:rPr>
              <a:t> </a:t>
            </a:r>
            <a:r>
              <a:rPr lang="en-US" sz="1100" dirty="0" err="1">
                <a:latin typeface="Trebuchet MS" panose="020B0603020202020204" pitchFamily="34" charset="0"/>
              </a:rPr>
              <a:t>los</a:t>
            </a:r>
            <a:r>
              <a:rPr lang="en-US" sz="1100" dirty="0">
                <a:latin typeface="Trebuchet MS" panose="020B0603020202020204" pitchFamily="34" charset="0"/>
              </a:rPr>
              <a:t> </a:t>
            </a:r>
            <a:r>
              <a:rPr lang="en-US" sz="1100" dirty="0" err="1">
                <a:latin typeface="Trebuchet MS" panose="020B0603020202020204" pitchFamily="34" charset="0"/>
              </a:rPr>
              <a:t>niveles</a:t>
            </a:r>
            <a:r>
              <a:rPr lang="en-US" sz="1100" dirty="0">
                <a:latin typeface="Trebuchet MS" panose="020B0603020202020204" pitchFamily="34" charset="0"/>
              </a:rPr>
              <a:t> de </a:t>
            </a:r>
            <a:r>
              <a:rPr lang="en-US" sz="1100" dirty="0" err="1">
                <a:latin typeface="Trebuchet MS" panose="020B0603020202020204" pitchFamily="34" charset="0"/>
              </a:rPr>
              <a:t>potencia</a:t>
            </a:r>
            <a:r>
              <a:rPr lang="en-US" sz="1100" dirty="0">
                <a:latin typeface="Trebuchet MS" panose="020B0603020202020204" pitchFamily="34" charset="0"/>
              </a:rPr>
              <a:t> </a:t>
            </a:r>
            <a:r>
              <a:rPr lang="en-US" sz="1100" dirty="0" err="1">
                <a:latin typeface="Trebuchet MS" panose="020B0603020202020204" pitchFamily="34" charset="0"/>
              </a:rPr>
              <a:t>pueden</a:t>
            </a:r>
            <a:r>
              <a:rPr lang="en-US" sz="1100" dirty="0">
                <a:latin typeface="Trebuchet MS" panose="020B0603020202020204" pitchFamily="34" charset="0"/>
              </a:rPr>
              <a:t> </a:t>
            </a:r>
            <a:r>
              <a:rPr lang="en-US" sz="1100" dirty="0" err="1">
                <a:latin typeface="Trebuchet MS" panose="020B0603020202020204" pitchFamily="34" charset="0"/>
              </a:rPr>
              <a:t>adaptarse</a:t>
            </a:r>
            <a:r>
              <a:rPr lang="en-US" sz="1100" dirty="0">
                <a:latin typeface="Trebuchet MS" panose="020B0603020202020204" pitchFamily="34" charset="0"/>
              </a:rPr>
              <a:t> a </a:t>
            </a:r>
            <a:r>
              <a:rPr lang="en-US" sz="1100" dirty="0" err="1">
                <a:latin typeface="Trebuchet MS" panose="020B0603020202020204" pitchFamily="34" charset="0"/>
              </a:rPr>
              <a:t>requisitos</a:t>
            </a:r>
            <a:r>
              <a:rPr lang="en-US" sz="1100" dirty="0">
                <a:latin typeface="Trebuchet MS" panose="020B0603020202020204" pitchFamily="34" charset="0"/>
              </a:rPr>
              <a:t> </a:t>
            </a:r>
            <a:r>
              <a:rPr lang="en-US" sz="1100" dirty="0" err="1">
                <a:latin typeface="Trebuchet MS" panose="020B0603020202020204" pitchFamily="34" charset="0"/>
              </a:rPr>
              <a:t>posteriores</a:t>
            </a:r>
            <a:r>
              <a:rPr lang="en-US" sz="1100" dirty="0">
                <a:latin typeface="Trebuchet MS" panose="020B0603020202020204" pitchFamily="34" charset="0"/>
              </a:rPr>
              <a:t> </a:t>
            </a:r>
            <a:r>
              <a:rPr lang="en-US" sz="1100" dirty="0" err="1">
                <a:latin typeface="Trebuchet MS" panose="020B0603020202020204" pitchFamily="34" charset="0"/>
              </a:rPr>
              <a:t>simplemente</a:t>
            </a:r>
            <a:r>
              <a:rPr lang="en-US" sz="1100" dirty="0">
                <a:latin typeface="Trebuchet MS" panose="020B0603020202020204" pitchFamily="34" charset="0"/>
              </a:rPr>
              <a:t> </a:t>
            </a:r>
            <a:r>
              <a:rPr lang="en-US" sz="1100" dirty="0" err="1">
                <a:latin typeface="Trebuchet MS" panose="020B0603020202020204" pitchFamily="34" charset="0"/>
              </a:rPr>
              <a:t>cambiando</a:t>
            </a:r>
            <a:r>
              <a:rPr lang="en-US" sz="1100" dirty="0">
                <a:latin typeface="Trebuchet MS" panose="020B0603020202020204" pitchFamily="34" charset="0"/>
              </a:rPr>
              <a:t> </a:t>
            </a:r>
            <a:r>
              <a:rPr lang="en-US" sz="1100" dirty="0" err="1">
                <a:latin typeface="Trebuchet MS" panose="020B0603020202020204" pitchFamily="34" charset="0"/>
              </a:rPr>
              <a:t>los</a:t>
            </a:r>
            <a:r>
              <a:rPr lang="en-US" sz="1100" dirty="0">
                <a:latin typeface="Trebuchet MS" panose="020B0603020202020204" pitchFamily="34" charset="0"/>
              </a:rPr>
              <a:t> </a:t>
            </a:r>
            <a:r>
              <a:rPr lang="en-US" sz="1100" dirty="0" err="1">
                <a:latin typeface="Trebuchet MS" panose="020B0603020202020204" pitchFamily="34" charset="0"/>
              </a:rPr>
              <a:t>fusibles</a:t>
            </a:r>
            <a:r>
              <a:rPr lang="en-US" sz="1100" dirty="0">
                <a:latin typeface="Trebuchet MS" panose="020B0603020202020204" pitchFamily="34" charset="0"/>
              </a:rPr>
              <a:t>.</a:t>
            </a:r>
          </a:p>
          <a:p>
            <a:pPr algn="just"/>
            <a:endParaRPr lang="en-US" sz="1100" dirty="0">
              <a:latin typeface="Trebuchet MS" panose="020B0603020202020204" pitchFamily="34" charset="0"/>
            </a:endParaRPr>
          </a:p>
          <a:p>
            <a:pPr algn="just"/>
            <a:r>
              <a:rPr lang="en-US" sz="1100" dirty="0">
                <a:latin typeface="Trebuchet MS" panose="020B0603020202020204" pitchFamily="34" charset="0"/>
              </a:rPr>
              <a:t>Un </a:t>
            </a:r>
            <a:r>
              <a:rPr lang="en-US" sz="1100" dirty="0" err="1">
                <a:latin typeface="Trebuchet MS" panose="020B0603020202020204" pitchFamily="34" charset="0"/>
              </a:rPr>
              <a:t>sistema</a:t>
            </a:r>
            <a:r>
              <a:rPr lang="en-US" sz="1100" dirty="0">
                <a:latin typeface="Trebuchet MS" panose="020B0603020202020204" pitchFamily="34" charset="0"/>
              </a:rPr>
              <a:t> con </a:t>
            </a:r>
            <a:r>
              <a:rPr lang="en-US" sz="1100" dirty="0" err="1">
                <a:latin typeface="Trebuchet MS" panose="020B0603020202020204" pitchFamily="34" charset="0"/>
              </a:rPr>
              <a:t>transformador</a:t>
            </a:r>
            <a:r>
              <a:rPr lang="en-US" sz="1100" dirty="0">
                <a:latin typeface="Trebuchet MS" panose="020B0603020202020204" pitchFamily="34" charset="0"/>
              </a:rPr>
              <a:t> </a:t>
            </a:r>
            <a:r>
              <a:rPr lang="en-US" sz="1100" dirty="0" err="1">
                <a:latin typeface="Trebuchet MS" panose="020B0603020202020204" pitchFamily="34" charset="0"/>
              </a:rPr>
              <a:t>tiene</a:t>
            </a:r>
            <a:r>
              <a:rPr lang="en-US" sz="1100" dirty="0">
                <a:latin typeface="Trebuchet MS" panose="020B0603020202020204" pitchFamily="34" charset="0"/>
              </a:rPr>
              <a:t> </a:t>
            </a:r>
            <a:r>
              <a:rPr lang="en-US" sz="1100" dirty="0" err="1">
                <a:latin typeface="Trebuchet MS" panose="020B0603020202020204" pitchFamily="34" charset="0"/>
              </a:rPr>
              <a:t>una</a:t>
            </a:r>
            <a:r>
              <a:rPr lang="en-US" sz="1100" dirty="0">
                <a:latin typeface="Trebuchet MS" panose="020B0603020202020204" pitchFamily="34" charset="0"/>
              </a:rPr>
              <a:t> </a:t>
            </a:r>
            <a:r>
              <a:rPr lang="en-US" sz="1100" dirty="0" err="1">
                <a:latin typeface="Trebuchet MS" panose="020B0603020202020204" pitchFamily="34" charset="0"/>
              </a:rPr>
              <a:t>potencia</a:t>
            </a:r>
            <a:r>
              <a:rPr lang="en-US" sz="1100" dirty="0">
                <a:latin typeface="Trebuchet MS" panose="020B0603020202020204" pitchFamily="34" charset="0"/>
              </a:rPr>
              <a:t> de 1200 kVA, </a:t>
            </a:r>
            <a:r>
              <a:rPr lang="en-US" sz="1100" dirty="0" err="1">
                <a:latin typeface="Trebuchet MS" panose="020B0603020202020204" pitchFamily="34" charset="0"/>
              </a:rPr>
              <a:t>una</a:t>
            </a:r>
            <a:r>
              <a:rPr lang="en-US" sz="1100" dirty="0">
                <a:latin typeface="Trebuchet MS" panose="020B0603020202020204" pitchFamily="34" charset="0"/>
              </a:rPr>
              <a:t> </a:t>
            </a:r>
            <a:r>
              <a:rPr lang="en-US" sz="1100" dirty="0" err="1">
                <a:latin typeface="Trebuchet MS" panose="020B0603020202020204" pitchFamily="34" charset="0"/>
              </a:rPr>
              <a:t>tensión</a:t>
            </a:r>
            <a:r>
              <a:rPr lang="en-US" sz="1100" dirty="0">
                <a:latin typeface="Trebuchet MS" panose="020B0603020202020204" pitchFamily="34" charset="0"/>
              </a:rPr>
              <a:t> de </a:t>
            </a:r>
            <a:r>
              <a:rPr lang="en-US" sz="1100" dirty="0" err="1">
                <a:latin typeface="Trebuchet MS" panose="020B0603020202020204" pitchFamily="34" charset="0"/>
              </a:rPr>
              <a:t>cortocircuito</a:t>
            </a:r>
            <a:r>
              <a:rPr lang="en-US" sz="1100" dirty="0">
                <a:latin typeface="Trebuchet MS" panose="020B0603020202020204" pitchFamily="34" charset="0"/>
              </a:rPr>
              <a:t> del 6 % y </a:t>
            </a:r>
            <a:r>
              <a:rPr lang="en-US" sz="1100" dirty="0" err="1">
                <a:latin typeface="Trebuchet MS" panose="020B0603020202020204" pitchFamily="34" charset="0"/>
              </a:rPr>
              <a:t>una</a:t>
            </a:r>
            <a:r>
              <a:rPr lang="en-US" sz="1100" dirty="0">
                <a:latin typeface="Trebuchet MS" panose="020B0603020202020204" pitchFamily="34" charset="0"/>
              </a:rPr>
              <a:t> </a:t>
            </a:r>
            <a:r>
              <a:rPr lang="en-US" sz="1100" dirty="0" err="1">
                <a:latin typeface="Trebuchet MS" panose="020B0603020202020204" pitchFamily="34" charset="0"/>
              </a:rPr>
              <a:t>corriente</a:t>
            </a:r>
            <a:r>
              <a:rPr lang="en-US" sz="1100" dirty="0">
                <a:latin typeface="Trebuchet MS" panose="020B0603020202020204" pitchFamily="34" charset="0"/>
              </a:rPr>
              <a:t> de </a:t>
            </a:r>
            <a:r>
              <a:rPr lang="en-US" sz="1100" dirty="0" err="1">
                <a:latin typeface="Trebuchet MS" panose="020B0603020202020204" pitchFamily="34" charset="0"/>
              </a:rPr>
              <a:t>cortocircuito</a:t>
            </a:r>
            <a:r>
              <a:rPr lang="en-US" sz="1100" dirty="0">
                <a:latin typeface="Trebuchet MS" panose="020B0603020202020204" pitchFamily="34" charset="0"/>
              </a:rPr>
              <a:t> </a:t>
            </a:r>
            <a:r>
              <a:rPr lang="en-US" sz="1100" dirty="0" smtClean="0">
                <a:latin typeface="Trebuchet MS" panose="020B0603020202020204" pitchFamily="34" charset="0"/>
              </a:rPr>
              <a:t>de 50 </a:t>
            </a:r>
            <a:r>
              <a:rPr lang="en-US" sz="1100" dirty="0">
                <a:latin typeface="Trebuchet MS" panose="020B0603020202020204" pitchFamily="34" charset="0"/>
              </a:rPr>
              <a:t>kA </a:t>
            </a:r>
            <a:r>
              <a:rPr lang="en-US" sz="1100" dirty="0" err="1">
                <a:latin typeface="Trebuchet MS" panose="020B0603020202020204" pitchFamily="34" charset="0"/>
              </a:rPr>
              <a:t>en</a:t>
            </a:r>
            <a:r>
              <a:rPr lang="en-US" sz="1100" dirty="0">
                <a:latin typeface="Trebuchet MS" panose="020B0603020202020204" pitchFamily="34" charset="0"/>
              </a:rPr>
              <a:t> la </a:t>
            </a:r>
            <a:r>
              <a:rPr lang="en-US" sz="1100" dirty="0" err="1">
                <a:latin typeface="Trebuchet MS" panose="020B0603020202020204" pitchFamily="34" charset="0"/>
              </a:rPr>
              <a:t>alimentación</a:t>
            </a:r>
            <a:r>
              <a:rPr lang="en-US" sz="1100" dirty="0">
                <a:latin typeface="Trebuchet MS" panose="020B0603020202020204" pitchFamily="34" charset="0"/>
              </a:rPr>
              <a:t> (</a:t>
            </a:r>
            <a:r>
              <a:rPr lang="en-US" sz="1100" dirty="0" err="1">
                <a:latin typeface="Trebuchet MS" panose="020B0603020202020204" pitchFamily="34" charset="0"/>
              </a:rPr>
              <a:t>Figura</a:t>
            </a:r>
            <a:r>
              <a:rPr lang="en-US" sz="1100" dirty="0">
                <a:latin typeface="Trebuchet MS" panose="020B0603020202020204" pitchFamily="34" charset="0"/>
              </a:rPr>
              <a:t> 8.7). </a:t>
            </a:r>
            <a:r>
              <a:rPr lang="en-US" sz="1100" dirty="0" err="1">
                <a:latin typeface="Trebuchet MS" panose="020B0603020202020204" pitchFamily="34" charset="0"/>
              </a:rPr>
              <a:t>Condiciones</a:t>
            </a:r>
            <a:r>
              <a:rPr lang="en-US" sz="1100" dirty="0">
                <a:latin typeface="Trebuchet MS" panose="020B0603020202020204" pitchFamily="34" charset="0"/>
              </a:rPr>
              <a:t> para la </a:t>
            </a:r>
            <a:r>
              <a:rPr lang="en-US" sz="1100" dirty="0" err="1">
                <a:latin typeface="Trebuchet MS" panose="020B0603020202020204" pitchFamily="34" charset="0"/>
              </a:rPr>
              <a:t>selectividad</a:t>
            </a:r>
            <a:r>
              <a:rPr lang="en-US" sz="1100" dirty="0">
                <a:latin typeface="Trebuchet MS" panose="020B0603020202020204" pitchFamily="34" charset="0"/>
              </a:rPr>
              <a:t> de </a:t>
            </a:r>
            <a:r>
              <a:rPr lang="en-US" sz="1100" dirty="0" err="1">
                <a:latin typeface="Trebuchet MS" panose="020B0603020202020204" pitchFamily="34" charset="0"/>
              </a:rPr>
              <a:t>los</a:t>
            </a:r>
            <a:r>
              <a:rPr lang="en-US" sz="1100" dirty="0">
                <a:latin typeface="Trebuchet MS" panose="020B0603020202020204" pitchFamily="34" charset="0"/>
              </a:rPr>
              <a:t> </a:t>
            </a:r>
            <a:r>
              <a:rPr lang="en-US" sz="1100" dirty="0" err="1">
                <a:latin typeface="Trebuchet MS" panose="020B0603020202020204" pitchFamily="34" charset="0"/>
              </a:rPr>
              <a:t>interruptores</a:t>
            </a:r>
            <a:r>
              <a:rPr lang="en-US" sz="1100" dirty="0">
                <a:latin typeface="Trebuchet MS" panose="020B0603020202020204" pitchFamily="34" charset="0"/>
              </a:rPr>
              <a:t> </a:t>
            </a:r>
            <a:r>
              <a:rPr lang="en-US" sz="1100" dirty="0" err="1">
                <a:latin typeface="Trebuchet MS" panose="020B0603020202020204" pitchFamily="34" charset="0"/>
              </a:rPr>
              <a:t>automáticos</a:t>
            </a:r>
            <a:r>
              <a:rPr lang="en-US" sz="1100" dirty="0">
                <a:latin typeface="Trebuchet MS" panose="020B0603020202020204" pitchFamily="34" charset="0"/>
              </a:rPr>
              <a:t> de </a:t>
            </a:r>
            <a:r>
              <a:rPr lang="en-US" sz="1100" dirty="0" err="1">
                <a:latin typeface="Trebuchet MS" panose="020B0603020202020204" pitchFamily="34" charset="0"/>
              </a:rPr>
              <a:t>potencia</a:t>
            </a:r>
            <a:r>
              <a:rPr lang="en-US" sz="1100" dirty="0" smtClean="0">
                <a:latin typeface="Trebuchet MS" panose="020B0603020202020204" pitchFamily="34" charset="0"/>
              </a:rPr>
              <a:t>:</a:t>
            </a:r>
          </a:p>
          <a:p>
            <a:pPr marL="171450" indent="-171450" algn="just">
              <a:buFont typeface="Wingdings" panose="05000000000000000000" pitchFamily="2" charset="2"/>
              <a:buChar char="ü"/>
            </a:pPr>
            <a:endParaRPr lang="en-US" sz="1100" dirty="0">
              <a:latin typeface="Trebuchet MS" panose="020B0603020202020204" pitchFamily="34" charset="0"/>
            </a:endParaRPr>
          </a:p>
          <a:p>
            <a:pPr marL="171450" indent="-171450" algn="just">
              <a:buFont typeface="Wingdings" panose="05000000000000000000" pitchFamily="2" charset="2"/>
              <a:buChar char="ü"/>
            </a:pPr>
            <a:r>
              <a:rPr lang="en-US" sz="1100" dirty="0">
                <a:latin typeface="Trebuchet MS" panose="020B0603020202020204" pitchFamily="34" charset="0"/>
              </a:rPr>
              <a:t>El </a:t>
            </a:r>
            <a:r>
              <a:rPr lang="en-US" sz="1100" dirty="0" err="1">
                <a:latin typeface="Trebuchet MS" panose="020B0603020202020204" pitchFamily="34" charset="0"/>
              </a:rPr>
              <a:t>tiempo</a:t>
            </a:r>
            <a:r>
              <a:rPr lang="en-US" sz="1100" dirty="0">
                <a:latin typeface="Trebuchet MS" panose="020B0603020202020204" pitchFamily="34" charset="0"/>
              </a:rPr>
              <a:t> o la </a:t>
            </a:r>
            <a:r>
              <a:rPr lang="en-US" sz="1100" dirty="0" err="1">
                <a:latin typeface="Trebuchet MS" panose="020B0603020202020204" pitchFamily="34" charset="0"/>
              </a:rPr>
              <a:t>calificación</a:t>
            </a:r>
            <a:r>
              <a:rPr lang="en-US" sz="1100" dirty="0">
                <a:latin typeface="Trebuchet MS" panose="020B0603020202020204" pitchFamily="34" charset="0"/>
              </a:rPr>
              <a:t> </a:t>
            </a:r>
            <a:r>
              <a:rPr lang="en-US" sz="1100" dirty="0" err="1" smtClean="0">
                <a:latin typeface="Trebuchet MS" panose="020B0603020202020204" pitchFamily="34" charset="0"/>
              </a:rPr>
              <a:t>corriente</a:t>
            </a:r>
            <a:r>
              <a:rPr lang="en-US" sz="1100" dirty="0" smtClean="0">
                <a:latin typeface="Trebuchet MS" panose="020B0603020202020204" pitchFamily="34" charset="0"/>
              </a:rPr>
              <a:t> </a:t>
            </a:r>
            <a:r>
              <a:rPr lang="en-US" sz="1100" dirty="0" err="1">
                <a:latin typeface="Trebuchet MS" panose="020B0603020202020204" pitchFamily="34" charset="0"/>
              </a:rPr>
              <a:t>es</a:t>
            </a:r>
            <a:r>
              <a:rPr lang="en-US" sz="1100" dirty="0">
                <a:latin typeface="Trebuchet MS" panose="020B0603020202020204" pitchFamily="34" charset="0"/>
              </a:rPr>
              <a:t> </a:t>
            </a:r>
            <a:r>
              <a:rPr lang="en-US" sz="1100" dirty="0" err="1">
                <a:latin typeface="Trebuchet MS" panose="020B0603020202020204" pitchFamily="34" charset="0"/>
              </a:rPr>
              <a:t>posible</a:t>
            </a:r>
            <a:r>
              <a:rPr lang="en-US" sz="1100" dirty="0">
                <a:latin typeface="Trebuchet MS" panose="020B0603020202020204" pitchFamily="34" charset="0"/>
              </a:rPr>
              <a:t>.</a:t>
            </a:r>
          </a:p>
          <a:p>
            <a:pPr marL="171450" indent="-171450" algn="just">
              <a:buFont typeface="Wingdings" panose="05000000000000000000" pitchFamily="2" charset="2"/>
              <a:buChar char="ü"/>
            </a:pPr>
            <a:r>
              <a:rPr lang="en-US" sz="1100" dirty="0">
                <a:latin typeface="Trebuchet MS" panose="020B0603020202020204" pitchFamily="34" charset="0"/>
              </a:rPr>
              <a:t>Los </a:t>
            </a:r>
            <a:r>
              <a:rPr lang="en-US" sz="1100" dirty="0" err="1">
                <a:latin typeface="Trebuchet MS" panose="020B0603020202020204" pitchFamily="34" charset="0"/>
              </a:rPr>
              <a:t>interruptores</a:t>
            </a:r>
            <a:r>
              <a:rPr lang="en-US" sz="1100" dirty="0">
                <a:latin typeface="Trebuchet MS" panose="020B0603020202020204" pitchFamily="34" charset="0"/>
              </a:rPr>
              <a:t> </a:t>
            </a:r>
            <a:r>
              <a:rPr lang="en-US" sz="1100" dirty="0" err="1">
                <a:latin typeface="Trebuchet MS" panose="020B0603020202020204" pitchFamily="34" charset="0"/>
              </a:rPr>
              <a:t>automáticos</a:t>
            </a:r>
            <a:r>
              <a:rPr lang="en-US" sz="1100" dirty="0">
                <a:latin typeface="Trebuchet MS" panose="020B0603020202020204" pitchFamily="34" charset="0"/>
              </a:rPr>
              <a:t> son </a:t>
            </a:r>
            <a:r>
              <a:rPr lang="en-US" sz="1100" dirty="0" err="1">
                <a:latin typeface="Trebuchet MS" panose="020B0603020202020204" pitchFamily="34" charset="0"/>
              </a:rPr>
              <a:t>selectivos</a:t>
            </a:r>
            <a:r>
              <a:rPr lang="en-US" sz="1100" dirty="0">
                <a:latin typeface="Trebuchet MS" panose="020B0603020202020204" pitchFamily="34" charset="0"/>
              </a:rPr>
              <a:t> entre </a:t>
            </a:r>
            <a:r>
              <a:rPr lang="en-US" sz="1100" dirty="0" err="1">
                <a:latin typeface="Trebuchet MS" panose="020B0603020202020204" pitchFamily="34" charset="0"/>
              </a:rPr>
              <a:t>sí</a:t>
            </a:r>
            <a:r>
              <a:rPr lang="en-US" sz="1100" dirty="0">
                <a:latin typeface="Trebuchet MS" panose="020B0603020202020204" pitchFamily="34" charset="0"/>
              </a:rPr>
              <a:t> solo con </a:t>
            </a:r>
            <a:r>
              <a:rPr lang="en-US" sz="1100" dirty="0" err="1">
                <a:latin typeface="Trebuchet MS" panose="020B0603020202020204" pitchFamily="34" charset="0"/>
              </a:rPr>
              <a:t>ciertas</a:t>
            </a:r>
            <a:r>
              <a:rPr lang="en-US" sz="1100" dirty="0">
                <a:latin typeface="Trebuchet MS" panose="020B0603020202020204" pitchFamily="34" charset="0"/>
              </a:rPr>
              <a:t> </a:t>
            </a:r>
            <a:r>
              <a:rPr lang="en-US" sz="1100" dirty="0" err="1">
                <a:latin typeface="Trebuchet MS" panose="020B0603020202020204" pitchFamily="34" charset="0"/>
              </a:rPr>
              <a:t>restricciones</a:t>
            </a:r>
            <a:r>
              <a:rPr lang="en-US" sz="1100" dirty="0">
                <a:latin typeface="Trebuchet MS" panose="020B0603020202020204" pitchFamily="34" charset="0"/>
              </a:rPr>
              <a:t>.</a:t>
            </a:r>
          </a:p>
          <a:p>
            <a:pPr marL="171450" indent="-171450" algn="just">
              <a:buFont typeface="Wingdings" panose="05000000000000000000" pitchFamily="2" charset="2"/>
              <a:buChar char="ü"/>
            </a:pPr>
            <a:endParaRPr lang="en-US" sz="1100" dirty="0">
              <a:latin typeface="Trebuchet MS" panose="020B0603020202020204" pitchFamily="34" charset="0"/>
            </a:endParaRPr>
          </a:p>
        </p:txBody>
      </p:sp>
      <p:pic>
        <p:nvPicPr>
          <p:cNvPr id="23" name="Imagen 22"/>
          <p:cNvPicPr>
            <a:picLocks noChangeAspect="1"/>
          </p:cNvPicPr>
          <p:nvPr/>
        </p:nvPicPr>
        <p:blipFill>
          <a:blip r:embed="rId2"/>
          <a:stretch>
            <a:fillRect/>
          </a:stretch>
        </p:blipFill>
        <p:spPr>
          <a:xfrm>
            <a:off x="152400" y="323767"/>
            <a:ext cx="4648200" cy="3524333"/>
          </a:xfrm>
          <a:prstGeom prst="rect">
            <a:avLst/>
          </a:prstGeom>
        </p:spPr>
      </p:pic>
      <p:sp>
        <p:nvSpPr>
          <p:cNvPr id="24" name="Rectángulo 23"/>
          <p:cNvSpPr/>
          <p:nvPr/>
        </p:nvSpPr>
        <p:spPr>
          <a:xfrm>
            <a:off x="533400" y="3798213"/>
            <a:ext cx="3886199" cy="430887"/>
          </a:xfrm>
          <a:prstGeom prst="rect">
            <a:avLst/>
          </a:prstGeom>
        </p:spPr>
        <p:txBody>
          <a:bodyPr wrap="square">
            <a:spAutoFit/>
          </a:bodyPr>
          <a:lstStyle/>
          <a:p>
            <a:pPr algn="ctr"/>
            <a:r>
              <a:rPr lang="en-US" sz="1100" b="1" dirty="0" err="1">
                <a:latin typeface="Trebuchet MS" panose="020B0603020202020204" pitchFamily="34" charset="0"/>
              </a:rPr>
              <a:t>Figura</a:t>
            </a:r>
            <a:r>
              <a:rPr lang="en-US" sz="1100" b="1" dirty="0">
                <a:latin typeface="Trebuchet MS" panose="020B0603020202020204" pitchFamily="34" charset="0"/>
              </a:rPr>
              <a:t> </a:t>
            </a:r>
            <a:r>
              <a:rPr lang="en-US" sz="1100" b="1" dirty="0" smtClean="0">
                <a:latin typeface="Trebuchet MS" panose="020B0603020202020204" pitchFamily="34" charset="0"/>
              </a:rPr>
              <a:t>8.1 </a:t>
            </a:r>
            <a:r>
              <a:rPr lang="en-US" sz="1100" b="1" dirty="0" err="1">
                <a:latin typeface="Trebuchet MS" panose="020B0603020202020204" pitchFamily="34" charset="0"/>
              </a:rPr>
              <a:t>Características</a:t>
            </a:r>
            <a:r>
              <a:rPr lang="en-US" sz="1100" b="1" dirty="0">
                <a:latin typeface="Trebuchet MS" panose="020B0603020202020204" pitchFamily="34" charset="0"/>
              </a:rPr>
              <a:t> de </a:t>
            </a:r>
            <a:r>
              <a:rPr lang="en-US" sz="1100" b="1" dirty="0" err="1">
                <a:latin typeface="Trebuchet MS" panose="020B0603020202020204" pitchFamily="34" charset="0"/>
              </a:rPr>
              <a:t>disparo</a:t>
            </a:r>
            <a:r>
              <a:rPr lang="en-US" sz="1100" b="1" dirty="0">
                <a:latin typeface="Trebuchet MS" panose="020B0603020202020204" pitchFamily="34" charset="0"/>
              </a:rPr>
              <a:t> de </a:t>
            </a:r>
            <a:r>
              <a:rPr lang="en-US" sz="1100" b="1" dirty="0" err="1">
                <a:latin typeface="Trebuchet MS" panose="020B0603020202020204" pitchFamily="34" charset="0"/>
              </a:rPr>
              <a:t>los</a:t>
            </a:r>
            <a:r>
              <a:rPr lang="en-US" sz="1100" b="1" dirty="0">
                <a:latin typeface="Trebuchet MS" panose="020B0603020202020204" pitchFamily="34" charset="0"/>
              </a:rPr>
              <a:t> </a:t>
            </a:r>
            <a:r>
              <a:rPr lang="en-US" sz="1100" b="1" dirty="0" err="1">
                <a:latin typeface="Trebuchet MS" panose="020B0603020202020204" pitchFamily="34" charset="0"/>
              </a:rPr>
              <a:t>fusibles</a:t>
            </a:r>
            <a:r>
              <a:rPr lang="en-US" sz="1100" b="1" dirty="0">
                <a:latin typeface="Trebuchet MS" panose="020B0603020202020204" pitchFamily="34" charset="0"/>
              </a:rPr>
              <a:t> NH (a) y </a:t>
            </a:r>
            <a:r>
              <a:rPr lang="en-US" sz="1100" b="1" dirty="0" err="1">
                <a:latin typeface="Trebuchet MS" panose="020B0603020202020204" pitchFamily="34" charset="0"/>
              </a:rPr>
              <a:t>potencia</a:t>
            </a:r>
            <a:endParaRPr lang="en-US" sz="1100" b="1" dirty="0">
              <a:latin typeface="Trebuchet MS" panose="020B0603020202020204" pitchFamily="34" charset="0"/>
            </a:endParaRPr>
          </a:p>
        </p:txBody>
      </p:sp>
      <p:sp>
        <p:nvSpPr>
          <p:cNvPr id="25" name="Rectángulo 24"/>
          <p:cNvSpPr/>
          <p:nvPr/>
        </p:nvSpPr>
        <p:spPr>
          <a:xfrm>
            <a:off x="152400" y="4229100"/>
            <a:ext cx="8772524" cy="1371529"/>
          </a:xfrm>
          <a:prstGeom prst="rect">
            <a:avLst/>
          </a:prstGeom>
        </p:spPr>
        <p:txBody>
          <a:bodyPr wrap="square">
            <a:spAutoFit/>
          </a:bodyPr>
          <a:lstStyle/>
          <a:p>
            <a:pPr marL="171450" indent="-171450" algn="just">
              <a:buFont typeface="Wingdings" panose="05000000000000000000" pitchFamily="2" charset="2"/>
              <a:buChar char="ü"/>
            </a:pPr>
            <a:r>
              <a:rPr lang="en-US" sz="1100" dirty="0">
                <a:latin typeface="Trebuchet MS" panose="020B0603020202020204" pitchFamily="34" charset="0"/>
              </a:rPr>
              <a:t>El </a:t>
            </a:r>
            <a:r>
              <a:rPr lang="en-US" sz="1100" dirty="0" err="1">
                <a:latin typeface="Trebuchet MS" panose="020B0603020202020204" pitchFamily="34" charset="0"/>
              </a:rPr>
              <a:t>tiempo</a:t>
            </a:r>
            <a:r>
              <a:rPr lang="en-US" sz="1100" dirty="0">
                <a:latin typeface="Trebuchet MS" panose="020B0603020202020204" pitchFamily="34" charset="0"/>
              </a:rPr>
              <a:t> de </a:t>
            </a:r>
            <a:r>
              <a:rPr lang="en-US" sz="1100" dirty="0" err="1" smtClean="0">
                <a:latin typeface="Trebuchet MS" panose="020B0603020202020204" pitchFamily="34" charset="0"/>
              </a:rPr>
              <a:t>apertura</a:t>
            </a:r>
            <a:r>
              <a:rPr lang="en-US" sz="1100" dirty="0" smtClean="0">
                <a:latin typeface="Trebuchet MS" panose="020B0603020202020204" pitchFamily="34" charset="0"/>
              </a:rPr>
              <a:t> </a:t>
            </a:r>
            <a:r>
              <a:rPr lang="en-US" sz="1100" dirty="0">
                <a:latin typeface="Trebuchet MS" panose="020B0603020202020204" pitchFamily="34" charset="0"/>
              </a:rPr>
              <a:t>total </a:t>
            </a:r>
            <a:r>
              <a:rPr lang="en-US" sz="1100" dirty="0" err="1">
                <a:latin typeface="Trebuchet MS" panose="020B0603020202020204" pitchFamily="34" charset="0"/>
              </a:rPr>
              <a:t>tA</a:t>
            </a:r>
            <a:r>
              <a:rPr lang="en-US" sz="1100" dirty="0">
                <a:latin typeface="Trebuchet MS" panose="020B0603020202020204" pitchFamily="34" charset="0"/>
              </a:rPr>
              <a:t> del </a:t>
            </a:r>
            <a:r>
              <a:rPr lang="en-US" sz="1100" dirty="0" err="1">
                <a:latin typeface="Trebuchet MS" panose="020B0603020202020204" pitchFamily="34" charset="0"/>
              </a:rPr>
              <a:t>dispositivo</a:t>
            </a:r>
            <a:r>
              <a:rPr lang="en-US" sz="1100" dirty="0">
                <a:latin typeface="Trebuchet MS" panose="020B0603020202020204" pitchFamily="34" charset="0"/>
              </a:rPr>
              <a:t> de </a:t>
            </a:r>
            <a:r>
              <a:rPr lang="en-US" sz="1100" dirty="0" err="1">
                <a:latin typeface="Trebuchet MS" panose="020B0603020202020204" pitchFamily="34" charset="0"/>
              </a:rPr>
              <a:t>maniobra</a:t>
            </a:r>
            <a:r>
              <a:rPr lang="en-US" sz="1100" dirty="0">
                <a:latin typeface="Trebuchet MS" panose="020B0603020202020204" pitchFamily="34" charset="0"/>
              </a:rPr>
              <a:t> </a:t>
            </a:r>
            <a:r>
              <a:rPr lang="en-US" sz="1100" dirty="0" err="1">
                <a:latin typeface="Trebuchet MS" panose="020B0603020202020204" pitchFamily="34" charset="0"/>
              </a:rPr>
              <a:t>aguas</a:t>
            </a:r>
            <a:r>
              <a:rPr lang="en-US" sz="1100" dirty="0">
                <a:latin typeface="Trebuchet MS" panose="020B0603020202020204" pitchFamily="34" charset="0"/>
              </a:rPr>
              <a:t> </a:t>
            </a:r>
            <a:r>
              <a:rPr lang="en-US" sz="1100" dirty="0" err="1">
                <a:latin typeface="Trebuchet MS" panose="020B0603020202020204" pitchFamily="34" charset="0"/>
              </a:rPr>
              <a:t>abajo</a:t>
            </a:r>
            <a:r>
              <a:rPr lang="en-US" sz="1100" dirty="0">
                <a:latin typeface="Trebuchet MS" panose="020B0603020202020204" pitchFamily="34" charset="0"/>
              </a:rPr>
              <a:t> </a:t>
            </a:r>
            <a:r>
              <a:rPr lang="en-US" sz="1100" dirty="0" err="1">
                <a:latin typeface="Trebuchet MS" panose="020B0603020202020204" pitchFamily="34" charset="0"/>
              </a:rPr>
              <a:t>debe</a:t>
            </a:r>
            <a:r>
              <a:rPr lang="en-US" sz="1100" dirty="0">
                <a:latin typeface="Trebuchet MS" panose="020B0603020202020204" pitchFamily="34" charset="0"/>
              </a:rPr>
              <a:t> </a:t>
            </a:r>
            <a:r>
              <a:rPr lang="en-US" sz="1100" dirty="0" err="1">
                <a:latin typeface="Trebuchet MS" panose="020B0603020202020204" pitchFamily="34" charset="0"/>
              </a:rPr>
              <a:t>ser</a:t>
            </a:r>
            <a:r>
              <a:rPr lang="en-US" sz="1100" dirty="0">
                <a:latin typeface="Trebuchet MS" panose="020B0603020202020204" pitchFamily="34" charset="0"/>
              </a:rPr>
              <a:t> </a:t>
            </a:r>
            <a:r>
              <a:rPr lang="en-US" sz="1100" dirty="0" err="1">
                <a:latin typeface="Trebuchet MS" panose="020B0603020202020204" pitchFamily="34" charset="0"/>
              </a:rPr>
              <a:t>menor</a:t>
            </a:r>
            <a:r>
              <a:rPr lang="en-US" sz="1100" dirty="0">
                <a:latin typeface="Trebuchet MS" panose="020B0603020202020204" pitchFamily="34" charset="0"/>
              </a:rPr>
              <a:t> que el </a:t>
            </a:r>
            <a:r>
              <a:rPr lang="en-US" sz="1100" dirty="0" err="1">
                <a:latin typeface="Trebuchet MS" panose="020B0603020202020204" pitchFamily="34" charset="0"/>
              </a:rPr>
              <a:t>tiempo</a:t>
            </a:r>
            <a:r>
              <a:rPr lang="en-US" sz="1100" dirty="0">
                <a:latin typeface="Trebuchet MS" panose="020B0603020202020204" pitchFamily="34" charset="0"/>
              </a:rPr>
              <a:t> de </a:t>
            </a:r>
            <a:r>
              <a:rPr lang="en-US" sz="1100" dirty="0" err="1">
                <a:latin typeface="Trebuchet MS" panose="020B0603020202020204" pitchFamily="34" charset="0"/>
              </a:rPr>
              <a:t>comando</a:t>
            </a:r>
            <a:r>
              <a:rPr lang="en-US" sz="1100" dirty="0">
                <a:latin typeface="Trebuchet MS" panose="020B0603020202020204" pitchFamily="34" charset="0"/>
              </a:rPr>
              <a:t> </a:t>
            </a:r>
            <a:r>
              <a:rPr lang="en-US" sz="1100" dirty="0" err="1">
                <a:latin typeface="Trebuchet MS" panose="020B0603020202020204" pitchFamily="34" charset="0"/>
              </a:rPr>
              <a:t>mínimo</a:t>
            </a:r>
            <a:r>
              <a:rPr lang="en-US" sz="1100" dirty="0">
                <a:latin typeface="Trebuchet MS" panose="020B0603020202020204" pitchFamily="34" charset="0"/>
              </a:rPr>
              <a:t> tm del </a:t>
            </a:r>
            <a:r>
              <a:rPr lang="en-US" sz="1100" dirty="0" err="1">
                <a:latin typeface="Trebuchet MS" panose="020B0603020202020204" pitchFamily="34" charset="0"/>
              </a:rPr>
              <a:t>dispositivo</a:t>
            </a:r>
            <a:r>
              <a:rPr lang="en-US" sz="1100" dirty="0">
                <a:latin typeface="Trebuchet MS" panose="020B0603020202020204" pitchFamily="34" charset="0"/>
              </a:rPr>
              <a:t> de </a:t>
            </a:r>
            <a:r>
              <a:rPr lang="en-US" sz="1100" dirty="0" err="1">
                <a:latin typeface="Trebuchet MS" panose="020B0603020202020204" pitchFamily="34" charset="0"/>
              </a:rPr>
              <a:t>maniobra</a:t>
            </a:r>
            <a:r>
              <a:rPr lang="en-US" sz="1100" dirty="0">
                <a:latin typeface="Trebuchet MS" panose="020B0603020202020204" pitchFamily="34" charset="0"/>
              </a:rPr>
              <a:t> </a:t>
            </a:r>
            <a:r>
              <a:rPr lang="en-US" sz="1100" dirty="0" err="1">
                <a:latin typeface="Trebuchet MS" panose="020B0603020202020204" pitchFamily="34" charset="0"/>
              </a:rPr>
              <a:t>aguas</a:t>
            </a:r>
            <a:r>
              <a:rPr lang="en-US" sz="1100" dirty="0">
                <a:latin typeface="Trebuchet MS" panose="020B0603020202020204" pitchFamily="34" charset="0"/>
              </a:rPr>
              <a:t> </a:t>
            </a:r>
            <a:r>
              <a:rPr lang="en-US" sz="1100" dirty="0" err="1">
                <a:latin typeface="Trebuchet MS" panose="020B0603020202020204" pitchFamily="34" charset="0"/>
              </a:rPr>
              <a:t>arriba.del</a:t>
            </a:r>
            <a:r>
              <a:rPr lang="en-US" sz="1100" dirty="0">
                <a:latin typeface="Trebuchet MS" panose="020B0603020202020204" pitchFamily="34" charset="0"/>
              </a:rPr>
              <a:t> </a:t>
            </a:r>
            <a:r>
              <a:rPr lang="en-US" sz="1100" dirty="0" err="1">
                <a:latin typeface="Trebuchet MS" panose="020B0603020202020204" pitchFamily="34" charset="0"/>
              </a:rPr>
              <a:t>dispositivo</a:t>
            </a:r>
            <a:r>
              <a:rPr lang="en-US" sz="1100" dirty="0">
                <a:latin typeface="Trebuchet MS" panose="020B0603020202020204" pitchFamily="34" charset="0"/>
              </a:rPr>
              <a:t> de </a:t>
            </a:r>
            <a:r>
              <a:rPr lang="en-US" sz="1100" dirty="0" err="1">
                <a:latin typeface="Trebuchet MS" panose="020B0603020202020204" pitchFamily="34" charset="0"/>
              </a:rPr>
              <a:t>maniobra</a:t>
            </a:r>
            <a:r>
              <a:rPr lang="en-US" sz="1100" dirty="0">
                <a:latin typeface="Trebuchet MS" panose="020B0603020202020204" pitchFamily="34" charset="0"/>
              </a:rPr>
              <a:t> </a:t>
            </a:r>
            <a:r>
              <a:rPr lang="en-US" sz="1100" dirty="0" err="1">
                <a:latin typeface="Trebuchet MS" panose="020B0603020202020204" pitchFamily="34" charset="0"/>
              </a:rPr>
              <a:t>aguas</a:t>
            </a:r>
            <a:r>
              <a:rPr lang="en-US" sz="1100" dirty="0">
                <a:latin typeface="Trebuchet MS" panose="020B0603020202020204" pitchFamily="34" charset="0"/>
              </a:rPr>
              <a:t> </a:t>
            </a:r>
            <a:r>
              <a:rPr lang="en-US" sz="1100" dirty="0" err="1">
                <a:latin typeface="Trebuchet MS" panose="020B0603020202020204" pitchFamily="34" charset="0"/>
              </a:rPr>
              <a:t>arriba</a:t>
            </a:r>
            <a:r>
              <a:rPr lang="en-US" sz="1100" dirty="0">
                <a:latin typeface="Trebuchet MS" panose="020B0603020202020204" pitchFamily="34" charset="0"/>
              </a:rPr>
              <a:t>.</a:t>
            </a:r>
          </a:p>
          <a:p>
            <a:pPr marL="171450" indent="-171450" algn="just">
              <a:buFont typeface="Wingdings" panose="05000000000000000000" pitchFamily="2" charset="2"/>
              <a:buChar char="ü"/>
            </a:pPr>
            <a:r>
              <a:rPr lang="en-US" sz="1100" dirty="0">
                <a:latin typeface="Trebuchet MS" panose="020B0603020202020204" pitchFamily="34" charset="0"/>
              </a:rPr>
              <a:t>El </a:t>
            </a:r>
            <a:r>
              <a:rPr lang="en-US" sz="1100" dirty="0" err="1">
                <a:latin typeface="Trebuchet MS" panose="020B0603020202020204" pitchFamily="34" charset="0"/>
              </a:rPr>
              <a:t>tiempo</a:t>
            </a:r>
            <a:r>
              <a:rPr lang="en-US" sz="1100" dirty="0">
                <a:latin typeface="Trebuchet MS" panose="020B0603020202020204" pitchFamily="34" charset="0"/>
              </a:rPr>
              <a:t> de </a:t>
            </a:r>
            <a:r>
              <a:rPr lang="en-US" sz="1100" dirty="0" err="1" smtClean="0">
                <a:latin typeface="Trebuchet MS" panose="020B0603020202020204" pitchFamily="34" charset="0"/>
              </a:rPr>
              <a:t>apertura</a:t>
            </a:r>
            <a:r>
              <a:rPr lang="en-US" sz="1100" dirty="0" smtClean="0">
                <a:latin typeface="Trebuchet MS" panose="020B0603020202020204" pitchFamily="34" charset="0"/>
              </a:rPr>
              <a:t> </a:t>
            </a:r>
            <a:r>
              <a:rPr lang="en-US" sz="1100" dirty="0">
                <a:latin typeface="Trebuchet MS" panose="020B0603020202020204" pitchFamily="34" charset="0"/>
              </a:rPr>
              <a:t>total </a:t>
            </a:r>
            <a:r>
              <a:rPr lang="en-US" sz="1100" dirty="0" err="1">
                <a:latin typeface="Trebuchet MS" panose="020B0603020202020204" pitchFamily="34" charset="0"/>
              </a:rPr>
              <a:t>tA</a:t>
            </a:r>
            <a:r>
              <a:rPr lang="en-US" sz="1100" dirty="0">
                <a:latin typeface="Trebuchet MS" panose="020B0603020202020204" pitchFamily="34" charset="0"/>
              </a:rPr>
              <a:t> </a:t>
            </a:r>
            <a:r>
              <a:rPr lang="en-US" sz="1100" dirty="0" err="1">
                <a:latin typeface="Trebuchet MS" panose="020B0603020202020204" pitchFamily="34" charset="0"/>
              </a:rPr>
              <a:t>es</a:t>
            </a:r>
            <a:r>
              <a:rPr lang="en-US" sz="1100" dirty="0">
                <a:latin typeface="Trebuchet MS" panose="020B0603020202020204" pitchFamily="34" charset="0"/>
              </a:rPr>
              <a:t> la </a:t>
            </a:r>
            <a:r>
              <a:rPr lang="en-US" sz="1100" dirty="0" err="1">
                <a:latin typeface="Trebuchet MS" panose="020B0603020202020204" pitchFamily="34" charset="0"/>
              </a:rPr>
              <a:t>suma</a:t>
            </a:r>
            <a:r>
              <a:rPr lang="en-US" sz="1100" dirty="0">
                <a:latin typeface="Trebuchet MS" panose="020B0603020202020204" pitchFamily="34" charset="0"/>
              </a:rPr>
              <a:t> del </a:t>
            </a:r>
            <a:r>
              <a:rPr lang="en-US" sz="1100" dirty="0" err="1">
                <a:latin typeface="Trebuchet MS" panose="020B0603020202020204" pitchFamily="34" charset="0"/>
              </a:rPr>
              <a:t>tiempo</a:t>
            </a:r>
            <a:r>
              <a:rPr lang="en-US" sz="1100" dirty="0">
                <a:latin typeface="Trebuchet MS" panose="020B0603020202020204" pitchFamily="34" charset="0"/>
              </a:rPr>
              <a:t> de </a:t>
            </a:r>
            <a:r>
              <a:rPr lang="en-US" sz="1100" dirty="0" err="1">
                <a:latin typeface="Trebuchet MS" panose="020B0603020202020204" pitchFamily="34" charset="0"/>
              </a:rPr>
              <a:t>separación</a:t>
            </a:r>
            <a:r>
              <a:rPr lang="en-US" sz="1100" dirty="0">
                <a:latin typeface="Trebuchet MS" panose="020B0603020202020204" pitchFamily="34" charset="0"/>
              </a:rPr>
              <a:t> del </a:t>
            </a:r>
            <a:r>
              <a:rPr lang="en-US" sz="1100" dirty="0" err="1">
                <a:latin typeface="Trebuchet MS" panose="020B0603020202020204" pitchFamily="34" charset="0"/>
              </a:rPr>
              <a:t>contacto</a:t>
            </a:r>
            <a:r>
              <a:rPr lang="en-US" sz="1100" dirty="0">
                <a:latin typeface="Trebuchet MS" panose="020B0603020202020204" pitchFamily="34" charset="0"/>
              </a:rPr>
              <a:t> </a:t>
            </a:r>
            <a:r>
              <a:rPr lang="en-US" sz="1100" dirty="0" err="1">
                <a:latin typeface="Trebuchet MS" panose="020B0603020202020204" pitchFamily="34" charset="0"/>
              </a:rPr>
              <a:t>t”OV</a:t>
            </a:r>
            <a:r>
              <a:rPr lang="en-US" sz="1100" dirty="0">
                <a:latin typeface="Trebuchet MS" panose="020B0603020202020204" pitchFamily="34" charset="0"/>
              </a:rPr>
              <a:t> y el </a:t>
            </a:r>
            <a:r>
              <a:rPr lang="en-US" sz="1100" dirty="0" err="1">
                <a:latin typeface="Trebuchet MS" panose="020B0603020202020204" pitchFamily="34" charset="0"/>
              </a:rPr>
              <a:t>tiempo</a:t>
            </a:r>
            <a:r>
              <a:rPr lang="en-US" sz="1100" dirty="0">
                <a:latin typeface="Trebuchet MS" panose="020B0603020202020204" pitchFamily="34" charset="0"/>
              </a:rPr>
              <a:t> de </a:t>
            </a:r>
            <a:r>
              <a:rPr lang="en-US" sz="1100" dirty="0" err="1">
                <a:latin typeface="Trebuchet MS" panose="020B0603020202020204" pitchFamily="34" charset="0"/>
              </a:rPr>
              <a:t>arco</a:t>
            </a:r>
            <a:r>
              <a:rPr lang="en-US" sz="1100" dirty="0">
                <a:latin typeface="Trebuchet MS" panose="020B0603020202020204" pitchFamily="34" charset="0"/>
              </a:rPr>
              <a:t> </a:t>
            </a:r>
            <a:r>
              <a:rPr lang="en-US" sz="1100" dirty="0" err="1">
                <a:latin typeface="Trebuchet MS" panose="020B0603020202020204" pitchFamily="34" charset="0"/>
              </a:rPr>
              <a:t>tL</a:t>
            </a:r>
            <a:r>
              <a:rPr lang="en-US" sz="1100" dirty="0">
                <a:latin typeface="Trebuchet MS" panose="020B0603020202020204" pitchFamily="34" charset="0"/>
              </a:rPr>
              <a:t>.</a:t>
            </a:r>
          </a:p>
          <a:p>
            <a:pPr marL="171450" indent="-171450" algn="just">
              <a:buFont typeface="Wingdings" panose="05000000000000000000" pitchFamily="2" charset="2"/>
              <a:buChar char="ü"/>
            </a:pPr>
            <a:r>
              <a:rPr lang="en-US" sz="1100" dirty="0">
                <a:latin typeface="Trebuchet MS" panose="020B0603020202020204" pitchFamily="34" charset="0"/>
              </a:rPr>
              <a:t>El </a:t>
            </a:r>
            <a:r>
              <a:rPr lang="en-US" sz="1100" dirty="0" err="1">
                <a:latin typeface="Trebuchet MS" panose="020B0603020202020204" pitchFamily="34" charset="0"/>
              </a:rPr>
              <a:t>tiempo</a:t>
            </a:r>
            <a:r>
              <a:rPr lang="en-US" sz="1100" dirty="0">
                <a:latin typeface="Trebuchet MS" panose="020B0603020202020204" pitchFamily="34" charset="0"/>
              </a:rPr>
              <a:t> de </a:t>
            </a:r>
            <a:r>
              <a:rPr lang="en-US" sz="1100" dirty="0" err="1">
                <a:latin typeface="Trebuchet MS" panose="020B0603020202020204" pitchFamily="34" charset="0"/>
              </a:rPr>
              <a:t>retardo</a:t>
            </a:r>
            <a:r>
              <a:rPr lang="en-US" sz="1100" dirty="0">
                <a:latin typeface="Trebuchet MS" panose="020B0603020202020204" pitchFamily="34" charset="0"/>
              </a:rPr>
              <a:t> </a:t>
            </a:r>
            <a:r>
              <a:rPr lang="en-US" sz="1100" dirty="0" err="1">
                <a:latin typeface="Trebuchet MS" panose="020B0603020202020204" pitchFamily="34" charset="0"/>
              </a:rPr>
              <a:t>es</a:t>
            </a:r>
            <a:r>
              <a:rPr lang="en-US" sz="1100" dirty="0">
                <a:latin typeface="Trebuchet MS" panose="020B0603020202020204" pitchFamily="34" charset="0"/>
              </a:rPr>
              <a:t> de </a:t>
            </a:r>
            <a:r>
              <a:rPr lang="en-US" sz="1100" dirty="0" err="1">
                <a:latin typeface="Trebuchet MS" panose="020B0603020202020204" pitchFamily="34" charset="0"/>
              </a:rPr>
              <a:t>unos</a:t>
            </a:r>
            <a:r>
              <a:rPr lang="en-US" sz="1100" dirty="0">
                <a:latin typeface="Trebuchet MS" panose="020B0603020202020204" pitchFamily="34" charset="0"/>
              </a:rPr>
              <a:t> 50 </a:t>
            </a:r>
            <a:r>
              <a:rPr lang="en-US" sz="1100" dirty="0" err="1">
                <a:latin typeface="Trebuchet MS" panose="020B0603020202020204" pitchFamily="34" charset="0"/>
              </a:rPr>
              <a:t>ms.</a:t>
            </a:r>
            <a:endParaRPr lang="en-US" sz="1100" dirty="0">
              <a:latin typeface="Trebuchet MS" panose="020B0603020202020204" pitchFamily="34" charset="0"/>
            </a:endParaRPr>
          </a:p>
          <a:p>
            <a:pPr marL="209550" marR="955040" indent="-171450" algn="just">
              <a:lnSpc>
                <a:spcPct val="110800"/>
              </a:lnSpc>
              <a:spcBef>
                <a:spcPts val="95"/>
              </a:spcBef>
              <a:buFont typeface="Wingdings" panose="05000000000000000000" pitchFamily="2" charset="2"/>
              <a:buChar char="Ø"/>
            </a:pPr>
            <a:r>
              <a:rPr lang="es-ES" sz="1100" spc="-15" dirty="0">
                <a:latin typeface="Trebuchet MS" panose="020B0603020202020204" pitchFamily="34" charset="0"/>
                <a:cs typeface="Arial MT"/>
              </a:rPr>
              <a:t>La corriente de interrupción es 1,2 veces la configuración </a:t>
            </a:r>
            <a:r>
              <a:rPr lang="es-ES" sz="1100" spc="-15" dirty="0" smtClean="0">
                <a:latin typeface="Trebuchet MS" panose="020B0603020202020204" pitchFamily="34" charset="0"/>
                <a:cs typeface="Arial MT"/>
              </a:rPr>
              <a:t>corriente </a:t>
            </a:r>
            <a:r>
              <a:rPr lang="es-ES" sz="1100" spc="-15" dirty="0" err="1">
                <a:latin typeface="Trebuchet MS" panose="020B0603020202020204" pitchFamily="34" charset="0"/>
                <a:cs typeface="Arial MT"/>
              </a:rPr>
              <a:t>Ie</a:t>
            </a:r>
            <a:r>
              <a:rPr lang="es-ES" sz="1100" spc="-15" dirty="0">
                <a:latin typeface="Trebuchet MS" panose="020B0603020202020204" pitchFamily="34" charset="0"/>
                <a:cs typeface="Arial MT"/>
              </a:rPr>
              <a:t>. </a:t>
            </a:r>
          </a:p>
          <a:p>
            <a:pPr marL="209550" marR="955040" indent="-171450" algn="just">
              <a:lnSpc>
                <a:spcPct val="110800"/>
              </a:lnSpc>
              <a:spcBef>
                <a:spcPts val="95"/>
              </a:spcBef>
              <a:buFont typeface="Wingdings" panose="05000000000000000000" pitchFamily="2" charset="2"/>
              <a:buChar char="Ø"/>
            </a:pPr>
            <a:r>
              <a:rPr lang="es-ES" sz="1100" spc="-15" dirty="0">
                <a:latin typeface="Trebuchet MS" panose="020B0603020202020204" pitchFamily="34" charset="0"/>
                <a:cs typeface="Arial MT"/>
              </a:rPr>
              <a:t>La corriente de cortocircuito es 12 veces la corriente nominal In.</a:t>
            </a:r>
          </a:p>
          <a:p>
            <a:pPr marL="209550" marR="955040" indent="-171450" algn="just">
              <a:lnSpc>
                <a:spcPct val="110800"/>
              </a:lnSpc>
              <a:spcBef>
                <a:spcPts val="95"/>
              </a:spcBef>
              <a:buFont typeface="Wingdings" panose="05000000000000000000" pitchFamily="2" charset="2"/>
              <a:buChar char="Ø"/>
            </a:pPr>
            <a:r>
              <a:rPr lang="es-ES" sz="1100" spc="-15" dirty="0">
                <a:latin typeface="Trebuchet MS" panose="020B0603020202020204" pitchFamily="34" charset="0"/>
                <a:cs typeface="Arial MT"/>
              </a:rPr>
              <a:t>El disyuntor de potencia debe poder controlar la corriente máxima de cortocircuito en el lugar de la instalación.</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28600" y="266700"/>
            <a:ext cx="9601200" cy="5076390"/>
          </a:xfrm>
          <a:prstGeom prst="rect">
            <a:avLst/>
          </a:prstGeom>
        </p:spPr>
        <p:txBody>
          <a:bodyPr vert="horz" wrap="square" lIns="0" tIns="12065" rIns="0" bIns="0" rtlCol="0">
            <a:spAutoFit/>
          </a:bodyPr>
          <a:lstStyle/>
          <a:p>
            <a:pPr marL="38100" marR="955040" algn="just">
              <a:lnSpc>
                <a:spcPct val="110800"/>
              </a:lnSpc>
              <a:spcBef>
                <a:spcPts val="95"/>
              </a:spcBef>
            </a:pPr>
            <a:r>
              <a:rPr lang="es-ES" sz="1100" b="1" spc="-15" dirty="0" smtClean="0">
                <a:latin typeface="Trebuchet MS" panose="020B0603020202020204" pitchFamily="34" charset="0"/>
                <a:cs typeface="Arial MT"/>
              </a:rPr>
              <a:t>Ventajas </a:t>
            </a:r>
            <a:r>
              <a:rPr lang="es-ES" sz="1100" b="1" spc="-15" dirty="0">
                <a:latin typeface="Trebuchet MS" panose="020B0603020202020204" pitchFamily="34" charset="0"/>
                <a:cs typeface="Arial MT"/>
              </a:rPr>
              <a:t>y desventajas de los interruptores automáticos de potencia:</a:t>
            </a:r>
          </a:p>
          <a:p>
            <a:pPr marL="38100" marR="955040" algn="just">
              <a:lnSpc>
                <a:spcPct val="110800"/>
              </a:lnSpc>
              <a:spcBef>
                <a:spcPts val="95"/>
              </a:spcBef>
            </a:pPr>
            <a:endParaRPr lang="es-ES" sz="1100" spc="-15" dirty="0">
              <a:latin typeface="Trebuchet MS" panose="020B0603020202020204" pitchFamily="34" charset="0"/>
              <a:cs typeface="Arial MT"/>
            </a:endParaRPr>
          </a:p>
          <a:p>
            <a:pPr marL="209550" marR="955040" indent="-171450" algn="just">
              <a:lnSpc>
                <a:spcPct val="110800"/>
              </a:lnSpc>
              <a:spcBef>
                <a:spcPts val="95"/>
              </a:spcBef>
              <a:buFont typeface="Wingdings" panose="05000000000000000000" pitchFamily="2" charset="2"/>
              <a:buChar char="ü"/>
            </a:pPr>
            <a:r>
              <a:rPr lang="es-ES" sz="1100" spc="-15" dirty="0">
                <a:latin typeface="Trebuchet MS" panose="020B0603020202020204" pitchFamily="34" charset="0"/>
                <a:cs typeface="Arial MT"/>
              </a:rPr>
              <a:t>Los disyuntores de potencia tienen una capacidad de interrupción de cortocircuito limitada. Para una corriente nominal pequeña, el poder de </a:t>
            </a:r>
            <a:r>
              <a:rPr lang="es-ES" sz="1100" spc="-15" dirty="0" smtClean="0">
                <a:latin typeface="Trebuchet MS" panose="020B0603020202020204" pitchFamily="34" charset="0"/>
                <a:cs typeface="Arial MT"/>
              </a:rPr>
              <a:t>apertura </a:t>
            </a:r>
            <a:r>
              <a:rPr lang="es-ES" sz="1100" spc="-15" dirty="0">
                <a:latin typeface="Trebuchet MS" panose="020B0603020202020204" pitchFamily="34" charset="0"/>
                <a:cs typeface="Arial MT"/>
              </a:rPr>
              <a:t>también es menor.</a:t>
            </a:r>
          </a:p>
          <a:p>
            <a:pPr marL="209550" marR="955040" indent="-171450" algn="just">
              <a:lnSpc>
                <a:spcPct val="110800"/>
              </a:lnSpc>
              <a:spcBef>
                <a:spcPts val="95"/>
              </a:spcBef>
              <a:buFont typeface="Wingdings" panose="05000000000000000000" pitchFamily="2" charset="2"/>
              <a:buChar char="ü"/>
            </a:pPr>
            <a:r>
              <a:rPr lang="es-ES" sz="1100" spc="-15" dirty="0">
                <a:latin typeface="Trebuchet MS" panose="020B0603020202020204" pitchFamily="34" charset="0"/>
                <a:cs typeface="Arial MT"/>
              </a:rPr>
              <a:t>Para la correcta planificación de un sistema con interruptores automáticos de potencia es necesario calcular las corrientes de cortocircuito.</a:t>
            </a:r>
          </a:p>
          <a:p>
            <a:pPr marL="38100" marR="955040" algn="just">
              <a:lnSpc>
                <a:spcPct val="110800"/>
              </a:lnSpc>
              <a:spcBef>
                <a:spcPts val="95"/>
              </a:spcBef>
            </a:pPr>
            <a:endParaRPr lang="es-ES" sz="1100" spc="-15" dirty="0">
              <a:latin typeface="Trebuchet MS" panose="020B0603020202020204" pitchFamily="34" charset="0"/>
              <a:cs typeface="Arial MT"/>
            </a:endParaRPr>
          </a:p>
          <a:p>
            <a:pPr marL="38100" marR="955040" algn="just">
              <a:lnSpc>
                <a:spcPct val="110800"/>
              </a:lnSpc>
              <a:spcBef>
                <a:spcPts val="95"/>
              </a:spcBef>
            </a:pPr>
            <a:r>
              <a:rPr lang="es-ES" sz="1100" b="1" spc="-15" dirty="0">
                <a:latin typeface="Trebuchet MS" panose="020B0603020202020204" pitchFamily="34" charset="0"/>
                <a:cs typeface="Arial MT"/>
              </a:rPr>
              <a:t>Observaciones importantes sobre interruptores automáticos y fusibles:</a:t>
            </a:r>
          </a:p>
          <a:p>
            <a:pPr marL="38100" marR="955040" algn="just">
              <a:lnSpc>
                <a:spcPct val="110800"/>
              </a:lnSpc>
              <a:spcBef>
                <a:spcPts val="95"/>
              </a:spcBef>
            </a:pPr>
            <a:endParaRPr lang="es-ES" sz="1100" spc="-15" dirty="0">
              <a:latin typeface="Trebuchet MS" panose="020B0603020202020204" pitchFamily="34" charset="0"/>
              <a:cs typeface="Arial MT"/>
            </a:endParaRPr>
          </a:p>
          <a:p>
            <a:pPr marL="209550" marR="955040" indent="-171450" algn="just">
              <a:lnSpc>
                <a:spcPct val="110800"/>
              </a:lnSpc>
              <a:spcBef>
                <a:spcPts val="95"/>
              </a:spcBef>
              <a:buFont typeface="Wingdings" panose="05000000000000000000" pitchFamily="2" charset="2"/>
              <a:buChar char="ü"/>
            </a:pPr>
            <a:r>
              <a:rPr lang="es-ES" sz="1100" spc="-15" dirty="0">
                <a:latin typeface="Trebuchet MS" panose="020B0603020202020204" pitchFamily="34" charset="0"/>
                <a:cs typeface="Arial MT"/>
              </a:rPr>
              <a:t>El tiempo de clasificación entre un interruptor automático y el fusible debe ser de al menos 100 ms.</a:t>
            </a:r>
          </a:p>
          <a:p>
            <a:pPr marL="209550" marR="955040" indent="-171450" algn="just">
              <a:lnSpc>
                <a:spcPct val="110800"/>
              </a:lnSpc>
              <a:spcBef>
                <a:spcPts val="95"/>
              </a:spcBef>
              <a:buFont typeface="Wingdings" panose="05000000000000000000" pitchFamily="2" charset="2"/>
              <a:buChar char="ü"/>
            </a:pPr>
            <a:r>
              <a:rPr lang="es-ES" sz="1100" spc="-15" dirty="0">
                <a:latin typeface="Trebuchet MS" panose="020B0603020202020204" pitchFamily="34" charset="0"/>
                <a:cs typeface="Arial MT"/>
              </a:rPr>
              <a:t>La capacidad de paso del fusible debe ser mayor que la del disyuntor de potencia.</a:t>
            </a:r>
          </a:p>
          <a:p>
            <a:pPr marL="209550" marR="955040" indent="-171450" algn="just">
              <a:lnSpc>
                <a:spcPct val="110800"/>
              </a:lnSpc>
              <a:spcBef>
                <a:spcPts val="95"/>
              </a:spcBef>
              <a:buFont typeface="Wingdings" panose="05000000000000000000" pitchFamily="2" charset="2"/>
              <a:buChar char="ü"/>
            </a:pPr>
            <a:r>
              <a:rPr lang="es-ES" sz="1100" spc="-15" dirty="0">
                <a:latin typeface="Trebuchet MS" panose="020B0603020202020204" pitchFamily="34" charset="0"/>
                <a:cs typeface="Arial MT"/>
              </a:rPr>
              <a:t>Siempre se debe tener en cuenta la capacidad de </a:t>
            </a:r>
            <a:r>
              <a:rPr lang="es-ES" sz="1100" spc="-15" dirty="0" smtClean="0">
                <a:latin typeface="Trebuchet MS" panose="020B0603020202020204" pitchFamily="34" charset="0"/>
                <a:cs typeface="Arial MT"/>
              </a:rPr>
              <a:t>apertura </a:t>
            </a:r>
            <a:r>
              <a:rPr lang="es-ES" sz="1100" spc="-15" dirty="0">
                <a:latin typeface="Trebuchet MS" panose="020B0603020202020204" pitchFamily="34" charset="0"/>
                <a:cs typeface="Arial MT"/>
              </a:rPr>
              <a:t>del interruptor automático de potencia.</a:t>
            </a:r>
          </a:p>
          <a:p>
            <a:pPr marL="209550" marR="955040" indent="-171450" algn="just">
              <a:lnSpc>
                <a:spcPct val="110800"/>
              </a:lnSpc>
              <a:spcBef>
                <a:spcPts val="95"/>
              </a:spcBef>
              <a:buFont typeface="Wingdings" panose="05000000000000000000" pitchFamily="2" charset="2"/>
              <a:buChar char="ü"/>
            </a:pPr>
            <a:r>
              <a:rPr lang="es-ES" sz="1100" spc="-15" dirty="0">
                <a:latin typeface="Trebuchet MS" panose="020B0603020202020204" pitchFamily="34" charset="0"/>
                <a:cs typeface="Arial MT"/>
              </a:rPr>
              <a:t>En el caso de los fusibles hay que tener en cuenta el tipo, estado, antigüedad, fabricación y características.</a:t>
            </a:r>
          </a:p>
          <a:p>
            <a:pPr marL="38100" marR="955040" algn="just">
              <a:lnSpc>
                <a:spcPct val="110800"/>
              </a:lnSpc>
              <a:spcBef>
                <a:spcPts val="95"/>
              </a:spcBef>
            </a:pPr>
            <a:endParaRPr lang="es-ES" sz="1100" spc="-15" dirty="0">
              <a:latin typeface="Trebuchet MS" panose="020B0603020202020204" pitchFamily="34" charset="0"/>
              <a:cs typeface="Arial MT"/>
            </a:endParaRPr>
          </a:p>
          <a:p>
            <a:pPr marL="38100" marR="955040" algn="just">
              <a:lnSpc>
                <a:spcPct val="110800"/>
              </a:lnSpc>
              <a:spcBef>
                <a:spcPts val="95"/>
              </a:spcBef>
            </a:pPr>
            <a:r>
              <a:rPr lang="es-ES" sz="1100" spc="-15" dirty="0">
                <a:latin typeface="Trebuchet MS" panose="020B0603020202020204" pitchFamily="34" charset="0"/>
                <a:cs typeface="Arial MT"/>
              </a:rPr>
              <a:t>La selectividad de corriente se obtiene mediante la clasificación de las corrientes de respuesta y el disparo por cortocircuito no retardado cuando las corrientes de cortocircuito en el lugar de instalación difieren mucho (Figura 8.7). El dispositivo de disparo por cortocircuito no retardado puede ajustarse a los valores de cortocircuito calculados. Para probar la selectividad, otra posibilidad es comparar las características de disparo entre sí.</a:t>
            </a:r>
          </a:p>
          <a:p>
            <a:pPr marL="38100" marR="955040" algn="just">
              <a:lnSpc>
                <a:spcPct val="110800"/>
              </a:lnSpc>
              <a:spcBef>
                <a:spcPts val="95"/>
              </a:spcBef>
            </a:pPr>
            <a:r>
              <a:rPr lang="es-ES" sz="1100" spc="-15" dirty="0">
                <a:latin typeface="Trebuchet MS" panose="020B0603020202020204" pitchFamily="34" charset="0"/>
                <a:cs typeface="Arial MT"/>
              </a:rPr>
              <a:t>Cuando las corrientes de cortocircuito de los interruptores automáticos de potencia aguas arriba y aguas abajo en un sistema son aproximadamente iguales, no es posible hacer uso de la selectividad de tiempo (Figura 8.2). Entonces, el tiempo de retardo debe elegirse de modo que un interruptor automático aguas abajo tenga el tiempo necesario para desconectarse por sí mismo.</a:t>
            </a:r>
          </a:p>
          <a:p>
            <a:pPr marL="38100" marR="955040" algn="just">
              <a:lnSpc>
                <a:spcPct val="110800"/>
              </a:lnSpc>
              <a:spcBef>
                <a:spcPts val="95"/>
              </a:spcBef>
            </a:pPr>
            <a:r>
              <a:rPr lang="es-ES" sz="1100" spc="-15" dirty="0">
                <a:latin typeface="Trebuchet MS" panose="020B0603020202020204" pitchFamily="34" charset="0"/>
                <a:cs typeface="Arial MT"/>
              </a:rPr>
              <a:t>La selectividad en la región de sobrecarga se proporciona solo cuando la característica del fusible no toca la característica del interruptor automático (Figura 8.3 a Figura 8.5). Para corrientes de cortocircuito más grandes, el fusible responde tan rápido que el interruptor de circuito de alimentación con un tiempo de retardo de 100 ms nunca se corta. Los cartuchos fusibles aguas abajo conmutan selectivamente a un disyuntor de potencia cuando la corriente de operación del relé de sobrecarga en el disyuntor tiene de 4 a 5 veces el valor de la corriente nominal del fusible (Figura 8.6).</a:t>
            </a:r>
            <a:endParaRPr sz="1100" dirty="0">
              <a:latin typeface="Trebuchet MS" panose="020B0603020202020204" pitchFamily="34" charset="0"/>
              <a:cs typeface="Arial MT"/>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object 19"/>
          <p:cNvSpPr txBox="1"/>
          <p:nvPr/>
        </p:nvSpPr>
        <p:spPr>
          <a:xfrm>
            <a:off x="5438775" y="5165514"/>
            <a:ext cx="3807471" cy="345864"/>
          </a:xfrm>
          <a:prstGeom prst="rect">
            <a:avLst/>
          </a:prstGeom>
        </p:spPr>
        <p:txBody>
          <a:bodyPr vert="horz" wrap="square" lIns="0" tIns="8255" rIns="0" bIns="0" rtlCol="0">
            <a:spAutoFit/>
          </a:bodyPr>
          <a:lstStyle/>
          <a:p>
            <a:pPr marL="12700" marR="5080" algn="ctr">
              <a:lnSpc>
                <a:spcPct val="103299"/>
              </a:lnSpc>
              <a:spcBef>
                <a:spcPts val="65"/>
              </a:spcBef>
            </a:pPr>
            <a:r>
              <a:rPr lang="es-ES" sz="1100" b="1" spc="-25" dirty="0" smtClean="0">
                <a:latin typeface="Trebuchet MS"/>
                <a:cs typeface="Trebuchet MS"/>
              </a:rPr>
              <a:t>Figura </a:t>
            </a:r>
            <a:r>
              <a:rPr lang="es-ES" sz="1100" b="1" spc="-25" dirty="0">
                <a:latin typeface="Trebuchet MS"/>
                <a:cs typeface="Trebuchet MS"/>
              </a:rPr>
              <a:t>8.5 Selectividad en la región de sobrecarga: interruptor automático aguas arriba del fusible [30]</a:t>
            </a:r>
            <a:endParaRPr sz="1100" b="1" dirty="0">
              <a:latin typeface="Trebuchet MS"/>
              <a:cs typeface="Trebuchet MS"/>
            </a:endParaRPr>
          </a:p>
        </p:txBody>
      </p:sp>
      <p:pic>
        <p:nvPicPr>
          <p:cNvPr id="57" name="Imagen 56"/>
          <p:cNvPicPr>
            <a:picLocks noChangeAspect="1"/>
          </p:cNvPicPr>
          <p:nvPr/>
        </p:nvPicPr>
        <p:blipFill>
          <a:blip r:embed="rId2"/>
          <a:stretch>
            <a:fillRect/>
          </a:stretch>
        </p:blipFill>
        <p:spPr>
          <a:xfrm>
            <a:off x="866775" y="3466594"/>
            <a:ext cx="3905250" cy="1810256"/>
          </a:xfrm>
          <a:prstGeom prst="rect">
            <a:avLst/>
          </a:prstGeom>
        </p:spPr>
      </p:pic>
      <p:sp>
        <p:nvSpPr>
          <p:cNvPr id="58" name="Rectángulo 57"/>
          <p:cNvSpPr/>
          <p:nvPr/>
        </p:nvSpPr>
        <p:spPr>
          <a:xfrm>
            <a:off x="315294" y="5165514"/>
            <a:ext cx="4572000" cy="441018"/>
          </a:xfrm>
          <a:prstGeom prst="rect">
            <a:avLst/>
          </a:prstGeom>
        </p:spPr>
        <p:txBody>
          <a:bodyPr>
            <a:spAutoFit/>
          </a:bodyPr>
          <a:lstStyle/>
          <a:p>
            <a:pPr marL="12700" marR="5080" algn="ctr">
              <a:lnSpc>
                <a:spcPct val="103299"/>
              </a:lnSpc>
              <a:spcBef>
                <a:spcPts val="65"/>
              </a:spcBef>
            </a:pPr>
            <a:r>
              <a:rPr lang="es-ES" sz="1100" b="1" spc="-25" dirty="0">
                <a:latin typeface="Trebuchet MS"/>
                <a:cs typeface="Trebuchet MS"/>
              </a:rPr>
              <a:t>Figura </a:t>
            </a:r>
            <a:r>
              <a:rPr lang="es-ES" sz="1100" b="1" spc="-25" dirty="0" smtClean="0">
                <a:latin typeface="Trebuchet MS"/>
                <a:cs typeface="Trebuchet MS"/>
              </a:rPr>
              <a:t>8.3  Selectividad </a:t>
            </a:r>
            <a:r>
              <a:rPr lang="es-ES" sz="1100" b="1" spc="-25" dirty="0">
                <a:latin typeface="Trebuchet MS"/>
                <a:cs typeface="Trebuchet MS"/>
              </a:rPr>
              <a:t>en la región de sobrecarga: </a:t>
            </a:r>
            <a:endParaRPr lang="es-ES" sz="1100" b="1" spc="-25" dirty="0" smtClean="0">
              <a:latin typeface="Trebuchet MS"/>
              <a:cs typeface="Trebuchet MS"/>
            </a:endParaRPr>
          </a:p>
          <a:p>
            <a:pPr marL="12700" marR="5080" algn="ctr">
              <a:lnSpc>
                <a:spcPct val="103299"/>
              </a:lnSpc>
              <a:spcBef>
                <a:spcPts val="65"/>
              </a:spcBef>
            </a:pPr>
            <a:r>
              <a:rPr lang="es-ES" sz="1100" b="1" spc="-25" dirty="0" smtClean="0">
                <a:latin typeface="Trebuchet MS"/>
                <a:cs typeface="Trebuchet MS"/>
              </a:rPr>
              <a:t>Fusible </a:t>
            </a:r>
            <a:r>
              <a:rPr lang="es-ES" sz="1100" b="1" spc="-25" dirty="0">
                <a:latin typeface="Trebuchet MS"/>
                <a:cs typeface="Trebuchet MS"/>
              </a:rPr>
              <a:t>aguas arriba del interruptor automático [30]</a:t>
            </a:r>
          </a:p>
        </p:txBody>
      </p:sp>
      <p:pic>
        <p:nvPicPr>
          <p:cNvPr id="59" name="Imagen 58"/>
          <p:cNvPicPr>
            <a:picLocks noChangeAspect="1"/>
          </p:cNvPicPr>
          <p:nvPr/>
        </p:nvPicPr>
        <p:blipFill>
          <a:blip r:embed="rId3"/>
          <a:stretch>
            <a:fillRect/>
          </a:stretch>
        </p:blipFill>
        <p:spPr>
          <a:xfrm>
            <a:off x="5661348" y="247650"/>
            <a:ext cx="3276600" cy="2124075"/>
          </a:xfrm>
          <a:prstGeom prst="rect">
            <a:avLst/>
          </a:prstGeom>
        </p:spPr>
      </p:pic>
      <p:sp>
        <p:nvSpPr>
          <p:cNvPr id="60" name="Rectángulo 59"/>
          <p:cNvSpPr/>
          <p:nvPr/>
        </p:nvSpPr>
        <p:spPr>
          <a:xfrm>
            <a:off x="5013648" y="2400300"/>
            <a:ext cx="4572000" cy="442685"/>
          </a:xfrm>
          <a:prstGeom prst="rect">
            <a:avLst/>
          </a:prstGeom>
        </p:spPr>
        <p:txBody>
          <a:bodyPr>
            <a:spAutoFit/>
          </a:bodyPr>
          <a:lstStyle/>
          <a:p>
            <a:pPr marL="12700" marR="5080" algn="ctr">
              <a:lnSpc>
                <a:spcPct val="103299"/>
              </a:lnSpc>
              <a:spcBef>
                <a:spcPts val="65"/>
              </a:spcBef>
            </a:pPr>
            <a:r>
              <a:rPr lang="es-ES" sz="1100" b="1" spc="-25" dirty="0" smtClean="0">
                <a:latin typeface="Trebuchet MS"/>
                <a:cs typeface="Trebuchet MS"/>
              </a:rPr>
              <a:t>Figura </a:t>
            </a:r>
            <a:r>
              <a:rPr lang="es-ES" sz="1100" b="1" spc="-25" dirty="0">
                <a:latin typeface="Trebuchet MS"/>
                <a:cs typeface="Trebuchet MS"/>
              </a:rPr>
              <a:t>8.4 Selectividad en la región de cortocircuito: </a:t>
            </a:r>
            <a:endParaRPr lang="es-ES" sz="1100" b="1" spc="-25" dirty="0" smtClean="0">
              <a:latin typeface="Trebuchet MS"/>
              <a:cs typeface="Trebuchet MS"/>
            </a:endParaRPr>
          </a:p>
          <a:p>
            <a:pPr marL="12700" marR="5080" algn="ctr">
              <a:lnSpc>
                <a:spcPct val="103299"/>
              </a:lnSpc>
              <a:spcBef>
                <a:spcPts val="65"/>
              </a:spcBef>
            </a:pPr>
            <a:r>
              <a:rPr lang="es-ES" sz="1100" b="1" spc="-25" dirty="0" smtClean="0">
                <a:latin typeface="Trebuchet MS"/>
                <a:cs typeface="Trebuchet MS"/>
              </a:rPr>
              <a:t>Fusible </a:t>
            </a:r>
            <a:r>
              <a:rPr lang="es-ES" sz="1100" b="1" spc="-25" dirty="0">
                <a:latin typeface="Trebuchet MS"/>
                <a:cs typeface="Trebuchet MS"/>
              </a:rPr>
              <a:t>aguas arriba del interruptor automático [30]</a:t>
            </a:r>
          </a:p>
        </p:txBody>
      </p:sp>
      <p:pic>
        <p:nvPicPr>
          <p:cNvPr id="61" name="Imagen 60"/>
          <p:cNvPicPr>
            <a:picLocks noChangeAspect="1"/>
          </p:cNvPicPr>
          <p:nvPr/>
        </p:nvPicPr>
        <p:blipFill>
          <a:blip r:embed="rId4"/>
          <a:stretch>
            <a:fillRect/>
          </a:stretch>
        </p:blipFill>
        <p:spPr>
          <a:xfrm>
            <a:off x="5585147" y="3041439"/>
            <a:ext cx="3352801" cy="2124075"/>
          </a:xfrm>
          <a:prstGeom prst="rect">
            <a:avLst/>
          </a:prstGeom>
        </p:spPr>
      </p:pic>
      <p:pic>
        <p:nvPicPr>
          <p:cNvPr id="62" name="Imagen 61"/>
          <p:cNvPicPr>
            <a:picLocks noChangeAspect="1"/>
          </p:cNvPicPr>
          <p:nvPr/>
        </p:nvPicPr>
        <p:blipFill>
          <a:blip r:embed="rId5"/>
          <a:stretch>
            <a:fillRect/>
          </a:stretch>
        </p:blipFill>
        <p:spPr>
          <a:xfrm>
            <a:off x="1142999" y="190500"/>
            <a:ext cx="4419601" cy="3200400"/>
          </a:xfrm>
          <a:prstGeom prst="rect">
            <a:avLst/>
          </a:prstGeom>
        </p:spPr>
      </p:pic>
      <p:sp>
        <p:nvSpPr>
          <p:cNvPr id="63" name="Rectángulo 62"/>
          <p:cNvSpPr/>
          <p:nvPr/>
        </p:nvSpPr>
        <p:spPr>
          <a:xfrm>
            <a:off x="76200" y="528179"/>
            <a:ext cx="2743200" cy="1500924"/>
          </a:xfrm>
          <a:prstGeom prst="rect">
            <a:avLst/>
          </a:prstGeom>
        </p:spPr>
        <p:txBody>
          <a:bodyPr wrap="square">
            <a:spAutoFit/>
          </a:bodyPr>
          <a:lstStyle/>
          <a:p>
            <a:pPr marL="19685" marR="1666239" algn="ctr">
              <a:lnSpc>
                <a:spcPct val="103899"/>
              </a:lnSpc>
              <a:spcBef>
                <a:spcPts val="60"/>
              </a:spcBef>
            </a:pPr>
            <a:r>
              <a:rPr lang="es-ES" sz="1100" b="1" spc="-25" dirty="0">
                <a:latin typeface="Trebuchet MS"/>
                <a:cs typeface="Trebuchet MS"/>
              </a:rPr>
              <a:t>Figura 8.2   Selectividad temporal de dos interruptores automáticos de potencia en serie [30]</a:t>
            </a: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 name="object 46"/>
          <p:cNvSpPr txBox="1"/>
          <p:nvPr/>
        </p:nvSpPr>
        <p:spPr>
          <a:xfrm>
            <a:off x="228600" y="495300"/>
            <a:ext cx="10305936" cy="5203604"/>
          </a:xfrm>
          <a:prstGeom prst="rect">
            <a:avLst/>
          </a:prstGeom>
        </p:spPr>
        <p:txBody>
          <a:bodyPr vert="horz" wrap="square" lIns="0" tIns="7620" rIns="0" bIns="0" rtlCol="0">
            <a:spAutoFit/>
          </a:bodyPr>
          <a:lstStyle/>
          <a:p>
            <a:pPr marR="1666239" algn="just" defTabSz="8162925">
              <a:lnSpc>
                <a:spcPct val="103899"/>
              </a:lnSpc>
              <a:spcBef>
                <a:spcPts val="60"/>
              </a:spcBef>
            </a:pPr>
            <a:r>
              <a:rPr lang="es-ES" sz="1100" spc="-25" dirty="0" smtClean="0">
                <a:latin typeface="Trebuchet MS"/>
                <a:cs typeface="Trebuchet MS"/>
              </a:rPr>
              <a:t>El </a:t>
            </a:r>
            <a:r>
              <a:rPr lang="es-ES" sz="1100" spc="-25" dirty="0">
                <a:latin typeface="Trebuchet MS"/>
                <a:cs typeface="Trebuchet MS"/>
              </a:rPr>
              <a:t>lado primario de los transformadores está mayoritariamente protegido con fusibles HH e interruptores seccionadores de carga combinados. En el lado de baja tensión, se utilizan disyuntores de potencia. Los fusibles HH están estandarizados, en función de la potencia del transformador, y protegen contra cortocircuitos sólo en el lado de media tensión. Para la selectividad es necesario tener en cuenta los datos de los fabricantes y los rangos de dispersión de ambas características. Los disyuntores de potencia con un relé de protección se utilizan en lugar de los fusibles HH y brindan la mejor protección. </a:t>
            </a:r>
            <a:endParaRPr lang="es-ES" sz="1100" spc="-25" dirty="0" smtClean="0">
              <a:latin typeface="Trebuchet MS"/>
              <a:cs typeface="Trebuchet MS"/>
            </a:endParaRPr>
          </a:p>
          <a:p>
            <a:pPr marR="1666239" algn="just" defTabSz="8162925">
              <a:lnSpc>
                <a:spcPct val="103899"/>
              </a:lnSpc>
              <a:spcBef>
                <a:spcPts val="60"/>
              </a:spcBef>
            </a:pPr>
            <a:endParaRPr lang="es-ES" sz="1100" spc="-25" dirty="0">
              <a:latin typeface="Trebuchet MS"/>
              <a:cs typeface="Trebuchet MS"/>
            </a:endParaRPr>
          </a:p>
          <a:p>
            <a:pPr marR="1666239" algn="just" defTabSz="8162925">
              <a:lnSpc>
                <a:spcPct val="103899"/>
              </a:lnSpc>
              <a:spcBef>
                <a:spcPts val="60"/>
              </a:spcBef>
            </a:pPr>
            <a:r>
              <a:rPr lang="es-ES" sz="1100" spc="-25" dirty="0" smtClean="0">
                <a:latin typeface="Trebuchet MS"/>
                <a:cs typeface="Trebuchet MS"/>
              </a:rPr>
              <a:t>La </a:t>
            </a:r>
            <a:r>
              <a:rPr lang="es-ES" sz="1100" spc="-25" dirty="0">
                <a:latin typeface="Trebuchet MS"/>
                <a:cs typeface="Trebuchet MS"/>
              </a:rPr>
              <a:t>figura 8.8 ilustra un cable de salida de motor con una corriente de cortocircuito de 20 </a:t>
            </a:r>
            <a:r>
              <a:rPr lang="es-ES" sz="1100" spc="-25" dirty="0" err="1">
                <a:latin typeface="Trebuchet MS"/>
                <a:cs typeface="Trebuchet MS"/>
              </a:rPr>
              <a:t>kA</a:t>
            </a:r>
            <a:r>
              <a:rPr lang="es-ES" sz="1100" spc="-25" dirty="0">
                <a:latin typeface="Trebuchet MS"/>
                <a:cs typeface="Trebuchet MS"/>
              </a:rPr>
              <a:t> conectado directamente a la barra de una estación transformadora y su corriente de cortocircuito, que se suministra desde dos interruptores automáticos de alimentación con 10 cada uno. Aquí, la característica de disparo se desplaza por un factor de dos a la derecha en la escala </a:t>
            </a:r>
            <a:r>
              <a:rPr lang="es-ES" sz="1100" spc="-25" dirty="0" smtClean="0">
                <a:latin typeface="Trebuchet MS"/>
                <a:cs typeface="Trebuchet MS"/>
              </a:rPr>
              <a:t>corriente.</a:t>
            </a:r>
          </a:p>
          <a:p>
            <a:pPr marR="1666239" algn="just" defTabSz="8162925">
              <a:lnSpc>
                <a:spcPct val="103899"/>
              </a:lnSpc>
              <a:spcBef>
                <a:spcPts val="60"/>
              </a:spcBef>
            </a:pPr>
            <a:endParaRPr lang="es-ES" sz="1100" spc="-25" dirty="0">
              <a:latin typeface="Trebuchet MS"/>
              <a:cs typeface="Arial MT"/>
            </a:endParaRPr>
          </a:p>
          <a:p>
            <a:pPr marR="1666239" algn="just" defTabSz="8162925">
              <a:lnSpc>
                <a:spcPct val="103899"/>
              </a:lnSpc>
              <a:spcBef>
                <a:spcPts val="60"/>
              </a:spcBef>
            </a:pPr>
            <a:r>
              <a:rPr lang="es-ES" sz="1100" dirty="0">
                <a:latin typeface="Arial MT"/>
                <a:cs typeface="Arial MT"/>
              </a:rPr>
              <a:t>El poder de </a:t>
            </a:r>
            <a:r>
              <a:rPr lang="es-ES" sz="1100" dirty="0" smtClean="0">
                <a:latin typeface="Arial MT"/>
                <a:cs typeface="Arial MT"/>
              </a:rPr>
              <a:t>apertura </a:t>
            </a:r>
            <a:r>
              <a:rPr lang="es-ES" sz="1100" dirty="0">
                <a:latin typeface="Arial MT"/>
                <a:cs typeface="Arial MT"/>
              </a:rPr>
              <a:t>de los fusibles es superior a 100 </a:t>
            </a:r>
            <a:r>
              <a:rPr lang="es-ES" sz="1100" dirty="0" err="1">
                <a:latin typeface="Arial MT"/>
                <a:cs typeface="Arial MT"/>
              </a:rPr>
              <a:t>kA</a:t>
            </a:r>
            <a:r>
              <a:rPr lang="es-ES" sz="1100" dirty="0">
                <a:latin typeface="Arial MT"/>
                <a:cs typeface="Arial MT"/>
              </a:rPr>
              <a:t>. No es necesario calcular las corrientes de cortocircuito en el lugar de instalación. Se proporciona la selectividad, ya que el elemento fusible aguas arriba tiene ? 1,6 veces la corriente nominal del elemento fusible aguas abajo. La Figura 8.9 muestra un sistema con fusibles. Sobre la base de las características del tiempo de fusión de los elementos fusibles, tenemos prueba de selectividad (Figura 8.10</a:t>
            </a:r>
            <a:r>
              <a:rPr lang="es-ES" sz="1100" dirty="0" smtClean="0">
                <a:latin typeface="Arial MT"/>
                <a:cs typeface="Arial MT"/>
              </a:rPr>
              <a:t>).</a:t>
            </a:r>
          </a:p>
          <a:p>
            <a:pPr marR="1666239" algn="just" defTabSz="8162925">
              <a:lnSpc>
                <a:spcPct val="103899"/>
              </a:lnSpc>
              <a:spcBef>
                <a:spcPts val="60"/>
              </a:spcBef>
            </a:pPr>
            <a:endParaRPr lang="es-ES" sz="1100" dirty="0">
              <a:latin typeface="Arial MT"/>
              <a:cs typeface="Arial MT"/>
            </a:endParaRPr>
          </a:p>
          <a:p>
            <a:pPr marR="1666239" algn="just" defTabSz="8162925">
              <a:lnSpc>
                <a:spcPct val="103899"/>
              </a:lnSpc>
              <a:spcBef>
                <a:spcPts val="60"/>
              </a:spcBef>
            </a:pPr>
            <a:r>
              <a:rPr lang="es-ES" sz="1100" dirty="0">
                <a:latin typeface="Arial MT"/>
                <a:cs typeface="Arial MT"/>
              </a:rPr>
              <a:t>En el lugar de instalación del disyuntor de potencia, siempre es necesario calcular la corriente de cortocircuito para poder elegir el disyuntor de potencia y el ajuste de corriente correctos. Siempre es posible utilizar un interruptor de corriente cero de potencia compacto (Figura 8.11). El interruptor de corriente cero extingue el arco eléctrico solo durante el paso natural de la corriente por cero. Debe ser capaz de soportar los esfuerzos dinámicos y térmicos de cortocircuito de su capacidad total de </a:t>
            </a:r>
            <a:r>
              <a:rPr lang="es-ES" sz="1100" dirty="0" smtClean="0">
                <a:latin typeface="Arial MT"/>
                <a:cs typeface="Arial MT"/>
              </a:rPr>
              <a:t>apertura </a:t>
            </a:r>
            <a:r>
              <a:rPr lang="es-ES" sz="1100" dirty="0">
                <a:latin typeface="Arial MT"/>
                <a:cs typeface="Arial MT"/>
              </a:rPr>
              <a:t>durante un breve período de tiempo. Si la corriente de cortocircuito es interrumpida por </a:t>
            </a:r>
            <a:r>
              <a:rPr lang="es-ES" sz="1100" dirty="0" smtClean="0">
                <a:latin typeface="Arial MT"/>
                <a:cs typeface="Arial MT"/>
              </a:rPr>
              <a:t>un interruptor </a:t>
            </a:r>
            <a:r>
              <a:rPr lang="es-ES" sz="1100" dirty="0">
                <a:latin typeface="Arial MT"/>
                <a:cs typeface="Arial MT"/>
              </a:rPr>
              <a:t>de </a:t>
            </a:r>
            <a:r>
              <a:rPr lang="es-ES" sz="1100" dirty="0" smtClean="0">
                <a:latin typeface="Arial MT"/>
                <a:cs typeface="Arial MT"/>
              </a:rPr>
              <a:t>potencia limitador de </a:t>
            </a:r>
            <a:r>
              <a:rPr lang="es-ES" sz="1100" dirty="0">
                <a:latin typeface="Arial MT"/>
                <a:cs typeface="Arial MT"/>
              </a:rPr>
              <a:t>corriente</a:t>
            </a:r>
            <a:r>
              <a:rPr lang="es-ES" sz="1100" dirty="0" smtClean="0">
                <a:latin typeface="Arial MT"/>
                <a:cs typeface="Arial MT"/>
              </a:rPr>
              <a:t>, </a:t>
            </a:r>
            <a:r>
              <a:rPr lang="es-ES" sz="1100" dirty="0">
                <a:latin typeface="Arial MT"/>
                <a:cs typeface="Arial MT"/>
              </a:rPr>
              <a:t>los contactos se abren muy rápidamente, de modo que ya después de unos pocos </a:t>
            </a:r>
            <a:r>
              <a:rPr lang="es-ES" sz="1100" dirty="0" smtClean="0">
                <a:latin typeface="Arial MT"/>
                <a:cs typeface="Arial MT"/>
              </a:rPr>
              <a:t>milis </a:t>
            </a:r>
            <a:r>
              <a:rPr lang="es-ES" sz="1100" dirty="0">
                <a:latin typeface="Arial MT"/>
                <a:cs typeface="Arial MT"/>
              </a:rPr>
              <a:t>se enciende un arco que representa una resistencia adicional que aumenta rápidamente y limita la corriente de cortocircuito a la forma de curva que se muestra con la línea continua. Este es un alivio considerable para el sistema y el interruptor.</a:t>
            </a:r>
          </a:p>
          <a:p>
            <a:pPr marR="1666239" algn="just" defTabSz="8162925">
              <a:lnSpc>
                <a:spcPct val="103899"/>
              </a:lnSpc>
              <a:spcBef>
                <a:spcPts val="60"/>
              </a:spcBef>
            </a:pPr>
            <a:r>
              <a:rPr lang="es-ES" sz="1100" dirty="0">
                <a:latin typeface="Arial MT"/>
                <a:cs typeface="Arial MT"/>
              </a:rPr>
              <a:t>En el siguiente ejemplo (Figura 8.12) se utilizan interruptores automáticos de potencia con los mismos valores nominales en lugar de fusibles. Con referencia a la característica de la Figura 8.13, vemos que los interruptores automáticos de potencia son demasiado similares en sus características para ser selectivos. Luego, vemos que los interruptores automáticos de potencia son demasiado similares en sus características para ser selectivos. El interruptor de 630 A se elige con un disparador z n. La liberación de z se retrasa 80 ms y la liberación de n se establece en infinito. Esto hace que el interruptor sea selectivo con respecto a los demás. Dado que en las </a:t>
            </a:r>
            <a:r>
              <a:rPr lang="es-ES" sz="1100" dirty="0" err="1">
                <a:latin typeface="Arial MT"/>
                <a:cs typeface="Arial MT"/>
              </a:rPr>
              <a:t>subdistribuciones</a:t>
            </a:r>
            <a:r>
              <a:rPr lang="es-ES" sz="1100" dirty="0">
                <a:latin typeface="Arial MT"/>
                <a:cs typeface="Arial MT"/>
              </a:rPr>
              <a:t> las corrientes de cortocircuito son &gt; 6 </a:t>
            </a:r>
            <a:r>
              <a:rPr lang="es-ES" sz="1100" dirty="0" err="1">
                <a:latin typeface="Arial MT"/>
                <a:cs typeface="Arial MT"/>
              </a:rPr>
              <a:t>kA</a:t>
            </a:r>
            <a:r>
              <a:rPr lang="es-ES" sz="1100" dirty="0">
                <a:latin typeface="Arial MT"/>
                <a:cs typeface="Arial MT"/>
              </a:rPr>
              <a:t>, se debe instalar allí un dispositivo de protección de respaldo.</a:t>
            </a:r>
            <a:endParaRPr sz="1100" dirty="0">
              <a:latin typeface="Arial MT"/>
              <a:cs typeface="Arial MT"/>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object 20"/>
          <p:cNvSpPr txBox="1"/>
          <p:nvPr/>
        </p:nvSpPr>
        <p:spPr>
          <a:xfrm>
            <a:off x="5001653" y="5143500"/>
            <a:ext cx="3904222" cy="332783"/>
          </a:xfrm>
          <a:prstGeom prst="rect">
            <a:avLst/>
          </a:prstGeom>
        </p:spPr>
        <p:txBody>
          <a:bodyPr vert="horz" wrap="square" lIns="0" tIns="7620" rIns="0" bIns="0" rtlCol="0">
            <a:spAutoFit/>
          </a:bodyPr>
          <a:lstStyle/>
          <a:p>
            <a:pPr marL="12700" marR="5080" algn="ctr">
              <a:lnSpc>
                <a:spcPct val="103899"/>
              </a:lnSpc>
              <a:spcBef>
                <a:spcPts val="60"/>
              </a:spcBef>
            </a:pPr>
            <a:r>
              <a:rPr lang="es-ES" sz="1050" b="1" spc="-25" dirty="0" smtClean="0">
                <a:latin typeface="Trebuchet MS"/>
                <a:cs typeface="Trebuchet MS"/>
              </a:rPr>
              <a:t>Figura </a:t>
            </a:r>
            <a:r>
              <a:rPr lang="es-ES" sz="1050" b="1" spc="-25" dirty="0">
                <a:latin typeface="Trebuchet MS"/>
                <a:cs typeface="Trebuchet MS"/>
              </a:rPr>
              <a:t>8.7 Selectividad de corriente para dos interruptores automáticos de potencia en serie [30]</a:t>
            </a:r>
            <a:endParaRPr sz="1050" b="1" dirty="0">
              <a:latin typeface="Trebuchet MS"/>
              <a:cs typeface="Trebuchet MS"/>
            </a:endParaRPr>
          </a:p>
        </p:txBody>
      </p:sp>
      <p:pic>
        <p:nvPicPr>
          <p:cNvPr id="63" name="Imagen 62"/>
          <p:cNvPicPr>
            <a:picLocks noChangeAspect="1"/>
          </p:cNvPicPr>
          <p:nvPr/>
        </p:nvPicPr>
        <p:blipFill>
          <a:blip r:embed="rId2"/>
          <a:stretch>
            <a:fillRect/>
          </a:stretch>
        </p:blipFill>
        <p:spPr>
          <a:xfrm>
            <a:off x="990600" y="266700"/>
            <a:ext cx="3524250" cy="2152650"/>
          </a:xfrm>
          <a:prstGeom prst="rect">
            <a:avLst/>
          </a:prstGeom>
        </p:spPr>
      </p:pic>
      <p:pic>
        <p:nvPicPr>
          <p:cNvPr id="64" name="Imagen 63"/>
          <p:cNvPicPr>
            <a:picLocks noChangeAspect="1"/>
          </p:cNvPicPr>
          <p:nvPr/>
        </p:nvPicPr>
        <p:blipFill>
          <a:blip r:embed="rId3"/>
          <a:stretch>
            <a:fillRect/>
          </a:stretch>
        </p:blipFill>
        <p:spPr>
          <a:xfrm>
            <a:off x="4343400" y="342900"/>
            <a:ext cx="4562475" cy="4800600"/>
          </a:xfrm>
          <a:prstGeom prst="rect">
            <a:avLst/>
          </a:prstGeom>
        </p:spPr>
      </p:pic>
      <p:pic>
        <p:nvPicPr>
          <p:cNvPr id="65" name="Imagen 64"/>
          <p:cNvPicPr>
            <a:picLocks noChangeAspect="1"/>
          </p:cNvPicPr>
          <p:nvPr/>
        </p:nvPicPr>
        <p:blipFill>
          <a:blip r:embed="rId4"/>
          <a:stretch>
            <a:fillRect/>
          </a:stretch>
        </p:blipFill>
        <p:spPr>
          <a:xfrm>
            <a:off x="762000" y="2324100"/>
            <a:ext cx="3857625" cy="3238500"/>
          </a:xfrm>
          <a:prstGeom prst="rect">
            <a:avLst/>
          </a:prstGeom>
        </p:spPr>
      </p:pic>
      <p:sp>
        <p:nvSpPr>
          <p:cNvPr id="66" name="Rectángulo 65"/>
          <p:cNvSpPr/>
          <p:nvPr/>
        </p:nvSpPr>
        <p:spPr>
          <a:xfrm>
            <a:off x="238125" y="342900"/>
            <a:ext cx="981075" cy="1692771"/>
          </a:xfrm>
          <a:prstGeom prst="rect">
            <a:avLst/>
          </a:prstGeom>
        </p:spPr>
        <p:txBody>
          <a:bodyPr wrap="square">
            <a:spAutoFit/>
          </a:bodyPr>
          <a:lstStyle/>
          <a:p>
            <a:pPr marL="12700" marR="5080">
              <a:lnSpc>
                <a:spcPct val="103899"/>
              </a:lnSpc>
              <a:spcBef>
                <a:spcPts val="60"/>
              </a:spcBef>
            </a:pPr>
            <a:r>
              <a:rPr lang="es-ES" sz="1000" b="1" spc="-25" dirty="0">
                <a:latin typeface="Trebuchet MS"/>
                <a:cs typeface="Trebuchet MS"/>
              </a:rPr>
              <a:t>Figura 8.6 Selectividad en la región de cortocircuito: interruptor automático aguas arriba del fusible [30]</a:t>
            </a:r>
          </a:p>
        </p:txBody>
      </p:sp>
      <p:sp>
        <p:nvSpPr>
          <p:cNvPr id="67" name="Rectángulo 66"/>
          <p:cNvSpPr/>
          <p:nvPr/>
        </p:nvSpPr>
        <p:spPr>
          <a:xfrm>
            <a:off x="238125" y="3009900"/>
            <a:ext cx="752475" cy="1708160"/>
          </a:xfrm>
          <a:prstGeom prst="rect">
            <a:avLst/>
          </a:prstGeom>
        </p:spPr>
        <p:txBody>
          <a:bodyPr wrap="square">
            <a:spAutoFit/>
          </a:bodyPr>
          <a:lstStyle/>
          <a:p>
            <a:pPr algn="just"/>
            <a:r>
              <a:rPr lang="en-US" sz="1050" b="1" dirty="0" err="1">
                <a:latin typeface="Trebuchet MS" panose="020B0603020202020204" pitchFamily="34" charset="0"/>
              </a:rPr>
              <a:t>Figura</a:t>
            </a:r>
            <a:r>
              <a:rPr lang="en-US" sz="1050" b="1" dirty="0">
                <a:latin typeface="Trebuchet MS" panose="020B0603020202020204" pitchFamily="34" charset="0"/>
              </a:rPr>
              <a:t> 8.8 </a:t>
            </a:r>
            <a:r>
              <a:rPr lang="en-US" sz="1050" b="1" dirty="0" err="1">
                <a:latin typeface="Trebuchet MS" panose="020B0603020202020204" pitchFamily="34" charset="0"/>
              </a:rPr>
              <a:t>Selectividad</a:t>
            </a:r>
            <a:r>
              <a:rPr lang="en-US" sz="1050" b="1" dirty="0">
                <a:latin typeface="Trebuchet MS" panose="020B0603020202020204" pitchFamily="34" charset="0"/>
              </a:rPr>
              <a:t> </a:t>
            </a:r>
            <a:r>
              <a:rPr lang="en-US" sz="1050" b="1" dirty="0" err="1">
                <a:latin typeface="Trebuchet MS" panose="020B0603020202020204" pitchFamily="34" charset="0"/>
              </a:rPr>
              <a:t>en</a:t>
            </a:r>
            <a:r>
              <a:rPr lang="en-US" sz="1050" b="1" dirty="0">
                <a:latin typeface="Trebuchet MS" panose="020B0603020202020204" pitchFamily="34" charset="0"/>
              </a:rPr>
              <a:t> un </a:t>
            </a:r>
            <a:r>
              <a:rPr lang="en-US" sz="1050" b="1" dirty="0" err="1">
                <a:latin typeface="Trebuchet MS" panose="020B0603020202020204" pitchFamily="34" charset="0"/>
              </a:rPr>
              <a:t>sistema</a:t>
            </a:r>
            <a:r>
              <a:rPr lang="en-US" sz="1050" b="1" dirty="0">
                <a:latin typeface="Trebuchet MS" panose="020B0603020202020204" pitchFamily="34" charset="0"/>
              </a:rPr>
              <a:t> con dos </a:t>
            </a:r>
            <a:r>
              <a:rPr lang="en-US" sz="1050" b="1" dirty="0" err="1">
                <a:latin typeface="Trebuchet MS" panose="020B0603020202020204" pitchFamily="34" charset="0"/>
              </a:rPr>
              <a:t>transformadores</a:t>
            </a:r>
            <a:r>
              <a:rPr lang="en-US" sz="1050" b="1" dirty="0">
                <a:latin typeface="Trebuchet MS" panose="020B0603020202020204" pitchFamily="34" charset="0"/>
              </a:rPr>
              <a:t> [30]</a:t>
            </a: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 name="object 82"/>
          <p:cNvSpPr txBox="1"/>
          <p:nvPr/>
        </p:nvSpPr>
        <p:spPr>
          <a:xfrm>
            <a:off x="381000" y="5331864"/>
            <a:ext cx="5562600" cy="369845"/>
          </a:xfrm>
          <a:prstGeom prst="rect">
            <a:avLst/>
          </a:prstGeom>
        </p:spPr>
        <p:txBody>
          <a:bodyPr vert="horz" wrap="square" lIns="0" tIns="8255" rIns="0" bIns="0" rtlCol="0">
            <a:spAutoFit/>
          </a:bodyPr>
          <a:lstStyle/>
          <a:p>
            <a:pPr marL="12700" marR="5080" algn="just">
              <a:lnSpc>
                <a:spcPct val="103299"/>
              </a:lnSpc>
              <a:spcBef>
                <a:spcPts val="65"/>
              </a:spcBef>
            </a:pPr>
            <a:r>
              <a:rPr lang="es-ES" sz="1100" b="1" spc="-25" dirty="0" smtClean="0">
                <a:latin typeface="Trebuchet MS"/>
                <a:cs typeface="Trebuchet MS"/>
              </a:rPr>
              <a:t>Figura 8.11   Forma corriente </a:t>
            </a:r>
            <a:r>
              <a:rPr lang="es-ES" sz="1100" b="1" spc="-25" dirty="0">
                <a:latin typeface="Trebuchet MS"/>
                <a:cs typeface="Trebuchet MS"/>
              </a:rPr>
              <a:t>para romper un cortocircuito</a:t>
            </a:r>
          </a:p>
          <a:p>
            <a:pPr marL="12700" marR="5080" algn="just">
              <a:lnSpc>
                <a:spcPct val="103299"/>
              </a:lnSpc>
              <a:spcBef>
                <a:spcPts val="65"/>
              </a:spcBef>
            </a:pPr>
            <a:endParaRPr sz="1100" b="1" dirty="0">
              <a:latin typeface="Trebuchet MS"/>
              <a:cs typeface="Trebuchet MS"/>
            </a:endParaRPr>
          </a:p>
        </p:txBody>
      </p:sp>
      <p:pic>
        <p:nvPicPr>
          <p:cNvPr id="84" name="Imagen 83"/>
          <p:cNvPicPr>
            <a:picLocks noChangeAspect="1"/>
          </p:cNvPicPr>
          <p:nvPr/>
        </p:nvPicPr>
        <p:blipFill>
          <a:blip r:embed="rId2"/>
          <a:stretch>
            <a:fillRect/>
          </a:stretch>
        </p:blipFill>
        <p:spPr>
          <a:xfrm>
            <a:off x="468886" y="361950"/>
            <a:ext cx="3448050" cy="2419350"/>
          </a:xfrm>
          <a:prstGeom prst="rect">
            <a:avLst/>
          </a:prstGeom>
        </p:spPr>
      </p:pic>
      <p:pic>
        <p:nvPicPr>
          <p:cNvPr id="85" name="Imagen 84"/>
          <p:cNvPicPr>
            <a:picLocks noChangeAspect="1"/>
          </p:cNvPicPr>
          <p:nvPr/>
        </p:nvPicPr>
        <p:blipFill>
          <a:blip r:embed="rId3"/>
          <a:stretch>
            <a:fillRect/>
          </a:stretch>
        </p:blipFill>
        <p:spPr>
          <a:xfrm>
            <a:off x="4292120" y="342900"/>
            <a:ext cx="4562475" cy="4876800"/>
          </a:xfrm>
          <a:prstGeom prst="rect">
            <a:avLst/>
          </a:prstGeom>
        </p:spPr>
      </p:pic>
      <p:pic>
        <p:nvPicPr>
          <p:cNvPr id="86" name="Imagen 85"/>
          <p:cNvPicPr>
            <a:picLocks noChangeAspect="1"/>
          </p:cNvPicPr>
          <p:nvPr/>
        </p:nvPicPr>
        <p:blipFill>
          <a:blip r:embed="rId4"/>
          <a:stretch>
            <a:fillRect/>
          </a:stretch>
        </p:blipFill>
        <p:spPr>
          <a:xfrm>
            <a:off x="468886" y="3437457"/>
            <a:ext cx="3514725" cy="1838325"/>
          </a:xfrm>
          <a:prstGeom prst="rect">
            <a:avLst/>
          </a:prstGeom>
        </p:spPr>
      </p:pic>
      <p:sp>
        <p:nvSpPr>
          <p:cNvPr id="88" name="Rectángulo 87"/>
          <p:cNvSpPr/>
          <p:nvPr/>
        </p:nvSpPr>
        <p:spPr>
          <a:xfrm>
            <a:off x="-260387" y="2926419"/>
            <a:ext cx="4572000" cy="255519"/>
          </a:xfrm>
          <a:prstGeom prst="rect">
            <a:avLst/>
          </a:prstGeom>
        </p:spPr>
        <p:txBody>
          <a:bodyPr>
            <a:spAutoFit/>
          </a:bodyPr>
          <a:lstStyle/>
          <a:p>
            <a:pPr marL="12700" marR="5080" algn="ctr">
              <a:lnSpc>
                <a:spcPct val="103299"/>
              </a:lnSpc>
              <a:spcBef>
                <a:spcPts val="65"/>
              </a:spcBef>
            </a:pPr>
            <a:r>
              <a:rPr lang="es-ES" sz="1100" b="1" spc="-25" dirty="0">
                <a:latin typeface="Trebuchet MS"/>
                <a:cs typeface="Trebuchet MS"/>
              </a:rPr>
              <a:t>Figura 8.9   Evaluación de un sistema con fusibles</a:t>
            </a:r>
          </a:p>
        </p:txBody>
      </p:sp>
      <p:sp>
        <p:nvSpPr>
          <p:cNvPr id="89" name="Rectángulo 88"/>
          <p:cNvSpPr/>
          <p:nvPr/>
        </p:nvSpPr>
        <p:spPr>
          <a:xfrm>
            <a:off x="4419600" y="5219700"/>
            <a:ext cx="4572000" cy="255519"/>
          </a:xfrm>
          <a:prstGeom prst="rect">
            <a:avLst/>
          </a:prstGeom>
        </p:spPr>
        <p:txBody>
          <a:bodyPr>
            <a:spAutoFit/>
          </a:bodyPr>
          <a:lstStyle/>
          <a:p>
            <a:pPr marL="12700" marR="5080" algn="ctr">
              <a:lnSpc>
                <a:spcPct val="103299"/>
              </a:lnSpc>
              <a:spcBef>
                <a:spcPts val="65"/>
              </a:spcBef>
            </a:pPr>
            <a:r>
              <a:rPr lang="es-ES" sz="1100" b="1" spc="-25" dirty="0">
                <a:latin typeface="Trebuchet MS"/>
                <a:cs typeface="Trebuchet MS"/>
              </a:rPr>
              <a:t>Figura 8.10   Características de tiempo-corriente para fusibles</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 name="object 82"/>
          <p:cNvSpPr txBox="1"/>
          <p:nvPr/>
        </p:nvSpPr>
        <p:spPr>
          <a:xfrm>
            <a:off x="-457200" y="5045940"/>
            <a:ext cx="5562600" cy="545855"/>
          </a:xfrm>
          <a:prstGeom prst="rect">
            <a:avLst/>
          </a:prstGeom>
        </p:spPr>
        <p:txBody>
          <a:bodyPr vert="horz" wrap="square" lIns="0" tIns="8255" rIns="0" bIns="0" rtlCol="0">
            <a:spAutoFit/>
          </a:bodyPr>
          <a:lstStyle/>
          <a:p>
            <a:pPr marL="12700" marR="5080" algn="ctr">
              <a:lnSpc>
                <a:spcPct val="103299"/>
              </a:lnSpc>
              <a:spcBef>
                <a:spcPts val="65"/>
              </a:spcBef>
            </a:pPr>
            <a:r>
              <a:rPr lang="es-ES" sz="1100" b="1" spc="-25" dirty="0" smtClean="0">
                <a:latin typeface="Trebuchet MS"/>
                <a:cs typeface="Trebuchet MS"/>
              </a:rPr>
              <a:t>Figura 8.12 </a:t>
            </a:r>
            <a:r>
              <a:rPr lang="es-ES" sz="1100" b="1" spc="-25" dirty="0">
                <a:latin typeface="Trebuchet MS"/>
                <a:cs typeface="Trebuchet MS"/>
              </a:rPr>
              <a:t>Características tiempo-corriente para </a:t>
            </a:r>
            <a:endParaRPr lang="es-ES" sz="1100" b="1" spc="-25" dirty="0" smtClean="0">
              <a:latin typeface="Trebuchet MS"/>
              <a:cs typeface="Trebuchet MS"/>
            </a:endParaRPr>
          </a:p>
          <a:p>
            <a:pPr marL="12700" marR="5080" algn="ctr">
              <a:lnSpc>
                <a:spcPct val="103299"/>
              </a:lnSpc>
              <a:spcBef>
                <a:spcPts val="65"/>
              </a:spcBef>
            </a:pPr>
            <a:r>
              <a:rPr lang="es-ES" sz="1100" b="1" spc="-25" dirty="0" smtClean="0">
                <a:latin typeface="Trebuchet MS"/>
                <a:cs typeface="Trebuchet MS"/>
              </a:rPr>
              <a:t>interruptores </a:t>
            </a:r>
            <a:r>
              <a:rPr lang="es-ES" sz="1100" b="1" spc="-25" dirty="0">
                <a:latin typeface="Trebuchet MS"/>
                <a:cs typeface="Trebuchet MS"/>
              </a:rPr>
              <a:t>automáticos de potencia</a:t>
            </a:r>
            <a:endParaRPr lang="en-US" sz="1100" b="1" dirty="0">
              <a:latin typeface="Trebuchet MS"/>
              <a:cs typeface="Trebuchet MS"/>
            </a:endParaRPr>
          </a:p>
          <a:p>
            <a:pPr marL="12700" marR="5080" algn="just">
              <a:lnSpc>
                <a:spcPct val="103299"/>
              </a:lnSpc>
              <a:spcBef>
                <a:spcPts val="65"/>
              </a:spcBef>
            </a:pPr>
            <a:endParaRPr sz="1100" b="1" dirty="0">
              <a:latin typeface="Trebuchet MS"/>
              <a:cs typeface="Trebuchet MS"/>
            </a:endParaRPr>
          </a:p>
        </p:txBody>
      </p:sp>
      <p:pic>
        <p:nvPicPr>
          <p:cNvPr id="87" name="Imagen 86"/>
          <p:cNvPicPr>
            <a:picLocks noChangeAspect="1"/>
          </p:cNvPicPr>
          <p:nvPr/>
        </p:nvPicPr>
        <p:blipFill>
          <a:blip r:embed="rId2"/>
          <a:stretch>
            <a:fillRect/>
          </a:stretch>
        </p:blipFill>
        <p:spPr>
          <a:xfrm>
            <a:off x="181529" y="788581"/>
            <a:ext cx="4847669" cy="3982822"/>
          </a:xfrm>
          <a:prstGeom prst="rect">
            <a:avLst/>
          </a:prstGeom>
        </p:spPr>
      </p:pic>
      <p:pic>
        <p:nvPicPr>
          <p:cNvPr id="2" name="Imagen 1"/>
          <p:cNvPicPr>
            <a:picLocks noChangeAspect="1"/>
          </p:cNvPicPr>
          <p:nvPr/>
        </p:nvPicPr>
        <p:blipFill>
          <a:blip r:embed="rId3"/>
          <a:stretch>
            <a:fillRect/>
          </a:stretch>
        </p:blipFill>
        <p:spPr>
          <a:xfrm>
            <a:off x="5029199" y="952499"/>
            <a:ext cx="3962401" cy="4267201"/>
          </a:xfrm>
          <a:prstGeom prst="rect">
            <a:avLst/>
          </a:prstGeom>
        </p:spPr>
      </p:pic>
      <p:sp>
        <p:nvSpPr>
          <p:cNvPr id="8" name="object 279"/>
          <p:cNvSpPr txBox="1"/>
          <p:nvPr/>
        </p:nvSpPr>
        <p:spPr>
          <a:xfrm>
            <a:off x="5486400" y="5143500"/>
            <a:ext cx="3124200" cy="350737"/>
          </a:xfrm>
          <a:prstGeom prst="rect">
            <a:avLst/>
          </a:prstGeom>
        </p:spPr>
        <p:txBody>
          <a:bodyPr vert="horz" wrap="square" lIns="0" tIns="12065" rIns="0" bIns="0" rtlCol="0">
            <a:spAutoFit/>
          </a:bodyPr>
          <a:lstStyle/>
          <a:p>
            <a:pPr marL="12700" algn="ctr">
              <a:lnSpc>
                <a:spcPct val="100000"/>
              </a:lnSpc>
              <a:spcBef>
                <a:spcPts val="95"/>
              </a:spcBef>
            </a:pPr>
            <a:r>
              <a:rPr sz="1100" b="1" spc="-25" dirty="0">
                <a:latin typeface="Trebuchet MS"/>
                <a:cs typeface="Trebuchet MS"/>
              </a:rPr>
              <a:t>Figure</a:t>
            </a:r>
            <a:r>
              <a:rPr sz="1100" b="1" spc="-40" dirty="0">
                <a:latin typeface="Trebuchet MS"/>
                <a:cs typeface="Trebuchet MS"/>
              </a:rPr>
              <a:t> </a:t>
            </a:r>
            <a:r>
              <a:rPr sz="1100" b="1" spc="5" dirty="0" smtClean="0">
                <a:latin typeface="Trebuchet MS"/>
                <a:cs typeface="Trebuchet MS"/>
              </a:rPr>
              <a:t>8.l</a:t>
            </a:r>
            <a:r>
              <a:rPr lang="es-ES" sz="1100" b="1" spc="5" dirty="0" smtClean="0">
                <a:latin typeface="Trebuchet MS"/>
                <a:cs typeface="Trebuchet MS"/>
              </a:rPr>
              <a:t>3</a:t>
            </a:r>
            <a:r>
              <a:rPr sz="1100" b="1" spc="5" dirty="0" smtClean="0">
                <a:latin typeface="Trebuchet MS"/>
                <a:cs typeface="Trebuchet MS"/>
              </a:rPr>
              <a:t>  </a:t>
            </a:r>
            <a:r>
              <a:rPr sz="1100" b="1" spc="105" dirty="0" smtClean="0">
                <a:latin typeface="Trebuchet MS"/>
                <a:cs typeface="Trebuchet MS"/>
              </a:rPr>
              <a:t> </a:t>
            </a:r>
            <a:r>
              <a:rPr lang="es-ES" sz="1100" b="1" spc="105" dirty="0" err="1" smtClean="0">
                <a:latin typeface="Trebuchet MS"/>
                <a:cs typeface="Trebuchet MS"/>
              </a:rPr>
              <a:t>Caracteristicas</a:t>
            </a:r>
            <a:r>
              <a:rPr lang="es-ES" sz="1100" b="1" spc="105" dirty="0" smtClean="0">
                <a:latin typeface="Trebuchet MS"/>
                <a:cs typeface="Trebuchet MS"/>
              </a:rPr>
              <a:t> tiempo-corriente de interruptores de potencia</a:t>
            </a:r>
            <a:endParaRPr sz="1100" b="1" dirty="0">
              <a:latin typeface="Trebuchet MS"/>
              <a:cs typeface="Trebuchet MS"/>
            </a:endParaRPr>
          </a:p>
        </p:txBody>
      </p:sp>
    </p:spTree>
    <p:extLst>
      <p:ext uri="{BB962C8B-B14F-4D97-AF65-F5344CB8AC3E}">
        <p14:creationId xmlns:p14="http://schemas.microsoft.com/office/powerpoint/2010/main" val="2291765142"/>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4" name="object 274"/>
          <p:cNvSpPr txBox="1"/>
          <p:nvPr/>
        </p:nvSpPr>
        <p:spPr>
          <a:xfrm>
            <a:off x="381000" y="190500"/>
            <a:ext cx="4257288" cy="5520101"/>
          </a:xfrm>
          <a:prstGeom prst="rect">
            <a:avLst/>
          </a:prstGeom>
        </p:spPr>
        <p:txBody>
          <a:bodyPr vert="horz" wrap="square" lIns="0" tIns="7620" rIns="0" bIns="0" rtlCol="0">
            <a:spAutoFit/>
          </a:bodyPr>
          <a:lstStyle/>
          <a:p>
            <a:pPr algn="just">
              <a:lnSpc>
                <a:spcPct val="100000"/>
              </a:lnSpc>
              <a:spcBef>
                <a:spcPts val="25"/>
              </a:spcBef>
            </a:pPr>
            <a:r>
              <a:rPr lang="es-ES" sz="1100" b="1" dirty="0" smtClean="0">
                <a:latin typeface="Trebuchet MS"/>
                <a:cs typeface="Trebuchet MS"/>
              </a:rPr>
              <a:t>8.2   Protección </a:t>
            </a:r>
            <a:r>
              <a:rPr lang="es-ES" sz="1100" b="1" dirty="0">
                <a:latin typeface="Trebuchet MS"/>
                <a:cs typeface="Trebuchet MS"/>
              </a:rPr>
              <a:t>de </a:t>
            </a:r>
            <a:r>
              <a:rPr lang="es-ES" sz="1100" b="1" dirty="0" err="1" smtClean="0">
                <a:latin typeface="Trebuchet MS"/>
                <a:cs typeface="Trebuchet MS"/>
              </a:rPr>
              <a:t>baackup</a:t>
            </a:r>
            <a:endParaRPr lang="es-ES" sz="1100" b="1" dirty="0">
              <a:latin typeface="Trebuchet MS"/>
              <a:cs typeface="Trebuchet MS"/>
            </a:endParaRPr>
          </a:p>
          <a:p>
            <a:pPr algn="just">
              <a:lnSpc>
                <a:spcPct val="100000"/>
              </a:lnSpc>
              <a:spcBef>
                <a:spcPts val="25"/>
              </a:spcBef>
            </a:pPr>
            <a:endParaRPr lang="es-ES" sz="1100" dirty="0">
              <a:latin typeface="Trebuchet MS"/>
              <a:cs typeface="Trebuchet MS"/>
            </a:endParaRPr>
          </a:p>
          <a:p>
            <a:pPr marL="12700" marR="269240" algn="just">
              <a:lnSpc>
                <a:spcPct val="110600"/>
              </a:lnSpc>
              <a:spcBef>
                <a:spcPts val="805"/>
              </a:spcBef>
            </a:pPr>
            <a:r>
              <a:rPr lang="es-ES" sz="1100" dirty="0">
                <a:latin typeface="Trebuchet MS"/>
                <a:cs typeface="Trebuchet MS"/>
              </a:rPr>
              <a:t>La protección de </a:t>
            </a:r>
            <a:r>
              <a:rPr lang="es-ES" sz="1100" dirty="0" err="1" smtClean="0">
                <a:latin typeface="Trebuchet MS"/>
                <a:cs typeface="Trebuchet MS"/>
              </a:rPr>
              <a:t>backup</a:t>
            </a:r>
            <a:r>
              <a:rPr lang="es-ES" sz="1100" dirty="0" smtClean="0">
                <a:latin typeface="Trebuchet MS"/>
                <a:cs typeface="Trebuchet MS"/>
              </a:rPr>
              <a:t> </a:t>
            </a:r>
            <a:r>
              <a:rPr lang="es-ES" sz="1100" dirty="0">
                <a:latin typeface="Trebuchet MS"/>
                <a:cs typeface="Trebuchet MS"/>
              </a:rPr>
              <a:t>está garantizada cuando, en caso de cortocircuito, un dispositivo de protección contra </a:t>
            </a:r>
            <a:r>
              <a:rPr lang="es-ES" sz="1100" dirty="0" err="1">
                <a:latin typeface="Trebuchet MS"/>
                <a:cs typeface="Trebuchet MS"/>
              </a:rPr>
              <a:t>sobrecorriente</a:t>
            </a:r>
            <a:r>
              <a:rPr lang="es-ES" sz="1100" dirty="0">
                <a:latin typeface="Trebuchet MS"/>
                <a:cs typeface="Trebuchet MS"/>
              </a:rPr>
              <a:t> aguas abajo está protegido por un dispositivo de protección contra </a:t>
            </a:r>
            <a:r>
              <a:rPr lang="es-ES" sz="1100" dirty="0" err="1">
                <a:latin typeface="Trebuchet MS"/>
                <a:cs typeface="Trebuchet MS"/>
              </a:rPr>
              <a:t>sobrecorriente</a:t>
            </a:r>
            <a:r>
              <a:rPr lang="es-ES" sz="1100" dirty="0">
                <a:latin typeface="Trebuchet MS"/>
                <a:cs typeface="Trebuchet MS"/>
              </a:rPr>
              <a:t> aguas arriba (Figura 8.14). Esto significa que la capacidad nominal de </a:t>
            </a:r>
            <a:r>
              <a:rPr lang="es-ES" sz="1100" dirty="0" smtClean="0">
                <a:latin typeface="Trebuchet MS"/>
                <a:cs typeface="Trebuchet MS"/>
              </a:rPr>
              <a:t>apertura </a:t>
            </a:r>
            <a:r>
              <a:rPr lang="es-ES" sz="1100" dirty="0">
                <a:latin typeface="Trebuchet MS"/>
                <a:cs typeface="Trebuchet MS"/>
              </a:rPr>
              <a:t>del interruptor aguas abajo puede ser menor que la corriente de cortocircuito en el lugar de instalación. </a:t>
            </a:r>
            <a:r>
              <a:rPr lang="es-ES" sz="1100" dirty="0" smtClean="0">
                <a:latin typeface="Trebuchet MS"/>
                <a:cs typeface="Trebuchet MS"/>
              </a:rPr>
              <a:t>La </a:t>
            </a:r>
            <a:r>
              <a:rPr lang="es-ES" sz="1100" spc="-20" dirty="0" err="1">
                <a:latin typeface="Trebuchet MS" panose="020B0603020202020204" pitchFamily="34" charset="0"/>
                <a:cs typeface="Arial MT"/>
              </a:rPr>
              <a:t>la</a:t>
            </a:r>
            <a:r>
              <a:rPr lang="es-ES" sz="1100" spc="-20" dirty="0">
                <a:latin typeface="Trebuchet MS" panose="020B0603020202020204" pitchFamily="34" charset="0"/>
                <a:cs typeface="Arial MT"/>
              </a:rPr>
              <a:t> corriente de cortocircuito tripolar debe determinarse en el lugar de instalación y el poder de </a:t>
            </a:r>
            <a:r>
              <a:rPr lang="es-ES" sz="1100" spc="-20" dirty="0" smtClean="0">
                <a:latin typeface="Trebuchet MS" panose="020B0603020202020204" pitchFamily="34" charset="0"/>
                <a:cs typeface="Arial MT"/>
              </a:rPr>
              <a:t>apertura </a:t>
            </a:r>
            <a:r>
              <a:rPr lang="es-ES" sz="1100" spc="-20" dirty="0">
                <a:latin typeface="Trebuchet MS" panose="020B0603020202020204" pitchFamily="34" charset="0"/>
                <a:cs typeface="Arial MT"/>
              </a:rPr>
              <a:t>nominal de los dispositivos de protección elegidos debe verificarse con respecto a si se requiere protección de respaldo o no. Los límites de selectividad y la protección de respaldo también se pueden tomar de la información de los fabricantes.</a:t>
            </a:r>
          </a:p>
          <a:p>
            <a:pPr marL="12700" marR="269240" algn="just">
              <a:lnSpc>
                <a:spcPct val="110600"/>
              </a:lnSpc>
              <a:spcBef>
                <a:spcPts val="805"/>
              </a:spcBef>
            </a:pPr>
            <a:r>
              <a:rPr lang="es-ES" sz="1100" spc="-20" dirty="0">
                <a:latin typeface="Trebuchet MS" panose="020B0603020202020204" pitchFamily="34" charset="0"/>
                <a:cs typeface="Arial MT"/>
              </a:rPr>
              <a:t>La Figura 8.15 muestra un sistema completo con diferentes ramas. Se eligen los siguientes disyuntores de potencia:</a:t>
            </a:r>
          </a:p>
          <a:p>
            <a:pPr marL="12700" marR="269240" algn="just">
              <a:lnSpc>
                <a:spcPct val="110600"/>
              </a:lnSpc>
              <a:spcBef>
                <a:spcPts val="805"/>
              </a:spcBef>
            </a:pPr>
            <a:r>
              <a:rPr lang="es-ES" sz="1100" spc="-20" dirty="0" smtClean="0">
                <a:latin typeface="Trebuchet MS" panose="020B0603020202020204" pitchFamily="34" charset="0"/>
                <a:cs typeface="Arial MT"/>
              </a:rPr>
              <a:t>Para </a:t>
            </a:r>
            <a:r>
              <a:rPr lang="es-ES" sz="1100" spc="-20" dirty="0">
                <a:latin typeface="Trebuchet MS" panose="020B0603020202020204" pitchFamily="34" charset="0"/>
                <a:cs typeface="Arial MT"/>
              </a:rPr>
              <a:t>la rama de 6 A elegimos un interruptor de potencia con un poder de </a:t>
            </a:r>
            <a:r>
              <a:rPr lang="es-ES" sz="1100" spc="-20" dirty="0" smtClean="0">
                <a:latin typeface="Trebuchet MS" panose="020B0603020202020204" pitchFamily="34" charset="0"/>
                <a:cs typeface="Arial MT"/>
              </a:rPr>
              <a:t>apertura </a:t>
            </a:r>
            <a:r>
              <a:rPr lang="es-ES" sz="1100" spc="-20" dirty="0">
                <a:latin typeface="Trebuchet MS" panose="020B0603020202020204" pitchFamily="34" charset="0"/>
                <a:cs typeface="Arial MT"/>
              </a:rPr>
              <a:t>de 100 </a:t>
            </a:r>
            <a:r>
              <a:rPr lang="es-ES" sz="1100" spc="-20" dirty="0" err="1">
                <a:latin typeface="Trebuchet MS" panose="020B0603020202020204" pitchFamily="34" charset="0"/>
                <a:cs typeface="Arial MT"/>
              </a:rPr>
              <a:t>kA</a:t>
            </a:r>
            <a:r>
              <a:rPr lang="es-ES" sz="1100" spc="-20" dirty="0">
                <a:latin typeface="Trebuchet MS" panose="020B0603020202020204" pitchFamily="34" charset="0"/>
                <a:cs typeface="Arial MT"/>
              </a:rPr>
              <a:t>. La protección de respaldo no es necesaria. Para el ramal de 32 A, con un poder de </a:t>
            </a:r>
            <a:r>
              <a:rPr lang="es-ES" sz="1100" spc="-20" dirty="0" smtClean="0">
                <a:latin typeface="Trebuchet MS" panose="020B0603020202020204" pitchFamily="34" charset="0"/>
                <a:cs typeface="Arial MT"/>
              </a:rPr>
              <a:t>apertura </a:t>
            </a:r>
            <a:r>
              <a:rPr lang="es-ES" sz="1100" spc="-20" dirty="0">
                <a:latin typeface="Trebuchet MS" panose="020B0603020202020204" pitchFamily="34" charset="0"/>
                <a:cs typeface="Arial MT"/>
              </a:rPr>
              <a:t>de 10 </a:t>
            </a:r>
            <a:r>
              <a:rPr lang="es-ES" sz="1100" spc="-20" dirty="0" err="1">
                <a:latin typeface="Trebuchet MS" panose="020B0603020202020204" pitchFamily="34" charset="0"/>
                <a:cs typeface="Arial MT"/>
              </a:rPr>
              <a:t>kA</a:t>
            </a:r>
            <a:r>
              <a:rPr lang="es-ES" sz="1100" spc="-20" dirty="0">
                <a:latin typeface="Trebuchet MS" panose="020B0603020202020204" pitchFamily="34" charset="0"/>
                <a:cs typeface="Arial MT"/>
              </a:rPr>
              <a:t>, se requiere una protección de respaldo de 65 </a:t>
            </a:r>
            <a:r>
              <a:rPr lang="es-ES" sz="1100" spc="-20" dirty="0" err="1">
                <a:latin typeface="Trebuchet MS" panose="020B0603020202020204" pitchFamily="34" charset="0"/>
                <a:cs typeface="Arial MT"/>
              </a:rPr>
              <a:t>kA</a:t>
            </a:r>
            <a:r>
              <a:rPr lang="es-ES" sz="1100" spc="-20" dirty="0">
                <a:latin typeface="Trebuchet MS" panose="020B0603020202020204" pitchFamily="34" charset="0"/>
                <a:cs typeface="Arial MT"/>
              </a:rPr>
              <a:t>. Para el ramal de 63 A, con un poder de </a:t>
            </a:r>
            <a:r>
              <a:rPr lang="es-ES" sz="1100" spc="-20" dirty="0" smtClean="0">
                <a:latin typeface="Trebuchet MS" panose="020B0603020202020204" pitchFamily="34" charset="0"/>
                <a:cs typeface="Arial MT"/>
              </a:rPr>
              <a:t>apertura </a:t>
            </a:r>
            <a:r>
              <a:rPr lang="es-ES" sz="1100" spc="-20" dirty="0">
                <a:latin typeface="Trebuchet MS" panose="020B0603020202020204" pitchFamily="34" charset="0"/>
                <a:cs typeface="Arial MT"/>
              </a:rPr>
              <a:t>de 22 </a:t>
            </a:r>
            <a:r>
              <a:rPr lang="es-ES" sz="1100" spc="-20" dirty="0" err="1">
                <a:latin typeface="Trebuchet MS" panose="020B0603020202020204" pitchFamily="34" charset="0"/>
                <a:cs typeface="Arial MT"/>
              </a:rPr>
              <a:t>kA</a:t>
            </a:r>
            <a:r>
              <a:rPr lang="es-ES" sz="1100" spc="-20" dirty="0">
                <a:latin typeface="Trebuchet MS" panose="020B0603020202020204" pitchFamily="34" charset="0"/>
                <a:cs typeface="Arial MT"/>
              </a:rPr>
              <a:t>, ya se cuenta con protección de respaldo de 65 </a:t>
            </a:r>
            <a:r>
              <a:rPr lang="es-ES" sz="1100" spc="-20" dirty="0" err="1">
                <a:latin typeface="Trebuchet MS" panose="020B0603020202020204" pitchFamily="34" charset="0"/>
                <a:cs typeface="Arial MT"/>
              </a:rPr>
              <a:t>kA</a:t>
            </a:r>
            <a:r>
              <a:rPr lang="es-ES" sz="1100" spc="-20" dirty="0">
                <a:latin typeface="Trebuchet MS" panose="020B0603020202020204" pitchFamily="34" charset="0"/>
                <a:cs typeface="Arial MT"/>
              </a:rPr>
              <a:t>. La protección de respaldo en cuenta es suficiente para permitir que los disyuntores de potencia mantengan bajo control la corriente de cortocircuito requerida de 30 </a:t>
            </a:r>
            <a:r>
              <a:rPr lang="es-ES" sz="1100" spc="-20" dirty="0" err="1">
                <a:latin typeface="Trebuchet MS" panose="020B0603020202020204" pitchFamily="34" charset="0"/>
                <a:cs typeface="Arial MT"/>
              </a:rPr>
              <a:t>kA</a:t>
            </a:r>
            <a:r>
              <a:rPr lang="es-ES" sz="1100" spc="-20" dirty="0">
                <a:latin typeface="Trebuchet MS" panose="020B0603020202020204" pitchFamily="34" charset="0"/>
                <a:cs typeface="Arial MT"/>
              </a:rPr>
              <a:t>.</a:t>
            </a:r>
            <a:endParaRPr lang="es-ES" sz="1100" dirty="0">
              <a:latin typeface="Trebuchet MS" panose="020B0603020202020204" pitchFamily="34" charset="0"/>
              <a:cs typeface="Arial MT"/>
            </a:endParaRPr>
          </a:p>
          <a:p>
            <a:pPr algn="just">
              <a:lnSpc>
                <a:spcPct val="100000"/>
              </a:lnSpc>
              <a:spcBef>
                <a:spcPts val="25"/>
              </a:spcBef>
            </a:pPr>
            <a:endParaRPr sz="1100" dirty="0">
              <a:latin typeface="Arial MT"/>
              <a:cs typeface="Arial MT"/>
            </a:endParaRPr>
          </a:p>
        </p:txBody>
      </p:sp>
      <p:sp>
        <p:nvSpPr>
          <p:cNvPr id="279" name="object 279"/>
          <p:cNvSpPr txBox="1"/>
          <p:nvPr/>
        </p:nvSpPr>
        <p:spPr>
          <a:xfrm>
            <a:off x="5115311" y="2171700"/>
            <a:ext cx="3599675" cy="181460"/>
          </a:xfrm>
          <a:prstGeom prst="rect">
            <a:avLst/>
          </a:prstGeom>
        </p:spPr>
        <p:txBody>
          <a:bodyPr vert="horz" wrap="square" lIns="0" tIns="12065" rIns="0" bIns="0" rtlCol="0">
            <a:spAutoFit/>
          </a:bodyPr>
          <a:lstStyle/>
          <a:p>
            <a:pPr marL="12700">
              <a:lnSpc>
                <a:spcPct val="100000"/>
              </a:lnSpc>
              <a:spcBef>
                <a:spcPts val="95"/>
              </a:spcBef>
            </a:pPr>
            <a:r>
              <a:rPr lang="es-ES" sz="1100" b="1" spc="-25" dirty="0">
                <a:latin typeface="Trebuchet MS"/>
                <a:cs typeface="Trebuchet MS"/>
              </a:rPr>
              <a:t>Figura 8.14 Protección de respaldo en un sistema</a:t>
            </a:r>
            <a:endParaRPr sz="1100" b="1" dirty="0">
              <a:latin typeface="Trebuchet MS"/>
              <a:cs typeface="Trebuchet MS"/>
            </a:endParaRPr>
          </a:p>
        </p:txBody>
      </p:sp>
      <p:pic>
        <p:nvPicPr>
          <p:cNvPr id="2" name="Imagen 1"/>
          <p:cNvPicPr>
            <a:picLocks noChangeAspect="1"/>
          </p:cNvPicPr>
          <p:nvPr/>
        </p:nvPicPr>
        <p:blipFill>
          <a:blip r:embed="rId2"/>
          <a:stretch>
            <a:fillRect/>
          </a:stretch>
        </p:blipFill>
        <p:spPr>
          <a:xfrm>
            <a:off x="4876801" y="199103"/>
            <a:ext cx="4038600" cy="1972597"/>
          </a:xfrm>
          <a:prstGeom prst="rect">
            <a:avLst/>
          </a:prstGeom>
        </p:spPr>
      </p:pic>
      <p:pic>
        <p:nvPicPr>
          <p:cNvPr id="3" name="Imagen 2"/>
          <p:cNvPicPr>
            <a:picLocks noChangeAspect="1"/>
          </p:cNvPicPr>
          <p:nvPr/>
        </p:nvPicPr>
        <p:blipFill>
          <a:blip r:embed="rId3"/>
          <a:stretch>
            <a:fillRect/>
          </a:stretch>
        </p:blipFill>
        <p:spPr>
          <a:xfrm>
            <a:off x="4572000" y="2355617"/>
            <a:ext cx="4381499" cy="2787883"/>
          </a:xfrm>
          <a:prstGeom prst="rect">
            <a:avLst/>
          </a:prstGeom>
        </p:spPr>
      </p:pic>
      <p:sp>
        <p:nvSpPr>
          <p:cNvPr id="4" name="Rectángulo 3"/>
          <p:cNvSpPr/>
          <p:nvPr/>
        </p:nvSpPr>
        <p:spPr>
          <a:xfrm>
            <a:off x="4724400" y="5093378"/>
            <a:ext cx="4572000" cy="468077"/>
          </a:xfrm>
          <a:prstGeom prst="rect">
            <a:avLst/>
          </a:prstGeom>
        </p:spPr>
        <p:txBody>
          <a:bodyPr>
            <a:spAutoFit/>
          </a:bodyPr>
          <a:lstStyle/>
          <a:p>
            <a:pPr marL="12700" marR="269240" algn="ctr">
              <a:lnSpc>
                <a:spcPct val="110600"/>
              </a:lnSpc>
              <a:spcBef>
                <a:spcPts val="805"/>
              </a:spcBef>
            </a:pPr>
            <a:r>
              <a:rPr lang="es-ES" sz="1100" b="1" spc="-20" dirty="0">
                <a:latin typeface="Trebuchet MS" panose="020B0603020202020204" pitchFamily="34" charset="0"/>
                <a:cs typeface="Arial MT"/>
              </a:rPr>
              <a:t>Figura 8.l5 Selectividad y protección de respaldo para un sistema con interruptores automáticos de potencia</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9797293"/>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28600" y="190500"/>
            <a:ext cx="8686800" cy="4780795"/>
          </a:xfrm>
          <a:prstGeom prst="rect">
            <a:avLst/>
          </a:prstGeom>
        </p:spPr>
        <p:txBody>
          <a:bodyPr vert="horz" wrap="square" lIns="0" tIns="33019" rIns="0" bIns="0" rtlCol="0">
            <a:spAutoFit/>
          </a:bodyPr>
          <a:lstStyle/>
          <a:p>
            <a:pPr marL="38100" algn="just">
              <a:lnSpc>
                <a:spcPct val="100000"/>
              </a:lnSpc>
              <a:spcBef>
                <a:spcPts val="259"/>
              </a:spcBef>
            </a:pPr>
            <a:r>
              <a:rPr lang="es-ES" sz="2400" b="1" spc="-30" dirty="0" smtClean="0">
                <a:latin typeface="Trebuchet MS" panose="020B0603020202020204" pitchFamily="34" charset="0"/>
                <a:cs typeface="Trebuchet MS"/>
              </a:rPr>
              <a:t>9   Combinaciones </a:t>
            </a:r>
            <a:r>
              <a:rPr lang="es-ES" sz="2400" b="1" spc="-30" dirty="0">
                <a:latin typeface="Trebuchet MS" panose="020B0603020202020204" pitchFamily="34" charset="0"/>
                <a:cs typeface="Trebuchet MS"/>
              </a:rPr>
              <a:t>de interruptores</a:t>
            </a:r>
          </a:p>
          <a:p>
            <a:pPr marL="38100" algn="just">
              <a:lnSpc>
                <a:spcPct val="100000"/>
              </a:lnSpc>
              <a:spcBef>
                <a:spcPts val="259"/>
              </a:spcBef>
            </a:pPr>
            <a:endParaRPr lang="es-ES" sz="1100" b="1" spc="-30" dirty="0">
              <a:latin typeface="Trebuchet MS" panose="020B0603020202020204" pitchFamily="34" charset="0"/>
              <a:cs typeface="Trebuchet MS"/>
            </a:endParaRPr>
          </a:p>
          <a:p>
            <a:pPr marL="38100" algn="just">
              <a:lnSpc>
                <a:spcPct val="100000"/>
              </a:lnSpc>
              <a:spcBef>
                <a:spcPts val="259"/>
              </a:spcBef>
            </a:pPr>
            <a:r>
              <a:rPr lang="es-ES" sz="1100" b="1" spc="-30" dirty="0">
                <a:latin typeface="Trebuchet MS" panose="020B0603020202020204" pitchFamily="34" charset="0"/>
                <a:cs typeface="Trebuchet MS"/>
              </a:rPr>
              <a:t>EN </a:t>
            </a:r>
            <a:r>
              <a:rPr lang="es-ES" sz="1100" b="1" spc="-30" dirty="0" smtClean="0">
                <a:latin typeface="Trebuchet MS" panose="020B0603020202020204" pitchFamily="34" charset="0"/>
                <a:cs typeface="Trebuchet MS"/>
              </a:rPr>
              <a:t>604s9-1-2-3-4-5</a:t>
            </a:r>
            <a:endParaRPr lang="es-ES" sz="1100" b="1" spc="-30" dirty="0">
              <a:latin typeface="Trebuchet MS" panose="020B0603020202020204" pitchFamily="34" charset="0"/>
              <a:cs typeface="Trebuchet MS"/>
            </a:endParaRPr>
          </a:p>
          <a:p>
            <a:pPr marL="38100" algn="just">
              <a:lnSpc>
                <a:spcPct val="100000"/>
              </a:lnSpc>
              <a:spcBef>
                <a:spcPts val="259"/>
              </a:spcBef>
            </a:pPr>
            <a:endParaRPr lang="es-ES" sz="1100" spc="-30" dirty="0">
              <a:latin typeface="Trebuchet MS" panose="020B0603020202020204" pitchFamily="34" charset="0"/>
              <a:cs typeface="Trebuchet MS"/>
            </a:endParaRPr>
          </a:p>
          <a:p>
            <a:pPr marL="38100" algn="just">
              <a:lnSpc>
                <a:spcPct val="100000"/>
              </a:lnSpc>
              <a:spcBef>
                <a:spcPts val="259"/>
              </a:spcBef>
            </a:pPr>
            <a:r>
              <a:rPr lang="es-ES" sz="1100" spc="-30" dirty="0">
                <a:latin typeface="Trebuchet MS" panose="020B0603020202020204" pitchFamily="34" charset="0"/>
                <a:cs typeface="Trebuchet MS"/>
              </a:rPr>
              <a:t>Hasta 1996 se permitía la instalación de ”combinaciones de celdas no ensambladas en fábrica” en el sitio del sistema. A partir de 1967 fue posible fabricar “combinaciones de </a:t>
            </a:r>
            <a:r>
              <a:rPr lang="es-ES" sz="1100" spc="-30" dirty="0" err="1">
                <a:latin typeface="Trebuchet MS" panose="020B0603020202020204" pitchFamily="34" charset="0"/>
                <a:cs typeface="Trebuchet MS"/>
              </a:rPr>
              <a:t>aparamenta</a:t>
            </a:r>
            <a:r>
              <a:rPr lang="es-ES" sz="1100" spc="-30" dirty="0">
                <a:latin typeface="Trebuchet MS" panose="020B0603020202020204" pitchFamily="34" charset="0"/>
                <a:cs typeface="Trebuchet MS"/>
              </a:rPr>
              <a:t> montadas en fábrica” en la producción industrial. Desde 1984, ya no se producen combinaciones de </a:t>
            </a:r>
            <a:r>
              <a:rPr lang="es-ES" sz="1100" spc="-30" dirty="0" err="1">
                <a:latin typeface="Trebuchet MS" panose="020B0603020202020204" pitchFamily="34" charset="0"/>
                <a:cs typeface="Trebuchet MS"/>
              </a:rPr>
              <a:t>aparamenta</a:t>
            </a:r>
            <a:r>
              <a:rPr lang="es-ES" sz="1100" spc="-30" dirty="0">
                <a:latin typeface="Trebuchet MS" panose="020B0603020202020204" pitchFamily="34" charset="0"/>
                <a:cs typeface="Trebuchet MS"/>
              </a:rPr>
              <a:t> en el sitio del sistema. Para la planificación de los sistemas de distribución es necesario diferenciar entre las normas de instalación según IEC 60 364 y ​​los requisitos de diseño según IEC 947-1. Esto a su vez conduce a:</a:t>
            </a:r>
          </a:p>
          <a:p>
            <a:pPr marL="38100" algn="just">
              <a:lnSpc>
                <a:spcPct val="100000"/>
              </a:lnSpc>
              <a:spcBef>
                <a:spcPts val="259"/>
              </a:spcBef>
            </a:pPr>
            <a:r>
              <a:rPr lang="es-ES" sz="1100" spc="-30" dirty="0">
                <a:latin typeface="Trebuchet MS" panose="020B0603020202020204" pitchFamily="34" charset="0"/>
                <a:cs typeface="Trebuchet MS"/>
              </a:rPr>
              <a:t>de acuerdo con las regulaciones de unidades de consumo y paneles de medidores</a:t>
            </a:r>
          </a:p>
          <a:p>
            <a:pPr marL="38100" algn="just">
              <a:lnSpc>
                <a:spcPct val="100000"/>
              </a:lnSpc>
              <a:spcBef>
                <a:spcPts val="259"/>
              </a:spcBef>
            </a:pPr>
            <a:r>
              <a:rPr lang="es-ES" sz="1100" spc="-30" dirty="0">
                <a:latin typeface="Trebuchet MS" panose="020B0603020202020204" pitchFamily="34" charset="0"/>
                <a:cs typeface="Trebuchet MS"/>
              </a:rPr>
              <a:t>Pequeños cuadros de distribución y cuadros de montaje de contadores hasta 63 A</a:t>
            </a:r>
          </a:p>
          <a:p>
            <a:pPr marL="38100" algn="just">
              <a:lnSpc>
                <a:spcPct val="100000"/>
              </a:lnSpc>
              <a:spcBef>
                <a:spcPts val="259"/>
              </a:spcBef>
            </a:pPr>
            <a:r>
              <a:rPr lang="es-ES" sz="1100" spc="-30" dirty="0">
                <a:latin typeface="Trebuchet MS" panose="020B0603020202020204" pitchFamily="34" charset="0"/>
                <a:cs typeface="Trebuchet MS"/>
              </a:rPr>
              <a:t>Unidades con circuitos de carga con In &lt; 63A</a:t>
            </a:r>
          </a:p>
          <a:p>
            <a:pPr marL="38100" algn="just">
              <a:lnSpc>
                <a:spcPct val="100000"/>
              </a:lnSpc>
              <a:spcBef>
                <a:spcPts val="259"/>
              </a:spcBef>
            </a:pPr>
            <a:r>
              <a:rPr lang="es-ES" sz="1100" spc="-30" dirty="0">
                <a:latin typeface="Trebuchet MS" panose="020B0603020202020204" pitchFamily="34" charset="0"/>
                <a:cs typeface="Trebuchet MS"/>
              </a:rPr>
              <a:t>Tipo de protección IP 31 o 3X (estándar nacional)</a:t>
            </a:r>
          </a:p>
          <a:p>
            <a:pPr marL="38100" algn="just">
              <a:lnSpc>
                <a:spcPct val="100000"/>
              </a:lnSpc>
              <a:spcBef>
                <a:spcPts val="259"/>
              </a:spcBef>
            </a:pPr>
            <a:r>
              <a:rPr lang="es-ES" sz="1100" spc="-30" dirty="0">
                <a:latin typeface="Trebuchet MS" panose="020B0603020202020204" pitchFamily="34" charset="0"/>
                <a:cs typeface="Trebuchet MS"/>
              </a:rPr>
              <a:t>de acuerdo con EN 60439, Parte 1</a:t>
            </a:r>
          </a:p>
          <a:p>
            <a:pPr marL="38100" algn="just">
              <a:lnSpc>
                <a:spcPct val="100000"/>
              </a:lnSpc>
              <a:spcBef>
                <a:spcPts val="259"/>
              </a:spcBef>
            </a:pPr>
            <a:r>
              <a:rPr lang="es-ES" sz="1100" spc="-30" dirty="0">
                <a:latin typeface="Trebuchet MS" panose="020B0603020202020204" pitchFamily="34" charset="0"/>
                <a:cs typeface="Trebuchet MS"/>
              </a:rPr>
              <a:t>Combinaciones de </a:t>
            </a:r>
            <a:r>
              <a:rPr lang="es-ES" sz="1100" spc="-30" dirty="0" err="1">
                <a:latin typeface="Trebuchet MS" panose="020B0603020202020204" pitchFamily="34" charset="0"/>
                <a:cs typeface="Trebuchet MS"/>
              </a:rPr>
              <a:t>aparamenta</a:t>
            </a:r>
            <a:r>
              <a:rPr lang="es-ES" sz="1100" spc="-30" dirty="0">
                <a:latin typeface="Trebuchet MS" panose="020B0603020202020204" pitchFamily="34" charset="0"/>
                <a:cs typeface="Trebuchet MS"/>
              </a:rPr>
              <a:t> de baja tensión</a:t>
            </a:r>
          </a:p>
          <a:p>
            <a:pPr marL="38100" algn="just">
              <a:lnSpc>
                <a:spcPct val="100000"/>
              </a:lnSpc>
              <a:spcBef>
                <a:spcPts val="259"/>
              </a:spcBef>
            </a:pPr>
            <a:r>
              <a:rPr lang="es-ES" sz="1100" spc="-30" dirty="0">
                <a:latin typeface="Trebuchet MS" panose="020B0603020202020204" pitchFamily="34" charset="0"/>
                <a:cs typeface="Trebuchet MS"/>
              </a:rPr>
              <a:t>de acuerdo con EN 60439-3</a:t>
            </a:r>
          </a:p>
          <a:p>
            <a:pPr marL="38100" algn="just">
              <a:lnSpc>
                <a:spcPct val="100000"/>
              </a:lnSpc>
              <a:spcBef>
                <a:spcPts val="259"/>
              </a:spcBef>
            </a:pPr>
            <a:r>
              <a:rPr lang="es-ES" sz="1100" spc="-30" dirty="0">
                <a:latin typeface="Trebuchet MS" panose="020B0603020202020204" pitchFamily="34" charset="0"/>
                <a:cs typeface="Trebuchet MS"/>
              </a:rPr>
              <a:t>reemplaza a los sistemas de distribución de instalación ensamblados en fábrica.</a:t>
            </a:r>
          </a:p>
          <a:p>
            <a:pPr marL="38100" algn="just">
              <a:lnSpc>
                <a:spcPct val="100000"/>
              </a:lnSpc>
              <a:spcBef>
                <a:spcPts val="259"/>
              </a:spcBef>
            </a:pPr>
            <a:endParaRPr lang="es-ES" sz="1100" spc="-30" dirty="0">
              <a:latin typeface="Trebuchet MS" panose="020B0603020202020204" pitchFamily="34" charset="0"/>
              <a:cs typeface="Trebuchet MS"/>
            </a:endParaRPr>
          </a:p>
          <a:p>
            <a:pPr marL="38100" algn="just">
              <a:lnSpc>
                <a:spcPct val="100000"/>
              </a:lnSpc>
              <a:spcBef>
                <a:spcPts val="259"/>
              </a:spcBef>
            </a:pPr>
            <a:r>
              <a:rPr lang="es-ES" sz="1100" b="1" spc="-30" dirty="0" smtClean="0">
                <a:latin typeface="Trebuchet MS" panose="020B0603020202020204" pitchFamily="34" charset="0"/>
                <a:cs typeface="Trebuchet MS"/>
              </a:rPr>
              <a:t>9.1   Combinaciones </a:t>
            </a:r>
            <a:r>
              <a:rPr lang="es-ES" sz="1100" b="1" spc="-30" dirty="0">
                <a:latin typeface="Trebuchet MS" panose="020B0603020202020204" pitchFamily="34" charset="0"/>
                <a:cs typeface="Trebuchet MS"/>
              </a:rPr>
              <a:t>de </a:t>
            </a:r>
            <a:r>
              <a:rPr lang="es-ES" sz="1100" b="1" spc="-30" dirty="0" err="1">
                <a:latin typeface="Trebuchet MS" panose="020B0603020202020204" pitchFamily="34" charset="0"/>
                <a:cs typeface="Trebuchet MS"/>
              </a:rPr>
              <a:t>aparamenta</a:t>
            </a:r>
            <a:r>
              <a:rPr lang="es-ES" sz="1100" b="1" spc="-30" dirty="0">
                <a:latin typeface="Trebuchet MS" panose="020B0603020202020204" pitchFamily="34" charset="0"/>
                <a:cs typeface="Trebuchet MS"/>
              </a:rPr>
              <a:t> con prueba de tipo (TSC)</a:t>
            </a:r>
          </a:p>
          <a:p>
            <a:pPr marL="38100" algn="just">
              <a:lnSpc>
                <a:spcPct val="100000"/>
              </a:lnSpc>
              <a:spcBef>
                <a:spcPts val="259"/>
              </a:spcBef>
            </a:pPr>
            <a:endParaRPr lang="es-ES" sz="1100" b="1" spc="-30" dirty="0">
              <a:latin typeface="Trebuchet MS" panose="020B0603020202020204" pitchFamily="34" charset="0"/>
              <a:cs typeface="Trebuchet MS"/>
            </a:endParaRPr>
          </a:p>
          <a:p>
            <a:pPr marL="38100" algn="just">
              <a:lnSpc>
                <a:spcPct val="100000"/>
              </a:lnSpc>
              <a:spcBef>
                <a:spcPts val="259"/>
              </a:spcBef>
            </a:pPr>
            <a:r>
              <a:rPr lang="es-ES" sz="1100" b="1" spc="-30" dirty="0">
                <a:latin typeface="Trebuchet MS" panose="020B0603020202020204" pitchFamily="34" charset="0"/>
                <a:cs typeface="Trebuchet MS"/>
              </a:rPr>
              <a:t>EN </a:t>
            </a:r>
            <a:r>
              <a:rPr lang="es-ES" sz="1100" b="1" spc="-30" dirty="0" smtClean="0">
                <a:latin typeface="Trebuchet MS" panose="020B0603020202020204" pitchFamily="34" charset="0"/>
                <a:cs typeface="Trebuchet MS"/>
              </a:rPr>
              <a:t>60439</a:t>
            </a:r>
            <a:r>
              <a:rPr lang="es-ES" sz="1100" b="1" spc="-30" dirty="0">
                <a:latin typeface="Trebuchet MS" panose="020B0603020202020204" pitchFamily="34" charset="0"/>
                <a:cs typeface="Trebuchet MS"/>
              </a:rPr>
              <a:t>, Parte l</a:t>
            </a:r>
          </a:p>
          <a:p>
            <a:pPr marL="38100" algn="just">
              <a:lnSpc>
                <a:spcPct val="100000"/>
              </a:lnSpc>
              <a:spcBef>
                <a:spcPts val="259"/>
              </a:spcBef>
            </a:pPr>
            <a:r>
              <a:rPr lang="es-ES" sz="1100" spc="-30" dirty="0">
                <a:latin typeface="Trebuchet MS" panose="020B0603020202020204" pitchFamily="34" charset="0"/>
                <a:cs typeface="Trebuchet MS"/>
              </a:rPr>
              <a:t>Las combinaciones de </a:t>
            </a:r>
            <a:r>
              <a:rPr lang="es-ES" sz="1100" spc="-30" dirty="0" err="1">
                <a:latin typeface="Trebuchet MS" panose="020B0603020202020204" pitchFamily="34" charset="0"/>
                <a:cs typeface="Trebuchet MS"/>
              </a:rPr>
              <a:t>aparamenta</a:t>
            </a:r>
            <a:r>
              <a:rPr lang="es-ES" sz="1100" spc="-30" dirty="0">
                <a:latin typeface="Trebuchet MS" panose="020B0603020202020204" pitchFamily="34" charset="0"/>
                <a:cs typeface="Trebuchet MS"/>
              </a:rPr>
              <a:t> de baja tensión de tipo probado se identifican por el sistema completo del fabricante, como armarios, raíles, módulos y unidades. Estas combinaciones de </a:t>
            </a:r>
            <a:r>
              <a:rPr lang="es-ES" sz="1100" spc="-30" dirty="0" err="1">
                <a:latin typeface="Trebuchet MS" panose="020B0603020202020204" pitchFamily="34" charset="0"/>
                <a:cs typeface="Trebuchet MS"/>
              </a:rPr>
              <a:t>aparamenta</a:t>
            </a:r>
            <a:r>
              <a:rPr lang="es-ES" sz="1100" spc="-30" dirty="0">
                <a:latin typeface="Trebuchet MS" panose="020B0603020202020204" pitchFamily="34" charset="0"/>
                <a:cs typeface="Trebuchet MS"/>
              </a:rPr>
              <a:t> se pueden considerar de tipo ensayado cuando su montaje se realiza de acuerdo con las instrucciones del fabricante de modo que se asegure la equivalencia con el tipo o sistema original para el cumplimiento de la norma.</a:t>
            </a:r>
            <a:endParaRPr sz="900" dirty="0">
              <a:latin typeface="Trebuchet MS" panose="020B0603020202020204" pitchFamily="34" charset="0"/>
              <a:cs typeface="Arial MT"/>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28600" y="190500"/>
            <a:ext cx="8610600" cy="5159746"/>
          </a:xfrm>
          <a:prstGeom prst="rect">
            <a:avLst/>
          </a:prstGeom>
        </p:spPr>
        <p:txBody>
          <a:bodyPr vert="horz" wrap="square" lIns="0" tIns="12065" rIns="0" bIns="0" rtlCol="0">
            <a:spAutoFit/>
          </a:bodyPr>
          <a:lstStyle/>
          <a:p>
            <a:pPr marL="25400" algn="just">
              <a:lnSpc>
                <a:spcPct val="100000"/>
              </a:lnSpc>
              <a:spcBef>
                <a:spcPts val="95"/>
              </a:spcBef>
            </a:pPr>
            <a:r>
              <a:rPr lang="es-ES" sz="1100" b="1" spc="65" dirty="0" smtClean="0">
                <a:latin typeface="Trebuchet MS"/>
                <a:cs typeface="Trebuchet MS"/>
              </a:rPr>
              <a:t>9.2  Combinaciones </a:t>
            </a:r>
            <a:r>
              <a:rPr lang="es-ES" sz="1100" b="1" spc="65" dirty="0">
                <a:latin typeface="Trebuchet MS"/>
                <a:cs typeface="Trebuchet MS"/>
              </a:rPr>
              <a:t>de </a:t>
            </a:r>
            <a:r>
              <a:rPr lang="es-ES" sz="1100" b="1" spc="65" dirty="0" err="1">
                <a:latin typeface="Trebuchet MS"/>
                <a:cs typeface="Trebuchet MS"/>
              </a:rPr>
              <a:t>aparamenta</a:t>
            </a:r>
            <a:r>
              <a:rPr lang="es-ES" sz="1100" b="1" spc="65" dirty="0">
                <a:latin typeface="Trebuchet MS"/>
                <a:cs typeface="Trebuchet MS"/>
              </a:rPr>
              <a:t> con prueba de tipo parcial (PTSC)</a:t>
            </a:r>
          </a:p>
          <a:p>
            <a:pPr marL="25400" algn="just">
              <a:lnSpc>
                <a:spcPct val="100000"/>
              </a:lnSpc>
              <a:spcBef>
                <a:spcPts val="95"/>
              </a:spcBef>
            </a:pPr>
            <a:endParaRPr lang="es-ES" sz="1100" spc="65" dirty="0">
              <a:latin typeface="Trebuchet MS"/>
              <a:cs typeface="Trebuchet MS"/>
            </a:endParaRPr>
          </a:p>
          <a:p>
            <a:pPr marL="25400" algn="just">
              <a:lnSpc>
                <a:spcPct val="100000"/>
              </a:lnSpc>
              <a:spcBef>
                <a:spcPts val="95"/>
              </a:spcBef>
            </a:pPr>
            <a:r>
              <a:rPr lang="es-ES" sz="1100" b="1" spc="65" dirty="0">
                <a:latin typeface="Trebuchet MS"/>
                <a:cs typeface="Trebuchet MS"/>
              </a:rPr>
              <a:t>EN </a:t>
            </a:r>
            <a:r>
              <a:rPr lang="es-ES" sz="1100" b="1" spc="65" dirty="0" smtClean="0">
                <a:latin typeface="Trebuchet MS"/>
                <a:cs typeface="Trebuchet MS"/>
              </a:rPr>
              <a:t>6043</a:t>
            </a:r>
            <a:endParaRPr lang="es-ES" sz="1100" b="1" spc="65" dirty="0">
              <a:latin typeface="Trebuchet MS"/>
              <a:cs typeface="Trebuchet MS"/>
            </a:endParaRPr>
          </a:p>
          <a:p>
            <a:pPr marL="25400" algn="just">
              <a:lnSpc>
                <a:spcPct val="100000"/>
              </a:lnSpc>
              <a:spcBef>
                <a:spcPts val="95"/>
              </a:spcBef>
            </a:pPr>
            <a:r>
              <a:rPr lang="es-ES" sz="1100" spc="65" dirty="0">
                <a:latin typeface="Trebuchet MS"/>
                <a:cs typeface="Trebuchet MS"/>
              </a:rPr>
              <a:t>Las combinaciones de </a:t>
            </a:r>
            <a:r>
              <a:rPr lang="es-ES" sz="1100" spc="65" dirty="0" err="1">
                <a:latin typeface="Trebuchet MS"/>
                <a:cs typeface="Trebuchet MS"/>
              </a:rPr>
              <a:t>aparamenta</a:t>
            </a:r>
            <a:r>
              <a:rPr lang="es-ES" sz="1100" spc="65" dirty="0">
                <a:latin typeface="Trebuchet MS"/>
                <a:cs typeface="Trebuchet MS"/>
              </a:rPr>
              <a:t> de baja tensión con ensayo de tipo parcial incluyen módulos con ensayo de tipo y sin ensayo de tipo, asumiendo que estos últimos se derivan (por ejemplo, por cálculo) de módulos con ensayo de tipo que han superado las pruebas correspondientes. Tales combinaciones resultan de la instalación de unidades o módulos no incluidos en la prueba de tipo del fabricante, tales </a:t>
            </a:r>
            <a:r>
              <a:rPr lang="es-ES" sz="1100" spc="65" dirty="0" smtClean="0">
                <a:latin typeface="Trebuchet MS"/>
                <a:cs typeface="Trebuchet MS"/>
              </a:rPr>
              <a:t>como:</a:t>
            </a:r>
            <a:endParaRPr lang="es-ES" sz="1100" spc="65" dirty="0">
              <a:latin typeface="Trebuchet MS"/>
              <a:cs typeface="Trebuchet MS"/>
            </a:endParaRPr>
          </a:p>
          <a:p>
            <a:pPr marL="354013" indent="-328613" algn="just">
              <a:lnSpc>
                <a:spcPct val="100000"/>
              </a:lnSpc>
              <a:spcBef>
                <a:spcPts val="95"/>
              </a:spcBef>
              <a:buFont typeface="Wingdings" panose="05000000000000000000" pitchFamily="2" charset="2"/>
              <a:buChar char="q"/>
            </a:pPr>
            <a:r>
              <a:rPr lang="es-ES" sz="1100" spc="65" dirty="0">
                <a:latin typeface="Trebuchet MS"/>
                <a:cs typeface="Trebuchet MS"/>
              </a:rPr>
              <a:t>Sistemas de compensación (sobre placa de soporte)</a:t>
            </a:r>
          </a:p>
          <a:p>
            <a:pPr marL="354013" indent="-328613" algn="just">
              <a:lnSpc>
                <a:spcPct val="100000"/>
              </a:lnSpc>
              <a:spcBef>
                <a:spcPts val="95"/>
              </a:spcBef>
              <a:buFont typeface="Wingdings" panose="05000000000000000000" pitchFamily="2" charset="2"/>
              <a:buChar char="q"/>
            </a:pPr>
            <a:r>
              <a:rPr lang="es-ES" sz="1100" spc="65" dirty="0">
                <a:latin typeface="Trebuchet MS"/>
                <a:cs typeface="Trebuchet MS"/>
              </a:rPr>
              <a:t>Unidades electrónicas</a:t>
            </a:r>
          </a:p>
          <a:p>
            <a:pPr marL="354013" indent="-328613" algn="just">
              <a:lnSpc>
                <a:spcPct val="100000"/>
              </a:lnSpc>
              <a:spcBef>
                <a:spcPts val="95"/>
              </a:spcBef>
              <a:buFont typeface="Wingdings" panose="05000000000000000000" pitchFamily="2" charset="2"/>
              <a:buChar char="q"/>
            </a:pPr>
            <a:r>
              <a:rPr lang="es-ES" sz="1100" spc="65" dirty="0">
                <a:latin typeface="Trebuchet MS"/>
                <a:cs typeface="Trebuchet MS"/>
              </a:rPr>
              <a:t>Instalaciones de puertas</a:t>
            </a:r>
          </a:p>
          <a:p>
            <a:pPr marL="354013" indent="-328613" algn="just">
              <a:lnSpc>
                <a:spcPct val="100000"/>
              </a:lnSpc>
              <a:spcBef>
                <a:spcPts val="95"/>
              </a:spcBef>
              <a:buFont typeface="Wingdings" panose="05000000000000000000" pitchFamily="2" charset="2"/>
              <a:buChar char="q"/>
            </a:pPr>
            <a:r>
              <a:rPr lang="es-ES" sz="1100" spc="65" dirty="0">
                <a:latin typeface="Trebuchet MS"/>
                <a:cs typeface="Trebuchet MS"/>
              </a:rPr>
              <a:t>Soportes de barras in situ</a:t>
            </a:r>
          </a:p>
          <a:p>
            <a:pPr marL="354013" indent="-328613" algn="just">
              <a:lnSpc>
                <a:spcPct val="100000"/>
              </a:lnSpc>
              <a:spcBef>
                <a:spcPts val="95"/>
              </a:spcBef>
              <a:buFont typeface="Wingdings" panose="05000000000000000000" pitchFamily="2" charset="2"/>
              <a:buChar char="q"/>
            </a:pPr>
            <a:r>
              <a:rPr lang="es-ES" sz="1100" spc="65" dirty="0">
                <a:latin typeface="Trebuchet MS"/>
                <a:cs typeface="Trebuchet MS"/>
              </a:rPr>
              <a:t>Incumplimiento de las instrucciones de instalación del fabricante.</a:t>
            </a:r>
          </a:p>
          <a:p>
            <a:pPr marL="25400" algn="just">
              <a:lnSpc>
                <a:spcPct val="100000"/>
              </a:lnSpc>
              <a:spcBef>
                <a:spcPts val="95"/>
              </a:spcBef>
            </a:pPr>
            <a:r>
              <a:rPr lang="es-ES" sz="1100" spc="65" dirty="0">
                <a:latin typeface="Trebuchet MS"/>
                <a:cs typeface="Trebuchet MS"/>
              </a:rPr>
              <a:t>Las combinaciones de celdas con pruebas de tipo parciales requieren la verificación obligatoria del instalador del sistema con respecto a:</a:t>
            </a:r>
          </a:p>
          <a:p>
            <a:pPr marL="354013" indent="-328613" algn="just">
              <a:lnSpc>
                <a:spcPct val="100000"/>
              </a:lnSpc>
              <a:spcBef>
                <a:spcPts val="95"/>
              </a:spcBef>
              <a:buFont typeface="Wingdings" panose="05000000000000000000" pitchFamily="2" charset="2"/>
              <a:buChar char="q"/>
            </a:pPr>
            <a:r>
              <a:rPr lang="es-ES" sz="1100" spc="65" dirty="0">
                <a:latin typeface="Trebuchet MS"/>
                <a:cs typeface="Trebuchet MS"/>
              </a:rPr>
              <a:t>Límites de aumento de temperatura</a:t>
            </a:r>
          </a:p>
          <a:p>
            <a:pPr marL="354013" indent="-328613" algn="just">
              <a:lnSpc>
                <a:spcPct val="100000"/>
              </a:lnSpc>
              <a:spcBef>
                <a:spcPts val="95"/>
              </a:spcBef>
              <a:buFont typeface="Wingdings" panose="05000000000000000000" pitchFamily="2" charset="2"/>
              <a:buChar char="q"/>
            </a:pPr>
            <a:r>
              <a:rPr lang="es-ES" sz="1100" spc="65" dirty="0">
                <a:latin typeface="Trebuchet MS"/>
                <a:cs typeface="Trebuchet MS"/>
              </a:rPr>
              <a:t>Comportamiento de cortocircuito</a:t>
            </a:r>
          </a:p>
          <a:p>
            <a:pPr marL="354013" indent="-328613" algn="just">
              <a:lnSpc>
                <a:spcPct val="100000"/>
              </a:lnSpc>
              <a:spcBef>
                <a:spcPts val="95"/>
              </a:spcBef>
              <a:buFont typeface="Wingdings" panose="05000000000000000000" pitchFamily="2" charset="2"/>
              <a:buChar char="q"/>
            </a:pPr>
            <a:r>
              <a:rPr lang="es-ES" sz="1100" spc="65" dirty="0">
                <a:latin typeface="Trebuchet MS"/>
                <a:cs typeface="Trebuchet MS"/>
              </a:rPr>
              <a:t>Vías de fuga y espacios libres en el aire</a:t>
            </a:r>
          </a:p>
          <a:p>
            <a:pPr marL="354013" indent="-328613" algn="just">
              <a:lnSpc>
                <a:spcPct val="100000"/>
              </a:lnSpc>
              <a:spcBef>
                <a:spcPts val="95"/>
              </a:spcBef>
              <a:buFont typeface="Wingdings" panose="05000000000000000000" pitchFamily="2" charset="2"/>
              <a:buChar char="q"/>
            </a:pPr>
            <a:r>
              <a:rPr lang="es-ES" sz="1100" spc="65" dirty="0">
                <a:latin typeface="Trebuchet MS"/>
                <a:cs typeface="Trebuchet MS"/>
              </a:rPr>
              <a:t>Cálculo de cortocircuito para las barras</a:t>
            </a:r>
          </a:p>
          <a:p>
            <a:pPr marL="354013" indent="-328613" algn="just">
              <a:lnSpc>
                <a:spcPct val="100000"/>
              </a:lnSpc>
              <a:spcBef>
                <a:spcPts val="95"/>
              </a:spcBef>
              <a:buFont typeface="Wingdings" panose="05000000000000000000" pitchFamily="2" charset="2"/>
              <a:buChar char="q"/>
            </a:pPr>
            <a:r>
              <a:rPr lang="es-ES" sz="1100" spc="65" dirty="0">
                <a:latin typeface="Trebuchet MS"/>
                <a:cs typeface="Trebuchet MS"/>
              </a:rPr>
              <a:t>Cálculo de la pérdida de calor.</a:t>
            </a:r>
          </a:p>
          <a:p>
            <a:pPr marL="25400" algn="just">
              <a:lnSpc>
                <a:spcPct val="100000"/>
              </a:lnSpc>
              <a:spcBef>
                <a:spcPts val="95"/>
              </a:spcBef>
            </a:pPr>
            <a:endParaRPr lang="es-ES" sz="1100" spc="65" dirty="0">
              <a:latin typeface="Trebuchet MS"/>
              <a:cs typeface="Trebuchet MS"/>
            </a:endParaRPr>
          </a:p>
          <a:p>
            <a:pPr marL="25400" algn="just">
              <a:lnSpc>
                <a:spcPct val="100000"/>
              </a:lnSpc>
              <a:spcBef>
                <a:spcPts val="95"/>
              </a:spcBef>
            </a:pPr>
            <a:r>
              <a:rPr lang="es-ES" sz="1100" b="1" spc="65" dirty="0" smtClean="0">
                <a:latin typeface="Trebuchet MS"/>
                <a:cs typeface="Trebuchet MS"/>
              </a:rPr>
              <a:t>9.S  Prueba </a:t>
            </a:r>
            <a:r>
              <a:rPr lang="es-ES" sz="1100" b="1" spc="65" dirty="0">
                <a:latin typeface="Trebuchet MS"/>
                <a:cs typeface="Trebuchet MS"/>
              </a:rPr>
              <a:t>de fuerza de </a:t>
            </a:r>
            <a:r>
              <a:rPr lang="es-ES" sz="1100" b="1" spc="65" dirty="0" smtClean="0">
                <a:latin typeface="Trebuchet MS"/>
                <a:cs typeface="Trebuchet MS"/>
              </a:rPr>
              <a:t>cortocircuito</a:t>
            </a:r>
          </a:p>
          <a:p>
            <a:pPr marL="25400" algn="just">
              <a:lnSpc>
                <a:spcPct val="100000"/>
              </a:lnSpc>
              <a:spcBef>
                <a:spcPts val="95"/>
              </a:spcBef>
            </a:pPr>
            <a:endParaRPr lang="es-ES" sz="1100" spc="65" dirty="0">
              <a:latin typeface="Trebuchet MS"/>
              <a:cs typeface="Trebuchet MS"/>
            </a:endParaRPr>
          </a:p>
          <a:p>
            <a:pPr marL="25400" algn="just">
              <a:lnSpc>
                <a:spcPct val="100000"/>
              </a:lnSpc>
              <a:spcBef>
                <a:spcPts val="95"/>
              </a:spcBef>
            </a:pPr>
            <a:r>
              <a:rPr lang="es-ES" sz="1100" spc="65" dirty="0">
                <a:latin typeface="Trebuchet MS"/>
                <a:cs typeface="Trebuchet MS"/>
              </a:rPr>
              <a:t>La prueba de la resistencia al cortocircuito con respecto a los esfuerzos mecánicos y térmicos del sistema eléctrico sigue de acuerdo con IEC 60 909 e IEC 865. Esta prueba no es necesaria</a:t>
            </a:r>
            <a:r>
              <a:rPr lang="es-ES" sz="1100" spc="65" dirty="0" smtClean="0">
                <a:latin typeface="Trebuchet MS"/>
                <a:cs typeface="Trebuchet MS"/>
              </a:rPr>
              <a:t>:</a:t>
            </a:r>
          </a:p>
          <a:p>
            <a:pPr marL="25400" algn="just">
              <a:lnSpc>
                <a:spcPct val="100000"/>
              </a:lnSpc>
              <a:spcBef>
                <a:spcPts val="95"/>
              </a:spcBef>
            </a:pPr>
            <a:endParaRPr lang="es-ES" sz="1100" spc="65" dirty="0">
              <a:latin typeface="Trebuchet MS"/>
              <a:cs typeface="Trebuchet MS"/>
            </a:endParaRPr>
          </a:p>
          <a:p>
            <a:pPr marL="354013" indent="-328613" algn="just">
              <a:lnSpc>
                <a:spcPct val="100000"/>
              </a:lnSpc>
              <a:spcBef>
                <a:spcPts val="95"/>
              </a:spcBef>
              <a:buFont typeface="Wingdings" panose="05000000000000000000" pitchFamily="2" charset="2"/>
              <a:buChar char="Ø"/>
            </a:pPr>
            <a:r>
              <a:rPr lang="es-ES" sz="1100" spc="65" dirty="0">
                <a:latin typeface="Trebuchet MS"/>
                <a:cs typeface="Trebuchet MS"/>
              </a:rPr>
              <a:t>en circuitos auxiliares con transformadores</a:t>
            </a:r>
          </a:p>
          <a:p>
            <a:pPr marL="354013" indent="-328613" algn="just">
              <a:lnSpc>
                <a:spcPct val="100000"/>
              </a:lnSpc>
              <a:spcBef>
                <a:spcPts val="95"/>
              </a:spcBef>
              <a:buFont typeface="Wingdings" panose="05000000000000000000" pitchFamily="2" charset="2"/>
              <a:buChar char="Ø"/>
            </a:pPr>
            <a:r>
              <a:rPr lang="es-ES" sz="1100" spc="65" dirty="0">
                <a:latin typeface="Trebuchet MS"/>
                <a:cs typeface="Trebuchet MS"/>
              </a:rPr>
              <a:t>con equipo de protección de sobrecarga limitador de corriente (</a:t>
            </a:r>
            <a:r>
              <a:rPr lang="es-ES" sz="1100" spc="65" dirty="0" err="1">
                <a:latin typeface="Trebuchet MS"/>
                <a:cs typeface="Trebuchet MS"/>
              </a:rPr>
              <a:t>I›u</a:t>
            </a:r>
            <a:r>
              <a:rPr lang="es-ES" sz="1100" spc="65" dirty="0">
                <a:latin typeface="Trebuchet MS"/>
                <a:cs typeface="Trebuchet MS"/>
              </a:rPr>
              <a:t> ≤ 15 </a:t>
            </a:r>
            <a:r>
              <a:rPr lang="es-ES" sz="1100" spc="65" dirty="0" err="1">
                <a:latin typeface="Trebuchet MS"/>
                <a:cs typeface="Trebuchet MS"/>
              </a:rPr>
              <a:t>kA</a:t>
            </a:r>
            <a:r>
              <a:rPr lang="es-ES" sz="1100" spc="65" dirty="0">
                <a:latin typeface="Trebuchet MS"/>
                <a:cs typeface="Trebuchet MS"/>
              </a:rPr>
              <a:t>),</a:t>
            </a:r>
          </a:p>
          <a:p>
            <a:pPr marL="354013" indent="-328613" algn="just">
              <a:lnSpc>
                <a:spcPct val="100000"/>
              </a:lnSpc>
              <a:spcBef>
                <a:spcPts val="95"/>
              </a:spcBef>
              <a:buFont typeface="Wingdings" panose="05000000000000000000" pitchFamily="2" charset="2"/>
              <a:buChar char="Ø"/>
            </a:pPr>
            <a:r>
              <a:rPr lang="es-ES" sz="1100" spc="65" dirty="0">
                <a:latin typeface="Trebuchet MS"/>
                <a:cs typeface="Trebuchet MS"/>
              </a:rPr>
              <a:t>con una corriente nominal de cortocircuito prevista (</a:t>
            </a:r>
            <a:r>
              <a:rPr lang="es-ES" sz="1100" spc="65" dirty="0" err="1">
                <a:latin typeface="Trebuchet MS"/>
                <a:cs typeface="Trebuchet MS"/>
              </a:rPr>
              <a:t>I›u</a:t>
            </a:r>
            <a:r>
              <a:rPr lang="es-ES" sz="1100" spc="65" dirty="0">
                <a:latin typeface="Trebuchet MS"/>
                <a:cs typeface="Trebuchet MS"/>
              </a:rPr>
              <a:t> ≤ 15 </a:t>
            </a:r>
            <a:r>
              <a:rPr lang="es-ES" sz="1100" spc="65" dirty="0" err="1">
                <a:latin typeface="Trebuchet MS"/>
                <a:cs typeface="Trebuchet MS"/>
              </a:rPr>
              <a:t>kA</a:t>
            </a:r>
            <a:r>
              <a:rPr lang="es-ES" sz="1100" spc="65" dirty="0">
                <a:latin typeface="Trebuchet MS"/>
                <a:cs typeface="Trebuchet MS"/>
              </a:rPr>
              <a:t>).</a:t>
            </a:r>
          </a:p>
          <a:p>
            <a:pPr marL="25400" algn="just">
              <a:lnSpc>
                <a:spcPct val="100000"/>
              </a:lnSpc>
              <a:spcBef>
                <a:spcPts val="95"/>
              </a:spcBef>
            </a:pPr>
            <a:endParaRPr sz="1100" baseline="6172" dirty="0">
              <a:latin typeface="Arial MT"/>
              <a:cs typeface="Arial MT"/>
            </a:endParaRP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28600" y="190500"/>
            <a:ext cx="8610600" cy="1899879"/>
          </a:xfrm>
          <a:prstGeom prst="rect">
            <a:avLst/>
          </a:prstGeom>
        </p:spPr>
        <p:txBody>
          <a:bodyPr vert="horz" wrap="square" lIns="0" tIns="12065" rIns="0" bIns="0" rtlCol="0">
            <a:spAutoFit/>
          </a:bodyPr>
          <a:lstStyle/>
          <a:p>
            <a:pPr marL="25400" algn="just">
              <a:lnSpc>
                <a:spcPct val="100000"/>
              </a:lnSpc>
              <a:spcBef>
                <a:spcPts val="95"/>
              </a:spcBef>
            </a:pPr>
            <a:endParaRPr lang="es-ES" sz="1100" spc="65" dirty="0" smtClean="0">
              <a:latin typeface="Trebuchet MS"/>
              <a:cs typeface="Trebuchet MS"/>
            </a:endParaRPr>
          </a:p>
          <a:p>
            <a:pPr marL="25400" algn="just">
              <a:lnSpc>
                <a:spcPct val="100000"/>
              </a:lnSpc>
              <a:spcBef>
                <a:spcPts val="95"/>
              </a:spcBef>
            </a:pPr>
            <a:r>
              <a:rPr lang="es-ES" sz="1100" spc="65" dirty="0" smtClean="0">
                <a:latin typeface="Trebuchet MS"/>
                <a:cs typeface="Trebuchet MS"/>
              </a:rPr>
              <a:t>Para el estrés mecánico del </a:t>
            </a:r>
            <a:r>
              <a:rPr lang="es-ES" sz="1100" spc="65" dirty="0">
                <a:latin typeface="Trebuchet MS"/>
                <a:cs typeface="Trebuchet MS"/>
              </a:rPr>
              <a:t>cortocircuito de las combinaciones de </a:t>
            </a:r>
            <a:r>
              <a:rPr lang="es-ES" sz="1100" spc="65" dirty="0" err="1">
                <a:latin typeface="Trebuchet MS"/>
                <a:cs typeface="Trebuchet MS"/>
              </a:rPr>
              <a:t>aparamenta</a:t>
            </a:r>
            <a:r>
              <a:rPr lang="es-ES" sz="1100" spc="65" dirty="0">
                <a:latin typeface="Trebuchet MS"/>
                <a:cs typeface="Trebuchet MS"/>
              </a:rPr>
              <a:t>, deben </a:t>
            </a:r>
            <a:r>
              <a:rPr lang="es-ES" sz="1100" spc="65" dirty="0" smtClean="0">
                <a:latin typeface="Trebuchet MS"/>
                <a:cs typeface="Trebuchet MS"/>
              </a:rPr>
              <a:t>determinarse, </a:t>
            </a:r>
            <a:r>
              <a:rPr lang="es-ES" sz="1100" spc="65" dirty="0">
                <a:latin typeface="Trebuchet MS"/>
                <a:cs typeface="Trebuchet MS"/>
              </a:rPr>
              <a:t>en la (Tabla </a:t>
            </a:r>
            <a:r>
              <a:rPr lang="es-ES" sz="1100" spc="65" dirty="0" smtClean="0">
                <a:latin typeface="Trebuchet MS"/>
                <a:cs typeface="Trebuchet MS"/>
              </a:rPr>
              <a:t>9.1) la </a:t>
            </a:r>
            <a:r>
              <a:rPr lang="es-ES" sz="1100" spc="65" dirty="0">
                <a:latin typeface="Trebuchet MS"/>
                <a:cs typeface="Trebuchet MS"/>
              </a:rPr>
              <a:t>corriente máxima de cortocircuito </a:t>
            </a:r>
            <a:r>
              <a:rPr lang="es-ES" sz="1100" spc="65" dirty="0" err="1">
                <a:latin typeface="Trebuchet MS"/>
                <a:cs typeface="Trebuchet MS"/>
              </a:rPr>
              <a:t>ip</a:t>
            </a:r>
            <a:r>
              <a:rPr lang="es-ES" sz="1100" spc="65" dirty="0">
                <a:latin typeface="Trebuchet MS"/>
                <a:cs typeface="Trebuchet MS"/>
              </a:rPr>
              <a:t> , junto con la corriente de cortocircuito simétrica inicial </a:t>
            </a:r>
            <a:r>
              <a:rPr lang="es-ES" sz="1100" spc="65" dirty="0" err="1" smtClean="0">
                <a:latin typeface="Trebuchet MS"/>
                <a:cs typeface="Trebuchet MS"/>
              </a:rPr>
              <a:t>I'‘k</a:t>
            </a:r>
            <a:r>
              <a:rPr lang="es-ES" sz="1100" spc="65" dirty="0" smtClean="0">
                <a:latin typeface="Trebuchet MS"/>
                <a:cs typeface="Trebuchet MS"/>
              </a:rPr>
              <a:t> </a:t>
            </a:r>
            <a:r>
              <a:rPr lang="es-ES" sz="1100" spc="65" dirty="0">
                <a:latin typeface="Trebuchet MS"/>
                <a:cs typeface="Trebuchet MS"/>
              </a:rPr>
              <a:t>y la relación soportada </a:t>
            </a:r>
            <a:r>
              <a:rPr lang="es-ES" sz="1100" spc="65" dirty="0" smtClean="0">
                <a:latin typeface="Trebuchet MS"/>
                <a:cs typeface="Trebuchet MS"/>
              </a:rPr>
              <a:t>n.</a:t>
            </a:r>
            <a:endParaRPr lang="es-ES" sz="1100" spc="65" dirty="0">
              <a:latin typeface="Trebuchet MS"/>
              <a:cs typeface="Trebuchet MS"/>
            </a:endParaRPr>
          </a:p>
          <a:p>
            <a:pPr marL="25400" algn="just">
              <a:lnSpc>
                <a:spcPct val="100000"/>
              </a:lnSpc>
              <a:spcBef>
                <a:spcPts val="95"/>
              </a:spcBef>
            </a:pPr>
            <a:r>
              <a:rPr lang="es-ES" sz="1100" spc="65" dirty="0" smtClean="0">
                <a:latin typeface="Trebuchet MS"/>
                <a:cs typeface="Trebuchet MS"/>
              </a:rPr>
              <a:t>Una </a:t>
            </a:r>
            <a:r>
              <a:rPr lang="es-ES" sz="1100" spc="65" dirty="0">
                <a:latin typeface="Trebuchet MS"/>
                <a:cs typeface="Trebuchet MS"/>
              </a:rPr>
              <a:t>combinación de </a:t>
            </a:r>
            <a:r>
              <a:rPr lang="es-ES" sz="1100" spc="65" dirty="0" err="1">
                <a:latin typeface="Trebuchet MS"/>
                <a:cs typeface="Trebuchet MS"/>
              </a:rPr>
              <a:t>aparamenta</a:t>
            </a:r>
            <a:r>
              <a:rPr lang="es-ES" sz="1100" spc="65" dirty="0">
                <a:latin typeface="Trebuchet MS"/>
                <a:cs typeface="Trebuchet MS"/>
              </a:rPr>
              <a:t> abarca varios circuitos o una parte de ellos. </a:t>
            </a:r>
            <a:r>
              <a:rPr lang="es-ES" sz="1100" spc="65" dirty="0" smtClean="0">
                <a:latin typeface="Trebuchet MS"/>
                <a:cs typeface="Trebuchet MS"/>
              </a:rPr>
              <a:t>Se </a:t>
            </a:r>
            <a:r>
              <a:rPr lang="es-ES" sz="1100" spc="65" dirty="0">
                <a:latin typeface="Trebuchet MS"/>
                <a:cs typeface="Trebuchet MS"/>
              </a:rPr>
              <a:t>ha introducido el término "factor de diversidad nominal", que tiene en cuenta la carga cambiante y no simultánea de los circuitos principales individuales y que es importante para el dimensionamiento de los alimentadores y barras colectoras de la fuente de alimentación (Tabla 9.2). El factor n se aplica a todos los equipos operativos en los que la disipación de potencia es proporcional a la corriente, como interruptores, pulsadores y luces indicadoras. El factor n’ se aplica a todos los equipos operativos para los que la disipación de potencia es proporcional al cuadrado de la corriente, como disyuntores, </a:t>
            </a:r>
            <a:r>
              <a:rPr lang="es-ES" sz="1100" spc="65" dirty="0" err="1">
                <a:latin typeface="Trebuchet MS"/>
                <a:cs typeface="Trebuchet MS"/>
              </a:rPr>
              <a:t>contactores</a:t>
            </a:r>
            <a:r>
              <a:rPr lang="es-ES" sz="1100" spc="65" dirty="0">
                <a:latin typeface="Trebuchet MS"/>
                <a:cs typeface="Trebuchet MS"/>
              </a:rPr>
              <a:t>, interruptores de desconexión de carga y elementos fusibles.</a:t>
            </a:r>
            <a:endParaRPr sz="1100" baseline="6172" dirty="0">
              <a:latin typeface="Arial MT"/>
              <a:cs typeface="Arial MT"/>
            </a:endParaRPr>
          </a:p>
        </p:txBody>
      </p:sp>
      <p:pic>
        <p:nvPicPr>
          <p:cNvPr id="2" name="Imagen 1"/>
          <p:cNvPicPr>
            <a:picLocks noChangeAspect="1"/>
          </p:cNvPicPr>
          <p:nvPr/>
        </p:nvPicPr>
        <p:blipFill>
          <a:blip r:embed="rId2"/>
          <a:stretch>
            <a:fillRect/>
          </a:stretch>
        </p:blipFill>
        <p:spPr>
          <a:xfrm>
            <a:off x="304800" y="2695918"/>
            <a:ext cx="4191000" cy="2124075"/>
          </a:xfrm>
          <a:prstGeom prst="rect">
            <a:avLst/>
          </a:prstGeom>
        </p:spPr>
      </p:pic>
      <p:pic>
        <p:nvPicPr>
          <p:cNvPr id="3" name="Imagen 2"/>
          <p:cNvPicPr>
            <a:picLocks noChangeAspect="1"/>
          </p:cNvPicPr>
          <p:nvPr/>
        </p:nvPicPr>
        <p:blipFill>
          <a:blip r:embed="rId3"/>
          <a:stretch>
            <a:fillRect/>
          </a:stretch>
        </p:blipFill>
        <p:spPr>
          <a:xfrm>
            <a:off x="4648200" y="3467100"/>
            <a:ext cx="4191000" cy="1990725"/>
          </a:xfrm>
          <a:prstGeom prst="rect">
            <a:avLst/>
          </a:prstGeom>
        </p:spPr>
      </p:pic>
      <p:sp>
        <p:nvSpPr>
          <p:cNvPr id="4" name="Rectángulo 3"/>
          <p:cNvSpPr/>
          <p:nvPr/>
        </p:nvSpPr>
        <p:spPr>
          <a:xfrm>
            <a:off x="114300" y="2369225"/>
            <a:ext cx="4572000" cy="326693"/>
          </a:xfrm>
          <a:prstGeom prst="rect">
            <a:avLst/>
          </a:prstGeom>
        </p:spPr>
        <p:txBody>
          <a:bodyPr>
            <a:spAutoFit/>
          </a:bodyPr>
          <a:lstStyle/>
          <a:p>
            <a:pPr algn="ctr">
              <a:lnSpc>
                <a:spcPts val="880"/>
              </a:lnSpc>
              <a:spcBef>
                <a:spcPts val="95"/>
              </a:spcBef>
            </a:pPr>
            <a:r>
              <a:rPr lang="es-ES" sz="1100" b="1" dirty="0">
                <a:latin typeface="Trebuchet MS" panose="020B0603020202020204" pitchFamily="34" charset="0"/>
                <a:cs typeface="Arial MT"/>
              </a:rPr>
              <a:t>Tabla 9.l: Relación de resistencia para diferentes valores de </a:t>
            </a:r>
            <a:r>
              <a:rPr lang="es-ES" sz="1100" b="1" dirty="0" err="1">
                <a:latin typeface="Trebuchet MS" panose="020B0603020202020204" pitchFamily="34" charset="0"/>
                <a:cs typeface="Arial MT"/>
              </a:rPr>
              <a:t>ip</a:t>
            </a:r>
            <a:r>
              <a:rPr lang="es-ES" sz="1100" b="1" dirty="0">
                <a:latin typeface="Trebuchet MS" panose="020B0603020202020204" pitchFamily="34" charset="0"/>
                <a:cs typeface="Arial MT"/>
              </a:rPr>
              <a:t> y </a:t>
            </a:r>
            <a:r>
              <a:rPr lang="es-ES" sz="1100" b="1" dirty="0" err="1">
                <a:latin typeface="Trebuchet MS" panose="020B0603020202020204" pitchFamily="34" charset="0"/>
                <a:cs typeface="Arial MT"/>
              </a:rPr>
              <a:t>cosφ</a:t>
            </a:r>
            <a:endParaRPr lang="es-ES" sz="1100" b="1" dirty="0">
              <a:latin typeface="Trebuchet MS" panose="020B0603020202020204" pitchFamily="34" charset="0"/>
              <a:cs typeface="Arial MT"/>
            </a:endParaRPr>
          </a:p>
        </p:txBody>
      </p:sp>
      <p:sp>
        <p:nvSpPr>
          <p:cNvPr id="6" name="Rectángulo 5"/>
          <p:cNvSpPr/>
          <p:nvPr/>
        </p:nvSpPr>
        <p:spPr>
          <a:xfrm>
            <a:off x="4648200" y="3064207"/>
            <a:ext cx="4195916" cy="326693"/>
          </a:xfrm>
          <a:prstGeom prst="rect">
            <a:avLst/>
          </a:prstGeom>
        </p:spPr>
        <p:txBody>
          <a:bodyPr wrap="square">
            <a:spAutoFit/>
          </a:bodyPr>
          <a:lstStyle/>
          <a:p>
            <a:pPr algn="ctr">
              <a:lnSpc>
                <a:spcPts val="880"/>
              </a:lnSpc>
              <a:spcBef>
                <a:spcPts val="95"/>
              </a:spcBef>
            </a:pPr>
            <a:r>
              <a:rPr lang="es-ES" sz="1100" b="1" dirty="0">
                <a:latin typeface="Trebuchet MS" panose="020B0603020202020204" pitchFamily="34" charset="0"/>
                <a:cs typeface="Arial MT"/>
              </a:rPr>
              <a:t>Tabla 9.2: Relación de resistencia nominal en función del número de circuitos principales</a:t>
            </a:r>
            <a:endParaRPr lang="es-ES" sz="1100" b="1" dirty="0">
              <a:latin typeface="Trebuchet MS" panose="020B0603020202020204" pitchFamily="34" charset="0"/>
              <a:cs typeface="Lucida Sans Unicode"/>
            </a:endParaRPr>
          </a:p>
        </p:txBody>
      </p:sp>
    </p:spTree>
    <p:extLst>
      <p:ext uri="{BB962C8B-B14F-4D97-AF65-F5344CB8AC3E}">
        <p14:creationId xmlns:p14="http://schemas.microsoft.com/office/powerpoint/2010/main" val="3172025238"/>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28600" y="190500"/>
            <a:ext cx="8686800" cy="5459187"/>
          </a:xfrm>
          <a:prstGeom prst="rect">
            <a:avLst/>
          </a:prstGeom>
        </p:spPr>
        <p:txBody>
          <a:bodyPr vert="horz" wrap="square" lIns="0" tIns="21590" rIns="0" bIns="0" rtlCol="0">
            <a:spAutoFit/>
          </a:bodyPr>
          <a:lstStyle/>
          <a:p>
            <a:pPr marL="19685" algn="just">
              <a:lnSpc>
                <a:spcPts val="1200"/>
              </a:lnSpc>
              <a:spcBef>
                <a:spcPts val="170"/>
              </a:spcBef>
            </a:pPr>
            <a:r>
              <a:rPr lang="es-ES" sz="1100" b="1" spc="-50" dirty="0">
                <a:latin typeface="Trebuchet MS"/>
                <a:cs typeface="Trebuchet MS"/>
              </a:rPr>
              <a:t>9.4 Prueba del cumplimiento de los límites superiores de temperatura en combinaciones de celdas parcialmente probadas</a:t>
            </a:r>
          </a:p>
          <a:p>
            <a:pPr marL="19685" algn="just">
              <a:lnSpc>
                <a:spcPts val="1200"/>
              </a:lnSpc>
              <a:spcBef>
                <a:spcPts val="170"/>
              </a:spcBef>
            </a:pPr>
            <a:endParaRPr lang="es-ES" sz="1100" spc="-50" dirty="0">
              <a:latin typeface="Trebuchet MS"/>
              <a:cs typeface="Trebuchet MS"/>
            </a:endParaRPr>
          </a:p>
          <a:p>
            <a:pPr marL="19685" algn="just">
              <a:lnSpc>
                <a:spcPts val="1200"/>
              </a:lnSpc>
              <a:spcBef>
                <a:spcPts val="170"/>
              </a:spcBef>
            </a:pPr>
            <a:r>
              <a:rPr lang="es-ES" sz="1100" spc="-50" dirty="0">
                <a:latin typeface="Trebuchet MS" panose="020B0603020202020204" pitchFamily="34" charset="0"/>
                <a:cs typeface="Trebuchet MS"/>
              </a:rPr>
              <a:t>El procedimiento de cálculo para la evaluación del límite superior de temperatura es muy difícil y complicado. La prueba del cumplimiento se puede demostrar con el uso de software y tablas especiales [55, 7]. Esta sección trata los principios para la prueba del cumplimiento de los límites superiores de temperatura.</a:t>
            </a:r>
          </a:p>
          <a:p>
            <a:pPr marL="19685" algn="just">
              <a:lnSpc>
                <a:spcPts val="1200"/>
              </a:lnSpc>
              <a:spcBef>
                <a:spcPts val="170"/>
              </a:spcBef>
            </a:pPr>
            <a:r>
              <a:rPr lang="es-ES" sz="1100" spc="-50" dirty="0">
                <a:latin typeface="Trebuchet MS" panose="020B0603020202020204" pitchFamily="34" charset="0"/>
                <a:cs typeface="Trebuchet MS"/>
              </a:rPr>
              <a:t>La evaluación basada en computadora (sin ventilación) se utiliza para determinar las características de la </a:t>
            </a:r>
            <a:r>
              <a:rPr lang="es-ES" sz="1100" spc="-50" dirty="0" err="1">
                <a:latin typeface="Trebuchet MS" panose="020B0603020202020204" pitchFamily="34" charset="0"/>
                <a:cs typeface="Trebuchet MS"/>
              </a:rPr>
              <a:t>sobretemperatura</a:t>
            </a:r>
            <a:r>
              <a:rPr lang="es-ES" sz="1100" spc="-50" dirty="0">
                <a:latin typeface="Trebuchet MS" panose="020B0603020202020204" pitchFamily="34" charset="0"/>
                <a:cs typeface="Trebuchet MS"/>
              </a:rPr>
              <a:t> del aire en la carcasa/recinto. Este se compone de la temperatura ambiente de la combinación de celdas (fuera de la carcasa) y la </a:t>
            </a:r>
            <a:r>
              <a:rPr lang="es-ES" sz="1100" spc="-50" dirty="0" err="1">
                <a:latin typeface="Trebuchet MS" panose="020B0603020202020204" pitchFamily="34" charset="0"/>
                <a:cs typeface="Trebuchet MS"/>
              </a:rPr>
              <a:t>sobretemperatura</a:t>
            </a:r>
            <a:r>
              <a:rPr lang="es-ES" sz="1100" spc="-50" dirty="0">
                <a:latin typeface="Trebuchet MS" panose="020B0603020202020204" pitchFamily="34" charset="0"/>
                <a:cs typeface="Trebuchet MS"/>
              </a:rPr>
              <a:t> del aire dentro de la carcasa. Como resultado del cálculo, se puede ver si el equipo operativo en la combinación de </a:t>
            </a:r>
            <a:r>
              <a:rPr lang="es-ES" sz="1100" spc="-50" dirty="0" err="1">
                <a:latin typeface="Trebuchet MS" panose="020B0603020202020204" pitchFamily="34" charset="0"/>
                <a:cs typeface="Trebuchet MS"/>
              </a:rPr>
              <a:t>aparamenta</a:t>
            </a:r>
            <a:r>
              <a:rPr lang="es-ES" sz="1100" spc="-50" dirty="0">
                <a:latin typeface="Trebuchet MS" panose="020B0603020202020204" pitchFamily="34" charset="0"/>
                <a:cs typeface="Trebuchet MS"/>
              </a:rPr>
              <a:t> parcialmente ensayada puede funcionar sin problemas para las corrientes nominales utilizadas como base para la pérdida de potencia y para la </a:t>
            </a:r>
            <a:r>
              <a:rPr lang="es-ES" sz="1100" spc="-50" dirty="0" err="1">
                <a:latin typeface="Trebuchet MS" panose="020B0603020202020204" pitchFamily="34" charset="0"/>
                <a:cs typeface="Trebuchet MS"/>
              </a:rPr>
              <a:t>sobretemperatura</a:t>
            </a:r>
            <a:r>
              <a:rPr lang="es-ES" sz="1100" spc="-50" dirty="0">
                <a:latin typeface="Trebuchet MS" panose="020B0603020202020204" pitchFamily="34" charset="0"/>
                <a:cs typeface="Trebuchet MS"/>
              </a:rPr>
              <a:t> calculada del aire dentro de la carcasa. Esta determinación se refiere tanto a la </a:t>
            </a:r>
            <a:r>
              <a:rPr lang="es-ES" sz="1100" spc="-50" dirty="0" err="1">
                <a:latin typeface="Trebuchet MS" panose="020B0603020202020204" pitchFamily="34" charset="0"/>
                <a:cs typeface="Trebuchet MS"/>
              </a:rPr>
              <a:t>aparamenta</a:t>
            </a:r>
            <a:r>
              <a:rPr lang="es-ES" sz="1100" spc="-50" dirty="0">
                <a:latin typeface="Trebuchet MS" panose="020B0603020202020204" pitchFamily="34" charset="0"/>
                <a:cs typeface="Trebuchet MS"/>
              </a:rPr>
              <a:t> empotrada como a las conexiones eléctricas, como carriles y líneas aisladas. Mientras no se especifiquen otras condiciones, la temperatura ambiente (promedio de 24 horas) se toma como 35 °C y la temperatura interna del gabinete como 55 °C. Además, también se deben cumplir las siguientes condiciones:</a:t>
            </a:r>
          </a:p>
          <a:p>
            <a:pPr marL="354013" indent="-334963" algn="just">
              <a:lnSpc>
                <a:spcPts val="1200"/>
              </a:lnSpc>
              <a:spcBef>
                <a:spcPts val="170"/>
              </a:spcBef>
              <a:buFont typeface="Wingdings" panose="05000000000000000000" pitchFamily="2" charset="2"/>
              <a:buChar char="q"/>
            </a:pPr>
            <a:r>
              <a:rPr lang="es-ES" sz="1100" spc="-50" dirty="0">
                <a:latin typeface="Trebuchet MS" panose="020B0603020202020204" pitchFamily="34" charset="0"/>
                <a:cs typeface="Trebuchet MS"/>
              </a:rPr>
              <a:t>Las pérdidas de potencia deben distribuirse de manera aproximadamente uniforme dentro de la carcasa.</a:t>
            </a:r>
          </a:p>
          <a:p>
            <a:pPr marL="354013" indent="-334963" algn="just">
              <a:lnSpc>
                <a:spcPts val="1200"/>
              </a:lnSpc>
              <a:spcBef>
                <a:spcPts val="170"/>
              </a:spcBef>
              <a:buFont typeface="Wingdings" panose="05000000000000000000" pitchFamily="2" charset="2"/>
              <a:buChar char="q"/>
            </a:pPr>
            <a:r>
              <a:rPr lang="es-ES" sz="1100" spc="-50" dirty="0">
                <a:latin typeface="Trebuchet MS" panose="020B0603020202020204" pitchFamily="34" charset="0"/>
                <a:cs typeface="Trebuchet MS"/>
              </a:rPr>
              <a:t>No se debe impedir la circulación del aire.</a:t>
            </a:r>
          </a:p>
          <a:p>
            <a:pPr marL="354013" indent="-334963" algn="just">
              <a:lnSpc>
                <a:spcPts val="1200"/>
              </a:lnSpc>
              <a:spcBef>
                <a:spcPts val="170"/>
              </a:spcBef>
              <a:buFont typeface="Wingdings" panose="05000000000000000000" pitchFamily="2" charset="2"/>
              <a:buChar char="q"/>
            </a:pPr>
            <a:r>
              <a:rPr lang="es-ES" sz="1100" spc="-50" dirty="0">
                <a:latin typeface="Trebuchet MS" panose="020B0603020202020204" pitchFamily="34" charset="0"/>
                <a:cs typeface="Trebuchet MS"/>
              </a:rPr>
              <a:t>En una combinación de </a:t>
            </a:r>
            <a:r>
              <a:rPr lang="es-ES" sz="1100" spc="-50" dirty="0" err="1">
                <a:latin typeface="Trebuchet MS" panose="020B0603020202020204" pitchFamily="34" charset="0"/>
                <a:cs typeface="Trebuchet MS"/>
              </a:rPr>
              <a:t>aparamenta</a:t>
            </a:r>
            <a:r>
              <a:rPr lang="es-ES" sz="1100" spc="-50" dirty="0">
                <a:latin typeface="Trebuchet MS" panose="020B0603020202020204" pitchFamily="34" charset="0"/>
                <a:cs typeface="Trebuchet MS"/>
              </a:rPr>
              <a:t> con ensayo de tipo parcial o en un campo subdividido por particiones, no debe haber más de tres particiones horizontales</a:t>
            </a:r>
            <a:r>
              <a:rPr lang="es-ES" sz="1100" spc="-50" dirty="0" smtClean="0">
                <a:latin typeface="Trebuchet MS" panose="020B0603020202020204" pitchFamily="34" charset="0"/>
                <a:cs typeface="Trebuchet MS"/>
              </a:rPr>
              <a:t>.</a:t>
            </a:r>
          </a:p>
          <a:p>
            <a:pPr marL="354013" indent="-334963" algn="just">
              <a:lnSpc>
                <a:spcPts val="1200"/>
              </a:lnSpc>
              <a:spcBef>
                <a:spcPts val="170"/>
              </a:spcBef>
              <a:buFont typeface="Wingdings" panose="05000000000000000000" pitchFamily="2" charset="2"/>
              <a:buChar char="q"/>
            </a:pPr>
            <a:r>
              <a:rPr lang="es-ES" sz="1100" dirty="0">
                <a:latin typeface="Trebuchet MS" panose="020B0603020202020204" pitchFamily="34" charset="0"/>
                <a:cs typeface="Arial MT"/>
              </a:rPr>
              <a:t>En el caso de los conductos de aire, la sección transversal de los conductos de aire de salida debe ser al menos un 10 % mayor que la sección transversal de los conductos de entrada de aire.</a:t>
            </a:r>
          </a:p>
          <a:p>
            <a:pPr marL="354013" indent="-334963" algn="just">
              <a:lnSpc>
                <a:spcPts val="1200"/>
              </a:lnSpc>
              <a:spcBef>
                <a:spcPts val="170"/>
              </a:spcBef>
              <a:buFont typeface="Wingdings" panose="05000000000000000000" pitchFamily="2" charset="2"/>
              <a:buChar char="q"/>
            </a:pPr>
            <a:r>
              <a:rPr lang="es-ES" sz="1100" dirty="0">
                <a:latin typeface="Trebuchet MS" panose="020B0603020202020204" pitchFamily="34" charset="0"/>
                <a:cs typeface="Arial MT"/>
              </a:rPr>
              <a:t>El equipo operativo incorporado está diseñado para voltajes de CC y CA de hasta 60 Hz y para una intensidad máxima de corriente de alimentación de alimentación de 3150 A.</a:t>
            </a:r>
          </a:p>
          <a:p>
            <a:pPr marL="19685" algn="just">
              <a:lnSpc>
                <a:spcPts val="1200"/>
              </a:lnSpc>
              <a:spcBef>
                <a:spcPts val="170"/>
              </a:spcBef>
            </a:pPr>
            <a:r>
              <a:rPr lang="es-ES" sz="1100" dirty="0">
                <a:latin typeface="Trebuchet MS" panose="020B0603020202020204" pitchFamily="34" charset="0"/>
                <a:cs typeface="Arial MT"/>
              </a:rPr>
              <a:t>Se deben conocer los siguientes puntos para calcular la </a:t>
            </a:r>
            <a:r>
              <a:rPr lang="es-ES" sz="1100" dirty="0" err="1">
                <a:latin typeface="Trebuchet MS" panose="020B0603020202020204" pitchFamily="34" charset="0"/>
                <a:cs typeface="Arial MT"/>
              </a:rPr>
              <a:t>sobretemperatura</a:t>
            </a:r>
            <a:r>
              <a:rPr lang="es-ES" sz="1100" dirty="0">
                <a:latin typeface="Trebuchet MS" panose="020B0603020202020204" pitchFamily="34" charset="0"/>
                <a:cs typeface="Arial MT"/>
              </a:rPr>
              <a:t>:</a:t>
            </a:r>
          </a:p>
          <a:p>
            <a:pPr marL="354013" indent="-334963" algn="just">
              <a:lnSpc>
                <a:spcPts val="1200"/>
              </a:lnSpc>
              <a:spcBef>
                <a:spcPts val="170"/>
              </a:spcBef>
              <a:buFont typeface="Wingdings" panose="05000000000000000000" pitchFamily="2" charset="2"/>
              <a:buChar char="q"/>
            </a:pPr>
            <a:r>
              <a:rPr lang="es-ES" sz="1100" dirty="0">
                <a:latin typeface="Trebuchet MS" panose="020B0603020202020204" pitchFamily="34" charset="0"/>
                <a:cs typeface="Arial MT"/>
              </a:rPr>
              <a:t>Tipo de protección y clase de protección de la tarjeta Smart I/O</a:t>
            </a:r>
          </a:p>
          <a:p>
            <a:pPr marL="354013" indent="-334963" algn="just">
              <a:lnSpc>
                <a:spcPts val="1200"/>
              </a:lnSpc>
              <a:spcBef>
                <a:spcPts val="170"/>
              </a:spcBef>
              <a:buFont typeface="Wingdings" panose="05000000000000000000" pitchFamily="2" charset="2"/>
              <a:buChar char="q"/>
            </a:pPr>
            <a:r>
              <a:rPr lang="es-ES" sz="1100" dirty="0">
                <a:latin typeface="Trebuchet MS" panose="020B0603020202020204" pitchFamily="34" charset="0"/>
                <a:cs typeface="Arial MT"/>
              </a:rPr>
              <a:t>Tipo de instalación de la carcasa/recinto</a:t>
            </a:r>
          </a:p>
          <a:p>
            <a:pPr marL="354013" indent="-334963" algn="just">
              <a:lnSpc>
                <a:spcPts val="1200"/>
              </a:lnSpc>
              <a:spcBef>
                <a:spcPts val="170"/>
              </a:spcBef>
              <a:buFont typeface="Wingdings" panose="05000000000000000000" pitchFamily="2" charset="2"/>
              <a:buChar char="q"/>
            </a:pPr>
            <a:r>
              <a:rPr lang="es-ES" sz="1100" dirty="0">
                <a:latin typeface="Trebuchet MS" panose="020B0603020202020204" pitchFamily="34" charset="0"/>
                <a:cs typeface="Arial MT"/>
              </a:rPr>
              <a:t>Dimensiones de la carcasa/caja</a:t>
            </a:r>
          </a:p>
          <a:p>
            <a:pPr marL="354013" indent="-334963" algn="just">
              <a:lnSpc>
                <a:spcPts val="1200"/>
              </a:lnSpc>
              <a:spcBef>
                <a:spcPts val="170"/>
              </a:spcBef>
              <a:buFont typeface="Wingdings" panose="05000000000000000000" pitchFamily="2" charset="2"/>
              <a:buChar char="q"/>
            </a:pPr>
            <a:r>
              <a:rPr lang="es-ES" sz="1100" dirty="0">
                <a:latin typeface="Trebuchet MS" panose="020B0603020202020204" pitchFamily="34" charset="0"/>
                <a:cs typeface="Arial MT"/>
              </a:rPr>
              <a:t>Tipo de construcción (cuadro de distribución montado en la pared o montado en el piso)</a:t>
            </a:r>
          </a:p>
          <a:p>
            <a:pPr marL="354013" indent="-334963" algn="just">
              <a:lnSpc>
                <a:spcPts val="1200"/>
              </a:lnSpc>
              <a:spcBef>
                <a:spcPts val="170"/>
              </a:spcBef>
              <a:buFont typeface="Wingdings" panose="05000000000000000000" pitchFamily="2" charset="2"/>
              <a:buChar char="q"/>
            </a:pPr>
            <a:r>
              <a:rPr lang="es-ES" sz="1100" dirty="0">
                <a:latin typeface="Trebuchet MS" panose="020B0603020202020204" pitchFamily="34" charset="0"/>
                <a:cs typeface="Arial MT"/>
              </a:rPr>
              <a:t>Equipos instalados, pérdidas de calor, determinación del espacio.</a:t>
            </a:r>
          </a:p>
          <a:p>
            <a:pPr marL="354013" indent="-334963" algn="just">
              <a:lnSpc>
                <a:spcPts val="1200"/>
              </a:lnSpc>
              <a:spcBef>
                <a:spcPts val="170"/>
              </a:spcBef>
              <a:buFont typeface="Wingdings" panose="05000000000000000000" pitchFamily="2" charset="2"/>
              <a:buChar char="q"/>
            </a:pPr>
            <a:r>
              <a:rPr lang="es-ES" sz="1100" dirty="0">
                <a:latin typeface="Trebuchet MS" panose="020B0603020202020204" pitchFamily="34" charset="0"/>
                <a:cs typeface="Arial MT"/>
              </a:rPr>
              <a:t>Lugar de instalación (alto, ancho y profundidad)</a:t>
            </a:r>
          </a:p>
          <a:p>
            <a:pPr marL="354013" indent="-334963" algn="just">
              <a:lnSpc>
                <a:spcPts val="1200"/>
              </a:lnSpc>
              <a:spcBef>
                <a:spcPts val="170"/>
              </a:spcBef>
              <a:buFont typeface="Wingdings" panose="05000000000000000000" pitchFamily="2" charset="2"/>
              <a:buChar char="q"/>
            </a:pPr>
            <a:r>
              <a:rPr lang="es-ES" sz="1100" dirty="0">
                <a:latin typeface="Trebuchet MS" panose="020B0603020202020204" pitchFamily="34" charset="0"/>
                <a:cs typeface="Arial MT"/>
              </a:rPr>
              <a:t>Estructura de líneas</a:t>
            </a:r>
          </a:p>
          <a:p>
            <a:pPr marL="354013" indent="-334963" algn="just">
              <a:lnSpc>
                <a:spcPts val="1200"/>
              </a:lnSpc>
              <a:spcBef>
                <a:spcPts val="170"/>
              </a:spcBef>
              <a:buFont typeface="Wingdings" panose="05000000000000000000" pitchFamily="2" charset="2"/>
              <a:buChar char="q"/>
            </a:pPr>
            <a:r>
              <a:rPr lang="es-ES" sz="1100" dirty="0">
                <a:latin typeface="Trebuchet MS" panose="020B0603020202020204" pitchFamily="34" charset="0"/>
                <a:cs typeface="Arial MT"/>
              </a:rPr>
              <a:t>Número de particiones interiores</a:t>
            </a:r>
          </a:p>
          <a:p>
            <a:pPr marL="354013" indent="-334963" algn="just">
              <a:lnSpc>
                <a:spcPts val="1200"/>
              </a:lnSpc>
              <a:spcBef>
                <a:spcPts val="170"/>
              </a:spcBef>
              <a:buFont typeface="Wingdings" panose="05000000000000000000" pitchFamily="2" charset="2"/>
              <a:buChar char="q"/>
            </a:pPr>
            <a:r>
              <a:rPr lang="es-ES" sz="1100" dirty="0">
                <a:latin typeface="Trebuchet MS" panose="020B0603020202020204" pitchFamily="34" charset="0"/>
                <a:cs typeface="Arial MT"/>
              </a:rPr>
              <a:t>Selección de tipo</a:t>
            </a:r>
          </a:p>
          <a:p>
            <a:pPr marL="354013" indent="-334963" algn="just">
              <a:lnSpc>
                <a:spcPts val="1200"/>
              </a:lnSpc>
              <a:spcBef>
                <a:spcPts val="170"/>
              </a:spcBef>
              <a:buFont typeface="Wingdings" panose="05000000000000000000" pitchFamily="2" charset="2"/>
              <a:buChar char="q"/>
            </a:pPr>
            <a:r>
              <a:rPr lang="es-ES" sz="1100" dirty="0">
                <a:latin typeface="Trebuchet MS" panose="020B0603020202020204" pitchFamily="34" charset="0"/>
                <a:cs typeface="Arial MT"/>
              </a:rPr>
              <a:t>Lista de piezas, dibujos</a:t>
            </a:r>
          </a:p>
          <a:p>
            <a:pPr marL="354013" indent="-334963" algn="just">
              <a:lnSpc>
                <a:spcPts val="1200"/>
              </a:lnSpc>
              <a:spcBef>
                <a:spcPts val="170"/>
              </a:spcBef>
              <a:buFont typeface="Wingdings" panose="05000000000000000000" pitchFamily="2" charset="2"/>
              <a:buChar char="q"/>
            </a:pPr>
            <a:r>
              <a:rPr lang="es-ES" sz="1100" dirty="0">
                <a:latin typeface="Trebuchet MS" panose="020B0603020202020204" pitchFamily="34" charset="0"/>
                <a:cs typeface="Arial MT"/>
              </a:rPr>
              <a:t>Reserva de espacio.</a:t>
            </a:r>
            <a:endParaRPr sz="1100" dirty="0">
              <a:latin typeface="Trebuchet MS" panose="020B0603020202020204" pitchFamily="34" charset="0"/>
              <a:cs typeface="Arial MT"/>
            </a:endParaRP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17206" y="190500"/>
            <a:ext cx="8898194" cy="5205912"/>
          </a:xfrm>
          <a:prstGeom prst="rect">
            <a:avLst/>
          </a:prstGeom>
        </p:spPr>
        <p:txBody>
          <a:bodyPr vert="horz" wrap="square" lIns="0" tIns="12065" rIns="0" bIns="0" rtlCol="0">
            <a:spAutoFit/>
          </a:bodyPr>
          <a:lstStyle/>
          <a:p>
            <a:pPr marL="457200" marR="5080" indent="-180340" algn="just">
              <a:lnSpc>
                <a:spcPts val="1100"/>
              </a:lnSpc>
              <a:spcBef>
                <a:spcPts val="800"/>
              </a:spcBef>
              <a:buChar char="–"/>
              <a:tabLst>
                <a:tab pos="457834" algn="l"/>
              </a:tabLst>
            </a:pPr>
            <a:r>
              <a:rPr lang="es-ES" sz="1100" spc="-20" dirty="0">
                <a:latin typeface="Trebuchet MS" panose="020B0603020202020204" pitchFamily="34" charset="0"/>
                <a:cs typeface="Arial MT"/>
              </a:rPr>
              <a:t>En el caso de los conductos de aire, la sección transversal de los conductos de aire de salida debe ser al menos un 10 % mayor que la sección transversal de los conductos de entrada de aire.</a:t>
            </a:r>
          </a:p>
          <a:p>
            <a:pPr marL="457200" marR="5080" indent="-180340" algn="just">
              <a:lnSpc>
                <a:spcPts val="1100"/>
              </a:lnSpc>
              <a:spcBef>
                <a:spcPts val="800"/>
              </a:spcBef>
              <a:buChar char="–"/>
              <a:tabLst>
                <a:tab pos="457834" algn="l"/>
              </a:tabLst>
            </a:pPr>
            <a:r>
              <a:rPr lang="es-ES" sz="1100" spc="-20" dirty="0">
                <a:latin typeface="Trebuchet MS" panose="020B0603020202020204" pitchFamily="34" charset="0"/>
                <a:cs typeface="Arial MT"/>
              </a:rPr>
              <a:t>El equipo operativo incorporado está diseñado para voltajes de CC y CA de hasta 60 Hz y para una intensidad máxima de corriente de alimentación de alimentación de 3150 A.</a:t>
            </a:r>
          </a:p>
          <a:p>
            <a:pPr marL="276860" marR="5080" algn="just">
              <a:lnSpc>
                <a:spcPts val="1100"/>
              </a:lnSpc>
              <a:spcBef>
                <a:spcPts val="800"/>
              </a:spcBef>
              <a:tabLst>
                <a:tab pos="457834" algn="l"/>
              </a:tabLst>
            </a:pPr>
            <a:r>
              <a:rPr lang="es-ES" sz="1100" spc="-20" dirty="0">
                <a:latin typeface="Trebuchet MS" panose="020B0603020202020204" pitchFamily="34" charset="0"/>
                <a:cs typeface="Arial MT"/>
              </a:rPr>
              <a:t>Se deben conocer los siguientes puntos para calcular la </a:t>
            </a:r>
            <a:r>
              <a:rPr lang="es-ES" sz="1100" spc="-20" dirty="0" err="1">
                <a:latin typeface="Trebuchet MS" panose="020B0603020202020204" pitchFamily="34" charset="0"/>
                <a:cs typeface="Arial MT"/>
              </a:rPr>
              <a:t>sobretemperatura</a:t>
            </a:r>
            <a:r>
              <a:rPr lang="es-ES" sz="1100" spc="-20" dirty="0">
                <a:latin typeface="Trebuchet MS" panose="020B0603020202020204" pitchFamily="34" charset="0"/>
                <a:cs typeface="Arial MT"/>
              </a:rPr>
              <a:t>:</a:t>
            </a:r>
          </a:p>
          <a:p>
            <a:pPr marL="457200" marR="5080" indent="-180340" algn="just">
              <a:lnSpc>
                <a:spcPts val="1100"/>
              </a:lnSpc>
              <a:spcBef>
                <a:spcPts val="800"/>
              </a:spcBef>
              <a:buChar char="–"/>
              <a:tabLst>
                <a:tab pos="457834" algn="l"/>
              </a:tabLst>
            </a:pPr>
            <a:r>
              <a:rPr lang="es-ES" sz="1100" spc="-20" dirty="0">
                <a:latin typeface="Trebuchet MS" panose="020B0603020202020204" pitchFamily="34" charset="0"/>
                <a:cs typeface="Arial MT"/>
              </a:rPr>
              <a:t>Tipo de protección y clase de protección de la tarjeta Smart I/O</a:t>
            </a:r>
          </a:p>
          <a:p>
            <a:pPr marL="457200" marR="5080" indent="-180340" algn="just">
              <a:lnSpc>
                <a:spcPts val="1100"/>
              </a:lnSpc>
              <a:spcBef>
                <a:spcPts val="800"/>
              </a:spcBef>
              <a:buChar char="–"/>
              <a:tabLst>
                <a:tab pos="457834" algn="l"/>
              </a:tabLst>
            </a:pPr>
            <a:r>
              <a:rPr lang="es-ES" sz="1100" spc="-20" dirty="0">
                <a:latin typeface="Trebuchet MS" panose="020B0603020202020204" pitchFamily="34" charset="0"/>
                <a:cs typeface="Arial MT"/>
              </a:rPr>
              <a:t>Tipo de instalación de la carcasa/recinto</a:t>
            </a:r>
          </a:p>
          <a:p>
            <a:pPr marL="457200" marR="5080" indent="-180340" algn="just">
              <a:lnSpc>
                <a:spcPts val="1100"/>
              </a:lnSpc>
              <a:spcBef>
                <a:spcPts val="800"/>
              </a:spcBef>
              <a:buChar char="–"/>
              <a:tabLst>
                <a:tab pos="457834" algn="l"/>
              </a:tabLst>
            </a:pPr>
            <a:r>
              <a:rPr lang="es-ES" sz="1100" spc="-20" dirty="0">
                <a:latin typeface="Trebuchet MS" panose="020B0603020202020204" pitchFamily="34" charset="0"/>
                <a:cs typeface="Arial MT"/>
              </a:rPr>
              <a:t>Dimensiones de la carcasa/caja</a:t>
            </a:r>
          </a:p>
          <a:p>
            <a:pPr marL="457200" marR="5080" indent="-180340" algn="just">
              <a:lnSpc>
                <a:spcPts val="1100"/>
              </a:lnSpc>
              <a:spcBef>
                <a:spcPts val="800"/>
              </a:spcBef>
              <a:buChar char="–"/>
              <a:tabLst>
                <a:tab pos="457834" algn="l"/>
              </a:tabLst>
            </a:pPr>
            <a:r>
              <a:rPr lang="es-ES" sz="1100" spc="-20" dirty="0">
                <a:latin typeface="Trebuchet MS" panose="020B0603020202020204" pitchFamily="34" charset="0"/>
                <a:cs typeface="Arial MT"/>
              </a:rPr>
              <a:t>Tipo de construcción (cuadro de distribución montado en la pared o montado en el piso)</a:t>
            </a:r>
          </a:p>
          <a:p>
            <a:pPr marL="457200" marR="5080" indent="-180340" algn="just">
              <a:lnSpc>
                <a:spcPts val="1100"/>
              </a:lnSpc>
              <a:spcBef>
                <a:spcPts val="800"/>
              </a:spcBef>
              <a:buChar char="–"/>
              <a:tabLst>
                <a:tab pos="457834" algn="l"/>
              </a:tabLst>
            </a:pPr>
            <a:r>
              <a:rPr lang="es-ES" sz="1100" spc="-20" dirty="0">
                <a:latin typeface="Trebuchet MS" panose="020B0603020202020204" pitchFamily="34" charset="0"/>
                <a:cs typeface="Arial MT"/>
              </a:rPr>
              <a:t>Equipos instalados, pérdidas de calor, determinación del espacio.</a:t>
            </a:r>
          </a:p>
          <a:p>
            <a:pPr marL="457200" marR="5080" indent="-180340" algn="just">
              <a:lnSpc>
                <a:spcPts val="1100"/>
              </a:lnSpc>
              <a:spcBef>
                <a:spcPts val="800"/>
              </a:spcBef>
              <a:buChar char="–"/>
              <a:tabLst>
                <a:tab pos="457834" algn="l"/>
              </a:tabLst>
            </a:pPr>
            <a:r>
              <a:rPr lang="es-ES" sz="1100" spc="-20" dirty="0">
                <a:latin typeface="Trebuchet MS" panose="020B0603020202020204" pitchFamily="34" charset="0"/>
                <a:cs typeface="Arial MT"/>
              </a:rPr>
              <a:t>Lugar de instalación (alto, ancho y profundidad)</a:t>
            </a:r>
          </a:p>
          <a:p>
            <a:pPr marL="457200" marR="5080" indent="-180340" algn="just">
              <a:lnSpc>
                <a:spcPts val="1100"/>
              </a:lnSpc>
              <a:spcBef>
                <a:spcPts val="800"/>
              </a:spcBef>
              <a:buChar char="–"/>
              <a:tabLst>
                <a:tab pos="457834" algn="l"/>
              </a:tabLst>
            </a:pPr>
            <a:r>
              <a:rPr lang="es-ES" sz="1100" spc="-20" dirty="0">
                <a:latin typeface="Trebuchet MS" panose="020B0603020202020204" pitchFamily="34" charset="0"/>
                <a:cs typeface="Arial MT"/>
              </a:rPr>
              <a:t>Estructura de líneas</a:t>
            </a:r>
          </a:p>
          <a:p>
            <a:pPr marL="457200" marR="5080" indent="-180340" algn="just">
              <a:lnSpc>
                <a:spcPts val="1100"/>
              </a:lnSpc>
              <a:spcBef>
                <a:spcPts val="800"/>
              </a:spcBef>
              <a:buChar char="–"/>
              <a:tabLst>
                <a:tab pos="457834" algn="l"/>
              </a:tabLst>
            </a:pPr>
            <a:r>
              <a:rPr lang="es-ES" sz="1100" spc="-20" dirty="0">
                <a:latin typeface="Trebuchet MS" panose="020B0603020202020204" pitchFamily="34" charset="0"/>
                <a:cs typeface="Arial MT"/>
              </a:rPr>
              <a:t>Número de particiones interiores</a:t>
            </a:r>
          </a:p>
          <a:p>
            <a:pPr marL="457200" marR="5080" indent="-180340" algn="just">
              <a:lnSpc>
                <a:spcPts val="1100"/>
              </a:lnSpc>
              <a:spcBef>
                <a:spcPts val="800"/>
              </a:spcBef>
              <a:buChar char="–"/>
              <a:tabLst>
                <a:tab pos="457834" algn="l"/>
              </a:tabLst>
            </a:pPr>
            <a:r>
              <a:rPr lang="es-ES" sz="1100" spc="-20" dirty="0">
                <a:latin typeface="Trebuchet MS" panose="020B0603020202020204" pitchFamily="34" charset="0"/>
                <a:cs typeface="Arial MT"/>
              </a:rPr>
              <a:t>Selección de tipo</a:t>
            </a:r>
          </a:p>
          <a:p>
            <a:pPr marL="457200" marR="5080" indent="-180340" algn="just">
              <a:lnSpc>
                <a:spcPts val="1100"/>
              </a:lnSpc>
              <a:spcBef>
                <a:spcPts val="800"/>
              </a:spcBef>
              <a:buChar char="–"/>
              <a:tabLst>
                <a:tab pos="457834" algn="l"/>
              </a:tabLst>
            </a:pPr>
            <a:r>
              <a:rPr lang="es-ES" sz="1100" spc="-20" dirty="0">
                <a:latin typeface="Trebuchet MS" panose="020B0603020202020204" pitchFamily="34" charset="0"/>
                <a:cs typeface="Arial MT"/>
              </a:rPr>
              <a:t>Lista de piezas, dibujos</a:t>
            </a:r>
          </a:p>
          <a:p>
            <a:pPr marL="457200" marR="5080" indent="-180340" algn="just">
              <a:lnSpc>
                <a:spcPts val="1100"/>
              </a:lnSpc>
              <a:spcBef>
                <a:spcPts val="800"/>
              </a:spcBef>
              <a:buChar char="–"/>
              <a:tabLst>
                <a:tab pos="457834" algn="l"/>
              </a:tabLst>
            </a:pPr>
            <a:r>
              <a:rPr lang="es-ES" sz="1100" spc="-20" dirty="0">
                <a:latin typeface="Trebuchet MS" panose="020B0603020202020204" pitchFamily="34" charset="0"/>
                <a:cs typeface="Arial MT"/>
              </a:rPr>
              <a:t>Reserva de espacio.</a:t>
            </a:r>
          </a:p>
          <a:p>
            <a:pPr marL="276860" marR="5080" algn="just">
              <a:lnSpc>
                <a:spcPts val="1100"/>
              </a:lnSpc>
              <a:spcBef>
                <a:spcPts val="800"/>
              </a:spcBef>
              <a:tabLst>
                <a:tab pos="457834" algn="l"/>
              </a:tabLst>
            </a:pPr>
            <a:r>
              <a:rPr lang="es-ES" sz="1100" b="1" spc="-20" dirty="0" smtClean="0">
                <a:latin typeface="Trebuchet MS" panose="020B0603020202020204" pitchFamily="34" charset="0"/>
                <a:cs typeface="Arial MT"/>
              </a:rPr>
              <a:t>9.5  Diferenciación </a:t>
            </a:r>
            <a:r>
              <a:rPr lang="es-ES" sz="1100" b="1" spc="-20" dirty="0">
                <a:latin typeface="Trebuchet MS" panose="020B0603020202020204" pitchFamily="34" charset="0"/>
                <a:cs typeface="Arial MT"/>
              </a:rPr>
              <a:t>de Pérdidas de Potencia</a:t>
            </a:r>
          </a:p>
          <a:p>
            <a:pPr marL="276860" marR="5080" algn="just">
              <a:lnSpc>
                <a:spcPts val="1100"/>
              </a:lnSpc>
              <a:spcBef>
                <a:spcPts val="800"/>
              </a:spcBef>
              <a:tabLst>
                <a:tab pos="457834" algn="l"/>
              </a:tabLst>
            </a:pPr>
            <a:r>
              <a:rPr lang="es-ES" sz="1100" spc="-20" dirty="0" smtClean="0">
                <a:latin typeface="Trebuchet MS" panose="020B0603020202020204" pitchFamily="34" charset="0"/>
                <a:cs typeface="Arial MT"/>
              </a:rPr>
              <a:t>Las </a:t>
            </a:r>
            <a:r>
              <a:rPr lang="es-ES" sz="1100" spc="-20" dirty="0">
                <a:latin typeface="Trebuchet MS" panose="020B0603020202020204" pitchFamily="34" charset="0"/>
                <a:cs typeface="Arial MT"/>
              </a:rPr>
              <a:t>pérdidas de potencia de los diferentes equipos operativos se toman de la información de los fabricantes y se suman.</a:t>
            </a:r>
          </a:p>
          <a:p>
            <a:pPr marL="276860" marR="5080" algn="just">
              <a:lnSpc>
                <a:spcPts val="1100"/>
              </a:lnSpc>
              <a:spcBef>
                <a:spcPts val="800"/>
              </a:spcBef>
              <a:tabLst>
                <a:tab pos="457834" algn="l"/>
              </a:tabLst>
            </a:pPr>
            <a:r>
              <a:rPr lang="es-ES" sz="1100" spc="-20" dirty="0">
                <a:latin typeface="Trebuchet MS" panose="020B0603020202020204" pitchFamily="34" charset="0"/>
                <a:cs typeface="Arial MT"/>
              </a:rPr>
              <a:t>Si el equipo funciona con una corriente de carga que se desvía de la corriente nominal, las pérdidas de potencia pueden describirse como en los siguientes cuatro grupos:</a:t>
            </a:r>
          </a:p>
          <a:p>
            <a:pPr marL="505460" marR="5080" indent="-228600" algn="just">
              <a:lnSpc>
                <a:spcPts val="1100"/>
              </a:lnSpc>
              <a:spcBef>
                <a:spcPts val="800"/>
              </a:spcBef>
              <a:buFont typeface="+mj-lt"/>
              <a:buAutoNum type="arabicPeriod"/>
              <a:tabLst>
                <a:tab pos="457834" algn="l"/>
              </a:tabLst>
            </a:pPr>
            <a:r>
              <a:rPr lang="es-ES" sz="1100" spc="-20" dirty="0">
                <a:latin typeface="Trebuchet MS" panose="020B0603020202020204" pitchFamily="34" charset="0"/>
                <a:cs typeface="Arial MT"/>
              </a:rPr>
              <a:t>Pérdidas de potencia proporcionales al cuadrado de la corriente, p. Circuitos principales de equipos, barras y líneas</a:t>
            </a:r>
            <a:r>
              <a:rPr lang="es-ES" sz="1100" spc="-20" dirty="0" smtClean="0">
                <a:latin typeface="Trebuchet MS" panose="020B0603020202020204" pitchFamily="34" charset="0"/>
                <a:cs typeface="Arial MT"/>
              </a:rPr>
              <a:t>:</a:t>
            </a:r>
          </a:p>
          <a:p>
            <a:pPr marL="505460" marR="5080" indent="-228600" algn="just">
              <a:lnSpc>
                <a:spcPts val="1100"/>
              </a:lnSpc>
              <a:spcBef>
                <a:spcPts val="800"/>
              </a:spcBef>
              <a:buFont typeface="+mj-lt"/>
              <a:buAutoNum type="arabicPeriod"/>
              <a:tabLst>
                <a:tab pos="457834" algn="l"/>
              </a:tabLst>
            </a:pPr>
            <a:endParaRPr lang="es-ES" sz="1100" spc="-20" dirty="0">
              <a:latin typeface="Trebuchet MS" panose="020B0603020202020204" pitchFamily="34" charset="0"/>
              <a:cs typeface="Arial MT"/>
            </a:endParaRPr>
          </a:p>
          <a:p>
            <a:pPr marL="505460" marR="5080" indent="-228600" algn="just">
              <a:lnSpc>
                <a:spcPts val="1100"/>
              </a:lnSpc>
              <a:spcBef>
                <a:spcPts val="800"/>
              </a:spcBef>
              <a:buFont typeface="+mj-lt"/>
              <a:buAutoNum type="arabicPeriod"/>
              <a:tabLst>
                <a:tab pos="457834" algn="l"/>
              </a:tabLst>
            </a:pPr>
            <a:endParaRPr lang="es-ES" sz="1100" spc="-20" dirty="0" smtClean="0">
              <a:latin typeface="Trebuchet MS" panose="020B0603020202020204" pitchFamily="34" charset="0"/>
              <a:cs typeface="Arial MT"/>
            </a:endParaRPr>
          </a:p>
        </p:txBody>
      </p:sp>
      <p:pic>
        <p:nvPicPr>
          <p:cNvPr id="2" name="Imagen 1"/>
          <p:cNvPicPr>
            <a:picLocks noChangeAspect="1"/>
          </p:cNvPicPr>
          <p:nvPr/>
        </p:nvPicPr>
        <p:blipFill>
          <a:blip r:embed="rId2"/>
          <a:stretch>
            <a:fillRect/>
          </a:stretch>
        </p:blipFill>
        <p:spPr>
          <a:xfrm>
            <a:off x="304801" y="4914900"/>
            <a:ext cx="6553200" cy="533400"/>
          </a:xfrm>
          <a:prstGeom prst="rect">
            <a:avLst/>
          </a:prstGeom>
        </p:spPr>
      </p:pic>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04800" y="266700"/>
            <a:ext cx="8610600" cy="4885312"/>
          </a:xfrm>
          <a:prstGeom prst="rect">
            <a:avLst/>
          </a:prstGeom>
        </p:spPr>
        <p:txBody>
          <a:bodyPr vert="horz" wrap="square" lIns="0" tIns="12065" rIns="0" bIns="0" rtlCol="0">
            <a:spAutoFit/>
          </a:bodyPr>
          <a:lstStyle/>
          <a:p>
            <a:pPr marR="5080" algn="just">
              <a:lnSpc>
                <a:spcPts val="1100"/>
              </a:lnSpc>
              <a:spcBef>
                <a:spcPts val="800"/>
              </a:spcBef>
              <a:buFont typeface="+mj-lt"/>
              <a:buAutoNum type="arabicPeriod" startAt="2"/>
              <a:tabLst>
                <a:tab pos="457834" algn="l"/>
              </a:tabLst>
            </a:pPr>
            <a:r>
              <a:rPr lang="es-ES" sz="1100" spc="-20" dirty="0" smtClean="0">
                <a:latin typeface="Trebuchet MS" panose="020B0603020202020204" pitchFamily="34" charset="0"/>
                <a:cs typeface="Arial MT"/>
              </a:rPr>
              <a:t>Pérdidas </a:t>
            </a:r>
            <a:r>
              <a:rPr lang="es-ES" sz="1100" spc="-20" dirty="0">
                <a:latin typeface="Trebuchet MS" panose="020B0603020202020204" pitchFamily="34" charset="0"/>
                <a:cs typeface="Arial MT"/>
              </a:rPr>
              <a:t>de potencia que son casi proporcionales a la corriente, p. rectificadores y tiristores</a:t>
            </a:r>
            <a:r>
              <a:rPr lang="es-ES" sz="1100" spc="-20" dirty="0" smtClean="0">
                <a:latin typeface="Trebuchet MS" panose="020B0603020202020204" pitchFamily="34" charset="0"/>
                <a:cs typeface="Arial MT"/>
              </a:rPr>
              <a:t>:</a:t>
            </a:r>
          </a:p>
          <a:p>
            <a:pPr marR="5080" algn="just">
              <a:lnSpc>
                <a:spcPts val="1100"/>
              </a:lnSpc>
              <a:spcBef>
                <a:spcPts val="800"/>
              </a:spcBef>
              <a:buFont typeface="+mj-lt"/>
              <a:buAutoNum type="arabicPeriod" startAt="2"/>
              <a:tabLst>
                <a:tab pos="457834" algn="l"/>
              </a:tabLst>
            </a:pPr>
            <a:endParaRPr lang="es-ES" sz="1100" spc="-20" dirty="0">
              <a:latin typeface="Trebuchet MS" panose="020B0603020202020204" pitchFamily="34" charset="0"/>
              <a:cs typeface="Arial MT"/>
            </a:endParaRPr>
          </a:p>
          <a:p>
            <a:pPr marR="5080" algn="just">
              <a:lnSpc>
                <a:spcPts val="1100"/>
              </a:lnSpc>
              <a:spcBef>
                <a:spcPts val="800"/>
              </a:spcBef>
              <a:buFont typeface="+mj-lt"/>
              <a:buAutoNum type="arabicPeriod" startAt="2"/>
              <a:tabLst>
                <a:tab pos="457834" algn="l"/>
              </a:tabLst>
            </a:pPr>
            <a:endParaRPr lang="es-ES" sz="1100" spc="-20" dirty="0">
              <a:latin typeface="Trebuchet MS" panose="020B0603020202020204" pitchFamily="34" charset="0"/>
              <a:cs typeface="Arial MT"/>
            </a:endParaRPr>
          </a:p>
          <a:p>
            <a:pPr marR="5080" algn="just">
              <a:lnSpc>
                <a:spcPts val="1100"/>
              </a:lnSpc>
              <a:spcBef>
                <a:spcPts val="800"/>
              </a:spcBef>
              <a:buFont typeface="+mj-lt"/>
              <a:buAutoNum type="arabicPeriod" startAt="2"/>
              <a:tabLst>
                <a:tab pos="457834" algn="l"/>
              </a:tabLst>
            </a:pPr>
            <a:r>
              <a:rPr lang="es-ES" sz="1100" spc="-20" dirty="0" smtClean="0">
                <a:latin typeface="Trebuchet MS" panose="020B0603020202020204" pitchFamily="34" charset="0"/>
                <a:cs typeface="Arial MT"/>
              </a:rPr>
              <a:t>Pérdidas </a:t>
            </a:r>
            <a:r>
              <a:rPr lang="es-ES" sz="1100" spc="-20" dirty="0">
                <a:latin typeface="Trebuchet MS" panose="020B0603020202020204" pitchFamily="34" charset="0"/>
                <a:cs typeface="Arial MT"/>
              </a:rPr>
              <a:t>de potencia que muestran un comportamiento no uniforme</a:t>
            </a:r>
            <a:r>
              <a:rPr lang="es-ES" sz="1100" spc="-20" dirty="0" smtClean="0">
                <a:latin typeface="Trebuchet MS" panose="020B0603020202020204" pitchFamily="34" charset="0"/>
                <a:cs typeface="Arial MT"/>
              </a:rPr>
              <a:t>:</a:t>
            </a:r>
          </a:p>
          <a:p>
            <a:pPr marR="5080" algn="just">
              <a:lnSpc>
                <a:spcPts val="1100"/>
              </a:lnSpc>
              <a:spcBef>
                <a:spcPts val="800"/>
              </a:spcBef>
              <a:buFont typeface="+mj-lt"/>
              <a:buAutoNum type="arabicPeriod" startAt="2"/>
              <a:tabLst>
                <a:tab pos="457834" algn="l"/>
              </a:tabLst>
            </a:pPr>
            <a:endParaRPr lang="es-ES" sz="1100" spc="-20" dirty="0">
              <a:latin typeface="Trebuchet MS" panose="020B0603020202020204" pitchFamily="34" charset="0"/>
              <a:cs typeface="Arial MT"/>
            </a:endParaRPr>
          </a:p>
          <a:p>
            <a:pPr marR="5080" algn="just">
              <a:lnSpc>
                <a:spcPts val="1100"/>
              </a:lnSpc>
              <a:spcBef>
                <a:spcPts val="800"/>
              </a:spcBef>
              <a:buFont typeface="+mj-lt"/>
              <a:buAutoNum type="arabicPeriod" startAt="2"/>
              <a:tabLst>
                <a:tab pos="457834" algn="l"/>
              </a:tabLst>
            </a:pPr>
            <a:endParaRPr lang="es-ES" sz="1100" spc="-20" dirty="0">
              <a:latin typeface="Trebuchet MS" panose="020B0603020202020204" pitchFamily="34" charset="0"/>
              <a:cs typeface="Arial MT"/>
            </a:endParaRPr>
          </a:p>
          <a:p>
            <a:pPr marR="5080" algn="just">
              <a:lnSpc>
                <a:spcPts val="1100"/>
              </a:lnSpc>
              <a:spcBef>
                <a:spcPts val="800"/>
              </a:spcBef>
              <a:buFont typeface="+mj-lt"/>
              <a:buAutoNum type="arabicPeriod" startAt="2"/>
              <a:tabLst>
                <a:tab pos="457834" algn="l"/>
              </a:tabLst>
            </a:pPr>
            <a:r>
              <a:rPr lang="es-ES" sz="1100" spc="-20" dirty="0" smtClean="0">
                <a:latin typeface="Trebuchet MS" panose="020B0603020202020204" pitchFamily="34" charset="0"/>
                <a:cs typeface="Arial MT"/>
              </a:rPr>
              <a:t>Pérdidas </a:t>
            </a:r>
            <a:r>
              <a:rPr lang="es-ES" sz="1100" spc="-20" dirty="0">
                <a:latin typeface="Trebuchet MS" panose="020B0603020202020204" pitchFamily="34" charset="0"/>
                <a:cs typeface="Arial MT"/>
              </a:rPr>
              <a:t>de potencia que permanecen constantes, p. bobinas magnéticas para </a:t>
            </a:r>
            <a:r>
              <a:rPr lang="es-ES" sz="1100" spc="-20" dirty="0" err="1">
                <a:latin typeface="Trebuchet MS" panose="020B0603020202020204" pitchFamily="34" charset="0"/>
                <a:cs typeface="Arial MT"/>
              </a:rPr>
              <a:t>contactores</a:t>
            </a:r>
            <a:r>
              <a:rPr lang="es-ES" sz="1100" spc="-20" dirty="0">
                <a:latin typeface="Trebuchet MS" panose="020B0603020202020204" pitchFamily="34" charset="0"/>
                <a:cs typeface="Arial MT"/>
              </a:rPr>
              <a:t> y </a:t>
            </a:r>
            <a:r>
              <a:rPr lang="es-ES" sz="1100" spc="-20" dirty="0" smtClean="0">
                <a:latin typeface="Trebuchet MS" panose="020B0603020202020204" pitchFamily="34" charset="0"/>
                <a:cs typeface="Arial MT"/>
              </a:rPr>
              <a:t>bombillas</a:t>
            </a:r>
          </a:p>
          <a:p>
            <a:pPr marR="5080" algn="just">
              <a:lnSpc>
                <a:spcPts val="1100"/>
              </a:lnSpc>
              <a:spcBef>
                <a:spcPts val="800"/>
              </a:spcBef>
              <a:buFont typeface="+mj-lt"/>
              <a:buAutoNum type="arabicPeriod" startAt="2"/>
              <a:tabLst>
                <a:tab pos="457834" algn="l"/>
              </a:tabLst>
            </a:pPr>
            <a:endParaRPr lang="es-ES" sz="1100" spc="-20" dirty="0">
              <a:latin typeface="Trebuchet MS" panose="020B0603020202020204" pitchFamily="34" charset="0"/>
              <a:cs typeface="Arial MT"/>
            </a:endParaRPr>
          </a:p>
          <a:p>
            <a:pPr marR="5080" algn="just">
              <a:lnSpc>
                <a:spcPts val="1100"/>
              </a:lnSpc>
              <a:spcBef>
                <a:spcPts val="800"/>
              </a:spcBef>
              <a:buFont typeface="+mj-lt"/>
              <a:buAutoNum type="arabicPeriod" startAt="2"/>
              <a:tabLst>
                <a:tab pos="541338" algn="l"/>
              </a:tabLst>
            </a:pPr>
            <a:endParaRPr lang="es-ES" sz="1100" spc="-20" dirty="0" smtClean="0">
              <a:latin typeface="Trebuchet MS" panose="020B0603020202020204" pitchFamily="34" charset="0"/>
              <a:cs typeface="Arial MT"/>
            </a:endParaRPr>
          </a:p>
          <a:p>
            <a:pPr algn="just">
              <a:tabLst>
                <a:tab pos="541338" algn="l"/>
              </a:tabLst>
            </a:pPr>
            <a:r>
              <a:rPr lang="en-US" sz="1100" dirty="0" err="1">
                <a:latin typeface="Trebuchet MS" panose="020B0603020202020204" pitchFamily="34" charset="0"/>
              </a:rPr>
              <a:t>Aquí</a:t>
            </a:r>
            <a:r>
              <a:rPr lang="en-US" sz="1100" dirty="0">
                <a:latin typeface="Trebuchet MS" panose="020B0603020202020204" pitchFamily="34" charset="0"/>
              </a:rPr>
              <a:t>, </a:t>
            </a:r>
            <a:r>
              <a:rPr lang="en-US" sz="1100" dirty="0" err="1">
                <a:latin typeface="Trebuchet MS" panose="020B0603020202020204" pitchFamily="34" charset="0"/>
              </a:rPr>
              <a:t>los</a:t>
            </a:r>
            <a:r>
              <a:rPr lang="en-US" sz="1100" dirty="0">
                <a:latin typeface="Trebuchet MS" panose="020B0603020202020204" pitchFamily="34" charset="0"/>
              </a:rPr>
              <a:t> </a:t>
            </a:r>
            <a:r>
              <a:rPr lang="en-US" sz="1100" dirty="0" err="1">
                <a:latin typeface="Trebuchet MS" panose="020B0603020202020204" pitchFamily="34" charset="0"/>
              </a:rPr>
              <a:t>significados</a:t>
            </a:r>
            <a:r>
              <a:rPr lang="en-US" sz="1100" dirty="0">
                <a:latin typeface="Trebuchet MS" panose="020B0603020202020204" pitchFamily="34" charset="0"/>
              </a:rPr>
              <a:t> de </a:t>
            </a:r>
            <a:r>
              <a:rPr lang="en-US" sz="1100" dirty="0" err="1">
                <a:latin typeface="Trebuchet MS" panose="020B0603020202020204" pitchFamily="34" charset="0"/>
              </a:rPr>
              <a:t>los</a:t>
            </a:r>
            <a:r>
              <a:rPr lang="en-US" sz="1100" dirty="0">
                <a:latin typeface="Trebuchet MS" panose="020B0603020202020204" pitchFamily="34" charset="0"/>
              </a:rPr>
              <a:t> </a:t>
            </a:r>
            <a:r>
              <a:rPr lang="en-US" sz="1100" dirty="0" err="1">
                <a:latin typeface="Trebuchet MS" panose="020B0603020202020204" pitchFamily="34" charset="0"/>
              </a:rPr>
              <a:t>símbolos</a:t>
            </a:r>
            <a:r>
              <a:rPr lang="en-US" sz="1100" dirty="0">
                <a:latin typeface="Trebuchet MS" panose="020B0603020202020204" pitchFamily="34" charset="0"/>
              </a:rPr>
              <a:t> son:</a:t>
            </a:r>
          </a:p>
          <a:p>
            <a:pPr algn="just">
              <a:tabLst>
                <a:tab pos="541338" algn="l"/>
              </a:tabLst>
            </a:pPr>
            <a:r>
              <a:rPr lang="en-US" sz="1100" b="1" dirty="0" err="1" smtClean="0">
                <a:latin typeface="Trebuchet MS" panose="020B0603020202020204" pitchFamily="34" charset="0"/>
              </a:rPr>
              <a:t>Pv</a:t>
            </a:r>
            <a:r>
              <a:rPr lang="en-US" sz="1100" b="1" dirty="0" smtClean="0">
                <a:latin typeface="Trebuchet MS" panose="020B0603020202020204" pitchFamily="34" charset="0"/>
              </a:rPr>
              <a:t>		</a:t>
            </a:r>
            <a:r>
              <a:rPr lang="en-US" sz="1100" b="1" dirty="0" err="1" smtClean="0">
                <a:latin typeface="Trebuchet MS" panose="020B0603020202020204" pitchFamily="34" charset="0"/>
              </a:rPr>
              <a:t>Pérdida</a:t>
            </a:r>
            <a:r>
              <a:rPr lang="en-US" sz="1100" b="1" dirty="0" smtClean="0">
                <a:latin typeface="Trebuchet MS" panose="020B0603020202020204" pitchFamily="34" charset="0"/>
              </a:rPr>
              <a:t> </a:t>
            </a:r>
            <a:r>
              <a:rPr lang="en-US" sz="1100" b="1" dirty="0">
                <a:latin typeface="Trebuchet MS" panose="020B0603020202020204" pitchFamily="34" charset="0"/>
              </a:rPr>
              <a:t>de </a:t>
            </a:r>
            <a:r>
              <a:rPr lang="en-US" sz="1100" b="1" dirty="0" err="1">
                <a:latin typeface="Trebuchet MS" panose="020B0603020202020204" pitchFamily="34" charset="0"/>
              </a:rPr>
              <a:t>energía</a:t>
            </a:r>
            <a:r>
              <a:rPr lang="en-US" sz="1100" b="1" dirty="0">
                <a:latin typeface="Trebuchet MS" panose="020B0603020202020204" pitchFamily="34" charset="0"/>
              </a:rPr>
              <a:t> </a:t>
            </a:r>
            <a:r>
              <a:rPr lang="en-US" sz="1100" b="1" dirty="0" err="1">
                <a:latin typeface="Trebuchet MS" panose="020B0603020202020204" pitchFamily="34" charset="0"/>
              </a:rPr>
              <a:t>fotovoltaica</a:t>
            </a:r>
            <a:endParaRPr lang="en-US" sz="1100" b="1" dirty="0">
              <a:latin typeface="Trebuchet MS" panose="020B0603020202020204" pitchFamily="34" charset="0"/>
            </a:endParaRPr>
          </a:p>
          <a:p>
            <a:pPr algn="just">
              <a:tabLst>
                <a:tab pos="541338" algn="l"/>
              </a:tabLst>
            </a:pPr>
            <a:r>
              <a:rPr lang="en-US" sz="1100" b="1" dirty="0" err="1">
                <a:latin typeface="Trebuchet MS" panose="020B0603020202020204" pitchFamily="34" charset="0"/>
              </a:rPr>
              <a:t>PVr</a:t>
            </a:r>
            <a:r>
              <a:rPr lang="en-US" sz="1100" b="1" dirty="0">
                <a:latin typeface="Trebuchet MS" panose="020B0603020202020204" pitchFamily="34" charset="0"/>
              </a:rPr>
              <a:t> </a:t>
            </a:r>
            <a:r>
              <a:rPr lang="en-US" sz="1100" b="1" dirty="0" smtClean="0">
                <a:latin typeface="Trebuchet MS" panose="020B0603020202020204" pitchFamily="34" charset="0"/>
              </a:rPr>
              <a:t>	</a:t>
            </a:r>
            <a:r>
              <a:rPr lang="en-US" sz="1100" b="1" dirty="0" err="1" smtClean="0">
                <a:latin typeface="Trebuchet MS" panose="020B0603020202020204" pitchFamily="34" charset="0"/>
              </a:rPr>
              <a:t>Pérdida</a:t>
            </a:r>
            <a:r>
              <a:rPr lang="en-US" sz="1100" b="1" dirty="0" smtClean="0">
                <a:latin typeface="Trebuchet MS" panose="020B0603020202020204" pitchFamily="34" charset="0"/>
              </a:rPr>
              <a:t> </a:t>
            </a:r>
            <a:r>
              <a:rPr lang="en-US" sz="1100" b="1" dirty="0">
                <a:latin typeface="Trebuchet MS" panose="020B0603020202020204" pitchFamily="34" charset="0"/>
              </a:rPr>
              <a:t>de </a:t>
            </a:r>
            <a:r>
              <a:rPr lang="en-US" sz="1100" b="1" dirty="0" err="1">
                <a:latin typeface="Trebuchet MS" panose="020B0603020202020204" pitchFamily="34" charset="0"/>
              </a:rPr>
              <a:t>potencia</a:t>
            </a:r>
            <a:r>
              <a:rPr lang="en-US" sz="1100" b="1" dirty="0">
                <a:latin typeface="Trebuchet MS" panose="020B0603020202020204" pitchFamily="34" charset="0"/>
              </a:rPr>
              <a:t> del </a:t>
            </a:r>
            <a:r>
              <a:rPr lang="en-US" sz="1100" b="1" dirty="0" err="1">
                <a:latin typeface="Trebuchet MS" panose="020B0603020202020204" pitchFamily="34" charset="0"/>
              </a:rPr>
              <a:t>equipo</a:t>
            </a:r>
            <a:endParaRPr lang="en-US" sz="1100" b="1" dirty="0">
              <a:latin typeface="Trebuchet MS" panose="020B0603020202020204" pitchFamily="34" charset="0"/>
            </a:endParaRPr>
          </a:p>
          <a:p>
            <a:pPr algn="just">
              <a:tabLst>
                <a:tab pos="541338" algn="l"/>
              </a:tabLst>
            </a:pPr>
            <a:r>
              <a:rPr lang="en-US" sz="1100" b="1" dirty="0">
                <a:latin typeface="Trebuchet MS" panose="020B0603020202020204" pitchFamily="34" charset="0"/>
              </a:rPr>
              <a:t>IB </a:t>
            </a:r>
            <a:r>
              <a:rPr lang="en-US" sz="1100" b="1" dirty="0" smtClean="0">
                <a:latin typeface="Trebuchet MS" panose="020B0603020202020204" pitchFamily="34" charset="0"/>
              </a:rPr>
              <a:t>		</a:t>
            </a:r>
            <a:r>
              <a:rPr lang="en-US" sz="1100" b="1" dirty="0" err="1" smtClean="0">
                <a:latin typeface="Trebuchet MS" panose="020B0603020202020204" pitchFamily="34" charset="0"/>
              </a:rPr>
              <a:t>Corriente</a:t>
            </a:r>
            <a:r>
              <a:rPr lang="en-US" sz="1100" b="1" dirty="0" smtClean="0">
                <a:latin typeface="Trebuchet MS" panose="020B0603020202020204" pitchFamily="34" charset="0"/>
              </a:rPr>
              <a:t> </a:t>
            </a:r>
            <a:r>
              <a:rPr lang="en-US" sz="1100" b="1" dirty="0">
                <a:latin typeface="Trebuchet MS" panose="020B0603020202020204" pitchFamily="34" charset="0"/>
              </a:rPr>
              <a:t>de </a:t>
            </a:r>
            <a:r>
              <a:rPr lang="en-US" sz="1100" b="1" dirty="0" err="1">
                <a:latin typeface="Trebuchet MS" panose="020B0603020202020204" pitchFamily="34" charset="0"/>
              </a:rPr>
              <a:t>carga</a:t>
            </a:r>
            <a:r>
              <a:rPr lang="en-US" sz="1100" b="1" dirty="0">
                <a:latin typeface="Trebuchet MS" panose="020B0603020202020204" pitchFamily="34" charset="0"/>
              </a:rPr>
              <a:t> </a:t>
            </a:r>
            <a:endParaRPr lang="en-US" sz="1100" b="1" dirty="0" smtClean="0">
              <a:latin typeface="Trebuchet MS" panose="020B0603020202020204" pitchFamily="34" charset="0"/>
            </a:endParaRPr>
          </a:p>
          <a:p>
            <a:pPr algn="just">
              <a:tabLst>
                <a:tab pos="541338" algn="l"/>
              </a:tabLst>
            </a:pPr>
            <a:r>
              <a:rPr lang="en-US" sz="1100" b="1" dirty="0" err="1" smtClean="0">
                <a:latin typeface="Trebuchet MS" panose="020B0603020202020204" pitchFamily="34" charset="0"/>
              </a:rPr>
              <a:t>Ir</a:t>
            </a:r>
            <a:r>
              <a:rPr lang="en-US" sz="1100" b="1" dirty="0" smtClean="0">
                <a:latin typeface="Trebuchet MS" panose="020B0603020202020204" pitchFamily="34" charset="0"/>
              </a:rPr>
              <a:t> 		</a:t>
            </a:r>
            <a:r>
              <a:rPr lang="en-US" sz="1100" b="1" dirty="0" err="1" smtClean="0">
                <a:latin typeface="Trebuchet MS" panose="020B0603020202020204" pitchFamily="34" charset="0"/>
              </a:rPr>
              <a:t>Corriente</a:t>
            </a:r>
            <a:r>
              <a:rPr lang="en-US" sz="1100" b="1" dirty="0" smtClean="0">
                <a:latin typeface="Trebuchet MS" panose="020B0603020202020204" pitchFamily="34" charset="0"/>
              </a:rPr>
              <a:t> </a:t>
            </a:r>
            <a:r>
              <a:rPr lang="en-US" sz="1100" b="1" dirty="0">
                <a:latin typeface="Trebuchet MS" panose="020B0603020202020204" pitchFamily="34" charset="0"/>
              </a:rPr>
              <a:t>nominal </a:t>
            </a:r>
            <a:endParaRPr lang="en-US" sz="1100" b="1" dirty="0" smtClean="0">
              <a:latin typeface="Trebuchet MS" panose="020B0603020202020204" pitchFamily="34" charset="0"/>
            </a:endParaRPr>
          </a:p>
          <a:p>
            <a:pPr algn="just">
              <a:tabLst>
                <a:tab pos="541338" algn="l"/>
              </a:tabLst>
            </a:pPr>
            <a:r>
              <a:rPr lang="en-US" sz="1100" b="1" dirty="0" err="1" smtClean="0">
                <a:latin typeface="Trebuchet MS" panose="020B0603020202020204" pitchFamily="34" charset="0"/>
              </a:rPr>
              <a:t>PFe</a:t>
            </a:r>
            <a:r>
              <a:rPr lang="en-US" sz="1100" b="1" dirty="0" smtClean="0">
                <a:latin typeface="Trebuchet MS" panose="020B0603020202020204" pitchFamily="34" charset="0"/>
              </a:rPr>
              <a:t> 	</a:t>
            </a:r>
            <a:r>
              <a:rPr lang="en-US" sz="1100" b="1" dirty="0" err="1" smtClean="0">
                <a:latin typeface="Trebuchet MS" panose="020B0603020202020204" pitchFamily="34" charset="0"/>
              </a:rPr>
              <a:t>Pérdidas</a:t>
            </a:r>
            <a:r>
              <a:rPr lang="en-US" sz="1100" b="1" dirty="0" smtClean="0">
                <a:latin typeface="Trebuchet MS" panose="020B0603020202020204" pitchFamily="34" charset="0"/>
              </a:rPr>
              <a:t> </a:t>
            </a:r>
            <a:r>
              <a:rPr lang="en-US" sz="1100" b="1" dirty="0" err="1">
                <a:latin typeface="Trebuchet MS" panose="020B0603020202020204" pitchFamily="34" charset="0"/>
              </a:rPr>
              <a:t>en</a:t>
            </a:r>
            <a:r>
              <a:rPr lang="en-US" sz="1100" b="1" dirty="0">
                <a:latin typeface="Trebuchet MS" panose="020B0603020202020204" pitchFamily="34" charset="0"/>
              </a:rPr>
              <a:t> </a:t>
            </a:r>
            <a:r>
              <a:rPr lang="en-US" sz="1100" b="1" dirty="0" err="1">
                <a:latin typeface="Trebuchet MS" panose="020B0603020202020204" pitchFamily="34" charset="0"/>
              </a:rPr>
              <a:t>hierro</a:t>
            </a:r>
            <a:r>
              <a:rPr lang="en-US" sz="1100" b="1" dirty="0">
                <a:latin typeface="Trebuchet MS" panose="020B0603020202020204" pitchFamily="34" charset="0"/>
              </a:rPr>
              <a:t> </a:t>
            </a:r>
            <a:endParaRPr lang="en-US" sz="1100" b="1" dirty="0" smtClean="0">
              <a:latin typeface="Trebuchet MS" panose="020B0603020202020204" pitchFamily="34" charset="0"/>
            </a:endParaRPr>
          </a:p>
          <a:p>
            <a:pPr algn="just">
              <a:tabLst>
                <a:tab pos="541338" algn="l"/>
              </a:tabLst>
            </a:pPr>
            <a:r>
              <a:rPr lang="en-US" sz="1100" b="1" dirty="0" err="1" smtClean="0">
                <a:latin typeface="Trebuchet MS" panose="020B0603020202020204" pitchFamily="34" charset="0"/>
              </a:rPr>
              <a:t>PCu</a:t>
            </a:r>
            <a:r>
              <a:rPr lang="en-US" sz="1100" b="1" dirty="0" smtClean="0">
                <a:latin typeface="Trebuchet MS" panose="020B0603020202020204" pitchFamily="34" charset="0"/>
              </a:rPr>
              <a:t> 	</a:t>
            </a:r>
            <a:r>
              <a:rPr lang="en-US" sz="1100" b="1" dirty="0" err="1" smtClean="0">
                <a:latin typeface="Trebuchet MS" panose="020B0603020202020204" pitchFamily="34" charset="0"/>
              </a:rPr>
              <a:t>Pérdidas</a:t>
            </a:r>
            <a:r>
              <a:rPr lang="en-US" sz="1100" b="1" dirty="0" smtClean="0">
                <a:latin typeface="Trebuchet MS" panose="020B0603020202020204" pitchFamily="34" charset="0"/>
              </a:rPr>
              <a:t> </a:t>
            </a:r>
            <a:r>
              <a:rPr lang="en-US" sz="1100" b="1" dirty="0" err="1">
                <a:latin typeface="Trebuchet MS" panose="020B0603020202020204" pitchFamily="34" charset="0"/>
              </a:rPr>
              <a:t>en</a:t>
            </a:r>
            <a:r>
              <a:rPr lang="en-US" sz="1100" b="1" dirty="0">
                <a:latin typeface="Trebuchet MS" panose="020B0603020202020204" pitchFamily="34" charset="0"/>
              </a:rPr>
              <a:t> </a:t>
            </a:r>
            <a:r>
              <a:rPr lang="en-US" sz="1100" b="1" dirty="0" err="1">
                <a:latin typeface="Trebuchet MS" panose="020B0603020202020204" pitchFamily="34" charset="0"/>
              </a:rPr>
              <a:t>cobre</a:t>
            </a:r>
            <a:endParaRPr lang="en-US" sz="1100" b="1" dirty="0">
              <a:latin typeface="Trebuchet MS" panose="020B0603020202020204" pitchFamily="34" charset="0"/>
            </a:endParaRPr>
          </a:p>
          <a:p>
            <a:pPr algn="just">
              <a:tabLst>
                <a:tab pos="541338" algn="l"/>
              </a:tabLst>
            </a:pPr>
            <a:endParaRPr lang="en-US" sz="1100" dirty="0">
              <a:latin typeface="Trebuchet MS" panose="020B0603020202020204" pitchFamily="34" charset="0"/>
            </a:endParaRPr>
          </a:p>
          <a:p>
            <a:pPr algn="just">
              <a:tabLst>
                <a:tab pos="541338" algn="l"/>
              </a:tabLst>
            </a:pPr>
            <a:r>
              <a:rPr lang="en-US" sz="1100" b="1" dirty="0" smtClean="0">
                <a:latin typeface="Trebuchet MS" panose="020B0603020202020204" pitchFamily="34" charset="0"/>
              </a:rPr>
              <a:t>9.6   </a:t>
            </a:r>
            <a:r>
              <a:rPr lang="en-US" sz="1100" b="1" dirty="0" err="1" smtClean="0">
                <a:latin typeface="Trebuchet MS" panose="020B0603020202020204" pitchFamily="34" charset="0"/>
              </a:rPr>
              <a:t>Lista</a:t>
            </a:r>
            <a:r>
              <a:rPr lang="en-US" sz="1100" b="1" dirty="0" smtClean="0">
                <a:latin typeface="Trebuchet MS" panose="020B0603020202020204" pitchFamily="34" charset="0"/>
              </a:rPr>
              <a:t> </a:t>
            </a:r>
            <a:r>
              <a:rPr lang="en-US" sz="1100" b="1" dirty="0">
                <a:latin typeface="Trebuchet MS" panose="020B0603020202020204" pitchFamily="34" charset="0"/>
              </a:rPr>
              <a:t>de </a:t>
            </a:r>
            <a:r>
              <a:rPr lang="en-US" sz="1100" b="1" dirty="0" err="1">
                <a:latin typeface="Trebuchet MS" panose="020B0603020202020204" pitchFamily="34" charset="0"/>
              </a:rPr>
              <a:t>Verificación</a:t>
            </a:r>
            <a:endParaRPr lang="en-US" sz="1100" b="1" dirty="0">
              <a:latin typeface="Trebuchet MS" panose="020B0603020202020204" pitchFamily="34" charset="0"/>
            </a:endParaRPr>
          </a:p>
          <a:p>
            <a:pPr algn="just">
              <a:tabLst>
                <a:tab pos="541338" algn="l"/>
              </a:tabLst>
            </a:pPr>
            <a:endParaRPr lang="en-US" sz="1100" dirty="0">
              <a:latin typeface="Trebuchet MS" panose="020B0603020202020204" pitchFamily="34" charset="0"/>
            </a:endParaRPr>
          </a:p>
          <a:p>
            <a:pPr algn="just">
              <a:tabLst>
                <a:tab pos="541338" algn="l"/>
              </a:tabLst>
            </a:pPr>
            <a:r>
              <a:rPr lang="en-US" sz="1100" dirty="0" err="1">
                <a:latin typeface="Trebuchet MS" panose="020B0603020202020204" pitchFamily="34" charset="0"/>
              </a:rPr>
              <a:t>Todos</a:t>
            </a:r>
            <a:r>
              <a:rPr lang="en-US" sz="1100" dirty="0">
                <a:latin typeface="Trebuchet MS" panose="020B0603020202020204" pitchFamily="34" charset="0"/>
              </a:rPr>
              <a:t> </a:t>
            </a:r>
            <a:r>
              <a:rPr lang="en-US" sz="1100" dirty="0" err="1">
                <a:latin typeface="Trebuchet MS" panose="020B0603020202020204" pitchFamily="34" charset="0"/>
              </a:rPr>
              <a:t>los</a:t>
            </a:r>
            <a:r>
              <a:rPr lang="en-US" sz="1100" dirty="0">
                <a:latin typeface="Trebuchet MS" panose="020B0603020202020204" pitchFamily="34" charset="0"/>
              </a:rPr>
              <a:t> </a:t>
            </a:r>
            <a:r>
              <a:rPr lang="en-US" sz="1100" dirty="0" err="1">
                <a:latin typeface="Trebuchet MS" panose="020B0603020202020204" pitchFamily="34" charset="0"/>
              </a:rPr>
              <a:t>componentes</a:t>
            </a:r>
            <a:r>
              <a:rPr lang="en-US" sz="1100" dirty="0">
                <a:latin typeface="Trebuchet MS" panose="020B0603020202020204" pitchFamily="34" charset="0"/>
              </a:rPr>
              <a:t> </a:t>
            </a:r>
            <a:r>
              <a:rPr lang="en-US" sz="1100" dirty="0" err="1">
                <a:latin typeface="Trebuchet MS" panose="020B0603020202020204" pitchFamily="34" charset="0"/>
              </a:rPr>
              <a:t>fabricados</a:t>
            </a:r>
            <a:r>
              <a:rPr lang="en-US" sz="1100" dirty="0">
                <a:latin typeface="Trebuchet MS" panose="020B0603020202020204" pitchFamily="34" charset="0"/>
              </a:rPr>
              <a:t> </a:t>
            </a:r>
            <a:r>
              <a:rPr lang="en-US" sz="1100" dirty="0" err="1">
                <a:latin typeface="Trebuchet MS" panose="020B0603020202020204" pitchFamily="34" charset="0"/>
              </a:rPr>
              <a:t>están</a:t>
            </a:r>
            <a:r>
              <a:rPr lang="en-US" sz="1100" dirty="0">
                <a:latin typeface="Trebuchet MS" panose="020B0603020202020204" pitchFamily="34" charset="0"/>
              </a:rPr>
              <a:t> </a:t>
            </a:r>
            <a:r>
              <a:rPr lang="en-US" sz="1100" dirty="0" err="1">
                <a:latin typeface="Trebuchet MS" panose="020B0603020202020204" pitchFamily="34" charset="0"/>
              </a:rPr>
              <a:t>sujetos</a:t>
            </a:r>
            <a:r>
              <a:rPr lang="en-US" sz="1100" dirty="0">
                <a:latin typeface="Trebuchet MS" panose="020B0603020202020204" pitchFamily="34" charset="0"/>
              </a:rPr>
              <a:t> a </a:t>
            </a:r>
            <a:r>
              <a:rPr lang="en-US" sz="1100" dirty="0" err="1">
                <a:latin typeface="Trebuchet MS" panose="020B0603020202020204" pitchFamily="34" charset="0"/>
              </a:rPr>
              <a:t>una</a:t>
            </a:r>
            <a:r>
              <a:rPr lang="en-US" sz="1100" dirty="0">
                <a:latin typeface="Trebuchet MS" panose="020B0603020202020204" pitchFamily="34" charset="0"/>
              </a:rPr>
              <a:t> </a:t>
            </a:r>
            <a:r>
              <a:rPr lang="en-US" sz="1100" dirty="0" err="1">
                <a:latin typeface="Trebuchet MS" panose="020B0603020202020204" pitchFamily="34" charset="0"/>
              </a:rPr>
              <a:t>verificación</a:t>
            </a:r>
            <a:r>
              <a:rPr lang="en-US" sz="1100" dirty="0">
                <a:latin typeface="Trebuchet MS" panose="020B0603020202020204" pitchFamily="34" charset="0"/>
              </a:rPr>
              <a:t> de </a:t>
            </a:r>
            <a:r>
              <a:rPr lang="en-US" sz="1100" dirty="0" err="1">
                <a:latin typeface="Trebuchet MS" panose="020B0603020202020204" pitchFamily="34" charset="0"/>
              </a:rPr>
              <a:t>tipo</a:t>
            </a:r>
            <a:r>
              <a:rPr lang="en-US" sz="1100" dirty="0">
                <a:latin typeface="Trebuchet MS" panose="020B0603020202020204" pitchFamily="34" charset="0"/>
              </a:rPr>
              <a:t> de </a:t>
            </a:r>
            <a:r>
              <a:rPr lang="en-US" sz="1100" dirty="0" err="1">
                <a:latin typeface="Trebuchet MS" panose="020B0603020202020204" pitchFamily="34" charset="0"/>
              </a:rPr>
              <a:t>acuerdo</a:t>
            </a:r>
            <a:r>
              <a:rPr lang="en-US" sz="1100" dirty="0">
                <a:latin typeface="Trebuchet MS" panose="020B0603020202020204" pitchFamily="34" charset="0"/>
              </a:rPr>
              <a:t> con IEC 439-1 e IEC 439-3, </a:t>
            </a:r>
            <a:r>
              <a:rPr lang="en-US" sz="1100" dirty="0" err="1">
                <a:latin typeface="Trebuchet MS" panose="020B0603020202020204" pitchFamily="34" charset="0"/>
              </a:rPr>
              <a:t>así</a:t>
            </a:r>
            <a:r>
              <a:rPr lang="en-US" sz="1100" dirty="0">
                <a:latin typeface="Trebuchet MS" panose="020B0603020202020204" pitchFamily="34" charset="0"/>
              </a:rPr>
              <a:t> </a:t>
            </a:r>
            <a:r>
              <a:rPr lang="en-US" sz="1100" dirty="0" err="1">
                <a:latin typeface="Trebuchet MS" panose="020B0603020202020204" pitchFamily="34" charset="0"/>
              </a:rPr>
              <a:t>como</a:t>
            </a:r>
            <a:r>
              <a:rPr lang="en-US" sz="1100" dirty="0">
                <a:latin typeface="Trebuchet MS" panose="020B0603020202020204" pitchFamily="34" charset="0"/>
              </a:rPr>
              <a:t> EN 60439-1, que </a:t>
            </a:r>
            <a:r>
              <a:rPr lang="en-US" sz="1100" dirty="0" err="1">
                <a:latin typeface="Trebuchet MS" panose="020B0603020202020204" pitchFamily="34" charset="0"/>
              </a:rPr>
              <a:t>debe</a:t>
            </a:r>
            <a:r>
              <a:rPr lang="en-US" sz="1100" dirty="0">
                <a:latin typeface="Trebuchet MS" panose="020B0603020202020204" pitchFamily="34" charset="0"/>
              </a:rPr>
              <a:t> </a:t>
            </a:r>
            <a:r>
              <a:rPr lang="en-US" sz="1100" dirty="0" err="1">
                <a:latin typeface="Trebuchet MS" panose="020B0603020202020204" pitchFamily="34" charset="0"/>
              </a:rPr>
              <a:t>repetirse</a:t>
            </a:r>
            <a:r>
              <a:rPr lang="en-US" sz="1100" dirty="0">
                <a:latin typeface="Trebuchet MS" panose="020B0603020202020204" pitchFamily="34" charset="0"/>
              </a:rPr>
              <a:t> para </a:t>
            </a:r>
            <a:r>
              <a:rPr lang="en-US" sz="1100" dirty="0" err="1">
                <a:latin typeface="Trebuchet MS" panose="020B0603020202020204" pitchFamily="34" charset="0"/>
              </a:rPr>
              <a:t>todas</a:t>
            </a:r>
            <a:r>
              <a:rPr lang="en-US" sz="1100" dirty="0">
                <a:latin typeface="Trebuchet MS" panose="020B0603020202020204" pitchFamily="34" charset="0"/>
              </a:rPr>
              <a:t> las </a:t>
            </a:r>
            <a:r>
              <a:rPr lang="en-US" sz="1100" dirty="0" err="1">
                <a:latin typeface="Trebuchet MS" panose="020B0603020202020204" pitchFamily="34" charset="0"/>
              </a:rPr>
              <a:t>modificaciones</a:t>
            </a:r>
            <a:r>
              <a:rPr lang="en-US" sz="1100" dirty="0">
                <a:latin typeface="Trebuchet MS" panose="020B0603020202020204" pitchFamily="34" charset="0"/>
              </a:rPr>
              <a:t> y </a:t>
            </a:r>
            <a:r>
              <a:rPr lang="en-US" sz="1100" dirty="0" err="1">
                <a:latin typeface="Trebuchet MS" panose="020B0603020202020204" pitchFamily="34" charset="0"/>
              </a:rPr>
              <a:t>en</a:t>
            </a:r>
            <a:r>
              <a:rPr lang="en-US" sz="1100" dirty="0">
                <a:latin typeface="Trebuchet MS" panose="020B0603020202020204" pitchFamily="34" charset="0"/>
              </a:rPr>
              <a:t> </a:t>
            </a:r>
            <a:r>
              <a:rPr lang="en-US" sz="1100" dirty="0" err="1">
                <a:latin typeface="Trebuchet MS" panose="020B0603020202020204" pitchFamily="34" charset="0"/>
              </a:rPr>
              <a:t>intervalos</a:t>
            </a:r>
            <a:r>
              <a:rPr lang="en-US" sz="1100" dirty="0">
                <a:latin typeface="Trebuchet MS" panose="020B0603020202020204" pitchFamily="34" charset="0"/>
              </a:rPr>
              <a:t> de </a:t>
            </a:r>
            <a:r>
              <a:rPr lang="en-US" sz="1100" dirty="0" err="1">
                <a:latin typeface="Trebuchet MS" panose="020B0603020202020204" pitchFamily="34" charset="0"/>
              </a:rPr>
              <a:t>tiempo</a:t>
            </a:r>
            <a:r>
              <a:rPr lang="en-US" sz="1100" dirty="0">
                <a:latin typeface="Trebuchet MS" panose="020B0603020202020204" pitchFamily="34" charset="0"/>
              </a:rPr>
              <a:t> </a:t>
            </a:r>
            <a:r>
              <a:rPr lang="en-US" sz="1100" dirty="0" err="1">
                <a:latin typeface="Trebuchet MS" panose="020B0603020202020204" pitchFamily="34" charset="0"/>
              </a:rPr>
              <a:t>definidos</a:t>
            </a:r>
            <a:r>
              <a:rPr lang="en-US" sz="1100" dirty="0">
                <a:latin typeface="Trebuchet MS" panose="020B0603020202020204" pitchFamily="34" charset="0"/>
              </a:rPr>
              <a:t>. Antes de la </a:t>
            </a:r>
            <a:r>
              <a:rPr lang="en-US" sz="1100" dirty="0" err="1">
                <a:latin typeface="Trebuchet MS" panose="020B0603020202020204" pitchFamily="34" charset="0"/>
              </a:rPr>
              <a:t>puesta</a:t>
            </a:r>
            <a:r>
              <a:rPr lang="en-US" sz="1100" dirty="0">
                <a:latin typeface="Trebuchet MS" panose="020B0603020202020204" pitchFamily="34" charset="0"/>
              </a:rPr>
              <a:t> </a:t>
            </a:r>
            <a:r>
              <a:rPr lang="en-US" sz="1100" dirty="0" err="1">
                <a:latin typeface="Trebuchet MS" panose="020B0603020202020204" pitchFamily="34" charset="0"/>
              </a:rPr>
              <a:t>en</a:t>
            </a:r>
            <a:r>
              <a:rPr lang="en-US" sz="1100" dirty="0">
                <a:latin typeface="Trebuchet MS" panose="020B0603020202020204" pitchFamily="34" charset="0"/>
              </a:rPr>
              <a:t> </a:t>
            </a:r>
            <a:r>
              <a:rPr lang="en-US" sz="1100" dirty="0" err="1">
                <a:latin typeface="Trebuchet MS" panose="020B0603020202020204" pitchFamily="34" charset="0"/>
              </a:rPr>
              <a:t>marcha</a:t>
            </a:r>
            <a:r>
              <a:rPr lang="en-US" sz="1100" dirty="0">
                <a:latin typeface="Trebuchet MS" panose="020B0603020202020204" pitchFamily="34" charset="0"/>
              </a:rPr>
              <a:t>, se </a:t>
            </a:r>
            <a:r>
              <a:rPr lang="en-US" sz="1100" dirty="0" err="1">
                <a:latin typeface="Trebuchet MS" panose="020B0603020202020204" pitchFamily="34" charset="0"/>
              </a:rPr>
              <a:t>requiere</a:t>
            </a:r>
            <a:r>
              <a:rPr lang="en-US" sz="1100" dirty="0">
                <a:latin typeface="Trebuchet MS" panose="020B0603020202020204" pitchFamily="34" charset="0"/>
              </a:rPr>
              <a:t> la </a:t>
            </a:r>
            <a:r>
              <a:rPr lang="en-US" sz="1100" dirty="0" err="1">
                <a:latin typeface="Trebuchet MS" panose="020B0603020202020204" pitchFamily="34" charset="0"/>
              </a:rPr>
              <a:t>prueba</a:t>
            </a:r>
            <a:r>
              <a:rPr lang="en-US" sz="1100" dirty="0">
                <a:latin typeface="Trebuchet MS" panose="020B0603020202020204" pitchFamily="34" charset="0"/>
              </a:rPr>
              <a:t> de </a:t>
            </a:r>
            <a:r>
              <a:rPr lang="en-US" sz="1100" dirty="0" err="1">
                <a:latin typeface="Trebuchet MS" panose="020B0603020202020204" pitchFamily="34" charset="0"/>
              </a:rPr>
              <a:t>todo</a:t>
            </a:r>
            <a:r>
              <a:rPr lang="en-US" sz="1100" dirty="0">
                <a:latin typeface="Trebuchet MS" panose="020B0603020202020204" pitchFamily="34" charset="0"/>
              </a:rPr>
              <a:t> el </a:t>
            </a:r>
            <a:r>
              <a:rPr lang="en-US" sz="1100" dirty="0" err="1">
                <a:latin typeface="Trebuchet MS" panose="020B0603020202020204" pitchFamily="34" charset="0"/>
              </a:rPr>
              <a:t>equipo</a:t>
            </a:r>
            <a:r>
              <a:rPr lang="en-US" sz="1100" dirty="0">
                <a:latin typeface="Trebuchet MS" panose="020B0603020202020204" pitchFamily="34" charset="0"/>
              </a:rPr>
              <a:t> para un </a:t>
            </a:r>
            <a:r>
              <a:rPr lang="en-US" sz="1100" dirty="0" err="1">
                <a:latin typeface="Trebuchet MS" panose="020B0603020202020204" pitchFamily="34" charset="0"/>
              </a:rPr>
              <a:t>funcionamiento</a:t>
            </a:r>
            <a:r>
              <a:rPr lang="en-US" sz="1100" dirty="0">
                <a:latin typeface="Trebuchet MS" panose="020B0603020202020204" pitchFamily="34" charset="0"/>
              </a:rPr>
              <a:t> </a:t>
            </a:r>
            <a:r>
              <a:rPr lang="en-US" sz="1100" dirty="0" err="1">
                <a:latin typeface="Trebuchet MS" panose="020B0603020202020204" pitchFamily="34" charset="0"/>
              </a:rPr>
              <a:t>seguro</a:t>
            </a:r>
            <a:r>
              <a:rPr lang="en-US" sz="1100" dirty="0">
                <a:latin typeface="Trebuchet MS" panose="020B0603020202020204" pitchFamily="34" charset="0"/>
              </a:rPr>
              <a:t>.</a:t>
            </a:r>
          </a:p>
          <a:p>
            <a:pPr algn="just">
              <a:tabLst>
                <a:tab pos="541338" algn="l"/>
              </a:tabLst>
            </a:pPr>
            <a:r>
              <a:rPr lang="en-US" sz="1100" dirty="0">
                <a:latin typeface="Trebuchet MS" panose="020B0603020202020204" pitchFamily="34" charset="0"/>
              </a:rPr>
              <a:t>La </a:t>
            </a:r>
            <a:r>
              <a:rPr lang="en-US" sz="1100" dirty="0" err="1">
                <a:latin typeface="Trebuchet MS" panose="020B0603020202020204" pitchFamily="34" charset="0"/>
              </a:rPr>
              <a:t>Tabla</a:t>
            </a:r>
            <a:r>
              <a:rPr lang="en-US" sz="1100" dirty="0">
                <a:latin typeface="Trebuchet MS" panose="020B0603020202020204" pitchFamily="34" charset="0"/>
              </a:rPr>
              <a:t> </a:t>
            </a:r>
            <a:r>
              <a:rPr lang="en-US" sz="1100" dirty="0" smtClean="0">
                <a:latin typeface="Trebuchet MS" panose="020B0603020202020204" pitchFamily="34" charset="0"/>
              </a:rPr>
              <a:t>9.3 </a:t>
            </a:r>
            <a:r>
              <a:rPr lang="en-US" sz="1100" dirty="0" err="1">
                <a:latin typeface="Trebuchet MS" panose="020B0603020202020204" pitchFamily="34" charset="0"/>
              </a:rPr>
              <a:t>presenta</a:t>
            </a:r>
            <a:r>
              <a:rPr lang="en-US" sz="1100" dirty="0">
                <a:latin typeface="Trebuchet MS" panose="020B0603020202020204" pitchFamily="34" charset="0"/>
              </a:rPr>
              <a:t> </a:t>
            </a:r>
            <a:r>
              <a:rPr lang="en-US" sz="1100" dirty="0" err="1">
                <a:latin typeface="Trebuchet MS" panose="020B0603020202020204" pitchFamily="34" charset="0"/>
              </a:rPr>
              <a:t>una</a:t>
            </a:r>
            <a:r>
              <a:rPr lang="en-US" sz="1100" dirty="0">
                <a:latin typeface="Trebuchet MS" panose="020B0603020202020204" pitchFamily="34" charset="0"/>
              </a:rPr>
              <a:t> </a:t>
            </a:r>
            <a:r>
              <a:rPr lang="en-US" sz="1100" dirty="0" err="1">
                <a:latin typeface="Trebuchet MS" panose="020B0603020202020204" pitchFamily="34" charset="0"/>
              </a:rPr>
              <a:t>descripción</a:t>
            </a:r>
            <a:r>
              <a:rPr lang="en-US" sz="1100" dirty="0">
                <a:latin typeface="Trebuchet MS" panose="020B0603020202020204" pitchFamily="34" charset="0"/>
              </a:rPr>
              <a:t> general de </a:t>
            </a:r>
            <a:r>
              <a:rPr lang="en-US" sz="1100" dirty="0" err="1">
                <a:latin typeface="Trebuchet MS" panose="020B0603020202020204" pitchFamily="34" charset="0"/>
              </a:rPr>
              <a:t>todos</a:t>
            </a:r>
            <a:r>
              <a:rPr lang="en-US" sz="1100" dirty="0">
                <a:latin typeface="Trebuchet MS" panose="020B0603020202020204" pitchFamily="34" charset="0"/>
              </a:rPr>
              <a:t> </a:t>
            </a:r>
            <a:r>
              <a:rPr lang="en-US" sz="1100" dirty="0" err="1">
                <a:latin typeface="Trebuchet MS" panose="020B0603020202020204" pitchFamily="34" charset="0"/>
              </a:rPr>
              <a:t>los</a:t>
            </a:r>
            <a:r>
              <a:rPr lang="en-US" sz="1100" dirty="0">
                <a:latin typeface="Trebuchet MS" panose="020B0603020202020204" pitchFamily="34" charset="0"/>
              </a:rPr>
              <a:t> </a:t>
            </a:r>
            <a:r>
              <a:rPr lang="en-US" sz="1100" dirty="0" err="1">
                <a:latin typeface="Trebuchet MS" panose="020B0603020202020204" pitchFamily="34" charset="0"/>
              </a:rPr>
              <a:t>procedimientos</a:t>
            </a:r>
            <a:r>
              <a:rPr lang="en-US" sz="1100" dirty="0">
                <a:latin typeface="Trebuchet MS" panose="020B0603020202020204" pitchFamily="34" charset="0"/>
              </a:rPr>
              <a:t> de </a:t>
            </a:r>
            <a:r>
              <a:rPr lang="en-US" sz="1100" dirty="0" err="1">
                <a:latin typeface="Trebuchet MS" panose="020B0603020202020204" pitchFamily="34" charset="0"/>
              </a:rPr>
              <a:t>prueba</a:t>
            </a:r>
            <a:r>
              <a:rPr lang="en-US" sz="1100" dirty="0">
                <a:latin typeface="Trebuchet MS" panose="020B0603020202020204" pitchFamily="34" charset="0"/>
              </a:rPr>
              <a:t> para </a:t>
            </a:r>
            <a:r>
              <a:rPr lang="en-US" sz="1100" dirty="0" err="1">
                <a:latin typeface="Trebuchet MS" panose="020B0603020202020204" pitchFamily="34" charset="0"/>
              </a:rPr>
              <a:t>los</a:t>
            </a:r>
            <a:r>
              <a:rPr lang="en-US" sz="1100" dirty="0">
                <a:latin typeface="Trebuchet MS" panose="020B0603020202020204" pitchFamily="34" charset="0"/>
              </a:rPr>
              <a:t> </a:t>
            </a:r>
            <a:r>
              <a:rPr lang="en-US" sz="1100" dirty="0" err="1">
                <a:latin typeface="Trebuchet MS" panose="020B0603020202020204" pitchFamily="34" charset="0"/>
              </a:rPr>
              <a:t>sistemas</a:t>
            </a:r>
            <a:r>
              <a:rPr lang="en-US" sz="1100" dirty="0">
                <a:latin typeface="Trebuchet MS" panose="020B0603020202020204" pitchFamily="34" charset="0"/>
              </a:rPr>
              <a:t> de </a:t>
            </a:r>
            <a:r>
              <a:rPr lang="en-US" sz="1100" dirty="0" err="1">
                <a:latin typeface="Trebuchet MS" panose="020B0603020202020204" pitchFamily="34" charset="0"/>
              </a:rPr>
              <a:t>distribución</a:t>
            </a:r>
            <a:r>
              <a:rPr lang="en-US" sz="1100" dirty="0">
                <a:latin typeface="Trebuchet MS" panose="020B0603020202020204" pitchFamily="34" charset="0"/>
              </a:rPr>
              <a:t> de </a:t>
            </a:r>
            <a:r>
              <a:rPr lang="en-US" sz="1100" dirty="0" err="1">
                <a:latin typeface="Trebuchet MS" panose="020B0603020202020204" pitchFamily="34" charset="0"/>
              </a:rPr>
              <a:t>instalación</a:t>
            </a:r>
            <a:r>
              <a:rPr lang="en-US" sz="1100" dirty="0">
                <a:latin typeface="Trebuchet MS" panose="020B0603020202020204" pitchFamily="34" charset="0"/>
              </a:rPr>
              <a:t>.</a:t>
            </a:r>
          </a:p>
          <a:p>
            <a:pPr marR="5080" algn="just">
              <a:lnSpc>
                <a:spcPts val="1100"/>
              </a:lnSpc>
              <a:spcBef>
                <a:spcPts val="800"/>
              </a:spcBef>
              <a:buFont typeface="+mj-lt"/>
              <a:buAutoNum type="arabicPeriod" startAt="2"/>
              <a:tabLst>
                <a:tab pos="457834" algn="l"/>
              </a:tabLst>
            </a:pPr>
            <a:endParaRPr sz="1100" dirty="0">
              <a:latin typeface="Trebuchet MS" panose="020B0603020202020204" pitchFamily="34" charset="0"/>
              <a:cs typeface="Arial MT"/>
            </a:endParaRPr>
          </a:p>
        </p:txBody>
      </p:sp>
      <p:pic>
        <p:nvPicPr>
          <p:cNvPr id="3" name="Imagen 2"/>
          <p:cNvPicPr>
            <a:picLocks noChangeAspect="1"/>
          </p:cNvPicPr>
          <p:nvPr/>
        </p:nvPicPr>
        <p:blipFill>
          <a:blip r:embed="rId2"/>
          <a:stretch>
            <a:fillRect/>
          </a:stretch>
        </p:blipFill>
        <p:spPr>
          <a:xfrm>
            <a:off x="228600" y="419100"/>
            <a:ext cx="6400800" cy="457200"/>
          </a:xfrm>
          <a:prstGeom prst="rect">
            <a:avLst/>
          </a:prstGeom>
        </p:spPr>
      </p:pic>
      <p:pic>
        <p:nvPicPr>
          <p:cNvPr id="4" name="Imagen 3"/>
          <p:cNvPicPr>
            <a:picLocks noChangeAspect="1"/>
          </p:cNvPicPr>
          <p:nvPr/>
        </p:nvPicPr>
        <p:blipFill>
          <a:blip r:embed="rId3"/>
          <a:stretch>
            <a:fillRect/>
          </a:stretch>
        </p:blipFill>
        <p:spPr>
          <a:xfrm>
            <a:off x="304800" y="1124700"/>
            <a:ext cx="6324600" cy="475447"/>
          </a:xfrm>
          <a:prstGeom prst="rect">
            <a:avLst/>
          </a:prstGeom>
        </p:spPr>
      </p:pic>
      <p:pic>
        <p:nvPicPr>
          <p:cNvPr id="5" name="Imagen 4"/>
          <p:cNvPicPr>
            <a:picLocks noChangeAspect="1"/>
          </p:cNvPicPr>
          <p:nvPr/>
        </p:nvPicPr>
        <p:blipFill>
          <a:blip r:embed="rId4"/>
          <a:stretch>
            <a:fillRect/>
          </a:stretch>
        </p:blipFill>
        <p:spPr>
          <a:xfrm>
            <a:off x="266700" y="1943100"/>
            <a:ext cx="6400800" cy="323152"/>
          </a:xfrm>
          <a:prstGeom prst="rect">
            <a:avLst/>
          </a:prstGeom>
        </p:spPr>
      </p:pic>
    </p:spTree>
    <p:extLst>
      <p:ext uri="{BB962C8B-B14F-4D97-AF65-F5344CB8AC3E}">
        <p14:creationId xmlns:p14="http://schemas.microsoft.com/office/powerpoint/2010/main" val="3658927436"/>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Rectángulo 18"/>
          <p:cNvSpPr/>
          <p:nvPr/>
        </p:nvSpPr>
        <p:spPr>
          <a:xfrm>
            <a:off x="3505200" y="218328"/>
            <a:ext cx="4572000" cy="261610"/>
          </a:xfrm>
          <a:prstGeom prst="rect">
            <a:avLst/>
          </a:prstGeom>
        </p:spPr>
        <p:txBody>
          <a:bodyPr>
            <a:spAutoFit/>
          </a:bodyPr>
          <a:lstStyle/>
          <a:p>
            <a:pPr algn="just">
              <a:tabLst>
                <a:tab pos="541338" algn="l"/>
              </a:tabLst>
            </a:pPr>
            <a:r>
              <a:rPr lang="en-US" sz="1100" b="1" dirty="0" err="1" smtClean="0">
                <a:latin typeface="Trebuchet MS" panose="020B0603020202020204" pitchFamily="34" charset="0"/>
              </a:rPr>
              <a:t>Tabla</a:t>
            </a:r>
            <a:r>
              <a:rPr lang="en-US" sz="1100" b="1" dirty="0" smtClean="0">
                <a:latin typeface="Trebuchet MS" panose="020B0603020202020204" pitchFamily="34" charset="0"/>
              </a:rPr>
              <a:t> 9.3:  </a:t>
            </a:r>
            <a:r>
              <a:rPr lang="en-US" sz="1100" b="1" dirty="0" err="1" smtClean="0">
                <a:latin typeface="Trebuchet MS" panose="020B0603020202020204" pitchFamily="34" charset="0"/>
              </a:rPr>
              <a:t>Lista</a:t>
            </a:r>
            <a:r>
              <a:rPr lang="en-US" sz="1100" b="1" dirty="0" smtClean="0">
                <a:latin typeface="Trebuchet MS" panose="020B0603020202020204" pitchFamily="34" charset="0"/>
              </a:rPr>
              <a:t> </a:t>
            </a:r>
            <a:r>
              <a:rPr lang="en-US" sz="1100" b="1" dirty="0">
                <a:latin typeface="Trebuchet MS" panose="020B0603020202020204" pitchFamily="34" charset="0"/>
              </a:rPr>
              <a:t>de </a:t>
            </a:r>
            <a:r>
              <a:rPr lang="en-US" sz="1100" b="1" dirty="0" err="1">
                <a:latin typeface="Trebuchet MS" panose="020B0603020202020204" pitchFamily="34" charset="0"/>
              </a:rPr>
              <a:t>Verificación</a:t>
            </a:r>
            <a:endParaRPr lang="en-US" sz="1100" b="1" dirty="0">
              <a:latin typeface="Trebuchet MS" panose="020B0603020202020204" pitchFamily="34" charset="0"/>
            </a:endParaRPr>
          </a:p>
        </p:txBody>
      </p:sp>
      <p:pic>
        <p:nvPicPr>
          <p:cNvPr id="20" name="Imagen 19"/>
          <p:cNvPicPr>
            <a:picLocks noChangeAspect="1"/>
          </p:cNvPicPr>
          <p:nvPr/>
        </p:nvPicPr>
        <p:blipFill>
          <a:blip r:embed="rId2"/>
          <a:stretch>
            <a:fillRect/>
          </a:stretch>
        </p:blipFill>
        <p:spPr>
          <a:xfrm>
            <a:off x="1423987" y="509516"/>
            <a:ext cx="6296025" cy="4981646"/>
          </a:xfrm>
          <a:prstGeom prst="rect">
            <a:avLst/>
          </a:prstGeom>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190500"/>
            <a:ext cx="8610600" cy="4921219"/>
          </a:xfrm>
          <a:prstGeom prst="rect">
            <a:avLst/>
          </a:prstGeom>
        </p:spPr>
        <p:txBody>
          <a:bodyPr vert="horz" wrap="square" lIns="0" tIns="12065" rIns="0" bIns="0" rtlCol="0">
            <a:spAutoFit/>
          </a:bodyPr>
          <a:lstStyle/>
          <a:p>
            <a:pPr algn="just">
              <a:lnSpc>
                <a:spcPct val="100000"/>
              </a:lnSpc>
              <a:tabLst>
                <a:tab pos="0" algn="l"/>
              </a:tabLst>
            </a:pPr>
            <a:r>
              <a:rPr lang="es-ES" sz="1100" b="1" spc="-50" dirty="0">
                <a:latin typeface="Trebuchet MS"/>
                <a:cs typeface="Trebuchet MS"/>
              </a:rPr>
              <a:t>9.7 Notas sobre la planificación del proyecto</a:t>
            </a:r>
          </a:p>
          <a:p>
            <a:pPr algn="just">
              <a:lnSpc>
                <a:spcPct val="100000"/>
              </a:lnSpc>
              <a:tabLst>
                <a:tab pos="0" algn="l"/>
              </a:tabLst>
            </a:pPr>
            <a:endParaRPr lang="es-ES" sz="1100" spc="-50" dirty="0">
              <a:latin typeface="Trebuchet MS"/>
              <a:cs typeface="Trebuchet MS"/>
            </a:endParaRPr>
          </a:p>
          <a:p>
            <a:pPr algn="just">
              <a:lnSpc>
                <a:spcPct val="100000"/>
              </a:lnSpc>
              <a:tabLst>
                <a:tab pos="0" algn="l"/>
              </a:tabLst>
            </a:pPr>
            <a:r>
              <a:rPr lang="es-ES" sz="1100" spc="-50" dirty="0">
                <a:latin typeface="Trebuchet MS"/>
                <a:cs typeface="Trebuchet MS"/>
              </a:rPr>
              <a:t>IEC 339-1 y EN 60439, Parte 1 describen diferentes construcciones, tales como:</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Construcción abierta</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Construcción tabular</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Construcción cerrada</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Construcción de gabinetes</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Construcción tipo escritorio</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Construcción </a:t>
            </a:r>
            <a:r>
              <a:rPr lang="es-ES" sz="1100" spc="-50" dirty="0">
                <a:latin typeface="Trebuchet MS"/>
                <a:cs typeface="Trebuchet MS"/>
              </a:rPr>
              <a:t>de cajas múltiples.</a:t>
            </a:r>
          </a:p>
          <a:p>
            <a:pPr algn="just">
              <a:lnSpc>
                <a:spcPct val="100000"/>
              </a:lnSpc>
              <a:tabLst>
                <a:tab pos="0" algn="l"/>
              </a:tabLst>
            </a:pPr>
            <a:r>
              <a:rPr lang="es-ES" sz="1100" spc="-50" dirty="0">
                <a:latin typeface="Trebuchet MS"/>
                <a:cs typeface="Trebuchet MS"/>
              </a:rPr>
              <a:t>Según el material de la carcasa diferenciamos entre:</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Sistemas de distribución de material aislante</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Sistemas de distribución de hierro fundido</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Sistemas de distribución de placas de acero</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Sistemas de distribución de barras</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Sistemas de distribución de instalaciones estacionarias y móviles.</a:t>
            </a:r>
          </a:p>
          <a:p>
            <a:pPr algn="just">
              <a:lnSpc>
                <a:spcPct val="100000"/>
              </a:lnSpc>
              <a:tabLst>
                <a:tab pos="0" algn="l"/>
              </a:tabLst>
            </a:pPr>
            <a:r>
              <a:rPr lang="es-ES" sz="1100" spc="-50" dirty="0">
                <a:latin typeface="Trebuchet MS"/>
                <a:cs typeface="Trebuchet MS"/>
              </a:rPr>
              <a:t>La planificación de los sistemas de control, distribución y </a:t>
            </a:r>
            <a:r>
              <a:rPr lang="es-ES" sz="1100" spc="-50" dirty="0" err="1">
                <a:latin typeface="Trebuchet MS"/>
                <a:cs typeface="Trebuchet MS"/>
              </a:rPr>
              <a:t>aparamenta</a:t>
            </a:r>
            <a:r>
              <a:rPr lang="es-ES" sz="1100" spc="-50" dirty="0">
                <a:latin typeface="Trebuchet MS"/>
                <a:cs typeface="Trebuchet MS"/>
              </a:rPr>
              <a:t> de baja tensión debe cumplir ciertos criterios [31]. Primero se debe conocer el propósito del sistema, por ejemplo:</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Centros de transformación hasta 24 </a:t>
            </a:r>
            <a:r>
              <a:rPr lang="es-ES" sz="1100" b="1" spc="-50" dirty="0" err="1">
                <a:latin typeface="Trebuchet MS"/>
                <a:cs typeface="Trebuchet MS"/>
              </a:rPr>
              <a:t>kV</a:t>
            </a:r>
            <a:r>
              <a:rPr lang="es-ES" sz="1100" b="1" spc="-50" dirty="0">
                <a:latin typeface="Trebuchet MS"/>
                <a:cs typeface="Trebuchet MS"/>
              </a:rPr>
              <a:t> y 1250 </a:t>
            </a:r>
            <a:r>
              <a:rPr lang="es-ES" sz="1100" b="1" spc="-50" dirty="0" err="1">
                <a:latin typeface="Trebuchet MS"/>
                <a:cs typeface="Trebuchet MS"/>
              </a:rPr>
              <a:t>kVA</a:t>
            </a:r>
            <a:endParaRPr lang="es-ES" sz="1100" b="1" spc="-50" dirty="0">
              <a:latin typeface="Trebuchet MS"/>
              <a:cs typeface="Trebuchet MS"/>
            </a:endParaRP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Cuadros de distribución principal de baja tensión</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Cuadros de distribución principal</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Sub-distribuciones</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Sistemas de distribución de motores</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Sistemas de distribución de circuitos de iluminación.</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Sistemas de distribución de energía</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Sistemas de distribución de barras</a:t>
            </a:r>
          </a:p>
          <a:p>
            <a:pPr marL="354013" indent="-354013" algn="just">
              <a:lnSpc>
                <a:spcPct val="100000"/>
              </a:lnSpc>
              <a:buFont typeface="Wingdings" panose="05000000000000000000" pitchFamily="2" charset="2"/>
              <a:buChar char="q"/>
              <a:tabLst>
                <a:tab pos="0" algn="l"/>
              </a:tabLst>
            </a:pPr>
            <a:r>
              <a:rPr lang="es-ES" sz="1100" b="1" spc="-50" dirty="0">
                <a:latin typeface="Trebuchet MS"/>
                <a:cs typeface="Trebuchet MS"/>
              </a:rPr>
              <a:t>Armarios de distribución para compensación de potencia reactiva</a:t>
            </a:r>
          </a:p>
          <a:p>
            <a:pPr marL="354013" indent="-354013" algn="just">
              <a:lnSpc>
                <a:spcPct val="100000"/>
              </a:lnSpc>
              <a:buFont typeface="Wingdings" panose="05000000000000000000" pitchFamily="2" charset="2"/>
              <a:buChar char="q"/>
              <a:tabLst>
                <a:tab pos="0" algn="l"/>
              </a:tabLst>
            </a:pPr>
            <a:r>
              <a:rPr lang="es-ES" sz="1100" b="1" spc="-50" dirty="0" smtClean="0">
                <a:latin typeface="Trebuchet MS"/>
                <a:cs typeface="Trebuchet MS"/>
              </a:rPr>
              <a:t>Sistemas débiles de </a:t>
            </a:r>
            <a:r>
              <a:rPr lang="es-ES" sz="1100" b="1" spc="-50" dirty="0">
                <a:latin typeface="Trebuchet MS"/>
                <a:cs typeface="Trebuchet MS"/>
              </a:rPr>
              <a:t>distribución de corriente.</a:t>
            </a:r>
          </a:p>
          <a:p>
            <a:pPr algn="just">
              <a:lnSpc>
                <a:spcPct val="100000"/>
              </a:lnSpc>
              <a:tabLst>
                <a:tab pos="0" algn="l"/>
              </a:tabLst>
            </a:pPr>
            <a:endParaRPr lang="es-ES" sz="1100" b="1" spc="-50" dirty="0" smtClean="0">
              <a:latin typeface="Trebuchet MS"/>
              <a:cs typeface="Trebuchet MS"/>
            </a:endParaRPr>
          </a:p>
          <a:p>
            <a:pPr algn="just">
              <a:lnSpc>
                <a:spcPct val="100000"/>
              </a:lnSpc>
              <a:tabLst>
                <a:tab pos="0" algn="l"/>
              </a:tabLst>
            </a:pPr>
            <a:r>
              <a:rPr lang="es-ES" sz="1100" spc="-50" dirty="0" smtClean="0">
                <a:latin typeface="Trebuchet MS"/>
                <a:cs typeface="Trebuchet MS"/>
              </a:rPr>
              <a:t>.</a:t>
            </a:r>
            <a:endParaRPr sz="1100" dirty="0">
              <a:latin typeface="Arial MT"/>
              <a:cs typeface="Arial MT"/>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190500"/>
            <a:ext cx="8610600" cy="1366400"/>
          </a:xfrm>
          <a:prstGeom prst="rect">
            <a:avLst/>
          </a:prstGeom>
        </p:spPr>
        <p:txBody>
          <a:bodyPr vert="horz" wrap="square" lIns="0" tIns="12065" rIns="0" bIns="0" rtlCol="0">
            <a:spAutoFit/>
          </a:bodyPr>
          <a:lstStyle/>
          <a:p>
            <a:pPr algn="just">
              <a:lnSpc>
                <a:spcPct val="100000"/>
              </a:lnSpc>
              <a:tabLst>
                <a:tab pos="0" algn="l"/>
              </a:tabLst>
            </a:pPr>
            <a:r>
              <a:rPr lang="es-ES" sz="1100" b="1" spc="-50" dirty="0" smtClean="0">
                <a:latin typeface="Trebuchet MS"/>
                <a:cs typeface="Trebuchet MS"/>
              </a:rPr>
              <a:t>9.8 </a:t>
            </a:r>
            <a:r>
              <a:rPr lang="es-ES" sz="1100" b="1" spc="-50" dirty="0">
                <a:latin typeface="Trebuchet MS"/>
                <a:cs typeface="Trebuchet MS"/>
              </a:rPr>
              <a:t>Ejemplo: evaluación por computadora del aumento de temperatura</a:t>
            </a:r>
          </a:p>
          <a:p>
            <a:pPr algn="just">
              <a:lnSpc>
                <a:spcPct val="100000"/>
              </a:lnSpc>
              <a:tabLst>
                <a:tab pos="0" algn="l"/>
              </a:tabLst>
            </a:pPr>
            <a:endParaRPr lang="es-ES" sz="1100" spc="-50" dirty="0">
              <a:latin typeface="Trebuchet MS"/>
              <a:cs typeface="Trebuchet MS"/>
            </a:endParaRPr>
          </a:p>
          <a:p>
            <a:pPr algn="just">
              <a:lnSpc>
                <a:spcPct val="100000"/>
              </a:lnSpc>
              <a:tabLst>
                <a:tab pos="0" algn="l"/>
              </a:tabLst>
            </a:pPr>
            <a:r>
              <a:rPr lang="es-ES" sz="1100" spc="-50" dirty="0">
                <a:latin typeface="Trebuchet MS"/>
                <a:cs typeface="Trebuchet MS"/>
              </a:rPr>
              <a:t>Los equipos operativos eléctricos en los sistemas de conmutación y distribución emiten pérdidas de calor </a:t>
            </a:r>
            <a:r>
              <a:rPr lang="es-ES" sz="1100" spc="-50" dirty="0" err="1" smtClean="0">
                <a:latin typeface="Trebuchet MS"/>
                <a:cs typeface="Trebuchet MS"/>
              </a:rPr>
              <a:t>corrientees</a:t>
            </a:r>
            <a:r>
              <a:rPr lang="es-ES" sz="1100" spc="-50" dirty="0" smtClean="0">
                <a:latin typeface="Trebuchet MS"/>
                <a:cs typeface="Trebuchet MS"/>
              </a:rPr>
              <a:t> </a:t>
            </a:r>
            <a:r>
              <a:rPr lang="es-ES" sz="1100" spc="-50" dirty="0">
                <a:latin typeface="Trebuchet MS"/>
                <a:cs typeface="Trebuchet MS"/>
              </a:rPr>
              <a:t>al entorno. Para garantizar el correcto funcionamiento del equipo incorporado, es necesario determinar los límites superiores de temperatura. El siguiente ejemplo (Figura 9.16) ilustra el procedimiento para demostrar el cumplimiento de los límites superiores de temperatura.</a:t>
            </a:r>
          </a:p>
          <a:p>
            <a:pPr algn="just">
              <a:lnSpc>
                <a:spcPct val="100000"/>
              </a:lnSpc>
              <a:tabLst>
                <a:tab pos="0" algn="l"/>
              </a:tabLst>
            </a:pPr>
            <a:r>
              <a:rPr lang="es-ES" sz="1100" spc="-50" dirty="0">
                <a:latin typeface="Trebuchet MS"/>
                <a:cs typeface="Trebuchet MS"/>
              </a:rPr>
              <a:t>Un sistema con el diagrama de cableado de bloques que se muestra en la Figura 9.16 está ubicado en un gabinete de distribución con las dimensiones H x W x T (2200 x 1000 x 600). La carcasa es una construcción independiente e </a:t>
            </a:r>
            <a:r>
              <a:rPr lang="es-ES" sz="1100" spc="-50" dirty="0" smtClean="0">
                <a:latin typeface="Trebuchet MS"/>
                <a:cs typeface="Trebuchet MS"/>
              </a:rPr>
              <a:t>IP5X </a:t>
            </a:r>
            <a:r>
              <a:rPr lang="es-ES" sz="1100" spc="-50" dirty="0">
                <a:latin typeface="Trebuchet MS"/>
                <a:cs typeface="Trebuchet MS"/>
              </a:rPr>
              <a:t>en todos los lados, sin conductos de aire y sin particiones horizontales en el interior.</a:t>
            </a:r>
            <a:endParaRPr sz="1100" dirty="0">
              <a:latin typeface="Arial MT"/>
              <a:cs typeface="Arial MT"/>
            </a:endParaRPr>
          </a:p>
        </p:txBody>
      </p:sp>
    </p:spTree>
    <p:extLst>
      <p:ext uri="{BB962C8B-B14F-4D97-AF65-F5344CB8AC3E}">
        <p14:creationId xmlns:p14="http://schemas.microsoft.com/office/powerpoint/2010/main" val="3684827339"/>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28601" y="4148957"/>
            <a:ext cx="4419601" cy="1261243"/>
          </a:xfrm>
          <a:prstGeom prst="rect">
            <a:avLst/>
          </a:prstGeom>
        </p:spPr>
        <p:txBody>
          <a:bodyPr vert="horz" wrap="square" lIns="0" tIns="12065" rIns="0" bIns="0" rtlCol="0">
            <a:spAutoFit/>
          </a:bodyPr>
          <a:lstStyle/>
          <a:p>
            <a:pPr marL="12700" algn="just">
              <a:lnSpc>
                <a:spcPct val="100000"/>
              </a:lnSpc>
              <a:spcBef>
                <a:spcPts val="95"/>
              </a:spcBef>
            </a:pPr>
            <a:r>
              <a:rPr lang="es-ES" sz="1100" spc="-25" dirty="0" smtClean="0">
                <a:latin typeface="Trebuchet MS"/>
                <a:cs typeface="Trebuchet MS"/>
              </a:rPr>
              <a:t>El </a:t>
            </a:r>
            <a:r>
              <a:rPr lang="es-ES" sz="1100" spc="-25" dirty="0">
                <a:latin typeface="Trebuchet MS"/>
                <a:cs typeface="Trebuchet MS"/>
              </a:rPr>
              <a:t>objetivo es demostrar el cumplimiento de los límites superiores de temperatura.</a:t>
            </a:r>
          </a:p>
          <a:p>
            <a:pPr marL="12700" algn="just">
              <a:lnSpc>
                <a:spcPct val="100000"/>
              </a:lnSpc>
              <a:spcBef>
                <a:spcPts val="95"/>
              </a:spcBef>
            </a:pPr>
            <a:r>
              <a:rPr lang="es-ES" sz="1100" spc="-25" dirty="0">
                <a:latin typeface="Trebuchet MS"/>
                <a:cs typeface="Trebuchet MS"/>
              </a:rPr>
              <a:t>Determinación de la pérdida de potencia del equipo </a:t>
            </a:r>
            <a:r>
              <a:rPr lang="es-ES" sz="1100" spc="-25" dirty="0" smtClean="0">
                <a:latin typeface="Trebuchet MS"/>
                <a:cs typeface="Trebuchet MS"/>
              </a:rPr>
              <a:t>incorporado</a:t>
            </a:r>
          </a:p>
          <a:p>
            <a:pPr marL="12700" algn="just">
              <a:lnSpc>
                <a:spcPct val="100000"/>
              </a:lnSpc>
              <a:spcBef>
                <a:spcPts val="95"/>
              </a:spcBef>
            </a:pPr>
            <a:endParaRPr lang="es-ES" sz="1100" spc="-25" dirty="0">
              <a:latin typeface="Trebuchet MS"/>
              <a:cs typeface="Trebuchet MS"/>
            </a:endParaRPr>
          </a:p>
          <a:p>
            <a:pPr marL="12700" algn="just">
              <a:lnSpc>
                <a:spcPct val="100000"/>
              </a:lnSpc>
              <a:spcBef>
                <a:spcPts val="95"/>
              </a:spcBef>
            </a:pPr>
            <a:r>
              <a:rPr lang="es-ES" sz="1100" b="1" spc="-25" dirty="0" smtClean="0">
                <a:latin typeface="Trebuchet MS"/>
                <a:cs typeface="Trebuchet MS"/>
              </a:rPr>
              <a:t>1     </a:t>
            </a:r>
            <a:r>
              <a:rPr lang="es-ES" sz="1100" b="1" spc="-25" dirty="0">
                <a:latin typeface="Trebuchet MS"/>
                <a:cs typeface="Trebuchet MS"/>
              </a:rPr>
              <a:t>sistema de barras Cu 20 x 5 con </a:t>
            </a:r>
            <a:r>
              <a:rPr lang="es-ES" sz="1100" b="1" spc="-25" dirty="0" err="1">
                <a:latin typeface="Trebuchet MS"/>
                <a:cs typeface="Trebuchet MS"/>
              </a:rPr>
              <a:t>PVr</a:t>
            </a:r>
            <a:r>
              <a:rPr lang="es-ES" sz="1100" b="1" spc="-25" dirty="0">
                <a:latin typeface="Trebuchet MS"/>
                <a:cs typeface="Trebuchet MS"/>
              </a:rPr>
              <a:t> = 63W</a:t>
            </a:r>
          </a:p>
          <a:p>
            <a:pPr marL="12700" algn="just">
              <a:lnSpc>
                <a:spcPct val="100000"/>
              </a:lnSpc>
              <a:spcBef>
                <a:spcPts val="95"/>
              </a:spcBef>
            </a:pPr>
            <a:r>
              <a:rPr lang="es-ES" sz="1100" b="1" spc="-25" dirty="0">
                <a:latin typeface="Trebuchet MS"/>
                <a:cs typeface="Trebuchet MS"/>
              </a:rPr>
              <a:t>1 </a:t>
            </a:r>
            <a:r>
              <a:rPr lang="es-ES" sz="1100" b="1" spc="-25" dirty="0" smtClean="0">
                <a:latin typeface="Trebuchet MS"/>
                <a:cs typeface="Trebuchet MS"/>
              </a:rPr>
              <a:t>   disyuntor </a:t>
            </a:r>
            <a:r>
              <a:rPr lang="es-ES" sz="1100" b="1" spc="-25" dirty="0">
                <a:latin typeface="Trebuchet MS"/>
                <a:cs typeface="Trebuchet MS"/>
              </a:rPr>
              <a:t>de potencia con In = 100 A, IB = 70 A</a:t>
            </a:r>
          </a:p>
          <a:p>
            <a:pPr marL="12700" algn="just">
              <a:lnSpc>
                <a:spcPct val="100000"/>
              </a:lnSpc>
              <a:spcBef>
                <a:spcPts val="95"/>
              </a:spcBef>
            </a:pPr>
            <a:r>
              <a:rPr lang="es-ES" sz="1100" b="1" spc="-25" dirty="0">
                <a:latin typeface="Trebuchet MS"/>
                <a:cs typeface="Trebuchet MS"/>
              </a:rPr>
              <a:t>1 </a:t>
            </a:r>
            <a:r>
              <a:rPr lang="es-ES" sz="1100" b="1" spc="-25" dirty="0" smtClean="0">
                <a:latin typeface="Trebuchet MS"/>
                <a:cs typeface="Trebuchet MS"/>
              </a:rPr>
              <a:t>   seccionador </a:t>
            </a:r>
            <a:r>
              <a:rPr lang="es-ES" sz="1100" b="1" spc="-25" dirty="0">
                <a:latin typeface="Trebuchet MS"/>
                <a:cs typeface="Trebuchet MS"/>
              </a:rPr>
              <a:t>fusible NH1 con In = 100 A, IB =80 A, </a:t>
            </a:r>
            <a:r>
              <a:rPr lang="es-ES" sz="1100" b="1" spc="-25" dirty="0" err="1">
                <a:latin typeface="Trebuchet MS"/>
                <a:cs typeface="Trebuchet MS"/>
              </a:rPr>
              <a:t>PVr</a:t>
            </a:r>
            <a:r>
              <a:rPr lang="es-ES" sz="1100" b="1" spc="-25" dirty="0">
                <a:latin typeface="Trebuchet MS"/>
                <a:cs typeface="Trebuchet MS"/>
              </a:rPr>
              <a:t> = 15,60 W</a:t>
            </a:r>
            <a:endParaRPr sz="1100" b="1" dirty="0">
              <a:latin typeface="Trebuchet MS"/>
              <a:cs typeface="Trebuchet MS"/>
            </a:endParaRPr>
          </a:p>
        </p:txBody>
      </p:sp>
      <p:sp>
        <p:nvSpPr>
          <p:cNvPr id="10" name="object 10"/>
          <p:cNvSpPr txBox="1"/>
          <p:nvPr/>
        </p:nvSpPr>
        <p:spPr>
          <a:xfrm>
            <a:off x="815582" y="1446279"/>
            <a:ext cx="6075448" cy="153888"/>
          </a:xfrm>
          <a:prstGeom prst="rect">
            <a:avLst/>
          </a:prstGeom>
        </p:spPr>
        <p:txBody>
          <a:bodyPr vert="horz" wrap="square" lIns="0" tIns="15240" rIns="0" bIns="0" rtlCol="0">
            <a:spAutoFit/>
          </a:bodyPr>
          <a:lstStyle/>
          <a:p>
            <a:pPr marL="25400">
              <a:lnSpc>
                <a:spcPct val="100000"/>
              </a:lnSpc>
              <a:spcBef>
                <a:spcPts val="120"/>
              </a:spcBef>
            </a:pPr>
            <a:r>
              <a:rPr sz="900" spc="-55" dirty="0" smtClean="0">
                <a:latin typeface="Arial MT"/>
                <a:cs typeface="Arial MT"/>
              </a:rPr>
              <a:t>.</a:t>
            </a:r>
            <a:endParaRPr sz="900" dirty="0">
              <a:latin typeface="Arial MT"/>
              <a:cs typeface="Arial MT"/>
            </a:endParaRPr>
          </a:p>
        </p:txBody>
      </p:sp>
      <p:pic>
        <p:nvPicPr>
          <p:cNvPr id="41" name="Imagen 40"/>
          <p:cNvPicPr>
            <a:picLocks noChangeAspect="1"/>
          </p:cNvPicPr>
          <p:nvPr/>
        </p:nvPicPr>
        <p:blipFill>
          <a:blip r:embed="rId2"/>
          <a:stretch>
            <a:fillRect/>
          </a:stretch>
        </p:blipFill>
        <p:spPr>
          <a:xfrm>
            <a:off x="228600" y="190500"/>
            <a:ext cx="4876800" cy="3387153"/>
          </a:xfrm>
          <a:prstGeom prst="rect">
            <a:avLst/>
          </a:prstGeom>
        </p:spPr>
      </p:pic>
      <p:pic>
        <p:nvPicPr>
          <p:cNvPr id="42" name="Imagen 41"/>
          <p:cNvPicPr>
            <a:picLocks noChangeAspect="1"/>
          </p:cNvPicPr>
          <p:nvPr/>
        </p:nvPicPr>
        <p:blipFill>
          <a:blip r:embed="rId3"/>
          <a:stretch>
            <a:fillRect/>
          </a:stretch>
        </p:blipFill>
        <p:spPr>
          <a:xfrm>
            <a:off x="5158982" y="190500"/>
            <a:ext cx="3756418" cy="4572000"/>
          </a:xfrm>
          <a:prstGeom prst="rect">
            <a:avLst/>
          </a:prstGeom>
        </p:spPr>
      </p:pic>
      <p:sp>
        <p:nvSpPr>
          <p:cNvPr id="43" name="Rectángulo 42"/>
          <p:cNvSpPr/>
          <p:nvPr/>
        </p:nvSpPr>
        <p:spPr>
          <a:xfrm>
            <a:off x="76202" y="3732500"/>
            <a:ext cx="4572000" cy="261610"/>
          </a:xfrm>
          <a:prstGeom prst="rect">
            <a:avLst/>
          </a:prstGeom>
        </p:spPr>
        <p:txBody>
          <a:bodyPr>
            <a:spAutoFit/>
          </a:bodyPr>
          <a:lstStyle/>
          <a:p>
            <a:pPr marL="12700" algn="ctr">
              <a:lnSpc>
                <a:spcPct val="100000"/>
              </a:lnSpc>
              <a:spcBef>
                <a:spcPts val="95"/>
              </a:spcBef>
            </a:pPr>
            <a:r>
              <a:rPr lang="es-ES" sz="1100" b="1" spc="-25" dirty="0">
                <a:latin typeface="Trebuchet MS"/>
                <a:cs typeface="Trebuchet MS"/>
              </a:rPr>
              <a:t>Figura 9.16 Diagrama de cableado del bloque</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04800" y="271202"/>
            <a:ext cx="8610600" cy="3346429"/>
          </a:xfrm>
          <a:prstGeom prst="rect">
            <a:avLst/>
          </a:prstGeom>
        </p:spPr>
        <p:txBody>
          <a:bodyPr vert="horz" wrap="square" lIns="0" tIns="12065" rIns="0" bIns="0" rtlCol="0">
            <a:spAutoFit/>
          </a:bodyPr>
          <a:lstStyle/>
          <a:p>
            <a:pPr algn="just">
              <a:lnSpc>
                <a:spcPts val="1320"/>
              </a:lnSpc>
            </a:pPr>
            <a:endParaRPr sz="1100" dirty="0">
              <a:latin typeface="Trebuchet MS" panose="020B0603020202020204" pitchFamily="34" charset="0"/>
              <a:cs typeface="Arial MT"/>
            </a:endParaRPr>
          </a:p>
          <a:p>
            <a:pPr marL="361950" indent="-361950" algn="just">
              <a:lnSpc>
                <a:spcPts val="1320"/>
              </a:lnSpc>
              <a:buChar char="–"/>
            </a:pPr>
            <a:r>
              <a:rPr lang="es-ES" sz="1100" b="1" spc="-40" dirty="0">
                <a:latin typeface="Trebuchet MS" panose="020B0603020202020204" pitchFamily="34" charset="0"/>
                <a:cs typeface="Arial MT"/>
              </a:rPr>
              <a:t>1 disyuntor B16 A con In= 16 A, IB =8 A, </a:t>
            </a:r>
            <a:r>
              <a:rPr lang="es-ES" sz="1100" b="1" spc="-40" dirty="0" err="1">
                <a:latin typeface="Trebuchet MS" panose="020B0603020202020204" pitchFamily="34" charset="0"/>
                <a:cs typeface="Arial MT"/>
              </a:rPr>
              <a:t>PVr</a:t>
            </a:r>
            <a:r>
              <a:rPr lang="es-ES" sz="1100" b="1" spc="-40" dirty="0">
                <a:latin typeface="Trebuchet MS" panose="020B0603020202020204" pitchFamily="34" charset="0"/>
                <a:cs typeface="Arial MT"/>
              </a:rPr>
              <a:t> = 4,73 W</a:t>
            </a:r>
            <a:r>
              <a:rPr lang="es-ES" sz="1100" b="1" spc="-40" dirty="0" smtClean="0">
                <a:latin typeface="Trebuchet MS" panose="020B0603020202020204" pitchFamily="34" charset="0"/>
                <a:cs typeface="Arial MT"/>
              </a:rPr>
              <a:t>.</a:t>
            </a:r>
          </a:p>
          <a:p>
            <a:pPr algn="just">
              <a:lnSpc>
                <a:spcPts val="1320"/>
              </a:lnSpc>
              <a:buChar char="–"/>
            </a:pPr>
            <a:endParaRPr lang="es-ES" sz="1100" spc="-40" dirty="0">
              <a:latin typeface="Trebuchet MS" panose="020B0603020202020204" pitchFamily="34" charset="0"/>
              <a:cs typeface="Arial MT"/>
            </a:endParaRPr>
          </a:p>
          <a:p>
            <a:pPr algn="just">
              <a:lnSpc>
                <a:spcPts val="1320"/>
              </a:lnSpc>
              <a:buChar char="–"/>
            </a:pPr>
            <a:endParaRPr lang="es-ES" sz="1100" spc="-40" dirty="0" smtClean="0">
              <a:latin typeface="Trebuchet MS" panose="020B0603020202020204" pitchFamily="34" charset="0"/>
              <a:cs typeface="Arial MT"/>
            </a:endParaRPr>
          </a:p>
          <a:p>
            <a:pPr marL="361950" indent="-361950" algn="just">
              <a:lnSpc>
                <a:spcPts val="1320"/>
              </a:lnSpc>
              <a:buChar char="–"/>
            </a:pPr>
            <a:endParaRPr lang="es-ES" sz="1100" spc="-40" dirty="0">
              <a:latin typeface="Trebuchet MS" panose="020B0603020202020204" pitchFamily="34" charset="0"/>
              <a:cs typeface="Arial MT"/>
            </a:endParaRPr>
          </a:p>
          <a:p>
            <a:pPr marL="361950" indent="-361950" algn="just">
              <a:lnSpc>
                <a:spcPts val="1320"/>
              </a:lnSpc>
              <a:buChar char="–"/>
            </a:pPr>
            <a:r>
              <a:rPr lang="es-ES" sz="1100" b="1" spc="-40" dirty="0">
                <a:latin typeface="Trebuchet MS" panose="020B0603020202020204" pitchFamily="34" charset="0"/>
                <a:cs typeface="Arial MT"/>
              </a:rPr>
              <a:t>1 </a:t>
            </a:r>
            <a:r>
              <a:rPr lang="es-ES" sz="1100" b="1" spc="-40" dirty="0" err="1">
                <a:latin typeface="Trebuchet MS" panose="020B0603020202020204" pitchFamily="34" charset="0"/>
                <a:cs typeface="Arial MT"/>
              </a:rPr>
              <a:t>contactor</a:t>
            </a:r>
            <a:r>
              <a:rPr lang="es-ES" sz="1100" b="1" spc="-40" dirty="0">
                <a:latin typeface="Trebuchet MS" panose="020B0603020202020204" pitchFamily="34" charset="0"/>
                <a:cs typeface="Arial MT"/>
              </a:rPr>
              <a:t> con </a:t>
            </a:r>
            <a:r>
              <a:rPr lang="es-ES" sz="1100" b="1" spc="-40" dirty="0" err="1">
                <a:latin typeface="Trebuchet MS" panose="020B0603020202020204" pitchFamily="34" charset="0"/>
                <a:cs typeface="Arial MT"/>
              </a:rPr>
              <a:t>PVr</a:t>
            </a:r>
            <a:r>
              <a:rPr lang="es-ES" sz="1100" b="1" spc="-40" dirty="0">
                <a:latin typeface="Trebuchet MS" panose="020B0603020202020204" pitchFamily="34" charset="0"/>
                <a:cs typeface="Arial MT"/>
              </a:rPr>
              <a:t> = 15,7W</a:t>
            </a:r>
          </a:p>
          <a:p>
            <a:pPr marL="361950" indent="-361950" algn="just">
              <a:lnSpc>
                <a:spcPts val="1320"/>
              </a:lnSpc>
              <a:buChar char="–"/>
            </a:pPr>
            <a:r>
              <a:rPr lang="es-ES" sz="1100" b="1" spc="-40" dirty="0">
                <a:latin typeface="Trebuchet MS" panose="020B0603020202020204" pitchFamily="34" charset="0"/>
                <a:cs typeface="Arial MT"/>
              </a:rPr>
              <a:t>3 relés con </a:t>
            </a:r>
            <a:r>
              <a:rPr lang="es-ES" sz="1100" b="1" spc="-40" dirty="0" err="1">
                <a:latin typeface="Trebuchet MS" panose="020B0603020202020204" pitchFamily="34" charset="0"/>
                <a:cs typeface="Arial MT"/>
              </a:rPr>
              <a:t>PVr</a:t>
            </a:r>
            <a:r>
              <a:rPr lang="es-ES" sz="1100" b="1" spc="-40" dirty="0">
                <a:latin typeface="Trebuchet MS" panose="020B0603020202020204" pitchFamily="34" charset="0"/>
                <a:cs typeface="Arial MT"/>
              </a:rPr>
              <a:t> = 3,10 W</a:t>
            </a:r>
          </a:p>
          <a:p>
            <a:pPr marL="361950" indent="-361950" algn="just">
              <a:lnSpc>
                <a:spcPts val="1320"/>
              </a:lnSpc>
              <a:buChar char="–"/>
            </a:pPr>
            <a:r>
              <a:rPr lang="es-ES" sz="1100" b="1" spc="-40" dirty="0">
                <a:latin typeface="Trebuchet MS" panose="020B0603020202020204" pitchFamily="34" charset="0"/>
                <a:cs typeface="Arial MT"/>
              </a:rPr>
              <a:t>3 interruptores estrella-triángulo con </a:t>
            </a:r>
            <a:r>
              <a:rPr lang="es-ES" sz="1100" b="1" spc="-40" dirty="0" err="1">
                <a:latin typeface="Trebuchet MS" panose="020B0603020202020204" pitchFamily="34" charset="0"/>
                <a:cs typeface="Arial MT"/>
              </a:rPr>
              <a:t>PVr</a:t>
            </a:r>
            <a:r>
              <a:rPr lang="es-ES" sz="1100" b="1" spc="-40" dirty="0">
                <a:latin typeface="Trebuchet MS" panose="020B0603020202020204" pitchFamily="34" charset="0"/>
                <a:cs typeface="Arial MT"/>
              </a:rPr>
              <a:t> = 28,6W</a:t>
            </a:r>
          </a:p>
          <a:p>
            <a:pPr marL="361950" indent="-361950" algn="just">
              <a:lnSpc>
                <a:spcPts val="1320"/>
              </a:lnSpc>
              <a:buChar char="–"/>
            </a:pPr>
            <a:r>
              <a:rPr lang="es-ES" sz="1100" b="1" spc="-40" dirty="0">
                <a:latin typeface="Trebuchet MS" panose="020B0603020202020204" pitchFamily="34" charset="0"/>
                <a:cs typeface="Arial MT"/>
              </a:rPr>
              <a:t>1 conductor externo de 2 x 4 x 10 mm2, a 35 °C, </a:t>
            </a:r>
            <a:r>
              <a:rPr lang="es-ES" sz="1100" b="1" spc="-40" dirty="0" err="1">
                <a:latin typeface="Trebuchet MS" panose="020B0603020202020204" pitchFamily="34" charset="0"/>
                <a:cs typeface="Arial MT"/>
              </a:rPr>
              <a:t>PVr</a:t>
            </a:r>
            <a:r>
              <a:rPr lang="es-ES" sz="1100" b="1" spc="-40" dirty="0">
                <a:latin typeface="Trebuchet MS" panose="020B0603020202020204" pitchFamily="34" charset="0"/>
                <a:cs typeface="Arial MT"/>
              </a:rPr>
              <a:t> = 4,82W</a:t>
            </a:r>
          </a:p>
          <a:p>
            <a:pPr marL="361950" indent="-361950" algn="just">
              <a:lnSpc>
                <a:spcPts val="1320"/>
              </a:lnSpc>
              <a:buChar char="–"/>
            </a:pPr>
            <a:r>
              <a:rPr lang="es-ES" sz="1100" b="1" spc="-40" dirty="0">
                <a:latin typeface="Trebuchet MS" panose="020B0603020202020204" pitchFamily="34" charset="0"/>
                <a:cs typeface="Arial MT"/>
              </a:rPr>
              <a:t>1 conductor externo de 2 x 3 x 70/35 mm2, a 35 °C, </a:t>
            </a:r>
            <a:r>
              <a:rPr lang="es-ES" sz="1100" b="1" spc="-40" dirty="0" err="1">
                <a:latin typeface="Trebuchet MS" panose="020B0603020202020204" pitchFamily="34" charset="0"/>
                <a:cs typeface="Arial MT"/>
              </a:rPr>
              <a:t>PVr</a:t>
            </a:r>
            <a:r>
              <a:rPr lang="es-ES" sz="1100" b="1" spc="-40" dirty="0">
                <a:latin typeface="Trebuchet MS" panose="020B0603020202020204" pitchFamily="34" charset="0"/>
                <a:cs typeface="Arial MT"/>
              </a:rPr>
              <a:t> = 8,40 W</a:t>
            </a:r>
          </a:p>
          <a:p>
            <a:pPr marL="361950" indent="-361950" algn="just">
              <a:lnSpc>
                <a:spcPts val="1320"/>
              </a:lnSpc>
              <a:buChar char="–"/>
            </a:pPr>
            <a:r>
              <a:rPr lang="es-ES" sz="1100" b="1" spc="-40" dirty="0">
                <a:latin typeface="Trebuchet MS" panose="020B0603020202020204" pitchFamily="34" charset="0"/>
                <a:cs typeface="Arial MT"/>
              </a:rPr>
              <a:t>1 conductor externo de 4 x 2,5 mm2, a 35 °C, </a:t>
            </a:r>
            <a:r>
              <a:rPr lang="es-ES" sz="1100" b="1" spc="-40" dirty="0" err="1">
                <a:latin typeface="Trebuchet MS" panose="020B0603020202020204" pitchFamily="34" charset="0"/>
                <a:cs typeface="Arial MT"/>
              </a:rPr>
              <a:t>PVr</a:t>
            </a:r>
            <a:r>
              <a:rPr lang="es-ES" sz="1100" b="1" spc="-40" dirty="0">
                <a:latin typeface="Trebuchet MS" panose="020B0603020202020204" pitchFamily="34" charset="0"/>
                <a:cs typeface="Arial MT"/>
              </a:rPr>
              <a:t> = 3,50 W</a:t>
            </a:r>
          </a:p>
          <a:p>
            <a:pPr marL="361950" indent="-361950" algn="just">
              <a:lnSpc>
                <a:spcPts val="1320"/>
              </a:lnSpc>
              <a:buChar char="–"/>
            </a:pPr>
            <a:r>
              <a:rPr lang="es-ES" sz="1100" b="1" spc="-40" dirty="0">
                <a:latin typeface="Trebuchet MS" panose="020B0603020202020204" pitchFamily="34" charset="0"/>
                <a:cs typeface="Arial MT"/>
              </a:rPr>
              <a:t>1 conductor externo de 3 x 1,5 mm2, a 35 °C, </a:t>
            </a:r>
            <a:r>
              <a:rPr lang="es-ES" sz="1100" b="1" spc="-40" dirty="0" err="1">
                <a:latin typeface="Trebuchet MS" panose="020B0603020202020204" pitchFamily="34" charset="0"/>
                <a:cs typeface="Arial MT"/>
              </a:rPr>
              <a:t>PVr</a:t>
            </a:r>
            <a:r>
              <a:rPr lang="es-ES" sz="1100" b="1" spc="-40" dirty="0">
                <a:latin typeface="Trebuchet MS" panose="020B0603020202020204" pitchFamily="34" charset="0"/>
                <a:cs typeface="Arial MT"/>
              </a:rPr>
              <a:t> = 2,09 W</a:t>
            </a:r>
          </a:p>
          <a:p>
            <a:pPr marL="361950" indent="-361950" algn="just">
              <a:lnSpc>
                <a:spcPts val="1320"/>
              </a:lnSpc>
              <a:buChar char="–"/>
            </a:pPr>
            <a:r>
              <a:rPr lang="es-ES" sz="1100" b="1" spc="-40" dirty="0">
                <a:latin typeface="Trebuchet MS" panose="020B0603020202020204" pitchFamily="34" charset="0"/>
                <a:cs typeface="Arial MT"/>
              </a:rPr>
              <a:t>1 conductor externo de 3 x 2,5 mm2, a 35 °C, </a:t>
            </a:r>
            <a:r>
              <a:rPr lang="es-ES" sz="1100" b="1" spc="-40" dirty="0" err="1">
                <a:latin typeface="Trebuchet MS" panose="020B0603020202020204" pitchFamily="34" charset="0"/>
                <a:cs typeface="Arial MT"/>
              </a:rPr>
              <a:t>PVr</a:t>
            </a:r>
            <a:r>
              <a:rPr lang="es-ES" sz="1100" b="1" spc="-40" dirty="0">
                <a:latin typeface="Trebuchet MS" panose="020B0603020202020204" pitchFamily="34" charset="0"/>
                <a:cs typeface="Arial MT"/>
              </a:rPr>
              <a:t> = 3,50 W</a:t>
            </a:r>
          </a:p>
          <a:p>
            <a:pPr marL="361950" indent="-361950" algn="just">
              <a:lnSpc>
                <a:spcPts val="1320"/>
              </a:lnSpc>
              <a:buChar char="–"/>
            </a:pPr>
            <a:r>
              <a:rPr lang="es-ES" sz="1100" b="1" spc="-40" dirty="0">
                <a:latin typeface="Trebuchet MS" panose="020B0603020202020204" pitchFamily="34" charset="0"/>
                <a:cs typeface="Arial MT"/>
              </a:rPr>
              <a:t>1 conductor externo de 4 x 25 mm2, a 35 °C, </a:t>
            </a:r>
            <a:r>
              <a:rPr lang="es-ES" sz="1100" b="1" spc="-40" dirty="0" err="1">
                <a:latin typeface="Trebuchet MS" panose="020B0603020202020204" pitchFamily="34" charset="0"/>
                <a:cs typeface="Arial MT"/>
              </a:rPr>
              <a:t>PVr</a:t>
            </a:r>
            <a:r>
              <a:rPr lang="es-ES" sz="1100" b="1" spc="-40" dirty="0">
                <a:latin typeface="Trebuchet MS" panose="020B0603020202020204" pitchFamily="34" charset="0"/>
                <a:cs typeface="Arial MT"/>
              </a:rPr>
              <a:t> = 6,25 W</a:t>
            </a:r>
          </a:p>
          <a:p>
            <a:pPr marL="361950" indent="-361950" algn="just">
              <a:lnSpc>
                <a:spcPts val="1320"/>
              </a:lnSpc>
              <a:buChar char="–"/>
            </a:pPr>
            <a:r>
              <a:rPr lang="es-ES" sz="1100" b="1" spc="-40" dirty="0">
                <a:latin typeface="Trebuchet MS" panose="020B0603020202020204" pitchFamily="34" charset="0"/>
                <a:cs typeface="Arial MT"/>
              </a:rPr>
              <a:t>El total de todas las pérdidas de potencia para el equipo integrado y las líneas es entonces de 108,936 W.</a:t>
            </a:r>
          </a:p>
          <a:p>
            <a:pPr algn="just">
              <a:lnSpc>
                <a:spcPts val="1320"/>
              </a:lnSpc>
            </a:pPr>
            <a:endParaRPr lang="es-ES" sz="1100" b="1" spc="-40" dirty="0" smtClean="0">
              <a:latin typeface="Trebuchet MS" panose="020B0603020202020204" pitchFamily="34" charset="0"/>
              <a:cs typeface="Arial MT"/>
            </a:endParaRPr>
          </a:p>
          <a:p>
            <a:pPr algn="just">
              <a:lnSpc>
                <a:spcPts val="1320"/>
              </a:lnSpc>
            </a:pPr>
            <a:r>
              <a:rPr lang="es-ES" sz="1100" b="1" spc="-40" dirty="0" smtClean="0">
                <a:latin typeface="Trebuchet MS" panose="020B0603020202020204" pitchFamily="34" charset="0"/>
                <a:cs typeface="Arial MT"/>
              </a:rPr>
              <a:t>2</a:t>
            </a:r>
            <a:r>
              <a:rPr lang="es-ES" sz="1100" b="1" spc="-40" dirty="0">
                <a:latin typeface="Trebuchet MS" panose="020B0603020202020204" pitchFamily="34" charset="0"/>
                <a:cs typeface="Arial MT"/>
              </a:rPr>
              <a:t>. Determinación de la superficie de enfriamiento efectiva </a:t>
            </a:r>
            <a:r>
              <a:rPr lang="es-ES" sz="1100" b="1" spc="-40" dirty="0" err="1">
                <a:latin typeface="Trebuchet MS" panose="020B0603020202020204" pitchFamily="34" charset="0"/>
                <a:cs typeface="Arial MT"/>
              </a:rPr>
              <a:t>Ae</a:t>
            </a:r>
            <a:endParaRPr lang="es-ES" sz="1100" b="1" spc="-40" dirty="0">
              <a:latin typeface="Trebuchet MS" panose="020B0603020202020204" pitchFamily="34" charset="0"/>
              <a:cs typeface="Arial MT"/>
            </a:endParaRPr>
          </a:p>
          <a:p>
            <a:pPr algn="just">
              <a:lnSpc>
                <a:spcPts val="1320"/>
              </a:lnSpc>
              <a:buChar char="–"/>
            </a:pPr>
            <a:endParaRPr lang="es-ES" sz="1100" spc="-40" dirty="0">
              <a:latin typeface="Trebuchet MS" panose="020B0603020202020204" pitchFamily="34" charset="0"/>
              <a:cs typeface="Arial MT"/>
            </a:endParaRPr>
          </a:p>
          <a:p>
            <a:pPr algn="just">
              <a:lnSpc>
                <a:spcPts val="1320"/>
              </a:lnSpc>
              <a:buChar char="–"/>
            </a:pPr>
            <a:r>
              <a:rPr lang="es-ES" sz="1100" spc="-40" dirty="0">
                <a:latin typeface="Trebuchet MS" panose="020B0603020202020204" pitchFamily="34" charset="0"/>
                <a:cs typeface="Arial MT"/>
              </a:rPr>
              <a:t>Tabla 9.4: Determinación de la superficie de enfriamiento efectiva</a:t>
            </a:r>
          </a:p>
          <a:p>
            <a:pPr algn="just">
              <a:lnSpc>
                <a:spcPts val="1320"/>
              </a:lnSpc>
              <a:buChar char="–"/>
            </a:pPr>
            <a:endParaRPr lang="es-ES" sz="1100" spc="-40" dirty="0">
              <a:latin typeface="Trebuchet MS" panose="020B0603020202020204" pitchFamily="34" charset="0"/>
              <a:cs typeface="Arial MT"/>
            </a:endParaRPr>
          </a:p>
        </p:txBody>
      </p:sp>
      <p:sp>
        <p:nvSpPr>
          <p:cNvPr id="10" name="object 10"/>
          <p:cNvSpPr txBox="1"/>
          <p:nvPr/>
        </p:nvSpPr>
        <p:spPr>
          <a:xfrm>
            <a:off x="-409171" y="4587842"/>
            <a:ext cx="6167457" cy="135293"/>
          </a:xfrm>
          <a:prstGeom prst="rect">
            <a:avLst/>
          </a:prstGeom>
        </p:spPr>
        <p:txBody>
          <a:bodyPr vert="horz" wrap="square" lIns="0" tIns="12065" rIns="0" bIns="0" rtlCol="0">
            <a:spAutoFit/>
          </a:bodyPr>
          <a:lstStyle/>
          <a:p>
            <a:pPr marL="284480">
              <a:lnSpc>
                <a:spcPct val="100000"/>
              </a:lnSpc>
              <a:spcBef>
                <a:spcPts val="95"/>
              </a:spcBef>
              <a:tabLst>
                <a:tab pos="1407160" algn="l"/>
                <a:tab pos="3488690" algn="l"/>
              </a:tabLst>
            </a:pPr>
            <a:r>
              <a:rPr sz="800" u="sng" spc="-5" dirty="0">
                <a:uFill>
                  <a:solidFill>
                    <a:srgbClr val="000000"/>
                  </a:solidFill>
                </a:uFill>
                <a:latin typeface="Times New Roman"/>
                <a:cs typeface="Times New Roman"/>
              </a:rPr>
              <a:t> </a:t>
            </a:r>
            <a:endParaRPr sz="900" dirty="0">
              <a:latin typeface="Arial MT"/>
              <a:cs typeface="Arial MT"/>
            </a:endParaRPr>
          </a:p>
        </p:txBody>
      </p:sp>
      <p:pic>
        <p:nvPicPr>
          <p:cNvPr id="16" name="Imagen 15"/>
          <p:cNvPicPr>
            <a:picLocks noChangeAspect="1"/>
          </p:cNvPicPr>
          <p:nvPr/>
        </p:nvPicPr>
        <p:blipFill>
          <a:blip r:embed="rId2"/>
          <a:stretch>
            <a:fillRect/>
          </a:stretch>
        </p:blipFill>
        <p:spPr>
          <a:xfrm>
            <a:off x="533400" y="647700"/>
            <a:ext cx="3343275" cy="447675"/>
          </a:xfrm>
          <a:prstGeom prst="rect">
            <a:avLst/>
          </a:prstGeom>
        </p:spPr>
      </p:pic>
      <p:sp>
        <p:nvSpPr>
          <p:cNvPr id="17" name="Rectángulo 16"/>
          <p:cNvSpPr/>
          <p:nvPr/>
        </p:nvSpPr>
        <p:spPr>
          <a:xfrm>
            <a:off x="4191000" y="3314700"/>
            <a:ext cx="4724400" cy="2095445"/>
          </a:xfrm>
          <a:prstGeom prst="rect">
            <a:avLst/>
          </a:prstGeom>
        </p:spPr>
        <p:txBody>
          <a:bodyPr wrap="square">
            <a:spAutoFit/>
          </a:bodyPr>
          <a:lstStyle/>
          <a:p>
            <a:pPr algn="just">
              <a:lnSpc>
                <a:spcPts val="1320"/>
              </a:lnSpc>
            </a:pPr>
            <a:r>
              <a:rPr lang="es-ES" sz="1050" spc="-40" dirty="0" smtClean="0">
                <a:latin typeface="Trebuchet MS" panose="020B0603020202020204" pitchFamily="34" charset="0"/>
                <a:cs typeface="Arial MT"/>
              </a:rPr>
              <a:t>Las </a:t>
            </a:r>
            <a:r>
              <a:rPr lang="es-ES" sz="1050" spc="-40" dirty="0">
                <a:latin typeface="Trebuchet MS" panose="020B0603020202020204" pitchFamily="34" charset="0"/>
                <a:cs typeface="Arial MT"/>
              </a:rPr>
              <a:t>superficies individuales se calculan a partir de las dimensiones de la carcasa. </a:t>
            </a:r>
            <a:endParaRPr lang="es-ES" sz="1050" spc="-40" dirty="0" smtClean="0">
              <a:latin typeface="Trebuchet MS" panose="020B0603020202020204" pitchFamily="34" charset="0"/>
              <a:cs typeface="Arial MT"/>
            </a:endParaRPr>
          </a:p>
          <a:p>
            <a:pPr algn="just">
              <a:lnSpc>
                <a:spcPts val="1320"/>
              </a:lnSpc>
            </a:pPr>
            <a:r>
              <a:rPr lang="es-ES" sz="1050" spc="-40" dirty="0" smtClean="0">
                <a:latin typeface="Trebuchet MS" panose="020B0603020202020204" pitchFamily="34" charset="0"/>
                <a:cs typeface="Arial MT"/>
              </a:rPr>
              <a:t>Los </a:t>
            </a:r>
            <a:r>
              <a:rPr lang="es-ES" sz="1050" spc="-40" dirty="0">
                <a:latin typeface="Trebuchet MS" panose="020B0603020202020204" pitchFamily="34" charset="0"/>
                <a:cs typeface="Arial MT"/>
              </a:rPr>
              <a:t>factores de superficie b apropiados se pueden tomar de la tabla 9.4</a:t>
            </a:r>
            <a:r>
              <a:rPr lang="es-ES" sz="1050" spc="-40" dirty="0" smtClean="0">
                <a:latin typeface="Trebuchet MS" panose="020B0603020202020204" pitchFamily="34" charset="0"/>
                <a:cs typeface="Arial MT"/>
              </a:rPr>
              <a:t>.</a:t>
            </a:r>
          </a:p>
          <a:p>
            <a:pPr algn="just">
              <a:lnSpc>
                <a:spcPts val="1320"/>
              </a:lnSpc>
            </a:pPr>
            <a:endParaRPr lang="es-ES" sz="1050" b="1" spc="-40" dirty="0">
              <a:latin typeface="Trebuchet MS" panose="020B0603020202020204" pitchFamily="34" charset="0"/>
              <a:cs typeface="Arial MT"/>
            </a:endParaRPr>
          </a:p>
          <a:p>
            <a:pPr algn="just">
              <a:lnSpc>
                <a:spcPts val="1320"/>
              </a:lnSpc>
            </a:pPr>
            <a:r>
              <a:rPr lang="es-ES" sz="1050" b="1" spc="-40" dirty="0">
                <a:latin typeface="Trebuchet MS" panose="020B0603020202020204" pitchFamily="34" charset="0"/>
                <a:cs typeface="Arial MT"/>
              </a:rPr>
              <a:t>3. La determinación de la </a:t>
            </a:r>
            <a:r>
              <a:rPr lang="es-ES" sz="1050" b="1" spc="-40" dirty="0" err="1">
                <a:latin typeface="Trebuchet MS" panose="020B0603020202020204" pitchFamily="34" charset="0"/>
                <a:cs typeface="Arial MT"/>
              </a:rPr>
              <a:t>sobretemperatura</a:t>
            </a:r>
            <a:r>
              <a:rPr lang="es-ES" sz="1050" b="1" spc="-40" dirty="0">
                <a:latin typeface="Trebuchet MS" panose="020B0603020202020204" pitchFamily="34" charset="0"/>
                <a:cs typeface="Arial MT"/>
              </a:rPr>
              <a:t> del aire en la carcasa a la mitad de la altura ∆ t0.5 se obtiene de la </a:t>
            </a:r>
            <a:r>
              <a:rPr lang="es-ES" sz="1050" b="1" spc="-40" dirty="0" smtClean="0">
                <a:latin typeface="Trebuchet MS" panose="020B0603020202020204" pitchFamily="34" charset="0"/>
                <a:cs typeface="Arial MT"/>
              </a:rPr>
              <a:t>relación</a:t>
            </a:r>
          </a:p>
          <a:p>
            <a:pPr algn="just">
              <a:lnSpc>
                <a:spcPts val="1320"/>
              </a:lnSpc>
            </a:pPr>
            <a:endParaRPr lang="es-ES" sz="1050" b="1" spc="-40" dirty="0">
              <a:latin typeface="Trebuchet MS" panose="020B0603020202020204" pitchFamily="34" charset="0"/>
              <a:cs typeface="Arial MT"/>
            </a:endParaRPr>
          </a:p>
          <a:p>
            <a:pPr algn="just">
              <a:lnSpc>
                <a:spcPts val="1320"/>
              </a:lnSpc>
            </a:pPr>
            <a:endParaRPr lang="es-ES" sz="1050" b="1" spc="-40" dirty="0">
              <a:latin typeface="Trebuchet MS" panose="020B0603020202020204" pitchFamily="34" charset="0"/>
              <a:cs typeface="Arial MT"/>
            </a:endParaRPr>
          </a:p>
          <a:p>
            <a:pPr marL="361950" indent="-361950" algn="just">
              <a:lnSpc>
                <a:spcPts val="1320"/>
              </a:lnSpc>
              <a:buChar char="–"/>
            </a:pPr>
            <a:r>
              <a:rPr lang="es-ES" sz="1050" spc="-40" dirty="0">
                <a:latin typeface="Trebuchet MS" panose="020B0603020202020204" pitchFamily="34" charset="0"/>
                <a:cs typeface="Arial MT"/>
              </a:rPr>
              <a:t>Factor k: Se deduce de la Figura </a:t>
            </a:r>
            <a:r>
              <a:rPr lang="es-ES" sz="1050" spc="-40" dirty="0" smtClean="0">
                <a:latin typeface="Trebuchet MS" panose="020B0603020202020204" pitchFamily="34" charset="0"/>
                <a:cs typeface="Arial MT"/>
              </a:rPr>
              <a:t>9.17 </a:t>
            </a:r>
            <a:r>
              <a:rPr lang="es-ES" sz="1050" spc="-40" dirty="0">
                <a:latin typeface="Trebuchet MS" panose="020B0603020202020204" pitchFamily="34" charset="0"/>
                <a:cs typeface="Arial MT"/>
              </a:rPr>
              <a:t>para carcasas cerradas por todos los lados con </a:t>
            </a:r>
            <a:r>
              <a:rPr lang="es-ES" sz="1050" spc="-40" dirty="0" err="1">
                <a:latin typeface="Trebuchet MS" panose="020B0603020202020204" pitchFamily="34" charset="0"/>
                <a:cs typeface="Arial MT"/>
              </a:rPr>
              <a:t>Ae</a:t>
            </a:r>
            <a:r>
              <a:rPr lang="es-ES" sz="1050" spc="-40" dirty="0">
                <a:latin typeface="Trebuchet MS" panose="020B0603020202020204" pitchFamily="34" charset="0"/>
                <a:cs typeface="Arial MT"/>
              </a:rPr>
              <a:t> </a:t>
            </a:r>
            <a:r>
              <a:rPr lang="es-ES" sz="1050" spc="-40" dirty="0" smtClean="0">
                <a:latin typeface="Trebuchet MS" panose="020B0603020202020204" pitchFamily="34" charset="0"/>
                <a:cs typeface="Arial MT"/>
              </a:rPr>
              <a:t>&gt; 1,25 </a:t>
            </a:r>
            <a:r>
              <a:rPr lang="es-ES" sz="1050" spc="-40" dirty="0">
                <a:latin typeface="Trebuchet MS" panose="020B0603020202020204" pitchFamily="34" charset="0"/>
                <a:cs typeface="Arial MT"/>
              </a:rPr>
              <a:t>m2 que </a:t>
            </a:r>
            <a:r>
              <a:rPr lang="es-ES" sz="1050" spc="-40" dirty="0" err="1">
                <a:latin typeface="Trebuchet MS" panose="020B0603020202020204" pitchFamily="34" charset="0"/>
                <a:cs typeface="Arial MT"/>
              </a:rPr>
              <a:t>Ae</a:t>
            </a:r>
            <a:r>
              <a:rPr lang="es-ES" sz="1050" spc="-40" dirty="0">
                <a:latin typeface="Trebuchet MS" panose="020B0603020202020204" pitchFamily="34" charset="0"/>
                <a:cs typeface="Arial MT"/>
              </a:rPr>
              <a:t> = 6,12 m2 y k = 0,140.</a:t>
            </a:r>
          </a:p>
          <a:p>
            <a:pPr marL="361950" indent="-361950" algn="just">
              <a:lnSpc>
                <a:spcPts val="1320"/>
              </a:lnSpc>
              <a:buChar char="–"/>
            </a:pPr>
            <a:r>
              <a:rPr lang="es-ES" sz="1050" spc="-40" dirty="0">
                <a:latin typeface="Trebuchet MS" panose="020B0603020202020204" pitchFamily="34" charset="0"/>
                <a:cs typeface="Arial MT"/>
              </a:rPr>
              <a:t>Factor d: Se deduce de la Tabla 9.5 para carcasas cerradas por todos lados con </a:t>
            </a:r>
            <a:r>
              <a:rPr lang="es-ES" sz="1050" spc="-40" dirty="0" err="1">
                <a:latin typeface="Trebuchet MS" panose="020B0603020202020204" pitchFamily="34" charset="0"/>
                <a:cs typeface="Arial MT"/>
              </a:rPr>
              <a:t>Ae</a:t>
            </a:r>
            <a:r>
              <a:rPr lang="es-ES" sz="1050" spc="-40" dirty="0">
                <a:latin typeface="Trebuchet MS" panose="020B0603020202020204" pitchFamily="34" charset="0"/>
                <a:cs typeface="Arial MT"/>
              </a:rPr>
              <a:t> </a:t>
            </a:r>
            <a:r>
              <a:rPr lang="es-ES" sz="1050" spc="-40" dirty="0" smtClean="0">
                <a:latin typeface="Trebuchet MS" panose="020B0603020202020204" pitchFamily="34" charset="0"/>
                <a:cs typeface="Arial MT"/>
              </a:rPr>
              <a:t>&gt; 1,25 </a:t>
            </a:r>
            <a:r>
              <a:rPr lang="es-ES" sz="1050" spc="-40" dirty="0">
                <a:latin typeface="Trebuchet MS" panose="020B0603020202020204" pitchFamily="34" charset="0"/>
                <a:cs typeface="Arial MT"/>
              </a:rPr>
              <a:t>m2 y 0 tabiques horizontales que d = 1,0.</a:t>
            </a:r>
            <a:endParaRPr lang="es-ES" sz="1050" dirty="0">
              <a:latin typeface="Trebuchet MS" panose="020B0603020202020204" pitchFamily="34" charset="0"/>
              <a:cs typeface="Arial MT"/>
            </a:endParaRPr>
          </a:p>
          <a:p>
            <a:pPr marL="361950" indent="-361950">
              <a:lnSpc>
                <a:spcPct val="100000"/>
              </a:lnSpc>
            </a:pPr>
            <a:endParaRPr lang="es-ES" sz="1100" dirty="0">
              <a:latin typeface="Trebuchet MS"/>
              <a:cs typeface="Trebuchet MS"/>
            </a:endParaRPr>
          </a:p>
        </p:txBody>
      </p:sp>
      <p:pic>
        <p:nvPicPr>
          <p:cNvPr id="18" name="Imagen 17"/>
          <p:cNvPicPr>
            <a:picLocks noChangeAspect="1"/>
          </p:cNvPicPr>
          <p:nvPr/>
        </p:nvPicPr>
        <p:blipFill>
          <a:blip r:embed="rId3"/>
          <a:stretch>
            <a:fillRect/>
          </a:stretch>
        </p:blipFill>
        <p:spPr>
          <a:xfrm>
            <a:off x="352425" y="3467099"/>
            <a:ext cx="3838575" cy="2064529"/>
          </a:xfrm>
          <a:prstGeom prst="rect">
            <a:avLst/>
          </a:prstGeom>
        </p:spPr>
      </p:pic>
      <p:pic>
        <p:nvPicPr>
          <p:cNvPr id="19" name="Imagen 18"/>
          <p:cNvPicPr>
            <a:picLocks noChangeAspect="1"/>
          </p:cNvPicPr>
          <p:nvPr/>
        </p:nvPicPr>
        <p:blipFill>
          <a:blip r:embed="rId4"/>
          <a:stretch>
            <a:fillRect/>
          </a:stretch>
        </p:blipFill>
        <p:spPr>
          <a:xfrm>
            <a:off x="4029075" y="2738437"/>
            <a:ext cx="1085850" cy="238125"/>
          </a:xfrm>
          <a:prstGeom prst="rect">
            <a:avLst/>
          </a:prstGeom>
        </p:spPr>
      </p:pic>
      <p:pic>
        <p:nvPicPr>
          <p:cNvPr id="20" name="Imagen 19"/>
          <p:cNvPicPr>
            <a:picLocks noChangeAspect="1"/>
          </p:cNvPicPr>
          <p:nvPr/>
        </p:nvPicPr>
        <p:blipFill>
          <a:blip r:embed="rId4"/>
          <a:stretch>
            <a:fillRect/>
          </a:stretch>
        </p:blipFill>
        <p:spPr>
          <a:xfrm>
            <a:off x="4238625" y="4237425"/>
            <a:ext cx="1085850" cy="238125"/>
          </a:xfrm>
          <a:prstGeom prst="rect">
            <a:avLst/>
          </a:prstGeom>
        </p:spPr>
      </p:pic>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34860" y="4822512"/>
            <a:ext cx="4413340" cy="520014"/>
          </a:xfrm>
          <a:prstGeom prst="rect">
            <a:avLst/>
          </a:prstGeom>
        </p:spPr>
        <p:txBody>
          <a:bodyPr vert="horz" wrap="square" lIns="0" tIns="12065" rIns="0" bIns="0" rtlCol="0">
            <a:spAutoFit/>
          </a:bodyPr>
          <a:lstStyle/>
          <a:p>
            <a:pPr marL="50800" algn="just">
              <a:lnSpc>
                <a:spcPct val="100000"/>
              </a:lnSpc>
              <a:spcBef>
                <a:spcPts val="95"/>
              </a:spcBef>
            </a:pPr>
            <a:r>
              <a:rPr lang="es-ES" sz="1100" spc="-55" dirty="0" smtClean="0">
                <a:latin typeface="Trebuchet MS" panose="020B0603020202020204" pitchFamily="34" charset="0"/>
                <a:cs typeface="Trebuchet MS"/>
              </a:rPr>
              <a:t>Exponente </a:t>
            </a:r>
            <a:r>
              <a:rPr lang="es-ES" sz="1100" spc="-55" dirty="0">
                <a:latin typeface="Trebuchet MS" panose="020B0603020202020204" pitchFamily="34" charset="0"/>
                <a:cs typeface="Trebuchet MS"/>
              </a:rPr>
              <a:t>x: Se sigue de la Tabla 9.6 para carcasas cerradas por todos lados con </a:t>
            </a:r>
            <a:r>
              <a:rPr lang="es-ES" sz="1100" spc="-55" dirty="0" err="1" smtClean="0">
                <a:latin typeface="Trebuchet MS" panose="020B0603020202020204" pitchFamily="34" charset="0"/>
                <a:cs typeface="Trebuchet MS"/>
              </a:rPr>
              <a:t>Ae</a:t>
            </a:r>
            <a:r>
              <a:rPr lang="es-ES" sz="1100" spc="-55" dirty="0" smtClean="0">
                <a:latin typeface="Trebuchet MS" panose="020B0603020202020204" pitchFamily="34" charset="0"/>
                <a:cs typeface="Trebuchet MS"/>
              </a:rPr>
              <a:t> &gt; 1,25 </a:t>
            </a:r>
            <a:r>
              <a:rPr lang="es-ES" sz="1100" spc="-55" dirty="0">
                <a:latin typeface="Trebuchet MS" panose="020B0603020202020204" pitchFamily="34" charset="0"/>
                <a:cs typeface="Trebuchet MS"/>
              </a:rPr>
              <a:t>m2 que x = 0,804. Sustituyendo estos valores en la relación anterior</a:t>
            </a:r>
            <a:r>
              <a:rPr lang="es-ES" sz="1100" spc="-55" dirty="0" smtClean="0">
                <a:latin typeface="Trebuchet MS" panose="020B0603020202020204" pitchFamily="34" charset="0"/>
                <a:cs typeface="Trebuchet MS"/>
              </a:rPr>
              <a:t>,</a:t>
            </a:r>
            <a:endParaRPr lang="es-ES" sz="1100" spc="-55" dirty="0">
              <a:latin typeface="Trebuchet MS" panose="020B0603020202020204" pitchFamily="34" charset="0"/>
              <a:cs typeface="Trebuchet MS"/>
            </a:endParaRPr>
          </a:p>
        </p:txBody>
      </p:sp>
      <p:pic>
        <p:nvPicPr>
          <p:cNvPr id="51" name="Imagen 50"/>
          <p:cNvPicPr>
            <a:picLocks noChangeAspect="1"/>
          </p:cNvPicPr>
          <p:nvPr/>
        </p:nvPicPr>
        <p:blipFill>
          <a:blip r:embed="rId2"/>
          <a:stretch>
            <a:fillRect/>
          </a:stretch>
        </p:blipFill>
        <p:spPr>
          <a:xfrm>
            <a:off x="810441" y="5167943"/>
            <a:ext cx="3829050" cy="352425"/>
          </a:xfrm>
          <a:prstGeom prst="rect">
            <a:avLst/>
          </a:prstGeom>
        </p:spPr>
      </p:pic>
      <p:sp>
        <p:nvSpPr>
          <p:cNvPr id="52" name="Rectángulo 51"/>
          <p:cNvSpPr/>
          <p:nvPr/>
        </p:nvSpPr>
        <p:spPr>
          <a:xfrm>
            <a:off x="76200" y="707242"/>
            <a:ext cx="3962400" cy="430887"/>
          </a:xfrm>
          <a:prstGeom prst="rect">
            <a:avLst/>
          </a:prstGeom>
        </p:spPr>
        <p:txBody>
          <a:bodyPr wrap="square">
            <a:spAutoFit/>
          </a:bodyPr>
          <a:lstStyle/>
          <a:p>
            <a:pPr marL="50800" algn="ctr">
              <a:spcBef>
                <a:spcPts val="95"/>
              </a:spcBef>
            </a:pPr>
            <a:r>
              <a:rPr lang="es-ES" sz="1100" b="1" spc="-55" dirty="0">
                <a:latin typeface="Trebuchet MS" panose="020B0603020202020204" pitchFamily="34" charset="0"/>
                <a:cs typeface="Trebuchet MS"/>
              </a:rPr>
              <a:t>Tabla 9.5: Factor d para una superficie efectiva de enfriamiento </a:t>
            </a:r>
            <a:r>
              <a:rPr lang="es-ES" sz="1100" b="1" spc="-55" dirty="0" err="1">
                <a:latin typeface="Trebuchet MS" panose="020B0603020202020204" pitchFamily="34" charset="0"/>
                <a:cs typeface="Trebuchet MS"/>
              </a:rPr>
              <a:t>Ae</a:t>
            </a:r>
            <a:r>
              <a:rPr lang="es-ES" sz="1100" b="1" spc="-55" dirty="0">
                <a:latin typeface="Trebuchet MS" panose="020B0603020202020204" pitchFamily="34" charset="0"/>
                <a:cs typeface="Trebuchet MS"/>
              </a:rPr>
              <a:t> 1.25 m2 </a:t>
            </a:r>
          </a:p>
        </p:txBody>
      </p:sp>
      <p:sp>
        <p:nvSpPr>
          <p:cNvPr id="53" name="Rectángulo 52"/>
          <p:cNvSpPr/>
          <p:nvPr/>
        </p:nvSpPr>
        <p:spPr>
          <a:xfrm>
            <a:off x="-76200" y="2908759"/>
            <a:ext cx="3706314" cy="430887"/>
          </a:xfrm>
          <a:prstGeom prst="rect">
            <a:avLst/>
          </a:prstGeom>
        </p:spPr>
        <p:txBody>
          <a:bodyPr wrap="square">
            <a:spAutoFit/>
          </a:bodyPr>
          <a:lstStyle/>
          <a:p>
            <a:pPr marL="50800" algn="ctr">
              <a:lnSpc>
                <a:spcPct val="100000"/>
              </a:lnSpc>
              <a:spcBef>
                <a:spcPts val="95"/>
              </a:spcBef>
            </a:pPr>
            <a:r>
              <a:rPr lang="es-ES" sz="1100" b="1" spc="-55" dirty="0">
                <a:latin typeface="Trebuchet MS" panose="020B0603020202020204" pitchFamily="34" charset="0"/>
                <a:cs typeface="Trebuchet MS"/>
              </a:rPr>
              <a:t>Tabla 9.6: Exponente x para carcasa cerrada por todos lados con una superficie de enfriamiento efectiva </a:t>
            </a:r>
            <a:r>
              <a:rPr lang="es-ES" sz="1100" b="1" spc="-55" dirty="0" err="1">
                <a:latin typeface="Trebuchet MS" panose="020B0603020202020204" pitchFamily="34" charset="0"/>
                <a:cs typeface="Trebuchet MS"/>
              </a:rPr>
              <a:t>Ae</a:t>
            </a:r>
            <a:endParaRPr lang="es-ES" sz="1100" b="1" spc="-55" dirty="0">
              <a:latin typeface="Trebuchet MS" panose="020B0603020202020204" pitchFamily="34" charset="0"/>
              <a:cs typeface="Trebuchet MS"/>
            </a:endParaRPr>
          </a:p>
        </p:txBody>
      </p:sp>
      <p:sp>
        <p:nvSpPr>
          <p:cNvPr id="54" name="Rectángulo 53"/>
          <p:cNvSpPr/>
          <p:nvPr/>
        </p:nvSpPr>
        <p:spPr>
          <a:xfrm>
            <a:off x="4495800" y="3980618"/>
            <a:ext cx="4572000" cy="430887"/>
          </a:xfrm>
          <a:prstGeom prst="rect">
            <a:avLst/>
          </a:prstGeom>
        </p:spPr>
        <p:txBody>
          <a:bodyPr>
            <a:spAutoFit/>
          </a:bodyPr>
          <a:lstStyle/>
          <a:p>
            <a:pPr marL="50800" algn="ctr">
              <a:lnSpc>
                <a:spcPct val="100000"/>
              </a:lnSpc>
              <a:spcBef>
                <a:spcPts val="95"/>
              </a:spcBef>
            </a:pPr>
            <a:r>
              <a:rPr lang="es-ES" sz="1100" b="1" spc="-55" dirty="0">
                <a:latin typeface="Trebuchet MS" panose="020B0603020202020204" pitchFamily="34" charset="0"/>
                <a:cs typeface="Trebuchet MS"/>
              </a:rPr>
              <a:t>Figura 9.17 Vivienda constante h para viviendas sin conductos de aire [55]</a:t>
            </a:r>
            <a:endParaRPr lang="es-ES" sz="1100" b="1" dirty="0">
              <a:latin typeface="Arial MT"/>
              <a:cs typeface="Arial MT"/>
            </a:endParaRPr>
          </a:p>
        </p:txBody>
      </p:sp>
      <p:pic>
        <p:nvPicPr>
          <p:cNvPr id="55" name="Imagen 54"/>
          <p:cNvPicPr>
            <a:picLocks noChangeAspect="1"/>
          </p:cNvPicPr>
          <p:nvPr/>
        </p:nvPicPr>
        <p:blipFill>
          <a:blip r:embed="rId3"/>
          <a:stretch>
            <a:fillRect/>
          </a:stretch>
        </p:blipFill>
        <p:spPr>
          <a:xfrm>
            <a:off x="239214" y="1075015"/>
            <a:ext cx="3390900" cy="1743075"/>
          </a:xfrm>
          <a:prstGeom prst="rect">
            <a:avLst/>
          </a:prstGeom>
        </p:spPr>
      </p:pic>
      <p:pic>
        <p:nvPicPr>
          <p:cNvPr id="56" name="Imagen 55"/>
          <p:cNvPicPr>
            <a:picLocks noChangeAspect="1"/>
          </p:cNvPicPr>
          <p:nvPr/>
        </p:nvPicPr>
        <p:blipFill>
          <a:blip r:embed="rId4"/>
          <a:stretch>
            <a:fillRect/>
          </a:stretch>
        </p:blipFill>
        <p:spPr>
          <a:xfrm>
            <a:off x="234860" y="3364168"/>
            <a:ext cx="3350077" cy="1362075"/>
          </a:xfrm>
          <a:prstGeom prst="rect">
            <a:avLst/>
          </a:prstGeom>
        </p:spPr>
      </p:pic>
      <p:pic>
        <p:nvPicPr>
          <p:cNvPr id="57" name="Imagen 56"/>
          <p:cNvPicPr>
            <a:picLocks noChangeAspect="1"/>
          </p:cNvPicPr>
          <p:nvPr/>
        </p:nvPicPr>
        <p:blipFill>
          <a:blip r:embed="rId5"/>
          <a:stretch>
            <a:fillRect/>
          </a:stretch>
        </p:blipFill>
        <p:spPr>
          <a:xfrm>
            <a:off x="4313976" y="707242"/>
            <a:ext cx="4591050" cy="3293258"/>
          </a:xfrm>
          <a:prstGeom prst="rect">
            <a:avLst/>
          </a:prstGeom>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 name="object 38"/>
          <p:cNvSpPr txBox="1"/>
          <p:nvPr/>
        </p:nvSpPr>
        <p:spPr>
          <a:xfrm>
            <a:off x="5257800" y="93306"/>
            <a:ext cx="5181599" cy="2021451"/>
          </a:xfrm>
          <a:prstGeom prst="rect">
            <a:avLst/>
          </a:prstGeom>
        </p:spPr>
        <p:txBody>
          <a:bodyPr vert="horz" wrap="square" lIns="0" tIns="7620" rIns="0" bIns="0" rtlCol="0">
            <a:spAutoFit/>
          </a:bodyPr>
          <a:lstStyle/>
          <a:p>
            <a:pPr marR="1587500" algn="just">
              <a:lnSpc>
                <a:spcPct val="103899"/>
              </a:lnSpc>
              <a:spcBef>
                <a:spcPts val="60"/>
              </a:spcBef>
            </a:pPr>
            <a:endParaRPr lang="es-ES" sz="1100" spc="-25" dirty="0">
              <a:latin typeface="Trebuchet MS"/>
              <a:cs typeface="Trebuchet MS"/>
            </a:endParaRPr>
          </a:p>
          <a:p>
            <a:pPr marR="1587500" algn="just">
              <a:lnSpc>
                <a:spcPct val="103899"/>
              </a:lnSpc>
              <a:spcBef>
                <a:spcPts val="60"/>
              </a:spcBef>
            </a:pPr>
            <a:r>
              <a:rPr lang="es-ES" sz="1100" b="1" spc="-25" dirty="0">
                <a:latin typeface="Trebuchet MS"/>
                <a:cs typeface="Trebuchet MS"/>
              </a:rPr>
              <a:t>4. La determinación de la </a:t>
            </a:r>
            <a:r>
              <a:rPr lang="es-ES" sz="1100" b="1" spc="-25" dirty="0" err="1">
                <a:latin typeface="Trebuchet MS"/>
                <a:cs typeface="Trebuchet MS"/>
              </a:rPr>
              <a:t>sobretemperatura</a:t>
            </a:r>
            <a:r>
              <a:rPr lang="es-ES" sz="1100" b="1" spc="-25" dirty="0">
                <a:latin typeface="Trebuchet MS"/>
                <a:cs typeface="Trebuchet MS"/>
              </a:rPr>
              <a:t> del aire en la carcasa en la superficie superior ∆ t1.0 se obtiene de la relación</a:t>
            </a:r>
          </a:p>
          <a:p>
            <a:pPr marR="1587500" algn="just">
              <a:lnSpc>
                <a:spcPct val="103899"/>
              </a:lnSpc>
              <a:spcBef>
                <a:spcPts val="60"/>
              </a:spcBef>
            </a:pPr>
            <a:endParaRPr lang="es-ES" sz="1100" b="1" spc="-25" dirty="0">
              <a:latin typeface="Trebuchet MS"/>
              <a:cs typeface="Trebuchet MS"/>
            </a:endParaRPr>
          </a:p>
          <a:p>
            <a:pPr marR="1587500" algn="just">
              <a:lnSpc>
                <a:spcPct val="103899"/>
              </a:lnSpc>
              <a:spcBef>
                <a:spcPts val="60"/>
              </a:spcBef>
            </a:pPr>
            <a:r>
              <a:rPr lang="es-ES" sz="1100" b="1" spc="-25" dirty="0">
                <a:latin typeface="Trebuchet MS"/>
                <a:cs typeface="Trebuchet MS"/>
              </a:rPr>
              <a:t>∆t1.0 = </a:t>
            </a:r>
            <a:r>
              <a:rPr lang="es-ES" sz="1100" b="1" spc="-25" dirty="0" smtClean="0">
                <a:latin typeface="Trebuchet MS"/>
                <a:cs typeface="Trebuchet MS"/>
              </a:rPr>
              <a:t> c ∆t0.5</a:t>
            </a:r>
          </a:p>
          <a:p>
            <a:pPr marR="1587500" algn="just">
              <a:lnSpc>
                <a:spcPct val="103899"/>
              </a:lnSpc>
              <a:spcBef>
                <a:spcPts val="60"/>
              </a:spcBef>
            </a:pPr>
            <a:endParaRPr lang="es-ES" sz="1100" b="1" spc="-25" dirty="0">
              <a:latin typeface="Trebuchet MS"/>
              <a:cs typeface="Trebuchet MS"/>
            </a:endParaRPr>
          </a:p>
          <a:p>
            <a:pPr marR="1587500" algn="just">
              <a:lnSpc>
                <a:spcPct val="103899"/>
              </a:lnSpc>
              <a:spcBef>
                <a:spcPts val="60"/>
              </a:spcBef>
            </a:pPr>
            <a:r>
              <a:rPr lang="es-ES" sz="1100" spc="-25" dirty="0">
                <a:latin typeface="Trebuchet MS"/>
                <a:cs typeface="Trebuchet MS"/>
              </a:rPr>
              <a:t>El factor </a:t>
            </a:r>
            <a:r>
              <a:rPr lang="es-ES" sz="1100" spc="-25" dirty="0" smtClean="0">
                <a:latin typeface="Trebuchet MS"/>
                <a:cs typeface="Trebuchet MS"/>
              </a:rPr>
              <a:t> c </a:t>
            </a:r>
            <a:r>
              <a:rPr lang="es-ES" sz="1100" spc="-25" dirty="0">
                <a:latin typeface="Trebuchet MS"/>
                <a:cs typeface="Trebuchet MS"/>
              </a:rPr>
              <a:t>se toma de la Figura </a:t>
            </a:r>
            <a:r>
              <a:rPr lang="es-ES" sz="1100" spc="-25" dirty="0" smtClean="0">
                <a:latin typeface="Trebuchet MS"/>
                <a:cs typeface="Trebuchet MS"/>
              </a:rPr>
              <a:t>9.19 </a:t>
            </a:r>
            <a:r>
              <a:rPr lang="es-ES" sz="1100" spc="-25" dirty="0">
                <a:latin typeface="Trebuchet MS"/>
                <a:cs typeface="Trebuchet MS"/>
              </a:rPr>
              <a:t>para carcasas cerradas por todos lados con </a:t>
            </a:r>
            <a:r>
              <a:rPr lang="es-ES" sz="1100" spc="-25" dirty="0" err="1" smtClean="0">
                <a:latin typeface="Trebuchet MS"/>
                <a:cs typeface="Trebuchet MS"/>
              </a:rPr>
              <a:t>Ae</a:t>
            </a:r>
            <a:r>
              <a:rPr lang="es-ES" sz="1100" spc="-25" dirty="0" smtClean="0">
                <a:latin typeface="Trebuchet MS"/>
                <a:cs typeface="Trebuchet MS"/>
              </a:rPr>
              <a:t>&gt;1,25 </a:t>
            </a:r>
            <a:r>
              <a:rPr lang="es-ES" sz="1100" spc="-25" dirty="0">
                <a:latin typeface="Trebuchet MS"/>
                <a:cs typeface="Trebuchet MS"/>
              </a:rPr>
              <a:t>m2. Esto requiere un conocimiento de la variable.</a:t>
            </a:r>
          </a:p>
          <a:p>
            <a:pPr marR="1587500" algn="just">
              <a:lnSpc>
                <a:spcPct val="103899"/>
              </a:lnSpc>
              <a:spcBef>
                <a:spcPts val="60"/>
              </a:spcBef>
            </a:pPr>
            <a:endParaRPr lang="es-ES" sz="1100" spc="-25" dirty="0">
              <a:latin typeface="Trebuchet MS"/>
              <a:cs typeface="Trebuchet MS"/>
            </a:endParaRPr>
          </a:p>
        </p:txBody>
      </p:sp>
      <p:pic>
        <p:nvPicPr>
          <p:cNvPr id="46" name="Imagen 45"/>
          <p:cNvPicPr>
            <a:picLocks noChangeAspect="1"/>
          </p:cNvPicPr>
          <p:nvPr/>
        </p:nvPicPr>
        <p:blipFill>
          <a:blip r:embed="rId2"/>
          <a:stretch>
            <a:fillRect/>
          </a:stretch>
        </p:blipFill>
        <p:spPr>
          <a:xfrm>
            <a:off x="200025" y="304798"/>
            <a:ext cx="4926946" cy="4343493"/>
          </a:xfrm>
          <a:prstGeom prst="rect">
            <a:avLst/>
          </a:prstGeom>
        </p:spPr>
      </p:pic>
      <p:sp>
        <p:nvSpPr>
          <p:cNvPr id="47" name="Rectángulo 46"/>
          <p:cNvSpPr/>
          <p:nvPr/>
        </p:nvSpPr>
        <p:spPr>
          <a:xfrm>
            <a:off x="554971" y="4744865"/>
            <a:ext cx="4572000" cy="444481"/>
          </a:xfrm>
          <a:prstGeom prst="rect">
            <a:avLst/>
          </a:prstGeom>
        </p:spPr>
        <p:txBody>
          <a:bodyPr>
            <a:spAutoFit/>
          </a:bodyPr>
          <a:lstStyle/>
          <a:p>
            <a:pPr marR="1587500" algn="ctr">
              <a:lnSpc>
                <a:spcPct val="103899"/>
              </a:lnSpc>
              <a:spcBef>
                <a:spcPts val="60"/>
              </a:spcBef>
            </a:pPr>
            <a:r>
              <a:rPr lang="es-ES" sz="1100" b="1" spc="-25" dirty="0">
                <a:latin typeface="Trebuchet MS"/>
                <a:cs typeface="Trebuchet MS"/>
              </a:rPr>
              <a:t>Figura 9.l8 Vivienda constante k para viviendas con conductos de aire [55]</a:t>
            </a:r>
          </a:p>
        </p:txBody>
      </p:sp>
      <p:pic>
        <p:nvPicPr>
          <p:cNvPr id="48" name="Imagen 47"/>
          <p:cNvPicPr>
            <a:picLocks noChangeAspect="1"/>
          </p:cNvPicPr>
          <p:nvPr/>
        </p:nvPicPr>
        <p:blipFill>
          <a:blip r:embed="rId3"/>
          <a:stretch>
            <a:fillRect/>
          </a:stretch>
        </p:blipFill>
        <p:spPr>
          <a:xfrm>
            <a:off x="5257800" y="1965329"/>
            <a:ext cx="1219199" cy="728582"/>
          </a:xfrm>
          <a:prstGeom prst="rect">
            <a:avLst/>
          </a:prstGeom>
        </p:spPr>
      </p:pic>
      <p:sp>
        <p:nvSpPr>
          <p:cNvPr id="49" name="Rectángulo 48"/>
          <p:cNvSpPr/>
          <p:nvPr/>
        </p:nvSpPr>
        <p:spPr>
          <a:xfrm>
            <a:off x="5126970" y="2693911"/>
            <a:ext cx="3788429" cy="1954381"/>
          </a:xfrm>
          <a:prstGeom prst="rect">
            <a:avLst/>
          </a:prstGeom>
        </p:spPr>
        <p:txBody>
          <a:bodyPr wrap="square">
            <a:spAutoFit/>
          </a:bodyPr>
          <a:lstStyle/>
          <a:p>
            <a:r>
              <a:rPr lang="en-US" sz="1100" dirty="0" smtClean="0">
                <a:latin typeface="Trebuchet MS" panose="020B0603020202020204" pitchFamily="34" charset="0"/>
              </a:rPr>
              <a:t>Con </a:t>
            </a:r>
            <a:r>
              <a:rPr lang="en-US" sz="1100" dirty="0" err="1" smtClean="0">
                <a:latin typeface="Trebuchet MS" panose="020B0603020202020204" pitchFamily="34" charset="0"/>
              </a:rPr>
              <a:t>esto</a:t>
            </a:r>
            <a:r>
              <a:rPr lang="en-US" sz="1100" dirty="0" smtClean="0">
                <a:latin typeface="Trebuchet MS" panose="020B0603020202020204" pitchFamily="34" charset="0"/>
              </a:rPr>
              <a:t> , de la </a:t>
            </a:r>
            <a:r>
              <a:rPr lang="en-US" sz="1100" dirty="0" err="1" smtClean="0">
                <a:latin typeface="Trebuchet MS" panose="020B0603020202020204" pitchFamily="34" charset="0"/>
              </a:rPr>
              <a:t>curva</a:t>
            </a:r>
            <a:r>
              <a:rPr lang="en-US" sz="1100" dirty="0" smtClean="0">
                <a:latin typeface="Trebuchet MS" panose="020B0603020202020204" pitchFamily="34" charset="0"/>
              </a:rPr>
              <a:t> 3 (</a:t>
            </a:r>
            <a:r>
              <a:rPr lang="en-US" sz="1100" dirty="0" err="1" smtClean="0">
                <a:latin typeface="Trebuchet MS" panose="020B0603020202020204" pitchFamily="34" charset="0"/>
              </a:rPr>
              <a:t>caracasa</a:t>
            </a:r>
            <a:r>
              <a:rPr lang="en-US" sz="1100" dirty="0" smtClean="0">
                <a:latin typeface="Trebuchet MS" panose="020B0603020202020204" pitchFamily="34" charset="0"/>
              </a:rPr>
              <a:t> </a:t>
            </a:r>
            <a:r>
              <a:rPr lang="en-US" sz="1100" dirty="0" err="1" smtClean="0">
                <a:latin typeface="Trebuchet MS" panose="020B0603020202020204" pitchFamily="34" charset="0"/>
              </a:rPr>
              <a:t>mediana</a:t>
            </a:r>
            <a:r>
              <a:rPr lang="en-US" sz="1100" dirty="0" smtClean="0">
                <a:latin typeface="Trebuchet MS" panose="020B0603020202020204" pitchFamily="34" charset="0"/>
              </a:rPr>
              <a:t> </a:t>
            </a:r>
            <a:r>
              <a:rPr lang="en-US" sz="1100" dirty="0" err="1" smtClean="0">
                <a:latin typeface="Trebuchet MS" panose="020B0603020202020204" pitchFamily="34" charset="0"/>
              </a:rPr>
              <a:t>independiente</a:t>
            </a:r>
            <a:r>
              <a:rPr lang="en-US" sz="1100" dirty="0" smtClean="0">
                <a:latin typeface="Trebuchet MS" panose="020B0603020202020204" pitchFamily="34" charset="0"/>
              </a:rPr>
              <a:t>) c = 1.37. </a:t>
            </a:r>
            <a:r>
              <a:rPr lang="en-US" sz="1100" dirty="0" err="1" smtClean="0">
                <a:latin typeface="Trebuchet MS" panose="020B0603020202020204" pitchFamily="34" charset="0"/>
              </a:rPr>
              <a:t>Sustituyendo</a:t>
            </a:r>
            <a:r>
              <a:rPr lang="en-US" sz="1100" dirty="0" smtClean="0">
                <a:latin typeface="Trebuchet MS" panose="020B0603020202020204" pitchFamily="34" charset="0"/>
              </a:rPr>
              <a:t> </a:t>
            </a:r>
            <a:r>
              <a:rPr lang="en-US" sz="1100" dirty="0" err="1" smtClean="0">
                <a:latin typeface="Trebuchet MS" panose="020B0603020202020204" pitchFamily="34" charset="0"/>
              </a:rPr>
              <a:t>este</a:t>
            </a:r>
            <a:r>
              <a:rPr lang="en-US" sz="1100" dirty="0" smtClean="0">
                <a:latin typeface="Trebuchet MS" panose="020B0603020202020204" pitchFamily="34" charset="0"/>
              </a:rPr>
              <a:t> valor </a:t>
            </a:r>
            <a:r>
              <a:rPr lang="en-US" sz="1100" dirty="0" err="1" smtClean="0">
                <a:latin typeface="Trebuchet MS" panose="020B0603020202020204" pitchFamily="34" charset="0"/>
              </a:rPr>
              <a:t>en</a:t>
            </a:r>
            <a:r>
              <a:rPr lang="en-US" sz="1100" dirty="0" smtClean="0">
                <a:latin typeface="Trebuchet MS" panose="020B0603020202020204" pitchFamily="34" charset="0"/>
              </a:rPr>
              <a:t> la </a:t>
            </a:r>
            <a:r>
              <a:rPr lang="en-US" sz="1100" dirty="0" err="1" smtClean="0">
                <a:latin typeface="Trebuchet MS" panose="020B0603020202020204" pitchFamily="34" charset="0"/>
              </a:rPr>
              <a:t>relacion</a:t>
            </a:r>
            <a:r>
              <a:rPr lang="en-US" sz="1100" dirty="0" smtClean="0">
                <a:latin typeface="Trebuchet MS" panose="020B0603020202020204" pitchFamily="34" charset="0"/>
              </a:rPr>
              <a:t> anterior, se </a:t>
            </a:r>
            <a:r>
              <a:rPr lang="en-US" sz="1100" dirty="0" err="1" smtClean="0">
                <a:latin typeface="Trebuchet MS" panose="020B0603020202020204" pitchFamily="34" charset="0"/>
              </a:rPr>
              <a:t>obtiene</a:t>
            </a:r>
            <a:r>
              <a:rPr lang="en-US" sz="1100" dirty="0" smtClean="0">
                <a:latin typeface="Trebuchet MS" panose="020B0603020202020204" pitchFamily="34" charset="0"/>
              </a:rPr>
              <a:t>:</a:t>
            </a:r>
          </a:p>
          <a:p>
            <a:endParaRPr lang="es-ES" sz="1100" dirty="0">
              <a:latin typeface="Trebuchet MS" panose="020B0603020202020204" pitchFamily="34" charset="0"/>
            </a:endParaRPr>
          </a:p>
          <a:p>
            <a:endParaRPr lang="es-ES" sz="1100" dirty="0" smtClean="0">
              <a:latin typeface="Trebuchet MS" panose="020B0603020202020204" pitchFamily="34" charset="0"/>
            </a:endParaRPr>
          </a:p>
          <a:p>
            <a:pPr algn="just"/>
            <a:r>
              <a:rPr lang="es-ES" sz="1100" dirty="0" smtClean="0">
                <a:latin typeface="Trebuchet MS" panose="020B0603020202020204" pitchFamily="34" charset="0"/>
              </a:rPr>
              <a:t>Para </a:t>
            </a:r>
            <a:r>
              <a:rPr lang="es-ES" sz="1100" dirty="0">
                <a:latin typeface="Trebuchet MS" panose="020B0603020202020204" pitchFamily="34" charset="0"/>
              </a:rPr>
              <a:t>la temperatura calculada de 14,65 K, a una temperatura ambiente de 35 °C se establecerá una temperatura de armario de 49,65 °C. Dado que (según información del fabricante) es admisible una temperatura de 55 °C, esto constituye una prueba de que se cumplen los límites superiores de temperatura.</a:t>
            </a:r>
            <a:endParaRPr lang="en-US" sz="1100" dirty="0">
              <a:latin typeface="Trebuchet MS" panose="020B0603020202020204" pitchFamily="34" charset="0"/>
            </a:endParaRPr>
          </a:p>
        </p:txBody>
      </p:sp>
      <p:pic>
        <p:nvPicPr>
          <p:cNvPr id="50" name="Imagen 49"/>
          <p:cNvPicPr>
            <a:picLocks noChangeAspect="1"/>
          </p:cNvPicPr>
          <p:nvPr/>
        </p:nvPicPr>
        <p:blipFill>
          <a:blip r:embed="rId4"/>
          <a:stretch>
            <a:fillRect/>
          </a:stretch>
        </p:blipFill>
        <p:spPr>
          <a:xfrm>
            <a:off x="5705476" y="3217705"/>
            <a:ext cx="3133725" cy="401795"/>
          </a:xfrm>
          <a:prstGeom prst="rect">
            <a:avLst/>
          </a:prstGeom>
        </p:spPr>
      </p:pic>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09600" y="419100"/>
            <a:ext cx="8763000" cy="3893374"/>
          </a:xfrm>
          <a:prstGeom prst="rect">
            <a:avLst/>
          </a:prstGeom>
        </p:spPr>
        <p:txBody>
          <a:bodyPr wrap="square">
            <a:spAutoFit/>
          </a:bodyPr>
          <a:lstStyle/>
          <a:p>
            <a:pPr algn="just"/>
            <a:r>
              <a:rPr lang="en-US" sz="1100" b="1" dirty="0" err="1">
                <a:latin typeface="Trebuchet MS" panose="020B0603020202020204" pitchFamily="34" charset="0"/>
              </a:rPr>
              <a:t>Aquí</a:t>
            </a:r>
            <a:r>
              <a:rPr lang="en-US" sz="1100" b="1" dirty="0">
                <a:latin typeface="Trebuchet MS" panose="020B0603020202020204" pitchFamily="34" charset="0"/>
              </a:rPr>
              <a:t> </a:t>
            </a:r>
            <a:r>
              <a:rPr lang="en-US" sz="1100" b="1" dirty="0" err="1">
                <a:latin typeface="Trebuchet MS" panose="020B0603020202020204" pitchFamily="34" charset="0"/>
              </a:rPr>
              <a:t>los</a:t>
            </a:r>
            <a:r>
              <a:rPr lang="en-US" sz="1100" b="1" dirty="0">
                <a:latin typeface="Trebuchet MS" panose="020B0603020202020204" pitchFamily="34" charset="0"/>
              </a:rPr>
              <a:t> </a:t>
            </a:r>
            <a:r>
              <a:rPr lang="en-US" sz="1100" b="1" dirty="0" err="1">
                <a:latin typeface="Trebuchet MS" panose="020B0603020202020204" pitchFamily="34" charset="0"/>
              </a:rPr>
              <a:t>símbolos</a:t>
            </a:r>
            <a:r>
              <a:rPr lang="en-US" sz="1100" b="1" dirty="0">
                <a:latin typeface="Trebuchet MS" panose="020B0603020202020204" pitchFamily="34" charset="0"/>
              </a:rPr>
              <a:t> </a:t>
            </a:r>
            <a:r>
              <a:rPr lang="en-US" sz="1100" b="1" dirty="0" err="1">
                <a:latin typeface="Trebuchet MS" panose="020B0603020202020204" pitchFamily="34" charset="0"/>
              </a:rPr>
              <a:t>tienen</a:t>
            </a:r>
            <a:r>
              <a:rPr lang="en-US" sz="1100" b="1" dirty="0">
                <a:latin typeface="Trebuchet MS" panose="020B0603020202020204" pitchFamily="34" charset="0"/>
              </a:rPr>
              <a:t> </a:t>
            </a:r>
            <a:r>
              <a:rPr lang="en-US" sz="1100" b="1" dirty="0" err="1">
                <a:latin typeface="Trebuchet MS" panose="020B0603020202020204" pitchFamily="34" charset="0"/>
              </a:rPr>
              <a:t>los</a:t>
            </a:r>
            <a:r>
              <a:rPr lang="en-US" sz="1100" b="1" dirty="0">
                <a:latin typeface="Trebuchet MS" panose="020B0603020202020204" pitchFamily="34" charset="0"/>
              </a:rPr>
              <a:t> </a:t>
            </a:r>
            <a:r>
              <a:rPr lang="en-US" sz="1100" b="1" dirty="0" err="1">
                <a:latin typeface="Trebuchet MS" panose="020B0603020202020204" pitchFamily="34" charset="0"/>
              </a:rPr>
              <a:t>significados</a:t>
            </a:r>
            <a:r>
              <a:rPr lang="en-US" sz="1100" b="1" dirty="0">
                <a:latin typeface="Trebuchet MS" panose="020B0603020202020204" pitchFamily="34" charset="0"/>
              </a:rPr>
              <a:t>:</a:t>
            </a:r>
          </a:p>
          <a:p>
            <a:pPr algn="just"/>
            <a:endParaRPr lang="en-US" sz="1100" b="1" dirty="0">
              <a:latin typeface="Trebuchet MS" panose="020B0603020202020204" pitchFamily="34" charset="0"/>
            </a:endParaRPr>
          </a:p>
          <a:p>
            <a:pPr lvl="2" algn="just">
              <a:lnSpc>
                <a:spcPts val="1800"/>
              </a:lnSpc>
            </a:pPr>
            <a:r>
              <a:rPr lang="en-US" sz="1100" b="1" dirty="0" err="1">
                <a:latin typeface="Trebuchet MS" panose="020B0603020202020204" pitchFamily="34" charset="0"/>
              </a:rPr>
              <a:t>Superficie</a:t>
            </a:r>
            <a:r>
              <a:rPr lang="en-US" sz="1100" b="1" dirty="0">
                <a:latin typeface="Trebuchet MS" panose="020B0603020202020204" pitchFamily="34" charset="0"/>
              </a:rPr>
              <a:t> de </a:t>
            </a:r>
            <a:r>
              <a:rPr lang="en-US" sz="1100" b="1" dirty="0" err="1">
                <a:latin typeface="Trebuchet MS" panose="020B0603020202020204" pitchFamily="34" charset="0"/>
              </a:rPr>
              <a:t>refrigeración</a:t>
            </a:r>
            <a:r>
              <a:rPr lang="en-US" sz="1100" b="1" dirty="0">
                <a:latin typeface="Trebuchet MS" panose="020B0603020202020204" pitchFamily="34" charset="0"/>
              </a:rPr>
              <a:t> </a:t>
            </a:r>
            <a:r>
              <a:rPr lang="en-US" sz="1100" b="1" dirty="0" err="1">
                <a:latin typeface="Trebuchet MS" panose="020B0603020202020204" pitchFamily="34" charset="0"/>
              </a:rPr>
              <a:t>efectiva</a:t>
            </a:r>
            <a:r>
              <a:rPr lang="en-US" sz="1100" b="1" dirty="0">
                <a:latin typeface="Trebuchet MS" panose="020B0603020202020204" pitchFamily="34" charset="0"/>
              </a:rPr>
              <a:t> de la </a:t>
            </a:r>
            <a:r>
              <a:rPr lang="en-US" sz="1100" b="1" dirty="0" err="1">
                <a:latin typeface="Trebuchet MS" panose="020B0603020202020204" pitchFamily="34" charset="0"/>
              </a:rPr>
              <a:t>carcasa</a:t>
            </a:r>
            <a:r>
              <a:rPr lang="en-US" sz="1100" b="1" dirty="0">
                <a:latin typeface="Trebuchet MS" panose="020B0603020202020204" pitchFamily="34" charset="0"/>
              </a:rPr>
              <a:t> </a:t>
            </a:r>
            <a:endParaRPr lang="en-US" sz="1100" b="1" dirty="0" smtClean="0">
              <a:latin typeface="Trebuchet MS" panose="020B0603020202020204" pitchFamily="34" charset="0"/>
            </a:endParaRPr>
          </a:p>
          <a:p>
            <a:pPr lvl="2" algn="just">
              <a:lnSpc>
                <a:spcPts val="1800"/>
              </a:lnSpc>
            </a:pPr>
            <a:r>
              <a:rPr lang="en-US" sz="1100" b="1" dirty="0" err="1" smtClean="0">
                <a:latin typeface="Trebuchet MS" panose="020B0603020202020204" pitchFamily="34" charset="0"/>
              </a:rPr>
              <a:t>Áreas</a:t>
            </a:r>
            <a:r>
              <a:rPr lang="en-US" sz="1100" b="1" dirty="0" smtClean="0">
                <a:latin typeface="Trebuchet MS" panose="020B0603020202020204" pitchFamily="34" charset="0"/>
              </a:rPr>
              <a:t> </a:t>
            </a:r>
            <a:r>
              <a:rPr lang="en-US" sz="1100" b="1" dirty="0" err="1">
                <a:latin typeface="Trebuchet MS" panose="020B0603020202020204" pitchFamily="34" charset="0"/>
              </a:rPr>
              <a:t>individuales</a:t>
            </a:r>
            <a:r>
              <a:rPr lang="en-US" sz="1100" b="1" dirty="0">
                <a:latin typeface="Trebuchet MS" panose="020B0603020202020204" pitchFamily="34" charset="0"/>
              </a:rPr>
              <a:t> de las </a:t>
            </a:r>
            <a:r>
              <a:rPr lang="en-US" sz="1100" b="1" dirty="0" err="1">
                <a:latin typeface="Trebuchet MS" panose="020B0603020202020204" pitchFamily="34" charset="0"/>
              </a:rPr>
              <a:t>partes</a:t>
            </a:r>
            <a:r>
              <a:rPr lang="en-US" sz="1100" b="1" dirty="0">
                <a:latin typeface="Trebuchet MS" panose="020B0603020202020204" pitchFamily="34" charset="0"/>
              </a:rPr>
              <a:t> </a:t>
            </a:r>
            <a:r>
              <a:rPr lang="en-US" sz="1100" b="1" dirty="0" err="1">
                <a:latin typeface="Trebuchet MS" panose="020B0603020202020204" pitchFamily="34" charset="0"/>
              </a:rPr>
              <a:t>exteriores</a:t>
            </a:r>
            <a:r>
              <a:rPr lang="en-US" sz="1100" b="1" dirty="0">
                <a:latin typeface="Trebuchet MS" panose="020B0603020202020204" pitchFamily="34" charset="0"/>
              </a:rPr>
              <a:t> de la </a:t>
            </a:r>
            <a:r>
              <a:rPr lang="en-US" sz="1100" b="1" dirty="0" err="1">
                <a:latin typeface="Trebuchet MS" panose="020B0603020202020204" pitchFamily="34" charset="0"/>
              </a:rPr>
              <a:t>carcasa</a:t>
            </a:r>
            <a:r>
              <a:rPr lang="en-US" sz="1100" b="1" dirty="0">
                <a:latin typeface="Trebuchet MS" panose="020B0603020202020204" pitchFamily="34" charset="0"/>
              </a:rPr>
              <a:t> </a:t>
            </a:r>
            <a:endParaRPr lang="en-US" sz="1100" b="1" dirty="0" smtClean="0">
              <a:latin typeface="Trebuchet MS" panose="020B0603020202020204" pitchFamily="34" charset="0"/>
            </a:endParaRPr>
          </a:p>
          <a:p>
            <a:pPr lvl="2" algn="just">
              <a:lnSpc>
                <a:spcPts val="1800"/>
              </a:lnSpc>
            </a:pPr>
            <a:r>
              <a:rPr lang="en-US" sz="1100" b="1" dirty="0" err="1" smtClean="0">
                <a:latin typeface="Trebuchet MS" panose="020B0603020202020204" pitchFamily="34" charset="0"/>
              </a:rPr>
              <a:t>Altura</a:t>
            </a:r>
            <a:r>
              <a:rPr lang="en-US" sz="1100" b="1" dirty="0" smtClean="0">
                <a:latin typeface="Trebuchet MS" panose="020B0603020202020204" pitchFamily="34" charset="0"/>
              </a:rPr>
              <a:t> </a:t>
            </a:r>
            <a:r>
              <a:rPr lang="en-US" sz="1100" b="1" dirty="0">
                <a:latin typeface="Trebuchet MS" panose="020B0603020202020204" pitchFamily="34" charset="0"/>
              </a:rPr>
              <a:t>de la </a:t>
            </a:r>
            <a:r>
              <a:rPr lang="en-US" sz="1100" b="1" dirty="0" err="1">
                <a:latin typeface="Trebuchet MS" panose="020B0603020202020204" pitchFamily="34" charset="0"/>
              </a:rPr>
              <a:t>carcasa</a:t>
            </a:r>
            <a:endParaRPr lang="en-US" sz="1100" b="1" dirty="0">
              <a:latin typeface="Trebuchet MS" panose="020B0603020202020204" pitchFamily="34" charset="0"/>
            </a:endParaRPr>
          </a:p>
          <a:p>
            <a:pPr lvl="2" algn="just">
              <a:lnSpc>
                <a:spcPts val="1800"/>
              </a:lnSpc>
            </a:pPr>
            <a:r>
              <a:rPr lang="en-US" sz="1100" b="1" dirty="0" err="1">
                <a:latin typeface="Trebuchet MS" panose="020B0603020202020204" pitchFamily="34" charset="0"/>
              </a:rPr>
              <a:t>Superficie</a:t>
            </a:r>
            <a:r>
              <a:rPr lang="en-US" sz="1100" b="1" dirty="0">
                <a:latin typeface="Trebuchet MS" panose="020B0603020202020204" pitchFamily="34" charset="0"/>
              </a:rPr>
              <a:t> de </a:t>
            </a:r>
            <a:r>
              <a:rPr lang="en-US" sz="1100" b="1" dirty="0" err="1">
                <a:latin typeface="Trebuchet MS" panose="020B0603020202020204" pitchFamily="34" charset="0"/>
              </a:rPr>
              <a:t>vivienda</a:t>
            </a:r>
            <a:r>
              <a:rPr lang="en-US" sz="1100" b="1" dirty="0">
                <a:latin typeface="Trebuchet MS" panose="020B0603020202020204" pitchFamily="34" charset="0"/>
              </a:rPr>
              <a:t> </a:t>
            </a:r>
            <a:endParaRPr lang="en-US" sz="1100" b="1" dirty="0" smtClean="0">
              <a:latin typeface="Trebuchet MS" panose="020B0603020202020204" pitchFamily="34" charset="0"/>
            </a:endParaRPr>
          </a:p>
          <a:p>
            <a:pPr lvl="2" algn="just">
              <a:lnSpc>
                <a:spcPts val="1800"/>
              </a:lnSpc>
            </a:pPr>
            <a:r>
              <a:rPr lang="en-US" sz="1100" b="1" dirty="0" smtClean="0">
                <a:latin typeface="Trebuchet MS" panose="020B0603020202020204" pitchFamily="34" charset="0"/>
              </a:rPr>
              <a:t>Factor </a:t>
            </a:r>
            <a:r>
              <a:rPr lang="en-US" sz="1100" b="1" dirty="0">
                <a:latin typeface="Trebuchet MS" panose="020B0603020202020204" pitchFamily="34" charset="0"/>
              </a:rPr>
              <a:t>de </a:t>
            </a:r>
            <a:r>
              <a:rPr lang="en-US" sz="1100" b="1" dirty="0" err="1">
                <a:latin typeface="Trebuchet MS" panose="020B0603020202020204" pitchFamily="34" charset="0"/>
              </a:rPr>
              <a:t>superficie</a:t>
            </a:r>
            <a:endParaRPr lang="en-US" sz="1100" b="1" dirty="0">
              <a:latin typeface="Trebuchet MS" panose="020B0603020202020204" pitchFamily="34" charset="0"/>
            </a:endParaRPr>
          </a:p>
          <a:p>
            <a:pPr lvl="2" algn="just">
              <a:lnSpc>
                <a:spcPts val="1800"/>
              </a:lnSpc>
            </a:pPr>
            <a:r>
              <a:rPr lang="en-US" sz="1100" b="1" dirty="0">
                <a:latin typeface="Trebuchet MS" panose="020B0603020202020204" pitchFamily="34" charset="0"/>
              </a:rPr>
              <a:t>Factor de </a:t>
            </a:r>
            <a:r>
              <a:rPr lang="en-US" sz="1100" b="1" dirty="0" err="1">
                <a:latin typeface="Trebuchet MS" panose="020B0603020202020204" pitchFamily="34" charset="0"/>
              </a:rPr>
              <a:t>distribución</a:t>
            </a:r>
            <a:r>
              <a:rPr lang="en-US" sz="1100" b="1" dirty="0">
                <a:latin typeface="Trebuchet MS" panose="020B0603020202020204" pitchFamily="34" charset="0"/>
              </a:rPr>
              <a:t> de </a:t>
            </a:r>
            <a:r>
              <a:rPr lang="en-US" sz="1100" b="1" dirty="0" err="1">
                <a:latin typeface="Trebuchet MS" panose="020B0603020202020204" pitchFamily="34" charset="0"/>
              </a:rPr>
              <a:t>temperatura</a:t>
            </a:r>
            <a:endParaRPr lang="en-US" sz="1100" b="1" dirty="0">
              <a:latin typeface="Trebuchet MS" panose="020B0603020202020204" pitchFamily="34" charset="0"/>
            </a:endParaRPr>
          </a:p>
          <a:p>
            <a:pPr lvl="2" algn="just">
              <a:lnSpc>
                <a:spcPts val="1800"/>
              </a:lnSpc>
            </a:pPr>
            <a:r>
              <a:rPr lang="en-US" sz="1100" b="1" dirty="0">
                <a:latin typeface="Trebuchet MS" panose="020B0603020202020204" pitchFamily="34" charset="0"/>
              </a:rPr>
              <a:t>Factor de </a:t>
            </a:r>
            <a:r>
              <a:rPr lang="en-US" sz="1100" b="1" dirty="0" err="1">
                <a:latin typeface="Trebuchet MS" panose="020B0603020202020204" pitchFamily="34" charset="0"/>
              </a:rPr>
              <a:t>aumento</a:t>
            </a:r>
            <a:r>
              <a:rPr lang="en-US" sz="1100" b="1" dirty="0">
                <a:latin typeface="Trebuchet MS" panose="020B0603020202020204" pitchFamily="34" charset="0"/>
              </a:rPr>
              <a:t> de </a:t>
            </a:r>
            <a:r>
              <a:rPr lang="en-US" sz="1100" b="1" dirty="0" err="1">
                <a:latin typeface="Trebuchet MS" panose="020B0603020202020204" pitchFamily="34" charset="0"/>
              </a:rPr>
              <a:t>temperatura</a:t>
            </a:r>
            <a:r>
              <a:rPr lang="en-US" sz="1100" b="1" dirty="0">
                <a:latin typeface="Trebuchet MS" panose="020B0603020202020204" pitchFamily="34" charset="0"/>
              </a:rPr>
              <a:t> con </a:t>
            </a:r>
            <a:r>
              <a:rPr lang="en-US" sz="1100" b="1" dirty="0" err="1">
                <a:latin typeface="Trebuchet MS" panose="020B0603020202020204" pitchFamily="34" charset="0"/>
              </a:rPr>
              <a:t>particiones</a:t>
            </a:r>
            <a:r>
              <a:rPr lang="en-US" sz="1100" b="1" dirty="0">
                <a:latin typeface="Trebuchet MS" panose="020B0603020202020204" pitchFamily="34" charset="0"/>
              </a:rPr>
              <a:t> </a:t>
            </a:r>
            <a:r>
              <a:rPr lang="en-US" sz="1100" b="1" dirty="0" err="1">
                <a:latin typeface="Trebuchet MS" panose="020B0603020202020204" pitchFamily="34" charset="0"/>
              </a:rPr>
              <a:t>horizontales</a:t>
            </a:r>
            <a:r>
              <a:rPr lang="en-US" sz="1100" b="1" dirty="0">
                <a:latin typeface="Trebuchet MS" panose="020B0603020202020204" pitchFamily="34" charset="0"/>
              </a:rPr>
              <a:t> </a:t>
            </a:r>
            <a:r>
              <a:rPr lang="en-US" sz="1100" b="1" dirty="0" err="1">
                <a:latin typeface="Trebuchet MS" panose="020B0603020202020204" pitchFamily="34" charset="0"/>
              </a:rPr>
              <a:t>dentro</a:t>
            </a:r>
            <a:r>
              <a:rPr lang="en-US" sz="1100" b="1" dirty="0">
                <a:latin typeface="Trebuchet MS" panose="020B0603020202020204" pitchFamily="34" charset="0"/>
              </a:rPr>
              <a:t> de la </a:t>
            </a:r>
            <a:r>
              <a:rPr lang="en-US" sz="1100" b="1" dirty="0" err="1">
                <a:latin typeface="Trebuchet MS" panose="020B0603020202020204" pitchFamily="34" charset="0"/>
              </a:rPr>
              <a:t>vivienda</a:t>
            </a:r>
            <a:r>
              <a:rPr lang="en-US" sz="1100" b="1" dirty="0">
                <a:latin typeface="Trebuchet MS" panose="020B0603020202020204" pitchFamily="34" charset="0"/>
              </a:rPr>
              <a:t> </a:t>
            </a:r>
            <a:endParaRPr lang="en-US" sz="1100" b="1" dirty="0" smtClean="0">
              <a:latin typeface="Trebuchet MS" panose="020B0603020202020204" pitchFamily="34" charset="0"/>
            </a:endParaRPr>
          </a:p>
          <a:p>
            <a:pPr lvl="2" algn="just">
              <a:lnSpc>
                <a:spcPts val="1800"/>
              </a:lnSpc>
            </a:pPr>
            <a:r>
              <a:rPr lang="en-US" sz="1100" b="1" dirty="0" err="1" smtClean="0">
                <a:latin typeface="Trebuchet MS" panose="020B0603020202020204" pitchFamily="34" charset="0"/>
              </a:rPr>
              <a:t>Constante</a:t>
            </a:r>
            <a:r>
              <a:rPr lang="en-US" sz="1100" b="1" dirty="0" smtClean="0">
                <a:latin typeface="Trebuchet MS" panose="020B0603020202020204" pitchFamily="34" charset="0"/>
              </a:rPr>
              <a:t> </a:t>
            </a:r>
            <a:r>
              <a:rPr lang="en-US" sz="1100" b="1" dirty="0">
                <a:latin typeface="Trebuchet MS" panose="020B0603020202020204" pitchFamily="34" charset="0"/>
              </a:rPr>
              <a:t>de la </a:t>
            </a:r>
            <a:r>
              <a:rPr lang="en-US" sz="1100" b="1" dirty="0" err="1">
                <a:latin typeface="Trebuchet MS" panose="020B0603020202020204" pitchFamily="34" charset="0"/>
              </a:rPr>
              <a:t>vivienda</a:t>
            </a:r>
            <a:endParaRPr lang="en-US" sz="1100" b="1" dirty="0">
              <a:latin typeface="Trebuchet MS" panose="020B0603020202020204" pitchFamily="34" charset="0"/>
            </a:endParaRPr>
          </a:p>
          <a:p>
            <a:pPr lvl="2" algn="just">
              <a:lnSpc>
                <a:spcPts val="1800"/>
              </a:lnSpc>
            </a:pPr>
            <a:r>
              <a:rPr lang="en-US" sz="1100" b="1" dirty="0" err="1">
                <a:latin typeface="Trebuchet MS" panose="020B0603020202020204" pitchFamily="34" charset="0"/>
              </a:rPr>
              <a:t>Número</a:t>
            </a:r>
            <a:r>
              <a:rPr lang="en-US" sz="1100" b="1" dirty="0">
                <a:latin typeface="Trebuchet MS" panose="020B0603020202020204" pitchFamily="34" charset="0"/>
              </a:rPr>
              <a:t> de </a:t>
            </a:r>
            <a:r>
              <a:rPr lang="en-US" sz="1100" b="1" dirty="0" err="1">
                <a:latin typeface="Trebuchet MS" panose="020B0603020202020204" pitchFamily="34" charset="0"/>
              </a:rPr>
              <a:t>particiones</a:t>
            </a:r>
            <a:r>
              <a:rPr lang="en-US" sz="1100" b="1" dirty="0">
                <a:latin typeface="Trebuchet MS" panose="020B0603020202020204" pitchFamily="34" charset="0"/>
              </a:rPr>
              <a:t> </a:t>
            </a:r>
            <a:r>
              <a:rPr lang="en-US" sz="1100" b="1" dirty="0" err="1">
                <a:latin typeface="Trebuchet MS" panose="020B0603020202020204" pitchFamily="34" charset="0"/>
              </a:rPr>
              <a:t>horizontales</a:t>
            </a:r>
            <a:r>
              <a:rPr lang="en-US" sz="1100" b="1" dirty="0">
                <a:latin typeface="Trebuchet MS" panose="020B0603020202020204" pitchFamily="34" charset="0"/>
              </a:rPr>
              <a:t> </a:t>
            </a:r>
            <a:r>
              <a:rPr lang="en-US" sz="1100" b="1" dirty="0" err="1">
                <a:latin typeface="Trebuchet MS" panose="020B0603020202020204" pitchFamily="34" charset="0"/>
              </a:rPr>
              <a:t>dentro</a:t>
            </a:r>
            <a:r>
              <a:rPr lang="en-US" sz="1100" b="1" dirty="0">
                <a:latin typeface="Trebuchet MS" panose="020B0603020202020204" pitchFamily="34" charset="0"/>
              </a:rPr>
              <a:t> de la </a:t>
            </a:r>
            <a:r>
              <a:rPr lang="en-US" sz="1100" b="1" dirty="0" err="1">
                <a:latin typeface="Trebuchet MS" panose="020B0603020202020204" pitchFamily="34" charset="0"/>
              </a:rPr>
              <a:t>vivienda</a:t>
            </a:r>
            <a:r>
              <a:rPr lang="en-US" sz="1100" b="1" dirty="0">
                <a:latin typeface="Trebuchet MS" panose="020B0603020202020204" pitchFamily="34" charset="0"/>
              </a:rPr>
              <a:t> (</a:t>
            </a:r>
            <a:r>
              <a:rPr lang="en-US" sz="1100" b="1" dirty="0" err="1">
                <a:latin typeface="Trebuchet MS" panose="020B0603020202020204" pitchFamily="34" charset="0"/>
              </a:rPr>
              <a:t>máximo</a:t>
            </a:r>
            <a:r>
              <a:rPr lang="en-US" sz="1100" b="1" dirty="0">
                <a:latin typeface="Trebuchet MS" panose="020B0603020202020204" pitchFamily="34" charset="0"/>
              </a:rPr>
              <a:t> 3) </a:t>
            </a:r>
            <a:endParaRPr lang="en-US" sz="1100" b="1" dirty="0" smtClean="0">
              <a:latin typeface="Trebuchet MS" panose="020B0603020202020204" pitchFamily="34" charset="0"/>
            </a:endParaRPr>
          </a:p>
          <a:p>
            <a:pPr lvl="2" algn="just">
              <a:lnSpc>
                <a:spcPts val="1800"/>
              </a:lnSpc>
            </a:pPr>
            <a:r>
              <a:rPr lang="en-US" sz="1100" b="1" dirty="0" err="1" smtClean="0">
                <a:latin typeface="Trebuchet MS" panose="020B0603020202020204" pitchFamily="34" charset="0"/>
              </a:rPr>
              <a:t>Pérdida</a:t>
            </a:r>
            <a:r>
              <a:rPr lang="en-US" sz="1100" b="1" dirty="0" smtClean="0">
                <a:latin typeface="Trebuchet MS" panose="020B0603020202020204" pitchFamily="34" charset="0"/>
              </a:rPr>
              <a:t> </a:t>
            </a:r>
            <a:r>
              <a:rPr lang="en-US" sz="1100" b="1" dirty="0">
                <a:latin typeface="Trebuchet MS" panose="020B0603020202020204" pitchFamily="34" charset="0"/>
              </a:rPr>
              <a:t>de </a:t>
            </a:r>
            <a:r>
              <a:rPr lang="en-US" sz="1100" b="1" dirty="0" err="1">
                <a:latin typeface="Trebuchet MS" panose="020B0603020202020204" pitchFamily="34" charset="0"/>
              </a:rPr>
              <a:t>potencia</a:t>
            </a:r>
            <a:r>
              <a:rPr lang="en-US" sz="1100" b="1" dirty="0">
                <a:latin typeface="Trebuchet MS" panose="020B0603020202020204" pitchFamily="34" charset="0"/>
              </a:rPr>
              <a:t> </a:t>
            </a:r>
            <a:r>
              <a:rPr lang="en-US" sz="1100" b="1" dirty="0" err="1">
                <a:latin typeface="Trebuchet MS" panose="020B0603020202020204" pitchFamily="34" charset="0"/>
              </a:rPr>
              <a:t>efectiva</a:t>
            </a:r>
            <a:r>
              <a:rPr lang="en-US" sz="1100" b="1" dirty="0">
                <a:latin typeface="Trebuchet MS" panose="020B0603020202020204" pitchFamily="34" charset="0"/>
              </a:rPr>
              <a:t> de </a:t>
            </a:r>
            <a:r>
              <a:rPr lang="en-US" sz="1100" b="1" dirty="0" err="1">
                <a:latin typeface="Trebuchet MS" panose="020B0603020202020204" pitchFamily="34" charset="0"/>
              </a:rPr>
              <a:t>los</a:t>
            </a:r>
            <a:r>
              <a:rPr lang="en-US" sz="1100" b="1" dirty="0">
                <a:latin typeface="Trebuchet MS" panose="020B0603020202020204" pitchFamily="34" charset="0"/>
              </a:rPr>
              <a:t> </a:t>
            </a:r>
            <a:r>
              <a:rPr lang="en-US" sz="1100" b="1" dirty="0" err="1">
                <a:latin typeface="Trebuchet MS" panose="020B0603020202020204" pitchFamily="34" charset="0"/>
              </a:rPr>
              <a:t>equipos</a:t>
            </a:r>
            <a:r>
              <a:rPr lang="en-US" sz="1100" b="1" dirty="0">
                <a:latin typeface="Trebuchet MS" panose="020B0603020202020204" pitchFamily="34" charset="0"/>
              </a:rPr>
              <a:t> </a:t>
            </a:r>
            <a:r>
              <a:rPr lang="en-US" sz="1100" b="1" dirty="0" err="1">
                <a:latin typeface="Trebuchet MS" panose="020B0603020202020204" pitchFamily="34" charset="0"/>
              </a:rPr>
              <a:t>operativos</a:t>
            </a:r>
            <a:r>
              <a:rPr lang="en-US" sz="1100" b="1" dirty="0">
                <a:latin typeface="Trebuchet MS" panose="020B0603020202020204" pitchFamily="34" charset="0"/>
              </a:rPr>
              <a:t> </a:t>
            </a:r>
            <a:r>
              <a:rPr lang="en-US" sz="1100" b="1" dirty="0" err="1">
                <a:latin typeface="Trebuchet MS" panose="020B0603020202020204" pitchFamily="34" charset="0"/>
              </a:rPr>
              <a:t>integrados</a:t>
            </a:r>
            <a:r>
              <a:rPr lang="en-US" sz="1100" b="1" dirty="0">
                <a:latin typeface="Trebuchet MS" panose="020B0603020202020204" pitchFamily="34" charset="0"/>
              </a:rPr>
              <a:t> </a:t>
            </a:r>
            <a:r>
              <a:rPr lang="en-US" sz="1100" b="1" dirty="0" err="1">
                <a:latin typeface="Trebuchet MS" panose="020B0603020202020204" pitchFamily="34" charset="0"/>
              </a:rPr>
              <a:t>en</a:t>
            </a:r>
            <a:r>
              <a:rPr lang="en-US" sz="1100" b="1" dirty="0">
                <a:latin typeface="Trebuchet MS" panose="020B0603020202020204" pitchFamily="34" charset="0"/>
              </a:rPr>
              <a:t> la </a:t>
            </a:r>
            <a:r>
              <a:rPr lang="en-US" sz="1100" b="1" dirty="0" err="1">
                <a:latin typeface="Trebuchet MS" panose="020B0603020202020204" pitchFamily="34" charset="0"/>
              </a:rPr>
              <a:t>vivienda</a:t>
            </a:r>
            <a:r>
              <a:rPr lang="en-US" sz="1100" b="1" dirty="0">
                <a:latin typeface="Trebuchet MS" panose="020B0603020202020204" pitchFamily="34" charset="0"/>
              </a:rPr>
              <a:t> </a:t>
            </a:r>
            <a:endParaRPr lang="en-US" sz="1100" b="1" dirty="0" smtClean="0">
              <a:latin typeface="Trebuchet MS" panose="020B0603020202020204" pitchFamily="34" charset="0"/>
            </a:endParaRPr>
          </a:p>
          <a:p>
            <a:pPr lvl="2" algn="just">
              <a:lnSpc>
                <a:spcPts val="1800"/>
              </a:lnSpc>
            </a:pPr>
            <a:r>
              <a:rPr lang="en-US" sz="1100" b="1" dirty="0" err="1" smtClean="0">
                <a:latin typeface="Trebuchet MS" panose="020B0603020202020204" pitchFamily="34" charset="0"/>
              </a:rPr>
              <a:t>Exponente</a:t>
            </a:r>
            <a:endParaRPr lang="en-US" sz="1100" b="1" dirty="0">
              <a:latin typeface="Trebuchet MS" panose="020B0603020202020204" pitchFamily="34" charset="0"/>
            </a:endParaRPr>
          </a:p>
          <a:p>
            <a:pPr lvl="2" algn="just">
              <a:lnSpc>
                <a:spcPts val="1800"/>
              </a:lnSpc>
            </a:pPr>
            <a:r>
              <a:rPr lang="en-US" sz="1100" b="1" dirty="0" err="1">
                <a:latin typeface="Trebuchet MS" panose="020B0603020202020204" pitchFamily="34" charset="0"/>
              </a:rPr>
              <a:t>Sobretemperatura</a:t>
            </a:r>
            <a:r>
              <a:rPr lang="en-US" sz="1100" b="1" dirty="0">
                <a:latin typeface="Trebuchet MS" panose="020B0603020202020204" pitchFamily="34" charset="0"/>
              </a:rPr>
              <a:t> general del </a:t>
            </a:r>
            <a:r>
              <a:rPr lang="en-US" sz="1100" b="1" dirty="0" err="1">
                <a:latin typeface="Trebuchet MS" panose="020B0603020202020204" pitchFamily="34" charset="0"/>
              </a:rPr>
              <a:t>aire</a:t>
            </a:r>
            <a:r>
              <a:rPr lang="en-US" sz="1100" b="1" dirty="0">
                <a:latin typeface="Trebuchet MS" panose="020B0603020202020204" pitchFamily="34" charset="0"/>
              </a:rPr>
              <a:t> </a:t>
            </a:r>
            <a:r>
              <a:rPr lang="en-US" sz="1100" b="1" dirty="0" err="1">
                <a:latin typeface="Trebuchet MS" panose="020B0603020202020204" pitchFamily="34" charset="0"/>
              </a:rPr>
              <a:t>en</a:t>
            </a:r>
            <a:r>
              <a:rPr lang="en-US" sz="1100" b="1" dirty="0">
                <a:latin typeface="Trebuchet MS" panose="020B0603020202020204" pitchFamily="34" charset="0"/>
              </a:rPr>
              <a:t> la </a:t>
            </a:r>
            <a:r>
              <a:rPr lang="en-US" sz="1100" b="1" dirty="0" err="1">
                <a:latin typeface="Trebuchet MS" panose="020B0603020202020204" pitchFamily="34" charset="0"/>
              </a:rPr>
              <a:t>carcasa</a:t>
            </a:r>
            <a:endParaRPr lang="en-US" sz="1100" b="1" dirty="0">
              <a:latin typeface="Trebuchet MS" panose="020B0603020202020204" pitchFamily="34" charset="0"/>
            </a:endParaRPr>
          </a:p>
          <a:p>
            <a:pPr lvl="2" algn="just">
              <a:lnSpc>
                <a:spcPts val="1800"/>
              </a:lnSpc>
            </a:pPr>
            <a:r>
              <a:rPr lang="en-US" sz="1100" b="1" dirty="0" err="1">
                <a:latin typeface="Trebuchet MS" panose="020B0603020202020204" pitchFamily="34" charset="0"/>
              </a:rPr>
              <a:t>Sobretemperatura</a:t>
            </a:r>
            <a:r>
              <a:rPr lang="en-US" sz="1100" b="1" dirty="0">
                <a:latin typeface="Trebuchet MS" panose="020B0603020202020204" pitchFamily="34" charset="0"/>
              </a:rPr>
              <a:t> del </a:t>
            </a:r>
            <a:r>
              <a:rPr lang="en-US" sz="1100" b="1" dirty="0" err="1">
                <a:latin typeface="Trebuchet MS" panose="020B0603020202020204" pitchFamily="34" charset="0"/>
              </a:rPr>
              <a:t>aire</a:t>
            </a:r>
            <a:r>
              <a:rPr lang="en-US" sz="1100" b="1" dirty="0">
                <a:latin typeface="Trebuchet MS" panose="020B0603020202020204" pitchFamily="34" charset="0"/>
              </a:rPr>
              <a:t> a media </a:t>
            </a:r>
            <a:r>
              <a:rPr lang="en-US" sz="1100" b="1" dirty="0" err="1">
                <a:latin typeface="Trebuchet MS" panose="020B0603020202020204" pitchFamily="34" charset="0"/>
              </a:rPr>
              <a:t>altura</a:t>
            </a:r>
            <a:r>
              <a:rPr lang="en-US" sz="1100" b="1" dirty="0">
                <a:latin typeface="Trebuchet MS" panose="020B0603020202020204" pitchFamily="34" charset="0"/>
              </a:rPr>
              <a:t> </a:t>
            </a:r>
            <a:r>
              <a:rPr lang="en-US" sz="1100" b="1" dirty="0" err="1">
                <a:latin typeface="Trebuchet MS" panose="020B0603020202020204" pitchFamily="34" charset="0"/>
              </a:rPr>
              <a:t>dentro</a:t>
            </a:r>
            <a:r>
              <a:rPr lang="en-US" sz="1100" b="1" dirty="0">
                <a:latin typeface="Trebuchet MS" panose="020B0603020202020204" pitchFamily="34" charset="0"/>
              </a:rPr>
              <a:t> de la </a:t>
            </a:r>
            <a:r>
              <a:rPr lang="en-US" sz="1100" b="1" dirty="0" err="1">
                <a:latin typeface="Trebuchet MS" panose="020B0603020202020204" pitchFamily="34" charset="0"/>
              </a:rPr>
              <a:t>carcasa</a:t>
            </a:r>
            <a:r>
              <a:rPr lang="en-US" sz="1100" b="1" dirty="0">
                <a:latin typeface="Trebuchet MS" panose="020B0603020202020204" pitchFamily="34" charset="0"/>
              </a:rPr>
              <a:t> </a:t>
            </a:r>
            <a:endParaRPr lang="en-US" sz="1100" b="1" dirty="0" smtClean="0">
              <a:latin typeface="Trebuchet MS" panose="020B0603020202020204" pitchFamily="34" charset="0"/>
            </a:endParaRPr>
          </a:p>
          <a:p>
            <a:pPr lvl="2" algn="just">
              <a:lnSpc>
                <a:spcPts val="1800"/>
              </a:lnSpc>
            </a:pPr>
            <a:r>
              <a:rPr lang="en-US" sz="1100" b="1" dirty="0" err="1" smtClean="0">
                <a:latin typeface="Trebuchet MS" panose="020B0603020202020204" pitchFamily="34" charset="0"/>
              </a:rPr>
              <a:t>Sobretemperatura</a:t>
            </a:r>
            <a:r>
              <a:rPr lang="en-US" sz="1100" b="1" dirty="0" smtClean="0">
                <a:latin typeface="Trebuchet MS" panose="020B0603020202020204" pitchFamily="34" charset="0"/>
              </a:rPr>
              <a:t> </a:t>
            </a:r>
            <a:r>
              <a:rPr lang="en-US" sz="1100" b="1" dirty="0">
                <a:latin typeface="Trebuchet MS" panose="020B0603020202020204" pitchFamily="34" charset="0"/>
              </a:rPr>
              <a:t>del </a:t>
            </a:r>
            <a:r>
              <a:rPr lang="en-US" sz="1100" b="1" dirty="0" err="1">
                <a:latin typeface="Trebuchet MS" panose="020B0603020202020204" pitchFamily="34" charset="0"/>
              </a:rPr>
              <a:t>aire</a:t>
            </a:r>
            <a:r>
              <a:rPr lang="en-US" sz="1100" b="1" dirty="0">
                <a:latin typeface="Trebuchet MS" panose="020B0603020202020204" pitchFamily="34" charset="0"/>
              </a:rPr>
              <a:t> a 3/4 de </a:t>
            </a:r>
            <a:r>
              <a:rPr lang="en-US" sz="1100" b="1" dirty="0" err="1">
                <a:latin typeface="Trebuchet MS" panose="020B0603020202020204" pitchFamily="34" charset="0"/>
              </a:rPr>
              <a:t>altura</a:t>
            </a:r>
            <a:r>
              <a:rPr lang="en-US" sz="1100" b="1" dirty="0">
                <a:latin typeface="Trebuchet MS" panose="020B0603020202020204" pitchFamily="34" charset="0"/>
              </a:rPr>
              <a:t> </a:t>
            </a:r>
            <a:r>
              <a:rPr lang="en-US" sz="1100" b="1" dirty="0" err="1">
                <a:latin typeface="Trebuchet MS" panose="020B0603020202020204" pitchFamily="34" charset="0"/>
              </a:rPr>
              <a:t>dentro</a:t>
            </a:r>
            <a:r>
              <a:rPr lang="en-US" sz="1100" b="1" dirty="0">
                <a:latin typeface="Trebuchet MS" panose="020B0603020202020204" pitchFamily="34" charset="0"/>
              </a:rPr>
              <a:t> de la </a:t>
            </a:r>
            <a:r>
              <a:rPr lang="en-US" sz="1100" b="1" dirty="0" err="1">
                <a:latin typeface="Trebuchet MS" panose="020B0603020202020204" pitchFamily="34" charset="0"/>
              </a:rPr>
              <a:t>carcasa</a:t>
            </a:r>
            <a:endParaRPr lang="en-US" sz="1100" b="1" dirty="0">
              <a:latin typeface="Trebuchet MS" panose="020B0603020202020204" pitchFamily="34" charset="0"/>
            </a:endParaRPr>
          </a:p>
          <a:p>
            <a:pPr lvl="2" algn="just">
              <a:lnSpc>
                <a:spcPts val="1800"/>
              </a:lnSpc>
            </a:pPr>
            <a:r>
              <a:rPr lang="en-US" sz="1100" b="1" dirty="0" err="1">
                <a:latin typeface="Trebuchet MS" panose="020B0603020202020204" pitchFamily="34" charset="0"/>
              </a:rPr>
              <a:t>Sobrecalentamiento</a:t>
            </a:r>
            <a:r>
              <a:rPr lang="en-US" sz="1100" b="1" dirty="0">
                <a:latin typeface="Trebuchet MS" panose="020B0603020202020204" pitchFamily="34" charset="0"/>
              </a:rPr>
              <a:t> del </a:t>
            </a:r>
            <a:r>
              <a:rPr lang="en-US" sz="1100" b="1" dirty="0" err="1">
                <a:latin typeface="Trebuchet MS" panose="020B0603020202020204" pitchFamily="34" charset="0"/>
              </a:rPr>
              <a:t>aire</a:t>
            </a:r>
            <a:r>
              <a:rPr lang="en-US" sz="1100" b="1" dirty="0">
                <a:latin typeface="Trebuchet MS" panose="020B0603020202020204" pitchFamily="34" charset="0"/>
              </a:rPr>
              <a:t> </a:t>
            </a:r>
            <a:r>
              <a:rPr lang="en-US" sz="1100" b="1" dirty="0" err="1">
                <a:latin typeface="Trebuchet MS" panose="020B0603020202020204" pitchFamily="34" charset="0"/>
              </a:rPr>
              <a:t>dentro</a:t>
            </a:r>
            <a:r>
              <a:rPr lang="en-US" sz="1100" b="1" dirty="0">
                <a:latin typeface="Trebuchet MS" panose="020B0603020202020204" pitchFamily="34" charset="0"/>
              </a:rPr>
              <a:t> de la </a:t>
            </a:r>
            <a:r>
              <a:rPr lang="en-US" sz="1100" b="1" dirty="0" err="1">
                <a:latin typeface="Trebuchet MS" panose="020B0603020202020204" pitchFamily="34" charset="0"/>
              </a:rPr>
              <a:t>carcasa</a:t>
            </a:r>
            <a:r>
              <a:rPr lang="en-US" sz="1100" b="1" dirty="0">
                <a:latin typeface="Trebuchet MS" panose="020B0603020202020204" pitchFamily="34" charset="0"/>
              </a:rPr>
              <a:t> </a:t>
            </a:r>
            <a:r>
              <a:rPr lang="en-US" sz="1100" b="1" dirty="0" err="1">
                <a:latin typeface="Trebuchet MS" panose="020B0603020202020204" pitchFamily="34" charset="0"/>
              </a:rPr>
              <a:t>en</a:t>
            </a:r>
            <a:r>
              <a:rPr lang="en-US" sz="1100" b="1" dirty="0">
                <a:latin typeface="Trebuchet MS" panose="020B0603020202020204" pitchFamily="34" charset="0"/>
              </a:rPr>
              <a:t> el </a:t>
            </a:r>
            <a:r>
              <a:rPr lang="en-US" sz="1100" b="1" dirty="0" err="1">
                <a:latin typeface="Trebuchet MS" panose="020B0603020202020204" pitchFamily="34" charset="0"/>
              </a:rPr>
              <a:t>borde</a:t>
            </a:r>
            <a:r>
              <a:rPr lang="en-US" sz="1100" b="1" dirty="0">
                <a:latin typeface="Trebuchet MS" panose="020B0603020202020204" pitchFamily="34" charset="0"/>
              </a:rPr>
              <a:t> superior de la </a:t>
            </a:r>
            <a:r>
              <a:rPr lang="en-US" sz="1100" b="1" dirty="0" err="1">
                <a:latin typeface="Trebuchet MS" panose="020B0603020202020204" pitchFamily="34" charset="0"/>
              </a:rPr>
              <a:t>carcasa</a:t>
            </a:r>
            <a:endParaRPr lang="en-US" sz="1100" b="1" dirty="0">
              <a:latin typeface="Trebuchet MS" panose="020B0603020202020204" pitchFamily="34" charset="0"/>
            </a:endParaRPr>
          </a:p>
        </p:txBody>
      </p:sp>
      <p:pic>
        <p:nvPicPr>
          <p:cNvPr id="3" name="Imagen 2"/>
          <p:cNvPicPr>
            <a:picLocks noChangeAspect="1"/>
          </p:cNvPicPr>
          <p:nvPr/>
        </p:nvPicPr>
        <p:blipFill>
          <a:blip r:embed="rId2"/>
          <a:stretch>
            <a:fillRect/>
          </a:stretch>
        </p:blipFill>
        <p:spPr>
          <a:xfrm>
            <a:off x="923925" y="800100"/>
            <a:ext cx="447675" cy="3429000"/>
          </a:xfrm>
          <a:prstGeom prst="rect">
            <a:avLst/>
          </a:prstGeom>
        </p:spPr>
      </p:pic>
    </p:spTree>
    <p:extLst>
      <p:ext uri="{BB962C8B-B14F-4D97-AF65-F5344CB8AC3E}">
        <p14:creationId xmlns:p14="http://schemas.microsoft.com/office/powerpoint/2010/main" val="1141128248"/>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029589" y="4285475"/>
            <a:ext cx="4070218" cy="363561"/>
          </a:xfrm>
          <a:prstGeom prst="rect">
            <a:avLst/>
          </a:prstGeom>
        </p:spPr>
        <p:txBody>
          <a:bodyPr vert="horz" wrap="square" lIns="0" tIns="12065" rIns="0" bIns="0" rtlCol="0">
            <a:spAutoFit/>
          </a:bodyPr>
          <a:lstStyle/>
          <a:p>
            <a:pPr marL="38100" algn="just">
              <a:lnSpc>
                <a:spcPct val="100000"/>
              </a:lnSpc>
              <a:spcBef>
                <a:spcPts val="95"/>
              </a:spcBef>
            </a:pPr>
            <a:endParaRPr lang="es-ES" sz="1100" b="1" spc="-25" dirty="0">
              <a:latin typeface="Trebuchet MS"/>
              <a:cs typeface="Trebuchet MS"/>
            </a:endParaRPr>
          </a:p>
          <a:p>
            <a:pPr marL="38100" algn="just">
              <a:lnSpc>
                <a:spcPct val="100000"/>
              </a:lnSpc>
              <a:spcBef>
                <a:spcPts val="95"/>
              </a:spcBef>
            </a:pPr>
            <a:endParaRPr sz="1100" b="1" dirty="0">
              <a:latin typeface="Trebuchet MS"/>
              <a:cs typeface="Trebuchet MS"/>
            </a:endParaRPr>
          </a:p>
        </p:txBody>
      </p:sp>
      <p:pic>
        <p:nvPicPr>
          <p:cNvPr id="60" name="Imagen 59"/>
          <p:cNvPicPr>
            <a:picLocks noChangeAspect="1"/>
          </p:cNvPicPr>
          <p:nvPr/>
        </p:nvPicPr>
        <p:blipFill>
          <a:blip r:embed="rId2"/>
          <a:stretch>
            <a:fillRect/>
          </a:stretch>
        </p:blipFill>
        <p:spPr>
          <a:xfrm>
            <a:off x="266700" y="304800"/>
            <a:ext cx="4343400" cy="2658894"/>
          </a:xfrm>
          <a:prstGeom prst="rect">
            <a:avLst/>
          </a:prstGeom>
        </p:spPr>
      </p:pic>
      <p:sp>
        <p:nvSpPr>
          <p:cNvPr id="61" name="Rectángulo 60"/>
          <p:cNvSpPr/>
          <p:nvPr/>
        </p:nvSpPr>
        <p:spPr>
          <a:xfrm>
            <a:off x="228600" y="2933700"/>
            <a:ext cx="4572000" cy="430887"/>
          </a:xfrm>
          <a:prstGeom prst="rect">
            <a:avLst/>
          </a:prstGeom>
        </p:spPr>
        <p:txBody>
          <a:bodyPr>
            <a:spAutoFit/>
          </a:bodyPr>
          <a:lstStyle/>
          <a:p>
            <a:pPr marL="38100" algn="ctr">
              <a:lnSpc>
                <a:spcPct val="100000"/>
              </a:lnSpc>
              <a:spcBef>
                <a:spcPts val="95"/>
              </a:spcBef>
            </a:pPr>
            <a:r>
              <a:rPr lang="es-ES" sz="1100" b="1" spc="-25" dirty="0">
                <a:latin typeface="Trebuchet MS"/>
                <a:cs typeface="Trebuchet MS"/>
              </a:rPr>
              <a:t>Figura 9.19 Factor de distribución de temperatura c con conductos de aire </a:t>
            </a:r>
            <a:r>
              <a:rPr lang="es-ES" sz="1100" b="1" spc="-25" dirty="0" smtClean="0">
                <a:latin typeface="Trebuchet MS"/>
                <a:cs typeface="Trebuchet MS"/>
              </a:rPr>
              <a:t>para </a:t>
            </a:r>
            <a:r>
              <a:rPr lang="es-ES" sz="1100" b="1" spc="-25" dirty="0" err="1" smtClean="0">
                <a:latin typeface="Trebuchet MS"/>
                <a:cs typeface="Trebuchet MS"/>
              </a:rPr>
              <a:t>Ae</a:t>
            </a:r>
            <a:r>
              <a:rPr lang="es-ES" sz="1100" b="1" spc="-25" dirty="0" smtClean="0">
                <a:latin typeface="Trebuchet MS"/>
                <a:cs typeface="Trebuchet MS"/>
              </a:rPr>
              <a:t> </a:t>
            </a:r>
            <a:r>
              <a:rPr lang="es-ES" sz="1100" b="1" spc="-25" dirty="0">
                <a:latin typeface="Trebuchet MS"/>
                <a:cs typeface="Trebuchet MS"/>
              </a:rPr>
              <a:t>&gt; 1,252 [55]</a:t>
            </a:r>
          </a:p>
        </p:txBody>
      </p:sp>
      <p:pic>
        <p:nvPicPr>
          <p:cNvPr id="62" name="Imagen 61"/>
          <p:cNvPicPr>
            <a:picLocks noChangeAspect="1"/>
          </p:cNvPicPr>
          <p:nvPr/>
        </p:nvPicPr>
        <p:blipFill>
          <a:blip r:embed="rId3"/>
          <a:stretch>
            <a:fillRect/>
          </a:stretch>
        </p:blipFill>
        <p:spPr>
          <a:xfrm>
            <a:off x="4724400" y="304800"/>
            <a:ext cx="4286250" cy="2658894"/>
          </a:xfrm>
          <a:prstGeom prst="rect">
            <a:avLst/>
          </a:prstGeom>
        </p:spPr>
      </p:pic>
      <p:sp>
        <p:nvSpPr>
          <p:cNvPr id="63" name="Rectángulo 62"/>
          <p:cNvSpPr/>
          <p:nvPr/>
        </p:nvSpPr>
        <p:spPr>
          <a:xfrm>
            <a:off x="4810125" y="2901313"/>
            <a:ext cx="4572000" cy="430887"/>
          </a:xfrm>
          <a:prstGeom prst="rect">
            <a:avLst/>
          </a:prstGeom>
        </p:spPr>
        <p:txBody>
          <a:bodyPr>
            <a:spAutoFit/>
          </a:bodyPr>
          <a:lstStyle/>
          <a:p>
            <a:pPr algn="ctr"/>
            <a:r>
              <a:rPr lang="es-ES" sz="1100" b="1" spc="-25" dirty="0">
                <a:latin typeface="Trebuchet MS"/>
                <a:cs typeface="Trebuchet MS"/>
              </a:rPr>
              <a:t>Figura 9.20 Factor de distribución de temperatura c </a:t>
            </a:r>
            <a:endParaRPr lang="es-ES" sz="1100" b="1" spc="-25" dirty="0" smtClean="0">
              <a:latin typeface="Trebuchet MS"/>
              <a:cs typeface="Trebuchet MS"/>
            </a:endParaRPr>
          </a:p>
          <a:p>
            <a:pPr algn="ctr"/>
            <a:r>
              <a:rPr lang="es-ES" sz="1100" b="1" spc="-25" dirty="0" smtClean="0">
                <a:latin typeface="Trebuchet MS"/>
                <a:cs typeface="Trebuchet MS"/>
              </a:rPr>
              <a:t>sin </a:t>
            </a:r>
            <a:r>
              <a:rPr lang="es-ES" sz="1100" b="1" spc="-25" dirty="0">
                <a:latin typeface="Trebuchet MS"/>
                <a:cs typeface="Trebuchet MS"/>
              </a:rPr>
              <a:t>conductos de aire para </a:t>
            </a:r>
            <a:r>
              <a:rPr lang="es-ES" sz="1100" b="1" spc="-25" dirty="0" err="1">
                <a:latin typeface="Trebuchet MS"/>
                <a:cs typeface="Trebuchet MS"/>
              </a:rPr>
              <a:t>Ae</a:t>
            </a:r>
            <a:r>
              <a:rPr lang="es-ES" sz="1100" b="1" spc="-25" dirty="0">
                <a:latin typeface="Trebuchet MS"/>
                <a:cs typeface="Trebuchet MS"/>
              </a:rPr>
              <a:t> &lt; 1,252 [55]</a:t>
            </a:r>
            <a:endParaRPr lang="en-US" sz="1100" dirty="0"/>
          </a:p>
        </p:txBody>
      </p:sp>
      <p:sp>
        <p:nvSpPr>
          <p:cNvPr id="64" name="Rectángulo 63"/>
          <p:cNvSpPr/>
          <p:nvPr/>
        </p:nvSpPr>
        <p:spPr>
          <a:xfrm>
            <a:off x="228600" y="5227024"/>
            <a:ext cx="4572000" cy="430887"/>
          </a:xfrm>
          <a:prstGeom prst="rect">
            <a:avLst/>
          </a:prstGeom>
        </p:spPr>
        <p:txBody>
          <a:bodyPr>
            <a:spAutoFit/>
          </a:bodyPr>
          <a:lstStyle/>
          <a:p>
            <a:pPr marL="38100" algn="ctr">
              <a:lnSpc>
                <a:spcPct val="100000"/>
              </a:lnSpc>
              <a:spcBef>
                <a:spcPts val="95"/>
              </a:spcBef>
            </a:pPr>
            <a:r>
              <a:rPr lang="en-US" sz="1100" b="1" spc="-25" dirty="0" err="1">
                <a:latin typeface="Trebuchet MS"/>
                <a:cs typeface="Trebuchet MS"/>
              </a:rPr>
              <a:t>Figura</a:t>
            </a:r>
            <a:r>
              <a:rPr lang="en-US" sz="1100" b="1" spc="-25" dirty="0">
                <a:latin typeface="Trebuchet MS"/>
                <a:cs typeface="Trebuchet MS"/>
              </a:rPr>
              <a:t> 9.2l </a:t>
            </a:r>
            <a:r>
              <a:rPr lang="en-US" sz="1100" b="1" spc="-25" dirty="0" err="1">
                <a:latin typeface="Trebuchet MS"/>
                <a:cs typeface="Trebuchet MS"/>
              </a:rPr>
              <a:t>Característica</a:t>
            </a:r>
            <a:r>
              <a:rPr lang="en-US" sz="1100" b="1" spc="-25" dirty="0">
                <a:latin typeface="Trebuchet MS"/>
                <a:cs typeface="Trebuchet MS"/>
              </a:rPr>
              <a:t> de </a:t>
            </a:r>
            <a:r>
              <a:rPr lang="en-US" sz="1100" b="1" spc="-25" dirty="0" err="1">
                <a:latin typeface="Trebuchet MS"/>
                <a:cs typeface="Trebuchet MS"/>
              </a:rPr>
              <a:t>aumento</a:t>
            </a:r>
            <a:r>
              <a:rPr lang="en-US" sz="1100" b="1" spc="-25" dirty="0">
                <a:latin typeface="Trebuchet MS"/>
                <a:cs typeface="Trebuchet MS"/>
              </a:rPr>
              <a:t> de </a:t>
            </a:r>
            <a:r>
              <a:rPr lang="en-US" sz="1100" b="1" spc="-25" dirty="0" err="1">
                <a:latin typeface="Trebuchet MS"/>
                <a:cs typeface="Trebuchet MS"/>
              </a:rPr>
              <a:t>temperatura</a:t>
            </a:r>
            <a:r>
              <a:rPr lang="en-US" sz="1100" b="1" spc="-25" dirty="0">
                <a:latin typeface="Trebuchet MS"/>
                <a:cs typeface="Trebuchet MS"/>
              </a:rPr>
              <a:t> para </a:t>
            </a:r>
            <a:r>
              <a:rPr lang="en-US" sz="1100" b="1" spc="-25" dirty="0" err="1">
                <a:latin typeface="Trebuchet MS"/>
                <a:cs typeface="Trebuchet MS"/>
              </a:rPr>
              <a:t>carcasas</a:t>
            </a:r>
            <a:r>
              <a:rPr lang="en-US" sz="1100" b="1" spc="-25" dirty="0">
                <a:latin typeface="Trebuchet MS"/>
                <a:cs typeface="Trebuchet MS"/>
              </a:rPr>
              <a:t> </a:t>
            </a:r>
            <a:r>
              <a:rPr lang="en-US" sz="1100" b="1" spc="-25" dirty="0" smtClean="0">
                <a:latin typeface="Trebuchet MS"/>
                <a:cs typeface="Trebuchet MS"/>
              </a:rPr>
              <a:t>con Ae </a:t>
            </a:r>
            <a:r>
              <a:rPr lang="en-US" sz="1100" b="1" spc="-25" dirty="0">
                <a:latin typeface="Trebuchet MS"/>
                <a:cs typeface="Trebuchet MS"/>
              </a:rPr>
              <a:t>&gt; 1,252 [55]</a:t>
            </a:r>
          </a:p>
        </p:txBody>
      </p:sp>
      <p:sp>
        <p:nvSpPr>
          <p:cNvPr id="65" name="Rectángulo 64"/>
          <p:cNvSpPr/>
          <p:nvPr/>
        </p:nvSpPr>
        <p:spPr>
          <a:xfrm>
            <a:off x="4876800" y="5032099"/>
            <a:ext cx="4572000" cy="625812"/>
          </a:xfrm>
          <a:prstGeom prst="rect">
            <a:avLst/>
          </a:prstGeom>
        </p:spPr>
        <p:txBody>
          <a:bodyPr>
            <a:spAutoFit/>
          </a:bodyPr>
          <a:lstStyle/>
          <a:p>
            <a:pPr marL="38100" algn="ctr">
              <a:lnSpc>
                <a:spcPct val="100000"/>
              </a:lnSpc>
              <a:spcBef>
                <a:spcPts val="95"/>
              </a:spcBef>
            </a:pPr>
            <a:endParaRPr lang="en-US" sz="1100" b="1" spc="-25" dirty="0">
              <a:latin typeface="Trebuchet MS"/>
              <a:cs typeface="Trebuchet MS"/>
            </a:endParaRPr>
          </a:p>
          <a:p>
            <a:pPr marL="38100" algn="ctr">
              <a:lnSpc>
                <a:spcPct val="100000"/>
              </a:lnSpc>
              <a:spcBef>
                <a:spcPts val="95"/>
              </a:spcBef>
            </a:pPr>
            <a:r>
              <a:rPr lang="en-US" sz="1100" b="1" spc="-25" dirty="0" err="1">
                <a:latin typeface="Trebuchet MS"/>
                <a:cs typeface="Trebuchet MS"/>
              </a:rPr>
              <a:t>Figura</a:t>
            </a:r>
            <a:r>
              <a:rPr lang="en-US" sz="1100" b="1" spc="-25" dirty="0">
                <a:latin typeface="Trebuchet MS"/>
                <a:cs typeface="Trebuchet MS"/>
              </a:rPr>
              <a:t> 9.22 </a:t>
            </a:r>
            <a:r>
              <a:rPr lang="en-US" sz="1100" b="1" spc="-25" dirty="0" err="1">
                <a:latin typeface="Trebuchet MS"/>
                <a:cs typeface="Trebuchet MS"/>
              </a:rPr>
              <a:t>Característica</a:t>
            </a:r>
            <a:r>
              <a:rPr lang="en-US" sz="1100" b="1" spc="-25" dirty="0">
                <a:latin typeface="Trebuchet MS"/>
                <a:cs typeface="Trebuchet MS"/>
              </a:rPr>
              <a:t> de </a:t>
            </a:r>
            <a:r>
              <a:rPr lang="en-US" sz="1100" b="1" spc="-25" dirty="0" err="1">
                <a:latin typeface="Trebuchet MS"/>
                <a:cs typeface="Trebuchet MS"/>
              </a:rPr>
              <a:t>aumento</a:t>
            </a:r>
            <a:r>
              <a:rPr lang="en-US" sz="1100" b="1" spc="-25" dirty="0">
                <a:latin typeface="Trebuchet MS"/>
                <a:cs typeface="Trebuchet MS"/>
              </a:rPr>
              <a:t> de </a:t>
            </a:r>
            <a:r>
              <a:rPr lang="en-US" sz="1100" b="1" spc="-25" dirty="0" err="1">
                <a:latin typeface="Trebuchet MS"/>
                <a:cs typeface="Trebuchet MS"/>
              </a:rPr>
              <a:t>temperatura</a:t>
            </a:r>
            <a:r>
              <a:rPr lang="en-US" sz="1100" b="1" spc="-25" dirty="0">
                <a:latin typeface="Trebuchet MS"/>
                <a:cs typeface="Trebuchet MS"/>
              </a:rPr>
              <a:t> </a:t>
            </a:r>
            <a:endParaRPr lang="en-US" sz="1100" b="1" spc="-25" dirty="0" smtClean="0">
              <a:latin typeface="Trebuchet MS"/>
              <a:cs typeface="Trebuchet MS"/>
            </a:endParaRPr>
          </a:p>
          <a:p>
            <a:pPr marL="38100" algn="ctr">
              <a:lnSpc>
                <a:spcPct val="100000"/>
              </a:lnSpc>
              <a:spcBef>
                <a:spcPts val="95"/>
              </a:spcBef>
            </a:pPr>
            <a:r>
              <a:rPr lang="en-US" sz="1100" b="1" spc="-25" dirty="0" smtClean="0">
                <a:latin typeface="Trebuchet MS"/>
                <a:cs typeface="Trebuchet MS"/>
              </a:rPr>
              <a:t>para </a:t>
            </a:r>
            <a:r>
              <a:rPr lang="en-US" sz="1100" b="1" spc="-25" dirty="0" err="1">
                <a:latin typeface="Trebuchet MS"/>
                <a:cs typeface="Trebuchet MS"/>
              </a:rPr>
              <a:t>carcasas</a:t>
            </a:r>
            <a:r>
              <a:rPr lang="en-US" sz="1100" b="1" spc="-25" dirty="0">
                <a:latin typeface="Trebuchet MS"/>
                <a:cs typeface="Trebuchet MS"/>
              </a:rPr>
              <a:t> con Ae &lt; 1,252 [55]</a:t>
            </a:r>
            <a:endParaRPr lang="en-US" sz="1100" b="1" dirty="0">
              <a:latin typeface="Trebuchet MS"/>
              <a:cs typeface="Trebuchet MS"/>
            </a:endParaRPr>
          </a:p>
        </p:txBody>
      </p:sp>
      <p:pic>
        <p:nvPicPr>
          <p:cNvPr id="66" name="Imagen 65"/>
          <p:cNvPicPr>
            <a:picLocks noChangeAspect="1"/>
          </p:cNvPicPr>
          <p:nvPr/>
        </p:nvPicPr>
        <p:blipFill>
          <a:blip r:embed="rId4"/>
          <a:stretch>
            <a:fillRect/>
          </a:stretch>
        </p:blipFill>
        <p:spPr>
          <a:xfrm>
            <a:off x="703659" y="3313925"/>
            <a:ext cx="3698082" cy="1980418"/>
          </a:xfrm>
          <a:prstGeom prst="rect">
            <a:avLst/>
          </a:prstGeom>
        </p:spPr>
      </p:pic>
      <p:pic>
        <p:nvPicPr>
          <p:cNvPr id="67" name="Imagen 66"/>
          <p:cNvPicPr>
            <a:picLocks noChangeAspect="1"/>
          </p:cNvPicPr>
          <p:nvPr/>
        </p:nvPicPr>
        <p:blipFill>
          <a:blip r:embed="rId5"/>
          <a:stretch>
            <a:fillRect/>
          </a:stretch>
        </p:blipFill>
        <p:spPr>
          <a:xfrm>
            <a:off x="5185532" y="3313925"/>
            <a:ext cx="3892984" cy="1980418"/>
          </a:xfrm>
          <a:prstGeom prst="rect">
            <a:avLst/>
          </a:prstGeom>
        </p:spPr>
      </p:pic>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Rectángulo 20"/>
          <p:cNvSpPr/>
          <p:nvPr/>
        </p:nvSpPr>
        <p:spPr>
          <a:xfrm>
            <a:off x="228600" y="114300"/>
            <a:ext cx="8686800" cy="3508653"/>
          </a:xfrm>
          <a:prstGeom prst="rect">
            <a:avLst/>
          </a:prstGeom>
        </p:spPr>
        <p:txBody>
          <a:bodyPr wrap="square">
            <a:spAutoFit/>
          </a:bodyPr>
          <a:lstStyle/>
          <a:p>
            <a:pPr algn="just"/>
            <a:r>
              <a:rPr lang="en-US" sz="2400" b="1" dirty="0">
                <a:latin typeface="Trebuchet MS" panose="020B0603020202020204" pitchFamily="34" charset="0"/>
              </a:rPr>
              <a:t>10 </a:t>
            </a:r>
            <a:r>
              <a:rPr lang="en-US" sz="2400" b="1" dirty="0" smtClean="0">
                <a:latin typeface="Trebuchet MS" panose="020B0603020202020204" pitchFamily="34" charset="0"/>
              </a:rPr>
              <a:t>   </a:t>
            </a:r>
            <a:r>
              <a:rPr lang="en-US" sz="2400" b="1" dirty="0" err="1" smtClean="0">
                <a:latin typeface="Trebuchet MS" panose="020B0603020202020204" pitchFamily="34" charset="0"/>
              </a:rPr>
              <a:t>Protección</a:t>
            </a:r>
            <a:r>
              <a:rPr lang="en-US" sz="2400" b="1" dirty="0" smtClean="0">
                <a:latin typeface="Trebuchet MS" panose="020B0603020202020204" pitchFamily="34" charset="0"/>
              </a:rPr>
              <a:t> </a:t>
            </a:r>
            <a:r>
              <a:rPr lang="en-US" sz="2400" b="1" dirty="0">
                <a:latin typeface="Trebuchet MS" panose="020B0603020202020204" pitchFamily="34" charset="0"/>
              </a:rPr>
              <a:t>contra </a:t>
            </a:r>
            <a:r>
              <a:rPr lang="en-US" sz="2400" b="1" dirty="0" err="1">
                <a:latin typeface="Trebuchet MS" panose="020B0603020202020204" pitchFamily="34" charset="0"/>
              </a:rPr>
              <a:t>descargas</a:t>
            </a:r>
            <a:r>
              <a:rPr lang="en-US" sz="2400" b="1" dirty="0">
                <a:latin typeface="Trebuchet MS" panose="020B0603020202020204" pitchFamily="34" charset="0"/>
              </a:rPr>
              <a:t> </a:t>
            </a:r>
            <a:r>
              <a:rPr lang="en-US" sz="2400" b="1" dirty="0" err="1">
                <a:latin typeface="Trebuchet MS" panose="020B0603020202020204" pitchFamily="34" charset="0"/>
              </a:rPr>
              <a:t>eléctricas</a:t>
            </a:r>
            <a:endParaRPr lang="en-US" sz="2400" b="1" dirty="0">
              <a:latin typeface="Trebuchet MS" panose="020B0603020202020204" pitchFamily="34" charset="0"/>
            </a:endParaRPr>
          </a:p>
          <a:p>
            <a:pPr algn="just"/>
            <a:endParaRPr lang="en-US" sz="1100" dirty="0">
              <a:latin typeface="Trebuchet MS" panose="020B0603020202020204" pitchFamily="34" charset="0"/>
            </a:endParaRPr>
          </a:p>
          <a:p>
            <a:pPr algn="just"/>
            <a:r>
              <a:rPr lang="en-US" sz="1100" dirty="0">
                <a:latin typeface="Trebuchet MS" panose="020B0603020202020204" pitchFamily="34" charset="0"/>
              </a:rPr>
              <a:t>La </a:t>
            </a:r>
            <a:r>
              <a:rPr lang="en-US" sz="1100" dirty="0" err="1">
                <a:latin typeface="Trebuchet MS" panose="020B0603020202020204" pitchFamily="34" charset="0"/>
              </a:rPr>
              <a:t>protección</a:t>
            </a:r>
            <a:r>
              <a:rPr lang="en-US" sz="1100" dirty="0">
                <a:latin typeface="Trebuchet MS" panose="020B0603020202020204" pitchFamily="34" charset="0"/>
              </a:rPr>
              <a:t> contra </a:t>
            </a:r>
            <a:r>
              <a:rPr lang="en-US" sz="1100" dirty="0" err="1">
                <a:latin typeface="Trebuchet MS" panose="020B0603020202020204" pitchFamily="34" charset="0"/>
              </a:rPr>
              <a:t>descargas</a:t>
            </a:r>
            <a:r>
              <a:rPr lang="en-US" sz="1100" dirty="0">
                <a:latin typeface="Trebuchet MS" panose="020B0603020202020204" pitchFamily="34" charset="0"/>
              </a:rPr>
              <a:t> </a:t>
            </a:r>
            <a:r>
              <a:rPr lang="en-US" sz="1100" dirty="0" err="1">
                <a:latin typeface="Trebuchet MS" panose="020B0603020202020204" pitchFamily="34" charset="0"/>
              </a:rPr>
              <a:t>eléctricas</a:t>
            </a:r>
            <a:r>
              <a:rPr lang="en-US" sz="1100" dirty="0">
                <a:latin typeface="Trebuchet MS" panose="020B0603020202020204" pitchFamily="34" charset="0"/>
              </a:rPr>
              <a:t> </a:t>
            </a:r>
            <a:r>
              <a:rPr lang="en-US" sz="1100" dirty="0" err="1">
                <a:latin typeface="Trebuchet MS" panose="020B0603020202020204" pitchFamily="34" charset="0"/>
              </a:rPr>
              <a:t>según</a:t>
            </a:r>
            <a:r>
              <a:rPr lang="en-US" sz="1100" dirty="0">
                <a:latin typeface="Trebuchet MS" panose="020B0603020202020204" pitchFamily="34" charset="0"/>
              </a:rPr>
              <a:t> IEC 60 364, Parte 41 </a:t>
            </a:r>
            <a:r>
              <a:rPr lang="en-US" sz="1100" dirty="0" err="1">
                <a:latin typeface="Trebuchet MS" panose="020B0603020202020204" pitchFamily="34" charset="0"/>
              </a:rPr>
              <a:t>es</a:t>
            </a:r>
            <a:r>
              <a:rPr lang="en-US" sz="1100" dirty="0">
                <a:latin typeface="Trebuchet MS" panose="020B0603020202020204" pitchFamily="34" charset="0"/>
              </a:rPr>
              <a:t> </a:t>
            </a:r>
            <a:r>
              <a:rPr lang="en-US" sz="1100" dirty="0" err="1">
                <a:latin typeface="Trebuchet MS" panose="020B0603020202020204" pitchFamily="34" charset="0"/>
              </a:rPr>
              <a:t>una</a:t>
            </a:r>
            <a:r>
              <a:rPr lang="en-US" sz="1100" dirty="0">
                <a:latin typeface="Trebuchet MS" panose="020B0603020202020204" pitchFamily="34" charset="0"/>
              </a:rPr>
              <a:t> </a:t>
            </a:r>
            <a:r>
              <a:rPr lang="en-US" sz="1100" dirty="0" err="1">
                <a:latin typeface="Trebuchet MS" panose="020B0603020202020204" pitchFamily="34" charset="0"/>
              </a:rPr>
              <a:t>norma</a:t>
            </a:r>
            <a:r>
              <a:rPr lang="en-US" sz="1100" dirty="0">
                <a:latin typeface="Trebuchet MS" panose="020B0603020202020204" pitchFamily="34" charset="0"/>
              </a:rPr>
              <a:t> </a:t>
            </a:r>
            <a:r>
              <a:rPr lang="en-US" sz="1100" dirty="0" err="1">
                <a:latin typeface="Trebuchet MS" panose="020B0603020202020204" pitchFamily="34" charset="0"/>
              </a:rPr>
              <a:t>piloto</a:t>
            </a:r>
            <a:r>
              <a:rPr lang="en-US" sz="1100" dirty="0">
                <a:latin typeface="Trebuchet MS" panose="020B0603020202020204" pitchFamily="34" charset="0"/>
              </a:rPr>
              <a:t> </a:t>
            </a:r>
            <a:r>
              <a:rPr lang="en-US" sz="1100" dirty="0" err="1">
                <a:latin typeface="Trebuchet MS" panose="020B0603020202020204" pitchFamily="34" charset="0"/>
              </a:rPr>
              <a:t>muy</a:t>
            </a:r>
            <a:r>
              <a:rPr lang="en-US" sz="1100" dirty="0">
                <a:latin typeface="Trebuchet MS" panose="020B0603020202020204" pitchFamily="34" charset="0"/>
              </a:rPr>
              <a:t> </a:t>
            </a:r>
            <a:r>
              <a:rPr lang="en-US" sz="1100" dirty="0" err="1">
                <a:latin typeface="Trebuchet MS" panose="020B0603020202020204" pitchFamily="34" charset="0"/>
              </a:rPr>
              <a:t>importante</a:t>
            </a:r>
            <a:r>
              <a:rPr lang="en-US" sz="1100" dirty="0">
                <a:latin typeface="Trebuchet MS" panose="020B0603020202020204" pitchFamily="34" charset="0"/>
              </a:rPr>
              <a:t> </a:t>
            </a:r>
            <a:r>
              <a:rPr lang="en-US" sz="1100" dirty="0" err="1">
                <a:latin typeface="Trebuchet MS" panose="020B0603020202020204" pitchFamily="34" charset="0"/>
              </a:rPr>
              <a:t>dentro</a:t>
            </a:r>
            <a:r>
              <a:rPr lang="en-US" sz="1100" dirty="0">
                <a:latin typeface="Trebuchet MS" panose="020B0603020202020204" pitchFamily="34" charset="0"/>
              </a:rPr>
              <a:t> del </a:t>
            </a:r>
            <a:r>
              <a:rPr lang="en-US" sz="1100" dirty="0" err="1">
                <a:latin typeface="Trebuchet MS" panose="020B0603020202020204" pitchFamily="34" charset="0"/>
              </a:rPr>
              <a:t>documento</a:t>
            </a:r>
            <a:r>
              <a:rPr lang="en-US" sz="1100" dirty="0">
                <a:latin typeface="Trebuchet MS" panose="020B0603020202020204" pitchFamily="34" charset="0"/>
              </a:rPr>
              <a:t> de </a:t>
            </a:r>
            <a:r>
              <a:rPr lang="en-US" sz="1100" dirty="0" err="1">
                <a:latin typeface="Trebuchet MS" panose="020B0603020202020204" pitchFamily="34" charset="0"/>
              </a:rPr>
              <a:t>armonización</a:t>
            </a:r>
            <a:r>
              <a:rPr lang="en-US" sz="1100" dirty="0">
                <a:latin typeface="Trebuchet MS" panose="020B0603020202020204" pitchFamily="34" charset="0"/>
              </a:rPr>
              <a:t> HD 384.4.41 S2 e IEC 364-4-41. Se </a:t>
            </a:r>
            <a:r>
              <a:rPr lang="en-US" sz="1100" dirty="0" err="1">
                <a:latin typeface="Trebuchet MS" panose="020B0603020202020204" pitchFamily="34" charset="0"/>
              </a:rPr>
              <a:t>puede</a:t>
            </a:r>
            <a:r>
              <a:rPr lang="en-US" sz="1100" dirty="0">
                <a:latin typeface="Trebuchet MS" panose="020B0603020202020204" pitchFamily="34" charset="0"/>
              </a:rPr>
              <a:t> </a:t>
            </a:r>
            <a:r>
              <a:rPr lang="en-US" sz="1100" dirty="0" err="1">
                <a:latin typeface="Trebuchet MS" panose="020B0603020202020204" pitchFamily="34" charset="0"/>
              </a:rPr>
              <a:t>asegurar</a:t>
            </a:r>
            <a:r>
              <a:rPr lang="en-US" sz="1100" dirty="0">
                <a:latin typeface="Trebuchet MS" panose="020B0603020202020204" pitchFamily="34" charset="0"/>
              </a:rPr>
              <a:t> a </a:t>
            </a:r>
            <a:r>
              <a:rPr lang="en-US" sz="1100" dirty="0" err="1">
                <a:latin typeface="Trebuchet MS" panose="020B0603020202020204" pitchFamily="34" charset="0"/>
              </a:rPr>
              <a:t>través</a:t>
            </a:r>
            <a:r>
              <a:rPr lang="en-US" sz="1100" dirty="0">
                <a:latin typeface="Trebuchet MS" panose="020B0603020202020204" pitchFamily="34" charset="0"/>
              </a:rPr>
              <a:t> de las </a:t>
            </a:r>
            <a:r>
              <a:rPr lang="en-US" sz="1100" dirty="0" err="1">
                <a:latin typeface="Trebuchet MS" panose="020B0603020202020204" pitchFamily="34" charset="0"/>
              </a:rPr>
              <a:t>siguientes</a:t>
            </a:r>
            <a:r>
              <a:rPr lang="en-US" sz="1100" dirty="0">
                <a:latin typeface="Trebuchet MS" panose="020B0603020202020204" pitchFamily="34" charset="0"/>
              </a:rPr>
              <a:t> </a:t>
            </a:r>
            <a:r>
              <a:rPr lang="en-US" sz="1100" dirty="0" err="1">
                <a:latin typeface="Trebuchet MS" panose="020B0603020202020204" pitchFamily="34" charset="0"/>
              </a:rPr>
              <a:t>medidas</a:t>
            </a:r>
            <a:r>
              <a:rPr lang="en-US" sz="1100" dirty="0">
                <a:latin typeface="Trebuchet MS" panose="020B0603020202020204" pitchFamily="34" charset="0"/>
              </a:rPr>
              <a:t>:</a:t>
            </a:r>
          </a:p>
          <a:p>
            <a:pPr algn="just"/>
            <a:endParaRPr lang="en-US" sz="1100" dirty="0">
              <a:latin typeface="Trebuchet MS" panose="020B0603020202020204" pitchFamily="34" charset="0"/>
            </a:endParaRPr>
          </a:p>
          <a:p>
            <a:pPr marL="361950" indent="-361950" algn="just">
              <a:buFont typeface="Wingdings" panose="05000000000000000000" pitchFamily="2" charset="2"/>
              <a:buChar char="q"/>
            </a:pPr>
            <a:r>
              <a:rPr lang="en-US" sz="1100" dirty="0" err="1">
                <a:latin typeface="Trebuchet MS" panose="020B0603020202020204" pitchFamily="34" charset="0"/>
              </a:rPr>
              <a:t>Protección</a:t>
            </a:r>
            <a:r>
              <a:rPr lang="en-US" sz="1100" dirty="0">
                <a:latin typeface="Trebuchet MS" panose="020B0603020202020204" pitchFamily="34" charset="0"/>
              </a:rPr>
              <a:t> </a:t>
            </a:r>
            <a:r>
              <a:rPr lang="en-US" sz="1100" dirty="0" err="1">
                <a:latin typeface="Trebuchet MS" panose="020B0603020202020204" pitchFamily="34" charset="0"/>
              </a:rPr>
              <a:t>pasante</a:t>
            </a:r>
            <a:r>
              <a:rPr lang="en-US" sz="1100" dirty="0">
                <a:latin typeface="Trebuchet MS" panose="020B0603020202020204" pitchFamily="34" charset="0"/>
              </a:rPr>
              <a:t> </a:t>
            </a:r>
            <a:r>
              <a:rPr lang="en-US" sz="1100" dirty="0" err="1">
                <a:latin typeface="Trebuchet MS" panose="020B0603020202020204" pitchFamily="34" charset="0"/>
              </a:rPr>
              <a:t>tanto</a:t>
            </a:r>
            <a:r>
              <a:rPr lang="en-US" sz="1100" dirty="0">
                <a:latin typeface="Trebuchet MS" panose="020B0603020202020204" pitchFamily="34" charset="0"/>
              </a:rPr>
              <a:t> </a:t>
            </a:r>
            <a:r>
              <a:rPr lang="en-US" sz="1100" dirty="0" err="1">
                <a:latin typeface="Trebuchet MS" panose="020B0603020202020204" pitchFamily="34" charset="0"/>
              </a:rPr>
              <a:t>en</a:t>
            </a:r>
            <a:r>
              <a:rPr lang="en-US" sz="1100" dirty="0">
                <a:latin typeface="Trebuchet MS" panose="020B0603020202020204" pitchFamily="34" charset="0"/>
              </a:rPr>
              <a:t> </a:t>
            </a:r>
            <a:r>
              <a:rPr lang="en-US" sz="1100" dirty="0" err="1">
                <a:latin typeface="Trebuchet MS" panose="020B0603020202020204" pitchFamily="34" charset="0"/>
              </a:rPr>
              <a:t>condiciones</a:t>
            </a:r>
            <a:r>
              <a:rPr lang="en-US" sz="1100" dirty="0">
                <a:latin typeface="Trebuchet MS" panose="020B0603020202020204" pitchFamily="34" charset="0"/>
              </a:rPr>
              <a:t> </a:t>
            </a:r>
            <a:r>
              <a:rPr lang="en-US" sz="1100" dirty="0" err="1">
                <a:latin typeface="Trebuchet MS" panose="020B0603020202020204" pitchFamily="34" charset="0"/>
              </a:rPr>
              <a:t>normales</a:t>
            </a:r>
            <a:r>
              <a:rPr lang="en-US" sz="1100" dirty="0">
                <a:latin typeface="Trebuchet MS" panose="020B0603020202020204" pitchFamily="34" charset="0"/>
              </a:rPr>
              <a:t> de </a:t>
            </a:r>
            <a:r>
              <a:rPr lang="en-US" sz="1100" dirty="0" err="1">
                <a:latin typeface="Trebuchet MS" panose="020B0603020202020204" pitchFamily="34" charset="0"/>
              </a:rPr>
              <a:t>funcionamiento</a:t>
            </a:r>
            <a:r>
              <a:rPr lang="en-US" sz="1100" dirty="0">
                <a:latin typeface="Trebuchet MS" panose="020B0603020202020204" pitchFamily="34" charset="0"/>
              </a:rPr>
              <a:t> </a:t>
            </a:r>
            <a:r>
              <a:rPr lang="en-US" sz="1100" dirty="0" err="1">
                <a:latin typeface="Trebuchet MS" panose="020B0603020202020204" pitchFamily="34" charset="0"/>
              </a:rPr>
              <a:t>como</a:t>
            </a:r>
            <a:r>
              <a:rPr lang="en-US" sz="1100" dirty="0">
                <a:latin typeface="Trebuchet MS" panose="020B0603020202020204" pitchFamily="34" charset="0"/>
              </a:rPr>
              <a:t> </a:t>
            </a:r>
            <a:r>
              <a:rPr lang="en-US" sz="1100" dirty="0" err="1">
                <a:latin typeface="Trebuchet MS" panose="020B0603020202020204" pitchFamily="34" charset="0"/>
              </a:rPr>
              <a:t>en</a:t>
            </a:r>
            <a:r>
              <a:rPr lang="en-US" sz="1100" dirty="0">
                <a:latin typeface="Trebuchet MS" panose="020B0603020202020204" pitchFamily="34" charset="0"/>
              </a:rPr>
              <a:t> </a:t>
            </a:r>
            <a:r>
              <a:rPr lang="en-US" sz="1100" dirty="0" err="1">
                <a:latin typeface="Trebuchet MS" panose="020B0603020202020204" pitchFamily="34" charset="0"/>
              </a:rPr>
              <a:t>condiciones</a:t>
            </a:r>
            <a:r>
              <a:rPr lang="en-US" sz="1100" dirty="0">
                <a:latin typeface="Trebuchet MS" panose="020B0603020202020204" pitchFamily="34" charset="0"/>
              </a:rPr>
              <a:t> de </a:t>
            </a:r>
            <a:r>
              <a:rPr lang="en-US" sz="1100" dirty="0" err="1">
                <a:latin typeface="Trebuchet MS" panose="020B0603020202020204" pitchFamily="34" charset="0"/>
              </a:rPr>
              <a:t>falla</a:t>
            </a:r>
            <a:r>
              <a:rPr lang="en-US" sz="1100" dirty="0">
                <a:latin typeface="Trebuchet MS" panose="020B0603020202020204" pitchFamily="34" charset="0"/>
              </a:rPr>
              <a:t> (</a:t>
            </a:r>
            <a:r>
              <a:rPr lang="en-US" sz="1100" dirty="0" err="1">
                <a:latin typeface="Trebuchet MS" panose="020B0603020202020204" pitchFamily="34" charset="0"/>
              </a:rPr>
              <a:t>protección</a:t>
            </a:r>
            <a:r>
              <a:rPr lang="en-US" sz="1100" dirty="0">
                <a:latin typeface="Trebuchet MS" panose="020B0603020202020204" pitchFamily="34" charset="0"/>
              </a:rPr>
              <a:t> contra </a:t>
            </a:r>
            <a:r>
              <a:rPr lang="en-US" sz="1100" dirty="0" err="1">
                <a:latin typeface="Trebuchet MS" panose="020B0603020202020204" pitchFamily="34" charset="0"/>
              </a:rPr>
              <a:t>contacto</a:t>
            </a:r>
            <a:r>
              <a:rPr lang="en-US" sz="1100" dirty="0">
                <a:latin typeface="Trebuchet MS" panose="020B0603020202020204" pitchFamily="34" charset="0"/>
              </a:rPr>
              <a:t> </a:t>
            </a:r>
            <a:r>
              <a:rPr lang="en-US" sz="1100" dirty="0" err="1">
                <a:latin typeface="Trebuchet MS" panose="020B0603020202020204" pitchFamily="34" charset="0"/>
              </a:rPr>
              <a:t>directo</a:t>
            </a:r>
            <a:r>
              <a:rPr lang="en-US" sz="1100" dirty="0">
                <a:latin typeface="Trebuchet MS" panose="020B0603020202020204" pitchFamily="34" charset="0"/>
              </a:rPr>
              <a:t> e </a:t>
            </a:r>
            <a:r>
              <a:rPr lang="en-US" sz="1100" dirty="0" err="1">
                <a:latin typeface="Trebuchet MS" panose="020B0603020202020204" pitchFamily="34" charset="0"/>
              </a:rPr>
              <a:t>indirecto</a:t>
            </a:r>
            <a:r>
              <a:rPr lang="en-US" sz="1100" dirty="0">
                <a:latin typeface="Trebuchet MS" panose="020B0603020202020204" pitchFamily="34" charset="0"/>
              </a:rPr>
              <a:t>)</a:t>
            </a:r>
          </a:p>
          <a:p>
            <a:pPr marL="361950" indent="-361950" algn="just">
              <a:buFont typeface="Wingdings" panose="05000000000000000000" pitchFamily="2" charset="2"/>
              <a:buChar char="q"/>
            </a:pPr>
            <a:r>
              <a:rPr lang="en-US" sz="1100" dirty="0">
                <a:latin typeface="Trebuchet MS" panose="020B0603020202020204" pitchFamily="34" charset="0"/>
              </a:rPr>
              <a:t>Mediante </a:t>
            </a:r>
            <a:r>
              <a:rPr lang="en-US" sz="1100" dirty="0" err="1">
                <a:latin typeface="Trebuchet MS" panose="020B0603020202020204" pitchFamily="34" charset="0"/>
              </a:rPr>
              <a:t>protección</a:t>
            </a:r>
            <a:r>
              <a:rPr lang="en-US" sz="1100" dirty="0">
                <a:latin typeface="Trebuchet MS" panose="020B0603020202020204" pitchFamily="34" charset="0"/>
              </a:rPr>
              <a:t> </a:t>
            </a:r>
            <a:r>
              <a:rPr lang="en-US" sz="1100" dirty="0" err="1">
                <a:latin typeface="Trebuchet MS" panose="020B0603020202020204" pitchFamily="34" charset="0"/>
              </a:rPr>
              <a:t>en</a:t>
            </a:r>
            <a:r>
              <a:rPr lang="en-US" sz="1100" dirty="0">
                <a:latin typeface="Trebuchet MS" panose="020B0603020202020204" pitchFamily="34" charset="0"/>
              </a:rPr>
              <a:t> </a:t>
            </a:r>
            <a:r>
              <a:rPr lang="en-US" sz="1100" dirty="0" err="1">
                <a:latin typeface="Trebuchet MS" panose="020B0603020202020204" pitchFamily="34" charset="0"/>
              </a:rPr>
              <a:t>condiciones</a:t>
            </a:r>
            <a:r>
              <a:rPr lang="en-US" sz="1100" dirty="0">
                <a:latin typeface="Trebuchet MS" panose="020B0603020202020204" pitchFamily="34" charset="0"/>
              </a:rPr>
              <a:t> </a:t>
            </a:r>
            <a:r>
              <a:rPr lang="en-US" sz="1100" dirty="0" err="1">
                <a:latin typeface="Trebuchet MS" panose="020B0603020202020204" pitchFamily="34" charset="0"/>
              </a:rPr>
              <a:t>normales</a:t>
            </a:r>
            <a:r>
              <a:rPr lang="en-US" sz="1100" dirty="0">
                <a:latin typeface="Trebuchet MS" panose="020B0603020202020204" pitchFamily="34" charset="0"/>
              </a:rPr>
              <a:t> de </a:t>
            </a:r>
            <a:r>
              <a:rPr lang="en-US" sz="1100" dirty="0" err="1">
                <a:latin typeface="Trebuchet MS" panose="020B0603020202020204" pitchFamily="34" charset="0"/>
              </a:rPr>
              <a:t>funcionamiento</a:t>
            </a:r>
            <a:r>
              <a:rPr lang="en-US" sz="1100" dirty="0">
                <a:latin typeface="Trebuchet MS" panose="020B0603020202020204" pitchFamily="34" charset="0"/>
              </a:rPr>
              <a:t> (</a:t>
            </a:r>
            <a:r>
              <a:rPr lang="en-US" sz="1100" dirty="0" err="1">
                <a:latin typeface="Trebuchet MS" panose="020B0603020202020204" pitchFamily="34" charset="0"/>
              </a:rPr>
              <a:t>protección</a:t>
            </a:r>
            <a:r>
              <a:rPr lang="en-US" sz="1100" dirty="0">
                <a:latin typeface="Trebuchet MS" panose="020B0603020202020204" pitchFamily="34" charset="0"/>
              </a:rPr>
              <a:t> contra </a:t>
            </a:r>
            <a:r>
              <a:rPr lang="en-US" sz="1100" dirty="0" err="1">
                <a:latin typeface="Trebuchet MS" panose="020B0603020202020204" pitchFamily="34" charset="0"/>
              </a:rPr>
              <a:t>contacto</a:t>
            </a:r>
            <a:r>
              <a:rPr lang="en-US" sz="1100" dirty="0">
                <a:latin typeface="Trebuchet MS" panose="020B0603020202020204" pitchFamily="34" charset="0"/>
              </a:rPr>
              <a:t> </a:t>
            </a:r>
            <a:r>
              <a:rPr lang="en-US" sz="1100" dirty="0" err="1">
                <a:latin typeface="Trebuchet MS" panose="020B0603020202020204" pitchFamily="34" charset="0"/>
              </a:rPr>
              <a:t>directo</a:t>
            </a:r>
            <a:r>
              <a:rPr lang="en-US" sz="1100" dirty="0">
                <a:latin typeface="Trebuchet MS" panose="020B0603020202020204" pitchFamily="34" charset="0"/>
              </a:rPr>
              <a:t> o </a:t>
            </a:r>
            <a:r>
              <a:rPr lang="en-US" sz="1100" dirty="0" err="1">
                <a:latin typeface="Trebuchet MS" panose="020B0603020202020204" pitchFamily="34" charset="0"/>
              </a:rPr>
              <a:t>protección</a:t>
            </a:r>
            <a:r>
              <a:rPr lang="en-US" sz="1100" dirty="0">
                <a:latin typeface="Trebuchet MS" panose="020B0603020202020204" pitchFamily="34" charset="0"/>
              </a:rPr>
              <a:t> </a:t>
            </a:r>
            <a:r>
              <a:rPr lang="en-US" sz="1100" dirty="0" err="1">
                <a:latin typeface="Trebuchet MS" panose="020B0603020202020204" pitchFamily="34" charset="0"/>
              </a:rPr>
              <a:t>básica</a:t>
            </a:r>
            <a:r>
              <a:rPr lang="en-US" sz="1100" dirty="0">
                <a:latin typeface="Trebuchet MS" panose="020B0603020202020204" pitchFamily="34" charset="0"/>
              </a:rPr>
              <a:t>) </a:t>
            </a:r>
            <a:r>
              <a:rPr lang="en-US" sz="1100" dirty="0" smtClean="0">
                <a:latin typeface="Trebuchet MS" panose="020B0603020202020204" pitchFamily="34" charset="0"/>
              </a:rPr>
              <a:t>o </a:t>
            </a:r>
            <a:r>
              <a:rPr lang="en-US" sz="1100" dirty="0" err="1" smtClean="0">
                <a:latin typeface="Trebuchet MS" panose="020B0603020202020204" pitchFamily="34" charset="0"/>
              </a:rPr>
              <a:t>mediante</a:t>
            </a:r>
            <a:r>
              <a:rPr lang="en-US" sz="1100" dirty="0" smtClean="0">
                <a:latin typeface="Trebuchet MS" panose="020B0603020202020204" pitchFamily="34" charset="0"/>
              </a:rPr>
              <a:t> </a:t>
            </a:r>
            <a:r>
              <a:rPr lang="en-US" sz="1100" dirty="0" err="1">
                <a:latin typeface="Trebuchet MS" panose="020B0603020202020204" pitchFamily="34" charset="0"/>
              </a:rPr>
              <a:t>protección</a:t>
            </a:r>
            <a:r>
              <a:rPr lang="en-US" sz="1100" dirty="0">
                <a:latin typeface="Trebuchet MS" panose="020B0603020202020204" pitchFamily="34" charset="0"/>
              </a:rPr>
              <a:t> </a:t>
            </a:r>
            <a:r>
              <a:rPr lang="en-US" sz="1100" dirty="0" err="1">
                <a:latin typeface="Trebuchet MS" panose="020B0603020202020204" pitchFamily="34" charset="0"/>
              </a:rPr>
              <a:t>en</a:t>
            </a:r>
            <a:r>
              <a:rPr lang="en-US" sz="1100" dirty="0">
                <a:latin typeface="Trebuchet MS" panose="020B0603020202020204" pitchFamily="34" charset="0"/>
              </a:rPr>
              <a:t> </a:t>
            </a:r>
            <a:r>
              <a:rPr lang="en-US" sz="1100" dirty="0" err="1">
                <a:latin typeface="Trebuchet MS" panose="020B0603020202020204" pitchFamily="34" charset="0"/>
              </a:rPr>
              <a:t>condiciones</a:t>
            </a:r>
            <a:r>
              <a:rPr lang="en-US" sz="1100" dirty="0">
                <a:latin typeface="Trebuchet MS" panose="020B0603020202020204" pitchFamily="34" charset="0"/>
              </a:rPr>
              <a:t> de </a:t>
            </a:r>
            <a:r>
              <a:rPr lang="en-US" sz="1100" dirty="0" err="1">
                <a:latin typeface="Trebuchet MS" panose="020B0603020202020204" pitchFamily="34" charset="0"/>
              </a:rPr>
              <a:t>falla</a:t>
            </a:r>
            <a:r>
              <a:rPr lang="en-US" sz="1100" dirty="0">
                <a:latin typeface="Trebuchet MS" panose="020B0603020202020204" pitchFamily="34" charset="0"/>
              </a:rPr>
              <a:t> (</a:t>
            </a:r>
            <a:r>
              <a:rPr lang="en-US" sz="1100" dirty="0" err="1">
                <a:latin typeface="Trebuchet MS" panose="020B0603020202020204" pitchFamily="34" charset="0"/>
              </a:rPr>
              <a:t>protección</a:t>
            </a:r>
            <a:r>
              <a:rPr lang="en-US" sz="1100" dirty="0">
                <a:latin typeface="Trebuchet MS" panose="020B0603020202020204" pitchFamily="34" charset="0"/>
              </a:rPr>
              <a:t> contra </a:t>
            </a:r>
            <a:r>
              <a:rPr lang="en-US" sz="1100" dirty="0" err="1">
                <a:latin typeface="Trebuchet MS" panose="020B0603020202020204" pitchFamily="34" charset="0"/>
              </a:rPr>
              <a:t>contacto</a:t>
            </a:r>
            <a:r>
              <a:rPr lang="en-US" sz="1100" dirty="0">
                <a:latin typeface="Trebuchet MS" panose="020B0603020202020204" pitchFamily="34" charset="0"/>
              </a:rPr>
              <a:t> </a:t>
            </a:r>
            <a:r>
              <a:rPr lang="en-US" sz="1100" dirty="0" err="1">
                <a:latin typeface="Trebuchet MS" panose="020B0603020202020204" pitchFamily="34" charset="0"/>
              </a:rPr>
              <a:t>indirecto</a:t>
            </a:r>
            <a:r>
              <a:rPr lang="en-US" sz="1100" dirty="0">
                <a:latin typeface="Trebuchet MS" panose="020B0603020202020204" pitchFamily="34" charset="0"/>
              </a:rPr>
              <a:t> o </a:t>
            </a:r>
            <a:r>
              <a:rPr lang="en-US" sz="1100" dirty="0" err="1">
                <a:latin typeface="Trebuchet MS" panose="020B0603020202020204" pitchFamily="34" charset="0"/>
              </a:rPr>
              <a:t>protección</a:t>
            </a:r>
            <a:r>
              <a:rPr lang="en-US" sz="1100" dirty="0">
                <a:latin typeface="Trebuchet MS" panose="020B0603020202020204" pitchFamily="34" charset="0"/>
              </a:rPr>
              <a:t> contra </a:t>
            </a:r>
            <a:r>
              <a:rPr lang="en-US" sz="1100" dirty="0" err="1">
                <a:latin typeface="Trebuchet MS" panose="020B0603020202020204" pitchFamily="34" charset="0"/>
              </a:rPr>
              <a:t>fallas</a:t>
            </a:r>
            <a:r>
              <a:rPr lang="en-US" sz="1100" dirty="0">
                <a:latin typeface="Trebuchet MS" panose="020B0603020202020204" pitchFamily="34" charset="0"/>
              </a:rPr>
              <a:t>)</a:t>
            </a:r>
          </a:p>
          <a:p>
            <a:pPr algn="just"/>
            <a:endParaRPr lang="en-US" sz="1100" dirty="0">
              <a:latin typeface="Trebuchet MS" panose="020B0603020202020204" pitchFamily="34" charset="0"/>
            </a:endParaRPr>
          </a:p>
          <a:p>
            <a:pPr algn="just"/>
            <a:r>
              <a:rPr lang="en-US" sz="1100" b="1" dirty="0" smtClean="0">
                <a:latin typeface="Trebuchet MS" panose="020B0603020202020204" pitchFamily="34" charset="0"/>
              </a:rPr>
              <a:t>l0.1   </a:t>
            </a:r>
            <a:r>
              <a:rPr lang="en-US" sz="1100" b="1" dirty="0" err="1">
                <a:latin typeface="Trebuchet MS" panose="020B0603020202020204" pitchFamily="34" charset="0"/>
              </a:rPr>
              <a:t>Rangos</a:t>
            </a:r>
            <a:r>
              <a:rPr lang="en-US" sz="1100" b="1" dirty="0">
                <a:latin typeface="Trebuchet MS" panose="020B0603020202020204" pitchFamily="34" charset="0"/>
              </a:rPr>
              <a:t> de </a:t>
            </a:r>
            <a:r>
              <a:rPr lang="en-US" sz="1100" b="1" dirty="0" err="1">
                <a:latin typeface="Trebuchet MS" panose="020B0603020202020204" pitchFamily="34" charset="0"/>
              </a:rPr>
              <a:t>voltaje</a:t>
            </a:r>
            <a:endParaRPr lang="en-US" sz="1100" b="1" dirty="0">
              <a:latin typeface="Trebuchet MS" panose="020B0603020202020204" pitchFamily="34" charset="0"/>
            </a:endParaRPr>
          </a:p>
          <a:p>
            <a:pPr algn="just"/>
            <a:endParaRPr lang="en-US" sz="1100" dirty="0">
              <a:latin typeface="Trebuchet MS" panose="020B0603020202020204" pitchFamily="34" charset="0"/>
            </a:endParaRPr>
          </a:p>
          <a:p>
            <a:pPr algn="just"/>
            <a:r>
              <a:rPr lang="en-US" sz="1100" dirty="0" err="1">
                <a:latin typeface="Trebuchet MS" panose="020B0603020202020204" pitchFamily="34" charset="0"/>
              </a:rPr>
              <a:t>Esta</a:t>
            </a:r>
            <a:r>
              <a:rPr lang="en-US" sz="1100" dirty="0">
                <a:latin typeface="Trebuchet MS" panose="020B0603020202020204" pitchFamily="34" charset="0"/>
              </a:rPr>
              <a:t> </a:t>
            </a:r>
            <a:r>
              <a:rPr lang="en-US" sz="1100" dirty="0" err="1">
                <a:latin typeface="Trebuchet MS" panose="020B0603020202020204" pitchFamily="34" charset="0"/>
              </a:rPr>
              <a:t>norma</a:t>
            </a:r>
            <a:r>
              <a:rPr lang="en-US" sz="1100" dirty="0">
                <a:latin typeface="Trebuchet MS" panose="020B0603020202020204" pitchFamily="34" charset="0"/>
              </a:rPr>
              <a:t> redefine </a:t>
            </a:r>
            <a:r>
              <a:rPr lang="en-US" sz="1100" dirty="0" err="1">
                <a:latin typeface="Trebuchet MS" panose="020B0603020202020204" pitchFamily="34" charset="0"/>
              </a:rPr>
              <a:t>rangos</a:t>
            </a:r>
            <a:r>
              <a:rPr lang="en-US" sz="1100" dirty="0">
                <a:latin typeface="Trebuchet MS" panose="020B0603020202020204" pitchFamily="34" charset="0"/>
              </a:rPr>
              <a:t> de </a:t>
            </a:r>
            <a:r>
              <a:rPr lang="en-US" sz="1100" dirty="0" err="1">
                <a:latin typeface="Trebuchet MS" panose="020B0603020202020204" pitchFamily="34" charset="0"/>
              </a:rPr>
              <a:t>tensión</a:t>
            </a:r>
            <a:r>
              <a:rPr lang="en-US" sz="1100" dirty="0">
                <a:latin typeface="Trebuchet MS" panose="020B0603020202020204" pitchFamily="34" charset="0"/>
              </a:rPr>
              <a:t> (</a:t>
            </a:r>
            <a:r>
              <a:rPr lang="en-US" sz="1100" dirty="0" err="1">
                <a:latin typeface="Trebuchet MS" panose="020B0603020202020204" pitchFamily="34" charset="0"/>
              </a:rPr>
              <a:t>Tabla</a:t>
            </a:r>
            <a:r>
              <a:rPr lang="en-US" sz="1100" dirty="0">
                <a:latin typeface="Trebuchet MS" panose="020B0603020202020204" pitchFamily="34" charset="0"/>
              </a:rPr>
              <a:t> 10.1) y </a:t>
            </a:r>
            <a:r>
              <a:rPr lang="en-US" sz="1100" dirty="0" err="1">
                <a:latin typeface="Trebuchet MS" panose="020B0603020202020204" pitchFamily="34" charset="0"/>
              </a:rPr>
              <a:t>tiempos</a:t>
            </a:r>
            <a:r>
              <a:rPr lang="en-US" sz="1100" dirty="0">
                <a:latin typeface="Trebuchet MS" panose="020B0603020202020204" pitchFamily="34" charset="0"/>
              </a:rPr>
              <a:t> de </a:t>
            </a:r>
            <a:r>
              <a:rPr lang="en-US" sz="1100" dirty="0" err="1" smtClean="0">
                <a:latin typeface="Trebuchet MS" panose="020B0603020202020204" pitchFamily="34" charset="0"/>
              </a:rPr>
              <a:t>apertura</a:t>
            </a:r>
            <a:r>
              <a:rPr lang="en-US" sz="1100" dirty="0" smtClean="0">
                <a:latin typeface="Trebuchet MS" panose="020B0603020202020204" pitchFamily="34" charset="0"/>
              </a:rPr>
              <a:t> </a:t>
            </a:r>
            <a:r>
              <a:rPr lang="en-US" sz="1100" dirty="0">
                <a:latin typeface="Trebuchet MS" panose="020B0603020202020204" pitchFamily="34" charset="0"/>
              </a:rPr>
              <a:t>(</a:t>
            </a:r>
            <a:r>
              <a:rPr lang="en-US" sz="1100" dirty="0" err="1">
                <a:latin typeface="Trebuchet MS" panose="020B0603020202020204" pitchFamily="34" charset="0"/>
              </a:rPr>
              <a:t>Tabla</a:t>
            </a:r>
            <a:r>
              <a:rPr lang="en-US" sz="1100" dirty="0">
                <a:latin typeface="Trebuchet MS" panose="020B0603020202020204" pitchFamily="34" charset="0"/>
              </a:rPr>
              <a:t> 10.2 y 10.4).</a:t>
            </a:r>
          </a:p>
          <a:p>
            <a:pPr lvl="1" algn="just"/>
            <a:r>
              <a:rPr lang="en-US" sz="1100" dirty="0" err="1">
                <a:latin typeface="Trebuchet MS" panose="020B0603020202020204" pitchFamily="34" charset="0"/>
              </a:rPr>
              <a:t>Definición</a:t>
            </a:r>
            <a:r>
              <a:rPr lang="en-US" sz="1100" dirty="0">
                <a:latin typeface="Trebuchet MS" panose="020B0603020202020204" pitchFamily="34" charset="0"/>
              </a:rPr>
              <a:t> de </a:t>
            </a:r>
            <a:r>
              <a:rPr lang="en-US" sz="1100" dirty="0" err="1">
                <a:latin typeface="Trebuchet MS" panose="020B0603020202020204" pitchFamily="34" charset="0"/>
              </a:rPr>
              <a:t>rangos</a:t>
            </a:r>
            <a:r>
              <a:rPr lang="en-US" sz="1100" dirty="0">
                <a:latin typeface="Trebuchet MS" panose="020B0603020202020204" pitchFamily="34" charset="0"/>
              </a:rPr>
              <a:t> de </a:t>
            </a:r>
            <a:r>
              <a:rPr lang="en-US" sz="1100" dirty="0" err="1">
                <a:latin typeface="Trebuchet MS" panose="020B0603020202020204" pitchFamily="34" charset="0"/>
              </a:rPr>
              <a:t>tensión</a:t>
            </a:r>
            <a:r>
              <a:rPr lang="en-US" sz="1100" dirty="0">
                <a:latin typeface="Trebuchet MS" panose="020B0603020202020204" pitchFamily="34" charset="0"/>
              </a:rPr>
              <a:t> </a:t>
            </a:r>
            <a:r>
              <a:rPr lang="en-US" sz="1100" dirty="0" err="1">
                <a:latin typeface="Trebuchet MS" panose="020B0603020202020204" pitchFamily="34" charset="0"/>
              </a:rPr>
              <a:t>según</a:t>
            </a:r>
            <a:r>
              <a:rPr lang="en-US" sz="1100" dirty="0">
                <a:latin typeface="Trebuchet MS" panose="020B0603020202020204" pitchFamily="34" charset="0"/>
              </a:rPr>
              <a:t> la </a:t>
            </a:r>
            <a:r>
              <a:rPr lang="en-US" sz="1100" dirty="0" err="1">
                <a:latin typeface="Trebuchet MS" panose="020B0603020202020204" pitchFamily="34" charset="0"/>
              </a:rPr>
              <a:t>tensión</a:t>
            </a:r>
            <a:r>
              <a:rPr lang="en-US" sz="1100" dirty="0">
                <a:latin typeface="Trebuchet MS" panose="020B0603020202020204" pitchFamily="34" charset="0"/>
              </a:rPr>
              <a:t> nominal de la red:</a:t>
            </a:r>
          </a:p>
          <a:p>
            <a:pPr lvl="1" algn="just"/>
            <a:r>
              <a:rPr lang="en-US" sz="1100" b="1" dirty="0" err="1">
                <a:latin typeface="Trebuchet MS" panose="020B0603020202020204" pitchFamily="34" charset="0"/>
              </a:rPr>
              <a:t>Rango</a:t>
            </a:r>
            <a:r>
              <a:rPr lang="en-US" sz="1100" b="1" dirty="0">
                <a:latin typeface="Trebuchet MS" panose="020B0603020202020204" pitchFamily="34" charset="0"/>
              </a:rPr>
              <a:t> de </a:t>
            </a:r>
            <a:r>
              <a:rPr lang="en-US" sz="1100" b="1" dirty="0" err="1">
                <a:latin typeface="Trebuchet MS" panose="020B0603020202020204" pitchFamily="34" charset="0"/>
              </a:rPr>
              <a:t>tensión</a:t>
            </a:r>
            <a:r>
              <a:rPr lang="en-US" sz="1100" b="1" dirty="0">
                <a:latin typeface="Trebuchet MS" panose="020B0603020202020204" pitchFamily="34" charset="0"/>
              </a:rPr>
              <a:t> </a:t>
            </a:r>
            <a:r>
              <a:rPr lang="en-US" sz="1100" dirty="0">
                <a:latin typeface="Trebuchet MS" panose="020B0603020202020204" pitchFamily="34" charset="0"/>
              </a:rPr>
              <a:t>I: La </a:t>
            </a:r>
            <a:r>
              <a:rPr lang="en-US" sz="1100" dirty="0" err="1">
                <a:latin typeface="Trebuchet MS" panose="020B0603020202020204" pitchFamily="34" charset="0"/>
              </a:rPr>
              <a:t>protección</a:t>
            </a:r>
            <a:r>
              <a:rPr lang="en-US" sz="1100" dirty="0">
                <a:latin typeface="Trebuchet MS" panose="020B0603020202020204" pitchFamily="34" charset="0"/>
              </a:rPr>
              <a:t> contra </a:t>
            </a:r>
            <a:r>
              <a:rPr lang="en-US" sz="1100" dirty="0" err="1">
                <a:latin typeface="Trebuchet MS" panose="020B0603020202020204" pitchFamily="34" charset="0"/>
              </a:rPr>
              <a:t>descargas</a:t>
            </a:r>
            <a:r>
              <a:rPr lang="en-US" sz="1100" dirty="0">
                <a:latin typeface="Trebuchet MS" panose="020B0603020202020204" pitchFamily="34" charset="0"/>
              </a:rPr>
              <a:t> </a:t>
            </a:r>
            <a:r>
              <a:rPr lang="en-US" sz="1100" dirty="0" err="1">
                <a:latin typeface="Trebuchet MS" panose="020B0603020202020204" pitchFamily="34" charset="0"/>
              </a:rPr>
              <a:t>eléctricas</a:t>
            </a:r>
            <a:r>
              <a:rPr lang="en-US" sz="1100" dirty="0">
                <a:latin typeface="Trebuchet MS" panose="020B0603020202020204" pitchFamily="34" charset="0"/>
              </a:rPr>
              <a:t> </a:t>
            </a:r>
            <a:r>
              <a:rPr lang="en-US" sz="1100" dirty="0" err="1">
                <a:latin typeface="Trebuchet MS" panose="020B0603020202020204" pitchFamily="34" charset="0"/>
              </a:rPr>
              <a:t>está</a:t>
            </a:r>
            <a:r>
              <a:rPr lang="en-US" sz="1100" dirty="0">
                <a:latin typeface="Trebuchet MS" panose="020B0603020202020204" pitchFamily="34" charset="0"/>
              </a:rPr>
              <a:t> </a:t>
            </a:r>
            <a:r>
              <a:rPr lang="en-US" sz="1100" dirty="0" err="1">
                <a:latin typeface="Trebuchet MS" panose="020B0603020202020204" pitchFamily="34" charset="0"/>
              </a:rPr>
              <a:t>garantizada</a:t>
            </a:r>
            <a:r>
              <a:rPr lang="en-US" sz="1100" dirty="0">
                <a:latin typeface="Trebuchet MS" panose="020B0603020202020204" pitchFamily="34" charset="0"/>
              </a:rPr>
              <a:t> </a:t>
            </a:r>
            <a:r>
              <a:rPr lang="en-US" sz="1100" dirty="0" err="1">
                <a:latin typeface="Trebuchet MS" panose="020B0603020202020204" pitchFamily="34" charset="0"/>
              </a:rPr>
              <a:t>por</a:t>
            </a:r>
            <a:r>
              <a:rPr lang="en-US" sz="1100" dirty="0">
                <a:latin typeface="Trebuchet MS" panose="020B0603020202020204" pitchFamily="34" charset="0"/>
              </a:rPr>
              <a:t> el valor de la </a:t>
            </a:r>
            <a:r>
              <a:rPr lang="en-US" sz="1100" dirty="0" err="1">
                <a:latin typeface="Trebuchet MS" panose="020B0603020202020204" pitchFamily="34" charset="0"/>
              </a:rPr>
              <a:t>tensión</a:t>
            </a:r>
            <a:r>
              <a:rPr lang="en-US" sz="1100" dirty="0">
                <a:latin typeface="Trebuchet MS" panose="020B0603020202020204" pitchFamily="34" charset="0"/>
              </a:rPr>
              <a:t>. El </a:t>
            </a:r>
            <a:r>
              <a:rPr lang="en-US" sz="1100" dirty="0" err="1">
                <a:latin typeface="Trebuchet MS" panose="020B0603020202020204" pitchFamily="34" charset="0"/>
              </a:rPr>
              <a:t>voltaje</a:t>
            </a:r>
            <a:r>
              <a:rPr lang="en-US" sz="1100" dirty="0">
                <a:latin typeface="Trebuchet MS" panose="020B0603020202020204" pitchFamily="34" charset="0"/>
              </a:rPr>
              <a:t> </a:t>
            </a:r>
            <a:r>
              <a:rPr lang="en-US" sz="1100" dirty="0" err="1">
                <a:latin typeface="Trebuchet MS" panose="020B0603020202020204" pitchFamily="34" charset="0"/>
              </a:rPr>
              <a:t>está</a:t>
            </a:r>
            <a:r>
              <a:rPr lang="en-US" sz="1100" dirty="0">
                <a:latin typeface="Trebuchet MS" panose="020B0603020202020204" pitchFamily="34" charset="0"/>
              </a:rPr>
              <a:t> </a:t>
            </a:r>
            <a:r>
              <a:rPr lang="en-US" sz="1100" dirty="0" err="1">
                <a:latin typeface="Trebuchet MS" panose="020B0603020202020204" pitchFamily="34" charset="0"/>
              </a:rPr>
              <a:t>limitado</a:t>
            </a:r>
            <a:r>
              <a:rPr lang="en-US" sz="1100" dirty="0">
                <a:latin typeface="Trebuchet MS" panose="020B0603020202020204" pitchFamily="34" charset="0"/>
              </a:rPr>
              <a:t> </a:t>
            </a:r>
            <a:r>
              <a:rPr lang="en-US" sz="1100" dirty="0" err="1">
                <a:latin typeface="Trebuchet MS" panose="020B0603020202020204" pitchFamily="34" charset="0"/>
              </a:rPr>
              <a:t>por</a:t>
            </a:r>
            <a:r>
              <a:rPr lang="en-US" sz="1100" dirty="0">
                <a:latin typeface="Trebuchet MS" panose="020B0603020202020204" pitchFamily="34" charset="0"/>
              </a:rPr>
              <a:t> </a:t>
            </a:r>
            <a:r>
              <a:rPr lang="en-US" sz="1100" dirty="0" err="1">
                <a:latin typeface="Trebuchet MS" panose="020B0603020202020204" pitchFamily="34" charset="0"/>
              </a:rPr>
              <a:t>razones</a:t>
            </a:r>
            <a:r>
              <a:rPr lang="en-US" sz="1100" dirty="0">
                <a:latin typeface="Trebuchet MS" panose="020B0603020202020204" pitchFamily="34" charset="0"/>
              </a:rPr>
              <a:t> </a:t>
            </a:r>
            <a:r>
              <a:rPr lang="en-US" sz="1100" dirty="0" err="1">
                <a:latin typeface="Trebuchet MS" panose="020B0603020202020204" pitchFamily="34" charset="0"/>
              </a:rPr>
              <a:t>funcionales</a:t>
            </a:r>
            <a:r>
              <a:rPr lang="en-US" sz="1100" dirty="0">
                <a:latin typeface="Trebuchet MS" panose="020B0603020202020204" pitchFamily="34" charset="0"/>
              </a:rPr>
              <a:t>.</a:t>
            </a:r>
          </a:p>
          <a:p>
            <a:pPr lvl="1" algn="just"/>
            <a:r>
              <a:rPr lang="en-US" sz="1100" b="1" dirty="0" err="1">
                <a:latin typeface="Trebuchet MS" panose="020B0603020202020204" pitchFamily="34" charset="0"/>
              </a:rPr>
              <a:t>Rango</a:t>
            </a:r>
            <a:r>
              <a:rPr lang="en-US" sz="1100" b="1" dirty="0">
                <a:latin typeface="Trebuchet MS" panose="020B0603020202020204" pitchFamily="34" charset="0"/>
              </a:rPr>
              <a:t> de </a:t>
            </a:r>
            <a:r>
              <a:rPr lang="en-US" sz="1100" b="1" dirty="0" err="1">
                <a:latin typeface="Trebuchet MS" panose="020B0603020202020204" pitchFamily="34" charset="0"/>
              </a:rPr>
              <a:t>tensión</a:t>
            </a:r>
            <a:r>
              <a:rPr lang="en-US" sz="1100" b="1" dirty="0">
                <a:latin typeface="Trebuchet MS" panose="020B0603020202020204" pitchFamily="34" charset="0"/>
              </a:rPr>
              <a:t> II</a:t>
            </a:r>
            <a:r>
              <a:rPr lang="en-US" sz="1100" dirty="0">
                <a:latin typeface="Trebuchet MS" panose="020B0603020202020204" pitchFamily="34" charset="0"/>
              </a:rPr>
              <a:t>: Son las </a:t>
            </a:r>
            <a:r>
              <a:rPr lang="en-US" sz="1100" dirty="0" err="1">
                <a:latin typeface="Trebuchet MS" panose="020B0603020202020204" pitchFamily="34" charset="0"/>
              </a:rPr>
              <a:t>tensiones</a:t>
            </a:r>
            <a:r>
              <a:rPr lang="en-US" sz="1100" dirty="0">
                <a:latin typeface="Trebuchet MS" panose="020B0603020202020204" pitchFamily="34" charset="0"/>
              </a:rPr>
              <a:t> </a:t>
            </a:r>
            <a:r>
              <a:rPr lang="en-US" sz="1100" dirty="0" err="1">
                <a:latin typeface="Trebuchet MS" panose="020B0603020202020204" pitchFamily="34" charset="0"/>
              </a:rPr>
              <a:t>en</a:t>
            </a:r>
            <a:r>
              <a:rPr lang="en-US" sz="1100" dirty="0">
                <a:latin typeface="Trebuchet MS" panose="020B0603020202020204" pitchFamily="34" charset="0"/>
              </a:rPr>
              <a:t> </a:t>
            </a:r>
            <a:r>
              <a:rPr lang="en-US" sz="1100" dirty="0" err="1">
                <a:latin typeface="Trebuchet MS" panose="020B0603020202020204" pitchFamily="34" charset="0"/>
              </a:rPr>
              <a:t>instalaciones</a:t>
            </a:r>
            <a:r>
              <a:rPr lang="en-US" sz="1100" dirty="0">
                <a:latin typeface="Trebuchet MS" panose="020B0603020202020204" pitchFamily="34" charset="0"/>
              </a:rPr>
              <a:t> </a:t>
            </a:r>
            <a:r>
              <a:rPr lang="en-US" sz="1100" dirty="0" err="1">
                <a:latin typeface="Trebuchet MS" panose="020B0603020202020204" pitchFamily="34" charset="0"/>
              </a:rPr>
              <a:t>domiciliarias</a:t>
            </a:r>
            <a:r>
              <a:rPr lang="en-US" sz="1100" dirty="0">
                <a:latin typeface="Trebuchet MS" panose="020B0603020202020204" pitchFamily="34" charset="0"/>
              </a:rPr>
              <a:t>, </a:t>
            </a:r>
            <a:r>
              <a:rPr lang="en-US" sz="1100" dirty="0" err="1">
                <a:latin typeface="Trebuchet MS" panose="020B0603020202020204" pitchFamily="34" charset="0"/>
              </a:rPr>
              <a:t>así</a:t>
            </a:r>
            <a:r>
              <a:rPr lang="en-US" sz="1100" dirty="0">
                <a:latin typeface="Trebuchet MS" panose="020B0603020202020204" pitchFamily="34" charset="0"/>
              </a:rPr>
              <a:t> </a:t>
            </a:r>
            <a:r>
              <a:rPr lang="en-US" sz="1100" dirty="0" err="1">
                <a:latin typeface="Trebuchet MS" panose="020B0603020202020204" pitchFamily="34" charset="0"/>
              </a:rPr>
              <a:t>como</a:t>
            </a:r>
            <a:r>
              <a:rPr lang="en-US" sz="1100" dirty="0">
                <a:latin typeface="Trebuchet MS" panose="020B0603020202020204" pitchFamily="34" charset="0"/>
              </a:rPr>
              <a:t> </a:t>
            </a:r>
            <a:r>
              <a:rPr lang="en-US" sz="1100" dirty="0" err="1">
                <a:latin typeface="Trebuchet MS" panose="020B0603020202020204" pitchFamily="34" charset="0"/>
              </a:rPr>
              <a:t>en</a:t>
            </a:r>
            <a:r>
              <a:rPr lang="en-US" sz="1100" dirty="0">
                <a:latin typeface="Trebuchet MS" panose="020B0603020202020204" pitchFamily="34" charset="0"/>
              </a:rPr>
              <a:t> </a:t>
            </a:r>
            <a:r>
              <a:rPr lang="en-US" sz="1100" dirty="0" err="1">
                <a:latin typeface="Trebuchet MS" panose="020B0603020202020204" pitchFamily="34" charset="0"/>
              </a:rPr>
              <a:t>sistemas</a:t>
            </a:r>
            <a:r>
              <a:rPr lang="en-US" sz="1100" dirty="0">
                <a:latin typeface="Trebuchet MS" panose="020B0603020202020204" pitchFamily="34" charset="0"/>
              </a:rPr>
              <a:t> </a:t>
            </a:r>
            <a:r>
              <a:rPr lang="en-US" sz="1100" dirty="0" err="1">
                <a:latin typeface="Trebuchet MS" panose="020B0603020202020204" pitchFamily="34" charset="0"/>
              </a:rPr>
              <a:t>comerciales</a:t>
            </a:r>
            <a:r>
              <a:rPr lang="en-US" sz="1100" dirty="0">
                <a:latin typeface="Trebuchet MS" panose="020B0603020202020204" pitchFamily="34" charset="0"/>
              </a:rPr>
              <a:t> e </a:t>
            </a:r>
            <a:r>
              <a:rPr lang="en-US" sz="1100" dirty="0" err="1">
                <a:latin typeface="Trebuchet MS" panose="020B0603020202020204" pitchFamily="34" charset="0"/>
              </a:rPr>
              <a:t>industriales</a:t>
            </a:r>
            <a:r>
              <a:rPr lang="en-US" sz="1100" dirty="0">
                <a:latin typeface="Trebuchet MS" panose="020B0603020202020204" pitchFamily="34" charset="0"/>
              </a:rPr>
              <a:t>, </a:t>
            </a:r>
            <a:r>
              <a:rPr lang="en-US" sz="1100" dirty="0" err="1">
                <a:latin typeface="Trebuchet MS" panose="020B0603020202020204" pitchFamily="34" charset="0"/>
              </a:rPr>
              <a:t>en</a:t>
            </a:r>
            <a:r>
              <a:rPr lang="en-US" sz="1100" dirty="0">
                <a:latin typeface="Trebuchet MS" panose="020B0603020202020204" pitchFamily="34" charset="0"/>
              </a:rPr>
              <a:t> </a:t>
            </a:r>
            <a:r>
              <a:rPr lang="en-US" sz="1100" dirty="0" err="1">
                <a:latin typeface="Trebuchet MS" panose="020B0603020202020204" pitchFamily="34" charset="0"/>
              </a:rPr>
              <a:t>sistemas</a:t>
            </a:r>
            <a:r>
              <a:rPr lang="en-US" sz="1100" dirty="0">
                <a:latin typeface="Trebuchet MS" panose="020B0603020202020204" pitchFamily="34" charset="0"/>
              </a:rPr>
              <a:t> de </a:t>
            </a:r>
            <a:r>
              <a:rPr lang="en-US" sz="1100" dirty="0" err="1">
                <a:latin typeface="Trebuchet MS" panose="020B0603020202020204" pitchFamily="34" charset="0"/>
              </a:rPr>
              <a:t>suministro</a:t>
            </a:r>
            <a:r>
              <a:rPr lang="en-US" sz="1100" dirty="0">
                <a:latin typeface="Trebuchet MS" panose="020B0603020202020204" pitchFamily="34" charset="0"/>
              </a:rPr>
              <a:t> </a:t>
            </a:r>
            <a:r>
              <a:rPr lang="en-US" sz="1100" dirty="0" err="1">
                <a:latin typeface="Trebuchet MS" panose="020B0603020202020204" pitchFamily="34" charset="0"/>
              </a:rPr>
              <a:t>público</a:t>
            </a:r>
            <a:r>
              <a:rPr lang="en-US" sz="1100" dirty="0">
                <a:latin typeface="Trebuchet MS" panose="020B0603020202020204" pitchFamily="34" charset="0"/>
              </a:rPr>
              <a:t>, etc</a:t>
            </a:r>
            <a:r>
              <a:rPr lang="en-US" sz="1100" dirty="0" smtClean="0">
                <a:latin typeface="Trebuchet MS" panose="020B0603020202020204" pitchFamily="34" charset="0"/>
              </a:rPr>
              <a:t>.</a:t>
            </a:r>
          </a:p>
          <a:p>
            <a:pPr lvl="1" algn="just"/>
            <a:r>
              <a:rPr lang="es-ES" sz="1100" b="1" dirty="0" smtClean="0">
                <a:latin typeface="Trebuchet MS" panose="020B0603020202020204" pitchFamily="34" charset="0"/>
              </a:rPr>
              <a:t>				</a:t>
            </a:r>
            <a:endParaRPr lang="en-US" sz="1100" b="1" dirty="0">
              <a:latin typeface="Trebuchet MS" panose="020B0603020202020204" pitchFamily="34" charset="0"/>
            </a:endParaRPr>
          </a:p>
        </p:txBody>
      </p:sp>
      <p:pic>
        <p:nvPicPr>
          <p:cNvPr id="22" name="Imagen 21"/>
          <p:cNvPicPr>
            <a:picLocks noChangeAspect="1"/>
          </p:cNvPicPr>
          <p:nvPr/>
        </p:nvPicPr>
        <p:blipFill>
          <a:blip r:embed="rId2"/>
          <a:stretch>
            <a:fillRect/>
          </a:stretch>
        </p:blipFill>
        <p:spPr>
          <a:xfrm>
            <a:off x="3048000" y="3259258"/>
            <a:ext cx="5863856" cy="2200275"/>
          </a:xfrm>
          <a:prstGeom prst="rect">
            <a:avLst/>
          </a:prstGeom>
        </p:spPr>
      </p:pic>
      <p:sp>
        <p:nvSpPr>
          <p:cNvPr id="2" name="Rectángulo 1"/>
          <p:cNvSpPr/>
          <p:nvPr/>
        </p:nvSpPr>
        <p:spPr>
          <a:xfrm>
            <a:off x="0" y="4228590"/>
            <a:ext cx="2627642" cy="261610"/>
          </a:xfrm>
          <a:prstGeom prst="rect">
            <a:avLst/>
          </a:prstGeom>
        </p:spPr>
        <p:txBody>
          <a:bodyPr wrap="none">
            <a:spAutoFit/>
          </a:bodyPr>
          <a:lstStyle/>
          <a:p>
            <a:pPr lvl="1" algn="just"/>
            <a:r>
              <a:rPr lang="es-ES" sz="1100" b="1" dirty="0">
                <a:latin typeface="Trebuchet MS" panose="020B0603020202020204" pitchFamily="34" charset="0"/>
              </a:rPr>
              <a:t>Tabla 10.1: Rango de Voltajes</a:t>
            </a:r>
            <a:endParaRPr lang="en-US" sz="1100" b="1" dirty="0">
              <a:latin typeface="Trebuchet MS" panose="020B0603020202020204" pitchFamily="34" charset="0"/>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800" y="298377"/>
            <a:ext cx="3200399" cy="4490332"/>
          </a:xfrm>
          <a:prstGeom prst="rect">
            <a:avLst/>
          </a:prstGeom>
        </p:spPr>
        <p:txBody>
          <a:bodyPr vert="horz" wrap="square" lIns="0" tIns="12065" rIns="0" bIns="0" rtlCol="0">
            <a:spAutoFit/>
          </a:bodyPr>
          <a:lstStyle/>
          <a:p>
            <a:pPr algn="just">
              <a:lnSpc>
                <a:spcPct val="100000"/>
              </a:lnSpc>
              <a:spcBef>
                <a:spcPts val="55"/>
              </a:spcBef>
            </a:pPr>
            <a:r>
              <a:rPr lang="es-ES" sz="1100" b="1" dirty="0" smtClean="0">
                <a:latin typeface="Arial MT"/>
                <a:cs typeface="Arial MT"/>
              </a:rPr>
              <a:t>10.2  Protección </a:t>
            </a:r>
            <a:r>
              <a:rPr lang="es-ES" sz="1100" b="1" dirty="0">
                <a:latin typeface="Arial MT"/>
                <a:cs typeface="Arial MT"/>
              </a:rPr>
              <a:t>por </a:t>
            </a:r>
            <a:r>
              <a:rPr lang="es-ES" sz="1100" b="1" dirty="0" smtClean="0">
                <a:latin typeface="Arial MT"/>
                <a:cs typeface="Arial MT"/>
              </a:rPr>
              <a:t>apertura </a:t>
            </a:r>
            <a:r>
              <a:rPr lang="es-ES" sz="1100" b="1" dirty="0">
                <a:latin typeface="Arial MT"/>
                <a:cs typeface="Arial MT"/>
              </a:rPr>
              <a:t>o Mensajes de Advertencia</a:t>
            </a:r>
          </a:p>
          <a:p>
            <a:pPr algn="just">
              <a:lnSpc>
                <a:spcPct val="100000"/>
              </a:lnSpc>
              <a:spcBef>
                <a:spcPts val="55"/>
              </a:spcBef>
            </a:pPr>
            <a:endParaRPr lang="es-ES" sz="1100" dirty="0">
              <a:latin typeface="Arial MT"/>
              <a:cs typeface="Arial MT"/>
            </a:endParaRPr>
          </a:p>
          <a:p>
            <a:pPr algn="just">
              <a:lnSpc>
                <a:spcPct val="100000"/>
              </a:lnSpc>
              <a:spcBef>
                <a:spcPts val="55"/>
              </a:spcBef>
            </a:pPr>
            <a:r>
              <a:rPr lang="es-ES" sz="1100" dirty="0">
                <a:latin typeface="Arial MT"/>
                <a:cs typeface="Arial MT"/>
              </a:rPr>
              <a:t>Esta sección trata sobre la protección contra descargas eléctricas en condiciones de falla. Las personas y los animales </a:t>
            </a:r>
            <a:r>
              <a:rPr lang="es-ES" sz="1100" dirty="0" smtClean="0">
                <a:latin typeface="Arial MT"/>
                <a:cs typeface="Arial MT"/>
              </a:rPr>
              <a:t>deben </a:t>
            </a:r>
            <a:r>
              <a:rPr lang="es-ES" sz="1100" dirty="0">
                <a:latin typeface="Arial MT"/>
                <a:cs typeface="Arial MT"/>
              </a:rPr>
              <a:t>estar protegidos de los peligros de las corrientes peligrosas que atraviesan el cuerpo. Para ello, la coordinación de los sistemas con equipos de protección contra </a:t>
            </a:r>
            <a:r>
              <a:rPr lang="es-ES" sz="1100" dirty="0" err="1">
                <a:latin typeface="Arial MT"/>
                <a:cs typeface="Arial MT"/>
              </a:rPr>
              <a:t>sobrecorriente</a:t>
            </a:r>
            <a:r>
              <a:rPr lang="es-ES" sz="1100" dirty="0">
                <a:latin typeface="Arial MT"/>
                <a:cs typeface="Arial MT"/>
              </a:rPr>
              <a:t> es de suma importancia. Las medidas de protección de protección por desconexión según IEC 60 364, parte 41 para sistemas TN y TT o por advertencia para sistemas IT con conexión </a:t>
            </a:r>
            <a:r>
              <a:rPr lang="es-ES" sz="1100" dirty="0" smtClean="0">
                <a:latin typeface="Arial MT"/>
                <a:cs typeface="Arial MT"/>
              </a:rPr>
              <a:t>equipotencial, </a:t>
            </a:r>
            <a:r>
              <a:rPr lang="es-ES" sz="1100" dirty="0">
                <a:latin typeface="Arial MT"/>
                <a:cs typeface="Arial MT"/>
              </a:rPr>
              <a:t>encuentran aquí aplicación.</a:t>
            </a:r>
          </a:p>
          <a:p>
            <a:pPr algn="just">
              <a:lnSpc>
                <a:spcPct val="100000"/>
              </a:lnSpc>
              <a:spcBef>
                <a:spcPts val="55"/>
              </a:spcBef>
            </a:pPr>
            <a:endParaRPr lang="es-ES" sz="1100" dirty="0">
              <a:latin typeface="Arial MT"/>
              <a:cs typeface="Arial MT"/>
            </a:endParaRPr>
          </a:p>
          <a:p>
            <a:pPr algn="just">
              <a:lnSpc>
                <a:spcPct val="100000"/>
              </a:lnSpc>
              <a:spcBef>
                <a:spcPts val="55"/>
              </a:spcBef>
            </a:pPr>
            <a:r>
              <a:rPr lang="es-ES" sz="1100" b="1" dirty="0" smtClean="0">
                <a:latin typeface="Arial MT"/>
                <a:cs typeface="Arial MT"/>
              </a:rPr>
              <a:t>10.2.1  Sistemas </a:t>
            </a:r>
            <a:r>
              <a:rPr lang="es-ES" sz="1100" b="1" dirty="0">
                <a:latin typeface="Arial MT"/>
                <a:cs typeface="Arial MT"/>
              </a:rPr>
              <a:t>TN</a:t>
            </a:r>
          </a:p>
          <a:p>
            <a:pPr algn="just">
              <a:lnSpc>
                <a:spcPct val="100000"/>
              </a:lnSpc>
              <a:spcBef>
                <a:spcPts val="55"/>
              </a:spcBef>
            </a:pPr>
            <a:endParaRPr lang="es-ES" sz="1100" dirty="0">
              <a:latin typeface="Arial MT"/>
              <a:cs typeface="Arial MT"/>
            </a:endParaRPr>
          </a:p>
          <a:p>
            <a:pPr algn="just">
              <a:lnSpc>
                <a:spcPct val="100000"/>
              </a:lnSpc>
              <a:spcBef>
                <a:spcPts val="55"/>
              </a:spcBef>
            </a:pPr>
            <a:r>
              <a:rPr lang="es-ES" sz="1100" dirty="0">
                <a:latin typeface="Arial MT"/>
                <a:cs typeface="Arial MT"/>
              </a:rPr>
              <a:t>En los sistemas TN (Figura 10.1), debe fluir una gran corriente de cortocircuito para que el </a:t>
            </a:r>
            <a:r>
              <a:rPr lang="es-ES" sz="1100" dirty="0" smtClean="0">
                <a:latin typeface="Arial MT"/>
                <a:cs typeface="Arial MT"/>
              </a:rPr>
              <a:t>apertura </a:t>
            </a:r>
            <a:r>
              <a:rPr lang="es-ES" sz="1100" dirty="0">
                <a:latin typeface="Arial MT"/>
                <a:cs typeface="Arial MT"/>
              </a:rPr>
              <a:t>se produzca en el tiempo especificado (0,2 s, 0,4 s y 0,5 s) (Tabla 10.2). Si no se puede cumplir la condición de disparo, es necesario reducir la corriente nominal del dispositivo de protección contra </a:t>
            </a:r>
            <a:r>
              <a:rPr lang="es-ES" sz="1100" dirty="0" err="1">
                <a:latin typeface="Arial MT"/>
                <a:cs typeface="Arial MT"/>
              </a:rPr>
              <a:t>sobrecorriente</a:t>
            </a:r>
            <a:r>
              <a:rPr lang="es-ES" sz="1100" dirty="0">
                <a:latin typeface="Arial MT"/>
                <a:cs typeface="Arial MT"/>
              </a:rPr>
              <a:t> o prever un RCD o una conexión equipotencial adicional.</a:t>
            </a:r>
            <a:endParaRPr sz="1100" dirty="0">
              <a:latin typeface="Arial MT"/>
              <a:cs typeface="Arial MT"/>
            </a:endParaRPr>
          </a:p>
        </p:txBody>
      </p:sp>
      <p:pic>
        <p:nvPicPr>
          <p:cNvPr id="19" name="Imagen 18"/>
          <p:cNvPicPr>
            <a:picLocks noChangeAspect="1"/>
          </p:cNvPicPr>
          <p:nvPr/>
        </p:nvPicPr>
        <p:blipFill>
          <a:blip r:embed="rId2"/>
          <a:stretch>
            <a:fillRect/>
          </a:stretch>
        </p:blipFill>
        <p:spPr>
          <a:xfrm>
            <a:off x="3657600" y="298377"/>
            <a:ext cx="5276850" cy="3968823"/>
          </a:xfrm>
          <a:prstGeom prst="rect">
            <a:avLst/>
          </a:prstGeom>
        </p:spPr>
      </p:pic>
      <p:sp>
        <p:nvSpPr>
          <p:cNvPr id="20" name="Rectángulo 19"/>
          <p:cNvSpPr/>
          <p:nvPr/>
        </p:nvSpPr>
        <p:spPr>
          <a:xfrm>
            <a:off x="4162425" y="5372100"/>
            <a:ext cx="4876800" cy="430887"/>
          </a:xfrm>
          <a:prstGeom prst="rect">
            <a:avLst/>
          </a:prstGeom>
        </p:spPr>
        <p:txBody>
          <a:bodyPr wrap="square">
            <a:spAutoFit/>
          </a:bodyPr>
          <a:lstStyle/>
          <a:p>
            <a:pPr algn="ctr"/>
            <a:r>
              <a:rPr lang="en-US" sz="1100" b="1" dirty="0" err="1" smtClean="0"/>
              <a:t>Tabla</a:t>
            </a:r>
            <a:r>
              <a:rPr lang="en-US" sz="1100" b="1" dirty="0" smtClean="0"/>
              <a:t> 10.2</a:t>
            </a:r>
            <a:r>
              <a:rPr lang="en-US" sz="1100" b="1" dirty="0"/>
              <a:t>: </a:t>
            </a:r>
            <a:r>
              <a:rPr lang="en-US" sz="1100" b="1" dirty="0" err="1"/>
              <a:t>Tensiones</a:t>
            </a:r>
            <a:r>
              <a:rPr lang="en-US" sz="1100" b="1" dirty="0"/>
              <a:t> </a:t>
            </a:r>
            <a:r>
              <a:rPr lang="en-US" sz="1100" b="1" dirty="0" err="1"/>
              <a:t>nominales</a:t>
            </a:r>
            <a:r>
              <a:rPr lang="en-US" sz="1100" b="1" dirty="0"/>
              <a:t> y </a:t>
            </a:r>
            <a:r>
              <a:rPr lang="en-US" sz="1100" b="1" dirty="0" err="1"/>
              <a:t>tiempos</a:t>
            </a:r>
            <a:r>
              <a:rPr lang="en-US" sz="1100" b="1" dirty="0"/>
              <a:t> </a:t>
            </a:r>
            <a:r>
              <a:rPr lang="en-US" sz="1100" b="1" dirty="0" err="1"/>
              <a:t>máximos</a:t>
            </a:r>
            <a:r>
              <a:rPr lang="en-US" sz="1100" b="1" dirty="0"/>
              <a:t> de </a:t>
            </a:r>
            <a:r>
              <a:rPr lang="en-US" sz="1100" b="1" dirty="0" err="1" smtClean="0"/>
              <a:t>apertura</a:t>
            </a:r>
            <a:r>
              <a:rPr lang="en-US" sz="1100" b="1" dirty="0" smtClean="0"/>
              <a:t> </a:t>
            </a:r>
            <a:r>
              <a:rPr lang="en-US" sz="1100" b="1" dirty="0"/>
              <a:t>para </a:t>
            </a:r>
            <a:r>
              <a:rPr lang="en-US" sz="1100" b="1" dirty="0" err="1"/>
              <a:t>sistemas</a:t>
            </a:r>
            <a:r>
              <a:rPr lang="en-US" sz="1100" b="1" dirty="0"/>
              <a:t> TN</a:t>
            </a:r>
          </a:p>
        </p:txBody>
      </p:sp>
      <p:sp>
        <p:nvSpPr>
          <p:cNvPr id="21" name="object 18"/>
          <p:cNvSpPr txBox="1"/>
          <p:nvPr/>
        </p:nvSpPr>
        <p:spPr>
          <a:xfrm>
            <a:off x="5562600" y="3824130"/>
            <a:ext cx="3821763" cy="181460"/>
          </a:xfrm>
          <a:prstGeom prst="rect">
            <a:avLst/>
          </a:prstGeom>
        </p:spPr>
        <p:txBody>
          <a:bodyPr vert="horz" wrap="square" lIns="0" tIns="12065" rIns="0" bIns="0" rtlCol="0">
            <a:spAutoFit/>
          </a:bodyPr>
          <a:lstStyle/>
          <a:p>
            <a:pPr marL="12700" algn="ctr">
              <a:lnSpc>
                <a:spcPct val="100000"/>
              </a:lnSpc>
              <a:spcBef>
                <a:spcPts val="95"/>
              </a:spcBef>
            </a:pPr>
            <a:r>
              <a:rPr lang="en-US" sz="1100" b="1" spc="-30" dirty="0" err="1">
                <a:latin typeface="Arial MT"/>
                <a:cs typeface="Arial MT"/>
              </a:rPr>
              <a:t>Figura</a:t>
            </a:r>
            <a:r>
              <a:rPr lang="en-US" sz="1100" b="1" spc="-30" dirty="0">
                <a:latin typeface="Arial MT"/>
                <a:cs typeface="Arial MT"/>
              </a:rPr>
              <a:t> </a:t>
            </a:r>
            <a:r>
              <a:rPr lang="en-US" sz="1100" b="1" spc="-30" dirty="0" smtClean="0">
                <a:latin typeface="Arial MT"/>
                <a:cs typeface="Arial MT"/>
              </a:rPr>
              <a:t>10.1     </a:t>
            </a:r>
            <a:r>
              <a:rPr lang="en-US" sz="1100" b="1" spc="-30" dirty="0" err="1" smtClean="0">
                <a:latin typeface="Arial MT"/>
                <a:cs typeface="Arial MT"/>
              </a:rPr>
              <a:t>Circuito</a:t>
            </a:r>
            <a:r>
              <a:rPr lang="en-US" sz="1100" b="1" spc="-30" dirty="0" smtClean="0">
                <a:latin typeface="Arial MT"/>
                <a:cs typeface="Arial MT"/>
              </a:rPr>
              <a:t> </a:t>
            </a:r>
            <a:r>
              <a:rPr lang="en-US" sz="1100" b="1" spc="-30" dirty="0">
                <a:latin typeface="Arial MT"/>
                <a:cs typeface="Arial MT"/>
              </a:rPr>
              <a:t>de un </a:t>
            </a:r>
            <a:r>
              <a:rPr lang="en-US" sz="1100" b="1" spc="-30" dirty="0" err="1">
                <a:latin typeface="Arial MT"/>
                <a:cs typeface="Arial MT"/>
              </a:rPr>
              <a:t>sistema</a:t>
            </a:r>
            <a:r>
              <a:rPr lang="en-US" sz="1100" b="1" spc="-30" dirty="0">
                <a:latin typeface="Arial MT"/>
                <a:cs typeface="Arial MT"/>
              </a:rPr>
              <a:t> TN</a:t>
            </a:r>
            <a:endParaRPr sz="1100" b="1" dirty="0">
              <a:latin typeface="Trebuchet MS"/>
              <a:cs typeface="Trebuchet MS"/>
            </a:endParaRPr>
          </a:p>
        </p:txBody>
      </p:sp>
      <p:pic>
        <p:nvPicPr>
          <p:cNvPr id="22" name="Imagen 21"/>
          <p:cNvPicPr>
            <a:picLocks noChangeAspect="1"/>
          </p:cNvPicPr>
          <p:nvPr/>
        </p:nvPicPr>
        <p:blipFill>
          <a:blip r:embed="rId3"/>
          <a:stretch>
            <a:fillRect/>
          </a:stretch>
        </p:blipFill>
        <p:spPr>
          <a:xfrm>
            <a:off x="5410200" y="4267200"/>
            <a:ext cx="2228850" cy="1104900"/>
          </a:xfrm>
          <a:prstGeom prst="rect">
            <a:avLst/>
          </a:prstGeom>
        </p:spPr>
      </p:pic>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txBox="1"/>
          <p:nvPr/>
        </p:nvSpPr>
        <p:spPr>
          <a:xfrm>
            <a:off x="257175" y="1976093"/>
            <a:ext cx="5830723" cy="3280385"/>
          </a:xfrm>
          <a:prstGeom prst="rect">
            <a:avLst/>
          </a:prstGeom>
        </p:spPr>
        <p:txBody>
          <a:bodyPr vert="horz" wrap="square" lIns="0" tIns="15240" rIns="0" bIns="0" rtlCol="0">
            <a:spAutoFit/>
          </a:bodyPr>
          <a:lstStyle/>
          <a:p>
            <a:pPr marL="12700">
              <a:spcBef>
                <a:spcPts val="120"/>
              </a:spcBef>
            </a:pPr>
            <a:r>
              <a:rPr lang="es-ES" sz="1100" spc="-30" dirty="0" smtClean="0">
                <a:latin typeface="Trebuchet MS" panose="020B0603020202020204" pitchFamily="34" charset="0"/>
                <a:cs typeface="Arial MT"/>
              </a:rPr>
              <a:t>Para </a:t>
            </a:r>
            <a:r>
              <a:rPr lang="es-ES" sz="1100" spc="-30" dirty="0">
                <a:latin typeface="Trebuchet MS" panose="020B0603020202020204" pitchFamily="34" charset="0"/>
                <a:cs typeface="Arial MT"/>
              </a:rPr>
              <a:t>el sistema TS, de la Figura 10.2 obtenemos las siguientes condiciones de </a:t>
            </a:r>
            <a:r>
              <a:rPr lang="es-ES" sz="1100" spc="-30" dirty="0" smtClean="0">
                <a:latin typeface="Trebuchet MS" panose="020B0603020202020204" pitchFamily="34" charset="0"/>
                <a:cs typeface="Arial MT"/>
              </a:rPr>
              <a:t>apertura:</a:t>
            </a:r>
            <a:endParaRPr lang="es-ES" sz="1100" spc="-30" dirty="0">
              <a:latin typeface="Trebuchet MS" panose="020B0603020202020204" pitchFamily="34" charset="0"/>
              <a:cs typeface="Arial MT"/>
            </a:endParaRPr>
          </a:p>
          <a:p>
            <a:pPr marL="12700">
              <a:spcBef>
                <a:spcPts val="120"/>
              </a:spcBef>
            </a:pPr>
            <a:endParaRPr lang="es-ES" sz="1100" spc="-30" dirty="0" smtClean="0">
              <a:latin typeface="Trebuchet MS" panose="020B0603020202020204" pitchFamily="34" charset="0"/>
              <a:cs typeface="Arial MT"/>
            </a:endParaRPr>
          </a:p>
          <a:p>
            <a:pPr marL="12700">
              <a:spcBef>
                <a:spcPts val="120"/>
              </a:spcBef>
            </a:pPr>
            <a:endParaRPr lang="es-ES" sz="1100" spc="-30" dirty="0">
              <a:latin typeface="Trebuchet MS" panose="020B0603020202020204" pitchFamily="34" charset="0"/>
              <a:cs typeface="Arial MT"/>
            </a:endParaRPr>
          </a:p>
          <a:p>
            <a:pPr marL="12700">
              <a:spcBef>
                <a:spcPts val="120"/>
              </a:spcBef>
            </a:pPr>
            <a:endParaRPr lang="es-ES" sz="1100" spc="-30" dirty="0" smtClean="0">
              <a:latin typeface="Trebuchet MS" panose="020B0603020202020204" pitchFamily="34" charset="0"/>
              <a:cs typeface="Arial MT"/>
            </a:endParaRPr>
          </a:p>
          <a:p>
            <a:pPr marL="12700">
              <a:spcBef>
                <a:spcPts val="120"/>
              </a:spcBef>
            </a:pPr>
            <a:endParaRPr lang="es-ES" sz="1100" spc="-30" dirty="0">
              <a:latin typeface="Trebuchet MS" panose="020B0603020202020204" pitchFamily="34" charset="0"/>
              <a:cs typeface="Arial MT"/>
            </a:endParaRPr>
          </a:p>
          <a:p>
            <a:pPr marL="12700">
              <a:spcBef>
                <a:spcPts val="120"/>
              </a:spcBef>
            </a:pPr>
            <a:endParaRPr lang="es-ES" sz="1100" spc="-30" dirty="0" smtClean="0">
              <a:latin typeface="Trebuchet MS" panose="020B0603020202020204" pitchFamily="34" charset="0"/>
              <a:cs typeface="Arial MT"/>
            </a:endParaRPr>
          </a:p>
          <a:p>
            <a:pPr marL="12700">
              <a:spcBef>
                <a:spcPts val="120"/>
              </a:spcBef>
            </a:pPr>
            <a:endParaRPr lang="es-ES" sz="1100" spc="-30" dirty="0">
              <a:latin typeface="Trebuchet MS" panose="020B0603020202020204" pitchFamily="34" charset="0"/>
              <a:cs typeface="Arial MT"/>
            </a:endParaRPr>
          </a:p>
          <a:p>
            <a:pPr marL="12700">
              <a:spcBef>
                <a:spcPts val="120"/>
              </a:spcBef>
            </a:pPr>
            <a:endParaRPr lang="es-ES" sz="1100" spc="-30" dirty="0" smtClean="0">
              <a:latin typeface="Trebuchet MS" panose="020B0603020202020204" pitchFamily="34" charset="0"/>
              <a:cs typeface="Arial MT"/>
            </a:endParaRPr>
          </a:p>
          <a:p>
            <a:pPr marL="12700">
              <a:spcBef>
                <a:spcPts val="120"/>
              </a:spcBef>
            </a:pPr>
            <a:endParaRPr lang="es-ES" sz="1100" spc="-30" dirty="0">
              <a:latin typeface="Trebuchet MS" panose="020B0603020202020204" pitchFamily="34" charset="0"/>
              <a:cs typeface="Arial MT"/>
            </a:endParaRPr>
          </a:p>
          <a:p>
            <a:pPr marL="12700">
              <a:spcBef>
                <a:spcPts val="120"/>
              </a:spcBef>
            </a:pPr>
            <a:endParaRPr lang="es-ES" sz="1100" spc="-30" dirty="0">
              <a:latin typeface="Trebuchet MS" panose="020B0603020202020204" pitchFamily="34" charset="0"/>
              <a:cs typeface="Arial MT"/>
            </a:endParaRPr>
          </a:p>
          <a:p>
            <a:pPr marL="12700">
              <a:spcBef>
                <a:spcPts val="120"/>
              </a:spcBef>
            </a:pPr>
            <a:r>
              <a:rPr lang="es-ES" sz="1100" spc="-30" dirty="0">
                <a:latin typeface="Trebuchet MS" panose="020B0603020202020204" pitchFamily="34" charset="0"/>
                <a:cs typeface="Arial MT"/>
              </a:rPr>
              <a:t>Aquí los significados de los símbolos son:</a:t>
            </a:r>
          </a:p>
          <a:p>
            <a:pPr marL="12700">
              <a:spcBef>
                <a:spcPts val="120"/>
              </a:spcBef>
            </a:pPr>
            <a:r>
              <a:rPr lang="es-ES" sz="1100" spc="-30" dirty="0" err="1" smtClean="0">
                <a:latin typeface="Trebuchet MS" panose="020B0603020202020204" pitchFamily="34" charset="0"/>
                <a:cs typeface="Arial MT"/>
              </a:rPr>
              <a:t>Zs</a:t>
            </a:r>
            <a:r>
              <a:rPr lang="es-ES" sz="1100" spc="-30" dirty="0" smtClean="0">
                <a:latin typeface="Trebuchet MS" panose="020B0603020202020204" pitchFamily="34" charset="0"/>
                <a:cs typeface="Arial MT"/>
              </a:rPr>
              <a:t>     Impedancia </a:t>
            </a:r>
            <a:r>
              <a:rPr lang="es-ES" sz="1100" spc="-30" dirty="0">
                <a:latin typeface="Trebuchet MS" panose="020B0603020202020204" pitchFamily="34" charset="0"/>
                <a:cs typeface="Arial MT"/>
              </a:rPr>
              <a:t>de </a:t>
            </a:r>
            <a:r>
              <a:rPr lang="es-ES" sz="1100" spc="-30" dirty="0" smtClean="0">
                <a:latin typeface="Trebuchet MS" panose="020B0603020202020204" pitchFamily="34" charset="0"/>
                <a:cs typeface="Arial MT"/>
              </a:rPr>
              <a:t>lazo </a:t>
            </a:r>
          </a:p>
          <a:p>
            <a:pPr marL="12700">
              <a:spcBef>
                <a:spcPts val="120"/>
              </a:spcBef>
            </a:pPr>
            <a:r>
              <a:rPr lang="es-ES" sz="1100" spc="-30" dirty="0" smtClean="0">
                <a:latin typeface="Trebuchet MS" panose="020B0603020202020204" pitchFamily="34" charset="0"/>
                <a:cs typeface="Arial MT"/>
              </a:rPr>
              <a:t>U0    Voltaje </a:t>
            </a:r>
            <a:r>
              <a:rPr lang="es-ES" sz="1100" spc="-30" dirty="0">
                <a:latin typeface="Trebuchet MS" panose="020B0603020202020204" pitchFamily="34" charset="0"/>
                <a:cs typeface="Arial MT"/>
              </a:rPr>
              <a:t>de línea a tierra</a:t>
            </a:r>
          </a:p>
          <a:p>
            <a:pPr marL="12700">
              <a:spcBef>
                <a:spcPts val="120"/>
              </a:spcBef>
            </a:pPr>
            <a:r>
              <a:rPr lang="es-ES" sz="1100" spc="-30" dirty="0" err="1">
                <a:latin typeface="Trebuchet MS" panose="020B0603020202020204" pitchFamily="34" charset="0"/>
                <a:cs typeface="Arial MT"/>
              </a:rPr>
              <a:t>Ia</a:t>
            </a:r>
            <a:r>
              <a:rPr lang="es-ES" sz="1100" spc="-30" dirty="0">
                <a:latin typeface="Trebuchet MS" panose="020B0603020202020204" pitchFamily="34" charset="0"/>
                <a:cs typeface="Arial MT"/>
              </a:rPr>
              <a:t> </a:t>
            </a:r>
            <a:r>
              <a:rPr lang="es-ES" sz="1100" spc="-30" dirty="0" smtClean="0">
                <a:latin typeface="Trebuchet MS" panose="020B0603020202020204" pitchFamily="34" charset="0"/>
                <a:cs typeface="Arial MT"/>
              </a:rPr>
              <a:t>   Corriente </a:t>
            </a:r>
            <a:r>
              <a:rPr lang="es-ES" sz="1100" spc="-30" dirty="0">
                <a:latin typeface="Trebuchet MS" panose="020B0603020202020204" pitchFamily="34" charset="0"/>
                <a:cs typeface="Arial MT"/>
              </a:rPr>
              <a:t>de </a:t>
            </a:r>
            <a:r>
              <a:rPr lang="es-ES" sz="1100" spc="-30" dirty="0" smtClean="0">
                <a:latin typeface="Trebuchet MS" panose="020B0603020202020204" pitchFamily="34" charset="0"/>
                <a:cs typeface="Arial MT"/>
              </a:rPr>
              <a:t>apertura </a:t>
            </a:r>
            <a:r>
              <a:rPr lang="es-ES" sz="1100" spc="-30" dirty="0">
                <a:latin typeface="Trebuchet MS" panose="020B0603020202020204" pitchFamily="34" charset="0"/>
                <a:cs typeface="Arial MT"/>
              </a:rPr>
              <a:t>del dispositivo de protección contra </a:t>
            </a:r>
            <a:r>
              <a:rPr lang="es-ES" sz="1100" spc="-30" dirty="0" err="1">
                <a:latin typeface="Trebuchet MS" panose="020B0603020202020204" pitchFamily="34" charset="0"/>
                <a:cs typeface="Arial MT"/>
              </a:rPr>
              <a:t>sobrecorriente</a:t>
            </a:r>
            <a:endParaRPr lang="es-ES" sz="1100" spc="-30" dirty="0">
              <a:latin typeface="Trebuchet MS" panose="020B0603020202020204" pitchFamily="34" charset="0"/>
              <a:cs typeface="Arial MT"/>
            </a:endParaRPr>
          </a:p>
          <a:p>
            <a:pPr marL="12700">
              <a:spcBef>
                <a:spcPts val="120"/>
              </a:spcBef>
            </a:pPr>
            <a:r>
              <a:rPr lang="es-ES" sz="1100" spc="-30" dirty="0" err="1" smtClean="0">
                <a:latin typeface="Trebuchet MS" panose="020B0603020202020204" pitchFamily="34" charset="0"/>
                <a:cs typeface="Arial MT"/>
              </a:rPr>
              <a:t>Zv</a:t>
            </a:r>
            <a:r>
              <a:rPr lang="es-ES" sz="1100" spc="-30" dirty="0" smtClean="0">
                <a:latin typeface="Trebuchet MS" panose="020B0603020202020204" pitchFamily="34" charset="0"/>
                <a:cs typeface="Arial MT"/>
              </a:rPr>
              <a:t>   Impedancia </a:t>
            </a:r>
            <a:r>
              <a:rPr lang="es-ES" sz="1100" spc="-30" dirty="0">
                <a:latin typeface="Trebuchet MS" panose="020B0603020202020204" pitchFamily="34" charset="0"/>
                <a:cs typeface="Arial MT"/>
              </a:rPr>
              <a:t>de </a:t>
            </a:r>
            <a:r>
              <a:rPr lang="es-ES" sz="1100" spc="-30" dirty="0" smtClean="0">
                <a:latin typeface="Trebuchet MS" panose="020B0603020202020204" pitchFamily="34" charset="0"/>
                <a:cs typeface="Arial MT"/>
              </a:rPr>
              <a:t>fuente</a:t>
            </a:r>
            <a:endParaRPr lang="es-ES" sz="1100" spc="-30" dirty="0">
              <a:latin typeface="Trebuchet MS" panose="020B0603020202020204" pitchFamily="34" charset="0"/>
              <a:cs typeface="Arial MT"/>
            </a:endParaRPr>
          </a:p>
          <a:p>
            <a:pPr marL="12700">
              <a:spcBef>
                <a:spcPts val="120"/>
              </a:spcBef>
            </a:pPr>
            <a:r>
              <a:rPr lang="es-ES" sz="1100" spc="-30" dirty="0" smtClean="0">
                <a:latin typeface="Trebuchet MS" panose="020B0603020202020204" pitchFamily="34" charset="0"/>
                <a:cs typeface="Arial MT"/>
              </a:rPr>
              <a:t>Z’    Impedancia </a:t>
            </a:r>
            <a:r>
              <a:rPr lang="es-ES" sz="1100" spc="-30" dirty="0">
                <a:latin typeface="Trebuchet MS" panose="020B0603020202020204" pitchFamily="34" charset="0"/>
                <a:cs typeface="Arial MT"/>
              </a:rPr>
              <a:t>por unidad Z'</a:t>
            </a:r>
          </a:p>
          <a:p>
            <a:pPr marL="12700">
              <a:spcBef>
                <a:spcPts val="120"/>
              </a:spcBef>
            </a:pPr>
            <a:r>
              <a:rPr lang="es-ES" sz="1100" spc="-30" dirty="0">
                <a:latin typeface="Trebuchet MS" panose="020B0603020202020204" pitchFamily="34" charset="0"/>
                <a:cs typeface="Arial MT"/>
              </a:rPr>
              <a:t>l </a:t>
            </a:r>
            <a:r>
              <a:rPr lang="es-ES" sz="1100" spc="-30" dirty="0" smtClean="0">
                <a:latin typeface="Trebuchet MS" panose="020B0603020202020204" pitchFamily="34" charset="0"/>
                <a:cs typeface="Arial MT"/>
              </a:rPr>
              <a:t>     Longitud </a:t>
            </a:r>
            <a:r>
              <a:rPr lang="es-ES" sz="1100" spc="-30" dirty="0">
                <a:latin typeface="Trebuchet MS" panose="020B0603020202020204" pitchFamily="34" charset="0"/>
                <a:cs typeface="Arial MT"/>
              </a:rPr>
              <a:t>del cable o línea</a:t>
            </a:r>
          </a:p>
          <a:p>
            <a:pPr marL="12700">
              <a:spcBef>
                <a:spcPts val="120"/>
              </a:spcBef>
            </a:pPr>
            <a:r>
              <a:rPr lang="es-ES" sz="1100" spc="-30" dirty="0" smtClean="0">
                <a:latin typeface="Trebuchet MS" panose="020B0603020202020204" pitchFamily="34" charset="0"/>
                <a:cs typeface="Arial MT"/>
              </a:rPr>
              <a:t>La </a:t>
            </a:r>
            <a:r>
              <a:rPr lang="es-ES" sz="1100" spc="-30" dirty="0">
                <a:latin typeface="Trebuchet MS" panose="020B0603020202020204" pitchFamily="34" charset="0"/>
                <a:cs typeface="Arial MT"/>
              </a:rPr>
              <a:t>relación</a:t>
            </a:r>
            <a:endParaRPr sz="1100" dirty="0">
              <a:latin typeface="Trebuchet MS" panose="020B0603020202020204" pitchFamily="34" charset="0"/>
              <a:cs typeface="Arial MT"/>
            </a:endParaRPr>
          </a:p>
        </p:txBody>
      </p:sp>
      <p:pic>
        <p:nvPicPr>
          <p:cNvPr id="35" name="Imagen 34"/>
          <p:cNvPicPr>
            <a:picLocks noChangeAspect="1"/>
          </p:cNvPicPr>
          <p:nvPr/>
        </p:nvPicPr>
        <p:blipFill>
          <a:blip r:embed="rId2"/>
          <a:stretch>
            <a:fillRect/>
          </a:stretch>
        </p:blipFill>
        <p:spPr>
          <a:xfrm>
            <a:off x="228600" y="114300"/>
            <a:ext cx="2828925" cy="1657350"/>
          </a:xfrm>
          <a:prstGeom prst="rect">
            <a:avLst/>
          </a:prstGeom>
        </p:spPr>
      </p:pic>
      <p:sp>
        <p:nvSpPr>
          <p:cNvPr id="36" name="Rectángulo 35"/>
          <p:cNvSpPr/>
          <p:nvPr/>
        </p:nvSpPr>
        <p:spPr>
          <a:xfrm>
            <a:off x="228600" y="1714483"/>
            <a:ext cx="4572000" cy="261610"/>
          </a:xfrm>
          <a:prstGeom prst="rect">
            <a:avLst/>
          </a:prstGeom>
        </p:spPr>
        <p:txBody>
          <a:bodyPr>
            <a:spAutoFit/>
          </a:bodyPr>
          <a:lstStyle/>
          <a:p>
            <a:pPr marL="12700">
              <a:spcBef>
                <a:spcPts val="120"/>
              </a:spcBef>
            </a:pPr>
            <a:r>
              <a:rPr lang="es-ES" sz="1100" b="1" spc="-30" dirty="0">
                <a:latin typeface="Trebuchet MS" panose="020B0603020202020204" pitchFamily="34" charset="0"/>
                <a:cs typeface="Arial MT"/>
              </a:rPr>
              <a:t>Figura 10.2 Circuito equivalente para un sistema TN</a:t>
            </a:r>
          </a:p>
        </p:txBody>
      </p:sp>
      <p:sp>
        <p:nvSpPr>
          <p:cNvPr id="37" name="Rectángulo 36"/>
          <p:cNvSpPr/>
          <p:nvPr/>
        </p:nvSpPr>
        <p:spPr>
          <a:xfrm>
            <a:off x="152400" y="5387283"/>
            <a:ext cx="1749197" cy="261610"/>
          </a:xfrm>
          <a:prstGeom prst="rect">
            <a:avLst/>
          </a:prstGeom>
        </p:spPr>
        <p:txBody>
          <a:bodyPr wrap="none">
            <a:spAutoFit/>
          </a:bodyPr>
          <a:lstStyle/>
          <a:p>
            <a:r>
              <a:rPr lang="en-US" sz="1100" dirty="0" err="1">
                <a:latin typeface="Trebuchet MS" panose="020B0603020202020204" pitchFamily="34" charset="0"/>
              </a:rPr>
              <a:t>Siempre</a:t>
            </a:r>
            <a:r>
              <a:rPr lang="en-US" sz="1100" dirty="0">
                <a:latin typeface="Trebuchet MS" panose="020B0603020202020204" pitchFamily="34" charset="0"/>
              </a:rPr>
              <a:t> </a:t>
            </a:r>
            <a:r>
              <a:rPr lang="en-US" sz="1100" dirty="0" err="1">
                <a:latin typeface="Trebuchet MS" panose="020B0603020202020204" pitchFamily="34" charset="0"/>
              </a:rPr>
              <a:t>debe</a:t>
            </a:r>
            <a:r>
              <a:rPr lang="en-US" sz="1100" dirty="0">
                <a:latin typeface="Trebuchet MS" panose="020B0603020202020204" pitchFamily="34" charset="0"/>
              </a:rPr>
              <a:t> </a:t>
            </a:r>
            <a:r>
              <a:rPr lang="en-US" sz="1100" dirty="0" err="1">
                <a:latin typeface="Trebuchet MS" panose="020B0603020202020204" pitchFamily="34" charset="0"/>
              </a:rPr>
              <a:t>ser</a:t>
            </a:r>
            <a:r>
              <a:rPr lang="en-US" sz="1100" dirty="0">
                <a:latin typeface="Trebuchet MS" panose="020B0603020202020204" pitchFamily="34" charset="0"/>
              </a:rPr>
              <a:t> </a:t>
            </a:r>
            <a:r>
              <a:rPr lang="en-US" sz="1100" dirty="0" err="1">
                <a:latin typeface="Trebuchet MS" panose="020B0603020202020204" pitchFamily="34" charset="0"/>
              </a:rPr>
              <a:t>cierta</a:t>
            </a:r>
            <a:r>
              <a:rPr lang="en-US" sz="1100" dirty="0">
                <a:latin typeface="Trebuchet MS" panose="020B0603020202020204" pitchFamily="34" charset="0"/>
              </a:rPr>
              <a:t>.</a:t>
            </a:r>
          </a:p>
        </p:txBody>
      </p:sp>
      <p:pic>
        <p:nvPicPr>
          <p:cNvPr id="38" name="Imagen 37"/>
          <p:cNvPicPr>
            <a:picLocks noChangeAspect="1"/>
          </p:cNvPicPr>
          <p:nvPr/>
        </p:nvPicPr>
        <p:blipFill>
          <a:blip r:embed="rId3"/>
          <a:stretch>
            <a:fillRect/>
          </a:stretch>
        </p:blipFill>
        <p:spPr>
          <a:xfrm>
            <a:off x="228601" y="2180537"/>
            <a:ext cx="4953000" cy="1515164"/>
          </a:xfrm>
          <a:prstGeom prst="rect">
            <a:avLst/>
          </a:prstGeom>
        </p:spPr>
      </p:pic>
      <p:pic>
        <p:nvPicPr>
          <p:cNvPr id="39" name="Imagen 38"/>
          <p:cNvPicPr>
            <a:picLocks noChangeAspect="1"/>
          </p:cNvPicPr>
          <p:nvPr/>
        </p:nvPicPr>
        <p:blipFill>
          <a:blip r:embed="rId4"/>
          <a:stretch>
            <a:fillRect/>
          </a:stretch>
        </p:blipFill>
        <p:spPr>
          <a:xfrm>
            <a:off x="990600" y="5067300"/>
            <a:ext cx="4191001" cy="253652"/>
          </a:xfrm>
          <a:prstGeom prst="rect">
            <a:avLst/>
          </a:prstGeom>
        </p:spPr>
      </p:pic>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object 24"/>
          <p:cNvSpPr txBox="1"/>
          <p:nvPr/>
        </p:nvSpPr>
        <p:spPr>
          <a:xfrm>
            <a:off x="228600" y="266700"/>
            <a:ext cx="8610600" cy="5270674"/>
          </a:xfrm>
          <a:prstGeom prst="rect">
            <a:avLst/>
          </a:prstGeom>
        </p:spPr>
        <p:txBody>
          <a:bodyPr vert="horz" wrap="square" lIns="0" tIns="15240" rIns="0" bIns="0" rtlCol="0">
            <a:spAutoFit/>
          </a:bodyPr>
          <a:lstStyle/>
          <a:p>
            <a:pPr algn="just">
              <a:spcBef>
                <a:spcPts val="120"/>
              </a:spcBef>
            </a:pPr>
            <a:r>
              <a:rPr lang="es-ES" sz="1100" spc="65" dirty="0">
                <a:latin typeface="Trebuchet MS" panose="020B0603020202020204" pitchFamily="34" charset="0"/>
                <a:cs typeface="Arial MT"/>
              </a:rPr>
              <a:t>De acuerdo con IEC 909, para la corriente de cortocircuito unipolar:</a:t>
            </a:r>
          </a:p>
          <a:p>
            <a:pPr algn="just">
              <a:spcBef>
                <a:spcPts val="120"/>
              </a:spcBef>
            </a:pPr>
            <a:endParaRPr lang="es-ES" sz="1100" spc="65" dirty="0">
              <a:latin typeface="Trebuchet MS" panose="020B0603020202020204" pitchFamily="34" charset="0"/>
              <a:cs typeface="Arial MT"/>
            </a:endParaRPr>
          </a:p>
          <a:p>
            <a:pPr algn="just">
              <a:spcBef>
                <a:spcPts val="120"/>
              </a:spcBef>
            </a:pPr>
            <a:endParaRPr lang="es-ES" sz="1100" spc="65" dirty="0">
              <a:latin typeface="Trebuchet MS" panose="020B0603020202020204" pitchFamily="34" charset="0"/>
              <a:cs typeface="Arial MT"/>
            </a:endParaRPr>
          </a:p>
          <a:p>
            <a:pPr algn="just">
              <a:spcBef>
                <a:spcPts val="120"/>
              </a:spcBef>
            </a:pPr>
            <a:endParaRPr lang="es-ES" sz="1100" spc="65" dirty="0">
              <a:latin typeface="Trebuchet MS" panose="020B0603020202020204" pitchFamily="34" charset="0"/>
              <a:cs typeface="Arial MT"/>
            </a:endParaRPr>
          </a:p>
          <a:p>
            <a:pPr algn="just">
              <a:spcBef>
                <a:spcPts val="120"/>
              </a:spcBef>
            </a:pPr>
            <a:endParaRPr lang="es-ES" sz="1100" spc="65" dirty="0" smtClean="0">
              <a:latin typeface="Trebuchet MS" panose="020B0603020202020204" pitchFamily="34" charset="0"/>
              <a:cs typeface="Arial MT"/>
            </a:endParaRPr>
          </a:p>
          <a:p>
            <a:pPr algn="just">
              <a:spcBef>
                <a:spcPts val="120"/>
              </a:spcBef>
            </a:pPr>
            <a:endParaRPr lang="es-ES" sz="1100" spc="65" dirty="0">
              <a:latin typeface="Trebuchet MS" panose="020B0603020202020204" pitchFamily="34" charset="0"/>
              <a:cs typeface="Arial MT"/>
            </a:endParaRPr>
          </a:p>
          <a:p>
            <a:pPr algn="just">
              <a:spcBef>
                <a:spcPts val="120"/>
              </a:spcBef>
            </a:pPr>
            <a:endParaRPr lang="es-ES" sz="1100" spc="65" dirty="0" smtClean="0">
              <a:latin typeface="Trebuchet MS" panose="020B0603020202020204" pitchFamily="34" charset="0"/>
              <a:cs typeface="Arial MT"/>
            </a:endParaRPr>
          </a:p>
          <a:p>
            <a:pPr algn="just">
              <a:spcBef>
                <a:spcPts val="120"/>
              </a:spcBef>
            </a:pPr>
            <a:endParaRPr lang="es-ES" sz="1100" spc="65" dirty="0">
              <a:latin typeface="Trebuchet MS" panose="020B0603020202020204" pitchFamily="34" charset="0"/>
              <a:cs typeface="Arial MT"/>
            </a:endParaRPr>
          </a:p>
          <a:p>
            <a:pPr algn="just">
              <a:spcBef>
                <a:spcPts val="120"/>
              </a:spcBef>
            </a:pPr>
            <a:endParaRPr lang="es-ES" sz="1100" spc="65" dirty="0" smtClean="0">
              <a:latin typeface="Trebuchet MS" panose="020B0603020202020204" pitchFamily="34" charset="0"/>
              <a:cs typeface="Arial MT"/>
            </a:endParaRPr>
          </a:p>
          <a:p>
            <a:pPr algn="just">
              <a:spcBef>
                <a:spcPts val="120"/>
              </a:spcBef>
            </a:pPr>
            <a:endParaRPr lang="es-ES" sz="1100" spc="65" dirty="0">
              <a:latin typeface="Trebuchet MS" panose="020B0603020202020204" pitchFamily="34" charset="0"/>
              <a:cs typeface="Arial MT"/>
            </a:endParaRPr>
          </a:p>
          <a:p>
            <a:pPr algn="just">
              <a:spcBef>
                <a:spcPts val="120"/>
              </a:spcBef>
            </a:pPr>
            <a:endParaRPr lang="es-ES" sz="1100" spc="65" dirty="0" smtClean="0">
              <a:latin typeface="Trebuchet MS" panose="020B0603020202020204" pitchFamily="34" charset="0"/>
              <a:cs typeface="Arial MT"/>
            </a:endParaRPr>
          </a:p>
          <a:p>
            <a:pPr algn="just">
              <a:spcBef>
                <a:spcPts val="120"/>
              </a:spcBef>
            </a:pPr>
            <a:endParaRPr lang="es-ES" sz="1100" spc="65" dirty="0">
              <a:latin typeface="Trebuchet MS" panose="020B0603020202020204" pitchFamily="34" charset="0"/>
              <a:cs typeface="Arial MT"/>
            </a:endParaRPr>
          </a:p>
          <a:p>
            <a:pPr algn="just">
              <a:spcBef>
                <a:spcPts val="120"/>
              </a:spcBef>
            </a:pPr>
            <a:endParaRPr lang="es-ES" sz="1100" spc="65" dirty="0" smtClean="0">
              <a:latin typeface="Trebuchet MS" panose="020B0603020202020204" pitchFamily="34" charset="0"/>
              <a:cs typeface="Arial MT"/>
            </a:endParaRPr>
          </a:p>
          <a:p>
            <a:pPr algn="just">
              <a:spcBef>
                <a:spcPts val="120"/>
              </a:spcBef>
            </a:pPr>
            <a:r>
              <a:rPr lang="es-ES" sz="1100" spc="65" dirty="0" smtClean="0">
                <a:latin typeface="Trebuchet MS" panose="020B0603020202020204" pitchFamily="34" charset="0"/>
                <a:cs typeface="Arial MT"/>
              </a:rPr>
              <a:t>Con </a:t>
            </a:r>
            <a:r>
              <a:rPr lang="es-ES" sz="1100" spc="65" dirty="0">
                <a:latin typeface="Trebuchet MS" panose="020B0603020202020204" pitchFamily="34" charset="0"/>
                <a:cs typeface="Arial MT"/>
              </a:rPr>
              <a:t>un ángulo de fase de impedancia de 28°, obtenemos:</a:t>
            </a:r>
          </a:p>
          <a:p>
            <a:pPr algn="just">
              <a:spcBef>
                <a:spcPts val="120"/>
              </a:spcBef>
            </a:pPr>
            <a:endParaRPr lang="es-ES" sz="1100" spc="65" dirty="0">
              <a:latin typeface="Trebuchet MS" panose="020B0603020202020204" pitchFamily="34" charset="0"/>
              <a:cs typeface="Arial MT"/>
            </a:endParaRPr>
          </a:p>
          <a:p>
            <a:pPr algn="just">
              <a:spcBef>
                <a:spcPts val="120"/>
              </a:spcBef>
            </a:pPr>
            <a:endParaRPr lang="es-ES" sz="1100" spc="65" dirty="0" smtClean="0">
              <a:latin typeface="Trebuchet MS" panose="020B0603020202020204" pitchFamily="34" charset="0"/>
              <a:cs typeface="Arial MT"/>
            </a:endParaRPr>
          </a:p>
          <a:p>
            <a:pPr algn="just">
              <a:spcBef>
                <a:spcPts val="120"/>
              </a:spcBef>
            </a:pPr>
            <a:endParaRPr lang="es-ES" sz="1100" spc="65" dirty="0">
              <a:latin typeface="Trebuchet MS" panose="020B0603020202020204" pitchFamily="34" charset="0"/>
              <a:cs typeface="Arial MT"/>
            </a:endParaRPr>
          </a:p>
          <a:p>
            <a:pPr algn="just">
              <a:spcBef>
                <a:spcPts val="120"/>
              </a:spcBef>
            </a:pPr>
            <a:endParaRPr lang="es-ES" sz="1100" spc="65" dirty="0" smtClean="0">
              <a:latin typeface="Trebuchet MS" panose="020B0603020202020204" pitchFamily="34" charset="0"/>
              <a:cs typeface="Arial MT"/>
            </a:endParaRPr>
          </a:p>
          <a:p>
            <a:pPr algn="just">
              <a:spcBef>
                <a:spcPts val="120"/>
              </a:spcBef>
            </a:pPr>
            <a:r>
              <a:rPr lang="es-ES" sz="1100" spc="65" dirty="0" smtClean="0">
                <a:latin typeface="Trebuchet MS" panose="020B0603020202020204" pitchFamily="34" charset="0"/>
                <a:cs typeface="Arial MT"/>
              </a:rPr>
              <a:t>Este </a:t>
            </a:r>
            <a:r>
              <a:rPr lang="es-ES" sz="1100" spc="65" dirty="0">
                <a:latin typeface="Trebuchet MS" panose="020B0603020202020204" pitchFamily="34" charset="0"/>
                <a:cs typeface="Arial MT"/>
              </a:rPr>
              <a:t>ángulo de fase de impedancia promedio es aplicable para empresas de suministro eléctrico y redes industriales.</a:t>
            </a:r>
          </a:p>
          <a:p>
            <a:pPr algn="just">
              <a:spcBef>
                <a:spcPts val="120"/>
              </a:spcBef>
            </a:pPr>
            <a:endParaRPr lang="es-ES" sz="1100" spc="65" dirty="0">
              <a:latin typeface="Trebuchet MS" panose="020B0603020202020204" pitchFamily="34" charset="0"/>
              <a:cs typeface="Arial MT"/>
            </a:endParaRPr>
          </a:p>
          <a:p>
            <a:pPr algn="just">
              <a:spcBef>
                <a:spcPts val="120"/>
              </a:spcBef>
            </a:pPr>
            <a:r>
              <a:rPr lang="es-ES" sz="1100" spc="65" dirty="0">
                <a:latin typeface="Trebuchet MS" panose="020B0603020202020204" pitchFamily="34" charset="0"/>
                <a:cs typeface="Arial MT"/>
              </a:rPr>
              <a:t>Aquí, los símbolos tienen los significados</a:t>
            </a:r>
            <a:r>
              <a:rPr lang="es-ES" sz="1100" spc="65" dirty="0" smtClean="0">
                <a:latin typeface="Trebuchet MS" panose="020B0603020202020204" pitchFamily="34" charset="0"/>
                <a:cs typeface="Arial MT"/>
              </a:rPr>
              <a:t>:</a:t>
            </a:r>
          </a:p>
          <a:p>
            <a:pPr algn="just">
              <a:spcBef>
                <a:spcPts val="120"/>
              </a:spcBef>
            </a:pPr>
            <a:endParaRPr lang="es-ES" sz="1100" spc="65" dirty="0">
              <a:latin typeface="Trebuchet MS" panose="020B0603020202020204" pitchFamily="34" charset="0"/>
              <a:cs typeface="Arial MT"/>
            </a:endParaRPr>
          </a:p>
          <a:p>
            <a:pPr algn="just">
              <a:spcBef>
                <a:spcPts val="120"/>
              </a:spcBef>
            </a:pPr>
            <a:r>
              <a:rPr lang="es-ES" sz="1100" b="1" spc="65" dirty="0" err="1" smtClean="0">
                <a:latin typeface="Trebuchet MS" panose="020B0603020202020204" pitchFamily="34" charset="0"/>
                <a:cs typeface="Arial MT"/>
              </a:rPr>
              <a:t>Cmin</a:t>
            </a:r>
            <a:r>
              <a:rPr lang="es-ES" sz="1100" b="1" spc="65" dirty="0" smtClean="0">
                <a:latin typeface="Trebuchet MS" panose="020B0603020202020204" pitchFamily="34" charset="0"/>
                <a:cs typeface="Arial MT"/>
              </a:rPr>
              <a:t>  Factor </a:t>
            </a:r>
            <a:r>
              <a:rPr lang="es-ES" sz="1100" b="1" spc="65" dirty="0">
                <a:latin typeface="Trebuchet MS" panose="020B0603020202020204" pitchFamily="34" charset="0"/>
                <a:cs typeface="Arial MT"/>
              </a:rPr>
              <a:t>de tensión mín.</a:t>
            </a:r>
          </a:p>
          <a:p>
            <a:pPr algn="just">
              <a:spcBef>
                <a:spcPts val="120"/>
              </a:spcBef>
            </a:pPr>
            <a:r>
              <a:rPr lang="es-ES" sz="1100" b="1" spc="65" dirty="0">
                <a:latin typeface="Trebuchet MS" panose="020B0603020202020204" pitchFamily="34" charset="0"/>
                <a:cs typeface="Arial MT"/>
              </a:rPr>
              <a:t>Un </a:t>
            </a:r>
            <a:r>
              <a:rPr lang="es-ES" sz="1100" b="1" spc="65" dirty="0" smtClean="0">
                <a:latin typeface="Trebuchet MS" panose="020B0603020202020204" pitchFamily="34" charset="0"/>
                <a:cs typeface="Arial MT"/>
              </a:rPr>
              <a:t>    Tensión </a:t>
            </a:r>
            <a:r>
              <a:rPr lang="es-ES" sz="1100" b="1" spc="65" dirty="0">
                <a:latin typeface="Trebuchet MS" panose="020B0603020202020204" pitchFamily="34" charset="0"/>
                <a:cs typeface="Arial MT"/>
              </a:rPr>
              <a:t>nominal</a:t>
            </a:r>
          </a:p>
          <a:p>
            <a:pPr algn="just">
              <a:spcBef>
                <a:spcPts val="120"/>
              </a:spcBef>
            </a:pPr>
            <a:r>
              <a:rPr lang="es-ES" sz="1100" b="1" spc="65" dirty="0">
                <a:latin typeface="Trebuchet MS" panose="020B0603020202020204" pitchFamily="34" charset="0"/>
                <a:cs typeface="Arial MT"/>
              </a:rPr>
              <a:t>Ik''1 </a:t>
            </a:r>
            <a:r>
              <a:rPr lang="es-ES" sz="1100" b="1" spc="65" dirty="0" smtClean="0">
                <a:latin typeface="Trebuchet MS" panose="020B0603020202020204" pitchFamily="34" charset="0"/>
                <a:cs typeface="Arial MT"/>
              </a:rPr>
              <a:t>  Corriente </a:t>
            </a:r>
            <a:r>
              <a:rPr lang="es-ES" sz="1100" b="1" spc="65" dirty="0">
                <a:latin typeface="Trebuchet MS" panose="020B0603020202020204" pitchFamily="34" charset="0"/>
                <a:cs typeface="Arial MT"/>
              </a:rPr>
              <a:t>de cortocircuito unipolar</a:t>
            </a:r>
          </a:p>
          <a:p>
            <a:pPr algn="just">
              <a:spcBef>
                <a:spcPts val="120"/>
              </a:spcBef>
            </a:pPr>
            <a:r>
              <a:rPr lang="es-ES" sz="1100" b="1" spc="65" dirty="0" err="1" smtClean="0">
                <a:latin typeface="Trebuchet MS" panose="020B0603020202020204" pitchFamily="34" charset="0"/>
                <a:cs typeface="Arial MT"/>
              </a:rPr>
              <a:t>Rv</a:t>
            </a:r>
            <a:r>
              <a:rPr lang="es-ES" sz="1100" b="1" spc="65" dirty="0" smtClean="0">
                <a:latin typeface="Trebuchet MS" panose="020B0603020202020204" pitchFamily="34" charset="0"/>
                <a:cs typeface="Arial MT"/>
              </a:rPr>
              <a:t>      Resistencia </a:t>
            </a:r>
            <a:r>
              <a:rPr lang="es-ES" sz="1100" b="1" spc="65" dirty="0">
                <a:latin typeface="Trebuchet MS" panose="020B0603020202020204" pitchFamily="34" charset="0"/>
                <a:cs typeface="Arial MT"/>
              </a:rPr>
              <a:t>por unidad de longitud</a:t>
            </a:r>
          </a:p>
          <a:p>
            <a:pPr algn="just">
              <a:spcBef>
                <a:spcPts val="120"/>
              </a:spcBef>
            </a:pPr>
            <a:r>
              <a:rPr lang="es-ES" sz="1100" b="1" spc="65" dirty="0" err="1">
                <a:latin typeface="Trebuchet MS" panose="020B0603020202020204" pitchFamily="34" charset="0"/>
                <a:cs typeface="Arial MT"/>
              </a:rPr>
              <a:t>Xv</a:t>
            </a:r>
            <a:r>
              <a:rPr lang="es-ES" sz="1100" b="1" spc="65" dirty="0">
                <a:latin typeface="Trebuchet MS" panose="020B0603020202020204" pitchFamily="34" charset="0"/>
                <a:cs typeface="Arial MT"/>
              </a:rPr>
              <a:t> </a:t>
            </a:r>
            <a:r>
              <a:rPr lang="es-ES" sz="1100" b="1" spc="65" dirty="0" smtClean="0">
                <a:latin typeface="Trebuchet MS" panose="020B0603020202020204" pitchFamily="34" charset="0"/>
                <a:cs typeface="Arial MT"/>
              </a:rPr>
              <a:t>     Reactancia </a:t>
            </a:r>
            <a:r>
              <a:rPr lang="es-ES" sz="1100" b="1" spc="65" dirty="0">
                <a:latin typeface="Trebuchet MS" panose="020B0603020202020204" pitchFamily="34" charset="0"/>
                <a:cs typeface="Arial MT"/>
              </a:rPr>
              <a:t>por unidad de longitud</a:t>
            </a:r>
          </a:p>
          <a:p>
            <a:pPr marL="542925" indent="-542925" algn="just">
              <a:spcBef>
                <a:spcPts val="120"/>
              </a:spcBef>
            </a:pPr>
            <a:r>
              <a:rPr lang="es-ES" sz="1100" b="1" spc="65" dirty="0" err="1">
                <a:latin typeface="Trebuchet MS" panose="020B0603020202020204" pitchFamily="34" charset="0"/>
                <a:cs typeface="Arial MT"/>
              </a:rPr>
              <a:t>Zv</a:t>
            </a:r>
            <a:r>
              <a:rPr lang="es-ES" sz="1100" b="1" spc="65" dirty="0">
                <a:latin typeface="Trebuchet MS" panose="020B0603020202020204" pitchFamily="34" charset="0"/>
                <a:cs typeface="Arial MT"/>
              </a:rPr>
              <a:t> </a:t>
            </a:r>
            <a:r>
              <a:rPr lang="es-ES" sz="1100" b="1" spc="65" dirty="0" smtClean="0">
                <a:latin typeface="Trebuchet MS" panose="020B0603020202020204" pitchFamily="34" charset="0"/>
                <a:cs typeface="Arial MT"/>
              </a:rPr>
              <a:t>    Impedancia </a:t>
            </a:r>
            <a:r>
              <a:rPr lang="es-ES" sz="1100" b="1" spc="65" dirty="0">
                <a:latin typeface="Trebuchet MS" panose="020B0603020202020204" pitchFamily="34" charset="0"/>
                <a:cs typeface="Arial MT"/>
              </a:rPr>
              <a:t>de </a:t>
            </a:r>
            <a:r>
              <a:rPr lang="es-ES" sz="1100" b="1" spc="65" dirty="0" smtClean="0">
                <a:latin typeface="Trebuchet MS" panose="020B0603020202020204" pitchFamily="34" charset="0"/>
                <a:cs typeface="Arial MT"/>
              </a:rPr>
              <a:t>lazo </a:t>
            </a:r>
            <a:r>
              <a:rPr lang="es-ES" sz="1100" b="1" spc="65" dirty="0">
                <a:latin typeface="Trebuchet MS" panose="020B0603020202020204" pitchFamily="34" charset="0"/>
                <a:cs typeface="Arial MT"/>
              </a:rPr>
              <a:t>de la red de suministro desde la fuente de corriente hasta el dispositivo de protección </a:t>
            </a:r>
            <a:r>
              <a:rPr lang="es-ES" sz="1100" b="1" spc="65" dirty="0" smtClean="0">
                <a:latin typeface="Trebuchet MS" panose="020B0603020202020204" pitchFamily="34" charset="0"/>
                <a:cs typeface="Arial MT"/>
              </a:rPr>
              <a:t> contra     </a:t>
            </a:r>
            <a:r>
              <a:rPr lang="es-ES" sz="1100" b="1" spc="65" dirty="0" err="1" smtClean="0">
                <a:latin typeface="Trebuchet MS" panose="020B0603020202020204" pitchFamily="34" charset="0"/>
                <a:cs typeface="Arial MT"/>
              </a:rPr>
              <a:t>sobrecorriente</a:t>
            </a:r>
            <a:endParaRPr lang="es-ES" sz="1100" b="1" spc="65" dirty="0">
              <a:latin typeface="Trebuchet MS" panose="020B0603020202020204" pitchFamily="34" charset="0"/>
              <a:cs typeface="Arial MT"/>
            </a:endParaRPr>
          </a:p>
        </p:txBody>
      </p:sp>
      <p:pic>
        <p:nvPicPr>
          <p:cNvPr id="25" name="Imagen 24"/>
          <p:cNvPicPr>
            <a:picLocks noChangeAspect="1"/>
          </p:cNvPicPr>
          <p:nvPr/>
        </p:nvPicPr>
        <p:blipFill rotWithShape="1">
          <a:blip r:embed="rId2"/>
          <a:srcRect t="13793"/>
          <a:stretch/>
        </p:blipFill>
        <p:spPr>
          <a:xfrm>
            <a:off x="152400" y="495300"/>
            <a:ext cx="5676900" cy="476250"/>
          </a:xfrm>
          <a:prstGeom prst="rect">
            <a:avLst/>
          </a:prstGeom>
        </p:spPr>
      </p:pic>
      <p:pic>
        <p:nvPicPr>
          <p:cNvPr id="26" name="Imagen 25"/>
          <p:cNvPicPr>
            <a:picLocks noChangeAspect="1"/>
          </p:cNvPicPr>
          <p:nvPr/>
        </p:nvPicPr>
        <p:blipFill>
          <a:blip r:embed="rId3"/>
          <a:stretch>
            <a:fillRect/>
          </a:stretch>
        </p:blipFill>
        <p:spPr>
          <a:xfrm>
            <a:off x="228600" y="971550"/>
            <a:ext cx="5600700" cy="1581150"/>
          </a:xfrm>
          <a:prstGeom prst="rect">
            <a:avLst/>
          </a:prstGeom>
        </p:spPr>
      </p:pic>
      <p:pic>
        <p:nvPicPr>
          <p:cNvPr id="27" name="Imagen 26"/>
          <p:cNvPicPr>
            <a:picLocks noChangeAspect="1"/>
          </p:cNvPicPr>
          <p:nvPr/>
        </p:nvPicPr>
        <p:blipFill>
          <a:blip r:embed="rId4"/>
          <a:stretch>
            <a:fillRect/>
          </a:stretch>
        </p:blipFill>
        <p:spPr>
          <a:xfrm>
            <a:off x="228600" y="2857500"/>
            <a:ext cx="5600700" cy="609600"/>
          </a:xfrm>
          <a:prstGeom prst="rect">
            <a:avLst/>
          </a:prstGeom>
        </p:spPr>
      </p:pic>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object 24"/>
          <p:cNvSpPr txBox="1"/>
          <p:nvPr/>
        </p:nvSpPr>
        <p:spPr>
          <a:xfrm>
            <a:off x="228600" y="190500"/>
            <a:ext cx="8610600" cy="887422"/>
          </a:xfrm>
          <a:prstGeom prst="rect">
            <a:avLst/>
          </a:prstGeom>
        </p:spPr>
        <p:txBody>
          <a:bodyPr vert="horz" wrap="square" lIns="0" tIns="15240" rIns="0" bIns="0" rtlCol="0">
            <a:spAutoFit/>
          </a:bodyPr>
          <a:lstStyle/>
          <a:p>
            <a:pPr algn="just">
              <a:spcBef>
                <a:spcPts val="120"/>
              </a:spcBef>
            </a:pPr>
            <a:r>
              <a:rPr lang="es-ES" sz="1100" b="1" spc="65" dirty="0" smtClean="0">
                <a:latin typeface="Trebuchet MS" panose="020B0603020202020204" pitchFamily="34" charset="0"/>
                <a:cs typeface="Arial MT"/>
              </a:rPr>
              <a:t>10.2.2  Sistemas </a:t>
            </a:r>
            <a:r>
              <a:rPr lang="es-ES" sz="1100" b="1" spc="65" dirty="0">
                <a:latin typeface="Trebuchet MS" panose="020B0603020202020204" pitchFamily="34" charset="0"/>
                <a:cs typeface="Arial MT"/>
              </a:rPr>
              <a:t>TT</a:t>
            </a:r>
          </a:p>
          <a:p>
            <a:pPr algn="just">
              <a:spcBef>
                <a:spcPts val="120"/>
              </a:spcBef>
            </a:pPr>
            <a:endParaRPr lang="es-ES" sz="1100" spc="65" dirty="0">
              <a:latin typeface="Trebuchet MS" panose="020B0603020202020204" pitchFamily="34" charset="0"/>
              <a:cs typeface="Arial MT"/>
            </a:endParaRPr>
          </a:p>
          <a:p>
            <a:pPr algn="just">
              <a:spcBef>
                <a:spcPts val="120"/>
              </a:spcBef>
            </a:pPr>
            <a:r>
              <a:rPr lang="es-ES" sz="1100" spc="65" dirty="0">
                <a:latin typeface="Trebuchet MS" panose="020B0603020202020204" pitchFamily="34" charset="0"/>
                <a:cs typeface="Arial MT"/>
              </a:rPr>
              <a:t>Los sistemas TT (Figura 10.3) se caracterizan por la puesta a tierra de la fuente de corriente y del equipo operativo. La desconexión con equipo de protección contra </a:t>
            </a:r>
            <a:r>
              <a:rPr lang="es-ES" sz="1100" spc="65" dirty="0" err="1">
                <a:latin typeface="Trebuchet MS" panose="020B0603020202020204" pitchFamily="34" charset="0"/>
                <a:cs typeface="Arial MT"/>
              </a:rPr>
              <a:t>sobrecorriente</a:t>
            </a:r>
            <a:r>
              <a:rPr lang="es-ES" sz="1100" spc="65" dirty="0">
                <a:latin typeface="Trebuchet MS" panose="020B0603020202020204" pitchFamily="34" charset="0"/>
                <a:cs typeface="Arial MT"/>
              </a:rPr>
              <a:t> es difícil de lograr debido a la resistencia de puesta a tierra de baja resistencia requerida. Como resultado, se utilizan predominantemente RCD.</a:t>
            </a:r>
            <a:endParaRPr sz="1100" dirty="0">
              <a:latin typeface="Trebuchet MS" panose="020B0603020202020204" pitchFamily="34" charset="0"/>
              <a:cs typeface="Arial MT"/>
            </a:endParaRPr>
          </a:p>
        </p:txBody>
      </p:sp>
      <p:pic>
        <p:nvPicPr>
          <p:cNvPr id="3" name="Imagen 2"/>
          <p:cNvPicPr>
            <a:picLocks noChangeAspect="1"/>
          </p:cNvPicPr>
          <p:nvPr/>
        </p:nvPicPr>
        <p:blipFill>
          <a:blip r:embed="rId2"/>
          <a:stretch>
            <a:fillRect/>
          </a:stretch>
        </p:blipFill>
        <p:spPr>
          <a:xfrm>
            <a:off x="257176" y="1087447"/>
            <a:ext cx="4695824" cy="3626774"/>
          </a:xfrm>
          <a:prstGeom prst="rect">
            <a:avLst/>
          </a:prstGeom>
        </p:spPr>
      </p:pic>
      <p:sp>
        <p:nvSpPr>
          <p:cNvPr id="4" name="Rectángulo 3"/>
          <p:cNvSpPr/>
          <p:nvPr/>
        </p:nvSpPr>
        <p:spPr>
          <a:xfrm>
            <a:off x="1153491" y="4723746"/>
            <a:ext cx="2722220" cy="261610"/>
          </a:xfrm>
          <a:prstGeom prst="rect">
            <a:avLst/>
          </a:prstGeom>
        </p:spPr>
        <p:txBody>
          <a:bodyPr wrap="none">
            <a:spAutoFit/>
          </a:bodyPr>
          <a:lstStyle/>
          <a:p>
            <a:pPr marL="12700" algn="ctr">
              <a:lnSpc>
                <a:spcPct val="100000"/>
              </a:lnSpc>
              <a:spcBef>
                <a:spcPts val="95"/>
              </a:spcBef>
            </a:pPr>
            <a:r>
              <a:rPr lang="es-ES" sz="1100" b="1" spc="-30" dirty="0">
                <a:latin typeface="Trebuchet MS" panose="020B0603020202020204" pitchFamily="34" charset="0"/>
                <a:cs typeface="Arial MT"/>
              </a:rPr>
              <a:t>Figura 10.3 Circuitería de un sistema TT</a:t>
            </a:r>
          </a:p>
        </p:txBody>
      </p:sp>
      <p:sp>
        <p:nvSpPr>
          <p:cNvPr id="5" name="Rectángulo 4"/>
          <p:cNvSpPr/>
          <p:nvPr/>
        </p:nvSpPr>
        <p:spPr>
          <a:xfrm>
            <a:off x="152400" y="4994881"/>
            <a:ext cx="4572000" cy="430887"/>
          </a:xfrm>
          <a:prstGeom prst="rect">
            <a:avLst/>
          </a:prstGeom>
        </p:spPr>
        <p:txBody>
          <a:bodyPr>
            <a:spAutoFit/>
          </a:bodyPr>
          <a:lstStyle/>
          <a:p>
            <a:pPr marL="12700" algn="just">
              <a:lnSpc>
                <a:spcPct val="100000"/>
              </a:lnSpc>
              <a:spcBef>
                <a:spcPts val="95"/>
              </a:spcBef>
            </a:pPr>
            <a:r>
              <a:rPr lang="es-ES" sz="1100" spc="-30" dirty="0">
                <a:latin typeface="Trebuchet MS" panose="020B0603020202020204" pitchFamily="34" charset="0"/>
                <a:cs typeface="Arial MT"/>
              </a:rPr>
              <a:t>Para los sistemas TT, de la Figura 10.4 obtenemos las siguientes condiciones</a:t>
            </a:r>
          </a:p>
        </p:txBody>
      </p:sp>
      <p:pic>
        <p:nvPicPr>
          <p:cNvPr id="6" name="Imagen 5"/>
          <p:cNvPicPr>
            <a:picLocks noChangeAspect="1"/>
          </p:cNvPicPr>
          <p:nvPr/>
        </p:nvPicPr>
        <p:blipFill rotWithShape="1">
          <a:blip r:embed="rId3"/>
          <a:srcRect t="1610"/>
          <a:stretch/>
        </p:blipFill>
        <p:spPr>
          <a:xfrm>
            <a:off x="5562600" y="1055678"/>
            <a:ext cx="2886075" cy="1649422"/>
          </a:xfrm>
          <a:prstGeom prst="rect">
            <a:avLst/>
          </a:prstGeom>
        </p:spPr>
      </p:pic>
      <p:sp>
        <p:nvSpPr>
          <p:cNvPr id="7" name="Rectángulo 6"/>
          <p:cNvSpPr/>
          <p:nvPr/>
        </p:nvSpPr>
        <p:spPr>
          <a:xfrm>
            <a:off x="4733925" y="2691585"/>
            <a:ext cx="4572000" cy="261610"/>
          </a:xfrm>
          <a:prstGeom prst="rect">
            <a:avLst/>
          </a:prstGeom>
        </p:spPr>
        <p:txBody>
          <a:bodyPr>
            <a:spAutoFit/>
          </a:bodyPr>
          <a:lstStyle/>
          <a:p>
            <a:pPr marL="12700" algn="ctr">
              <a:lnSpc>
                <a:spcPct val="100000"/>
              </a:lnSpc>
              <a:spcBef>
                <a:spcPts val="95"/>
              </a:spcBef>
            </a:pPr>
            <a:r>
              <a:rPr lang="es-ES" sz="1100" b="1" spc="-30" dirty="0">
                <a:latin typeface="Trebuchet MS" panose="020B0603020202020204" pitchFamily="34" charset="0"/>
                <a:cs typeface="Arial MT"/>
              </a:rPr>
              <a:t>Figura 10.4 Circuito equivalente para un sistema TT</a:t>
            </a:r>
          </a:p>
        </p:txBody>
      </p:sp>
      <p:sp>
        <p:nvSpPr>
          <p:cNvPr id="8" name="object 20"/>
          <p:cNvSpPr txBox="1"/>
          <p:nvPr/>
        </p:nvSpPr>
        <p:spPr>
          <a:xfrm>
            <a:off x="4762500" y="2944746"/>
            <a:ext cx="5102238" cy="1274067"/>
          </a:xfrm>
          <a:prstGeom prst="rect">
            <a:avLst/>
          </a:prstGeom>
        </p:spPr>
        <p:txBody>
          <a:bodyPr vert="horz" wrap="square" lIns="0" tIns="12065" rIns="0" bIns="0" rtlCol="0">
            <a:spAutoFit/>
          </a:bodyPr>
          <a:lstStyle/>
          <a:p>
            <a:pPr marL="361950" indent="-349250" algn="just">
              <a:lnSpc>
                <a:spcPct val="100000"/>
              </a:lnSpc>
              <a:spcBef>
                <a:spcPts val="95"/>
              </a:spcBef>
              <a:buFont typeface="Arial" panose="020B0604020202020204" pitchFamily="34" charset="0"/>
              <a:buChar char="•"/>
            </a:pPr>
            <a:r>
              <a:rPr lang="es-ES" sz="1100" spc="-30" dirty="0" smtClean="0">
                <a:latin typeface="Trebuchet MS" panose="020B0603020202020204" pitchFamily="34" charset="0"/>
                <a:cs typeface="Arial MT"/>
              </a:rPr>
              <a:t>Resistencia </a:t>
            </a:r>
            <a:r>
              <a:rPr lang="es-ES" sz="1100" spc="-30" dirty="0">
                <a:latin typeface="Trebuchet MS" panose="020B0603020202020204" pitchFamily="34" charset="0"/>
                <a:cs typeface="Arial MT"/>
              </a:rPr>
              <a:t>con equipo de protección</a:t>
            </a:r>
          </a:p>
          <a:p>
            <a:pPr marL="361950" indent="-349250" algn="just">
              <a:lnSpc>
                <a:spcPct val="100000"/>
              </a:lnSpc>
              <a:spcBef>
                <a:spcPts val="95"/>
              </a:spcBef>
              <a:buFont typeface="Arial" panose="020B0604020202020204" pitchFamily="34" charset="0"/>
              <a:buChar char="•"/>
            </a:pPr>
            <a:endParaRPr lang="es-ES" sz="1100" spc="-30" dirty="0" smtClean="0">
              <a:latin typeface="Trebuchet MS" panose="020B0603020202020204" pitchFamily="34" charset="0"/>
              <a:cs typeface="Arial MT"/>
            </a:endParaRPr>
          </a:p>
          <a:p>
            <a:pPr marL="361950" indent="-349250" algn="just">
              <a:lnSpc>
                <a:spcPct val="100000"/>
              </a:lnSpc>
              <a:spcBef>
                <a:spcPts val="95"/>
              </a:spcBef>
              <a:buFont typeface="Arial" panose="020B0604020202020204" pitchFamily="34" charset="0"/>
              <a:buChar char="•"/>
            </a:pPr>
            <a:endParaRPr lang="es-ES" sz="1100" spc="-30" dirty="0">
              <a:latin typeface="Trebuchet MS" panose="020B0603020202020204" pitchFamily="34" charset="0"/>
              <a:cs typeface="Arial MT"/>
            </a:endParaRPr>
          </a:p>
          <a:p>
            <a:pPr marL="361950" indent="-349250" algn="just">
              <a:lnSpc>
                <a:spcPct val="100000"/>
              </a:lnSpc>
              <a:spcBef>
                <a:spcPts val="95"/>
              </a:spcBef>
              <a:buFont typeface="Arial" panose="020B0604020202020204" pitchFamily="34" charset="0"/>
              <a:buChar char="•"/>
            </a:pPr>
            <a:r>
              <a:rPr lang="es-ES" sz="1100" spc="-30" dirty="0" smtClean="0">
                <a:latin typeface="Trebuchet MS" panose="020B0603020202020204" pitchFamily="34" charset="0"/>
                <a:cs typeface="Arial MT"/>
              </a:rPr>
              <a:t>Resistencia </a:t>
            </a:r>
            <a:r>
              <a:rPr lang="es-ES" sz="1100" spc="-30" dirty="0">
                <a:latin typeface="Trebuchet MS" panose="020B0603020202020204" pitchFamily="34" charset="0"/>
                <a:cs typeface="Arial MT"/>
              </a:rPr>
              <a:t>con RCD</a:t>
            </a:r>
          </a:p>
          <a:p>
            <a:pPr marL="361950" indent="-349250" algn="just">
              <a:lnSpc>
                <a:spcPct val="100000"/>
              </a:lnSpc>
              <a:spcBef>
                <a:spcPts val="95"/>
              </a:spcBef>
              <a:buFont typeface="Arial" panose="020B0604020202020204" pitchFamily="34" charset="0"/>
              <a:buChar char="•"/>
            </a:pPr>
            <a:endParaRPr lang="es-ES" sz="1100" spc="-30" dirty="0" smtClean="0">
              <a:latin typeface="Trebuchet MS" panose="020B0603020202020204" pitchFamily="34" charset="0"/>
              <a:cs typeface="Arial MT"/>
            </a:endParaRPr>
          </a:p>
          <a:p>
            <a:pPr marL="361950" indent="-349250" algn="just">
              <a:lnSpc>
                <a:spcPct val="100000"/>
              </a:lnSpc>
              <a:spcBef>
                <a:spcPts val="95"/>
              </a:spcBef>
              <a:buFont typeface="Arial" panose="020B0604020202020204" pitchFamily="34" charset="0"/>
              <a:buChar char="•"/>
            </a:pPr>
            <a:endParaRPr lang="es-ES" sz="1100" spc="-30" dirty="0">
              <a:latin typeface="Trebuchet MS" panose="020B0603020202020204" pitchFamily="34" charset="0"/>
              <a:cs typeface="Arial MT"/>
            </a:endParaRPr>
          </a:p>
          <a:p>
            <a:pPr marL="361950" indent="-349250" algn="just">
              <a:lnSpc>
                <a:spcPct val="100000"/>
              </a:lnSpc>
              <a:spcBef>
                <a:spcPts val="95"/>
              </a:spcBef>
              <a:buFont typeface="Arial" panose="020B0604020202020204" pitchFamily="34" charset="0"/>
              <a:buChar char="•"/>
            </a:pPr>
            <a:r>
              <a:rPr lang="es-ES" sz="1100" spc="-30" dirty="0" smtClean="0">
                <a:latin typeface="Trebuchet MS" panose="020B0603020202020204" pitchFamily="34" charset="0"/>
                <a:cs typeface="Arial MT"/>
              </a:rPr>
              <a:t>Resistencia </a:t>
            </a:r>
            <a:r>
              <a:rPr lang="es-ES" sz="1100" spc="-30" dirty="0">
                <a:latin typeface="Trebuchet MS" panose="020B0603020202020204" pitchFamily="34" charset="0"/>
                <a:cs typeface="Arial MT"/>
              </a:rPr>
              <a:t>con RCD selectivo</a:t>
            </a:r>
            <a:r>
              <a:rPr sz="900" spc="-5" dirty="0" smtClean="0">
                <a:latin typeface="Arial MT"/>
                <a:cs typeface="Arial MT"/>
              </a:rPr>
              <a:t>:</a:t>
            </a:r>
            <a:endParaRPr sz="900" dirty="0">
              <a:latin typeface="Arial MT"/>
              <a:cs typeface="Arial MT"/>
            </a:endParaRPr>
          </a:p>
        </p:txBody>
      </p:sp>
      <p:pic>
        <p:nvPicPr>
          <p:cNvPr id="9" name="Imagen 8"/>
          <p:cNvPicPr>
            <a:picLocks noChangeAspect="1"/>
          </p:cNvPicPr>
          <p:nvPr/>
        </p:nvPicPr>
        <p:blipFill>
          <a:blip r:embed="rId4"/>
          <a:stretch>
            <a:fillRect/>
          </a:stretch>
        </p:blipFill>
        <p:spPr>
          <a:xfrm>
            <a:off x="5289556" y="3086100"/>
            <a:ext cx="3549644" cy="386862"/>
          </a:xfrm>
          <a:prstGeom prst="rect">
            <a:avLst/>
          </a:prstGeom>
        </p:spPr>
      </p:pic>
      <p:pic>
        <p:nvPicPr>
          <p:cNvPr id="10" name="Imagen 9"/>
          <p:cNvPicPr>
            <a:picLocks noChangeAspect="1"/>
          </p:cNvPicPr>
          <p:nvPr/>
        </p:nvPicPr>
        <p:blipFill>
          <a:blip r:embed="rId5"/>
          <a:stretch>
            <a:fillRect/>
          </a:stretch>
        </p:blipFill>
        <p:spPr>
          <a:xfrm>
            <a:off x="5289557" y="3619500"/>
            <a:ext cx="3549644" cy="372615"/>
          </a:xfrm>
          <a:prstGeom prst="rect">
            <a:avLst/>
          </a:prstGeom>
        </p:spPr>
      </p:pic>
      <p:pic>
        <p:nvPicPr>
          <p:cNvPr id="11" name="Imagen 10"/>
          <p:cNvPicPr>
            <a:picLocks noChangeAspect="1"/>
          </p:cNvPicPr>
          <p:nvPr/>
        </p:nvPicPr>
        <p:blipFill>
          <a:blip r:embed="rId6"/>
          <a:stretch>
            <a:fillRect/>
          </a:stretch>
        </p:blipFill>
        <p:spPr>
          <a:xfrm>
            <a:off x="5289556" y="4229100"/>
            <a:ext cx="3549644" cy="340378"/>
          </a:xfrm>
          <a:prstGeom prst="rect">
            <a:avLst/>
          </a:prstGeom>
        </p:spPr>
      </p:pic>
      <p:sp>
        <p:nvSpPr>
          <p:cNvPr id="12" name="Rectángulo 11"/>
          <p:cNvSpPr/>
          <p:nvPr/>
        </p:nvSpPr>
        <p:spPr>
          <a:xfrm>
            <a:off x="4819651" y="4543336"/>
            <a:ext cx="4019549" cy="769441"/>
          </a:xfrm>
          <a:prstGeom prst="rect">
            <a:avLst/>
          </a:prstGeom>
        </p:spPr>
        <p:txBody>
          <a:bodyPr wrap="square">
            <a:spAutoFit/>
          </a:bodyPr>
          <a:lstStyle/>
          <a:p>
            <a:pPr marL="361950" indent="-361950" algn="just">
              <a:buFont typeface="Arial" panose="020B0604020202020204" pitchFamily="34" charset="0"/>
              <a:buChar char="•"/>
            </a:pPr>
            <a:r>
              <a:rPr lang="en-US" sz="1100" dirty="0" smtClean="0">
                <a:latin typeface="Trebuchet MS" panose="020B0603020202020204" pitchFamily="34" charset="0"/>
              </a:rPr>
              <a:t>Resistencia </a:t>
            </a:r>
            <a:r>
              <a:rPr lang="en-US" sz="1100" dirty="0">
                <a:latin typeface="Trebuchet MS" panose="020B0603020202020204" pitchFamily="34" charset="0"/>
              </a:rPr>
              <a:t>de </a:t>
            </a:r>
            <a:r>
              <a:rPr lang="en-US" sz="1100" dirty="0" err="1" smtClean="0">
                <a:latin typeface="Trebuchet MS" panose="020B0603020202020204" pitchFamily="34" charset="0"/>
              </a:rPr>
              <a:t>puesta</a:t>
            </a:r>
            <a:r>
              <a:rPr lang="en-US" sz="1100" dirty="0" smtClean="0">
                <a:latin typeface="Trebuchet MS" panose="020B0603020202020204" pitchFamily="34" charset="0"/>
              </a:rPr>
              <a:t> a </a:t>
            </a:r>
            <a:r>
              <a:rPr lang="en-US" sz="1100" dirty="0" err="1" smtClean="0">
                <a:latin typeface="Trebuchet MS" panose="020B0603020202020204" pitchFamily="34" charset="0"/>
              </a:rPr>
              <a:t>tierra</a:t>
            </a:r>
            <a:r>
              <a:rPr lang="en-US" sz="1100" dirty="0" smtClean="0">
                <a:latin typeface="Trebuchet MS" panose="020B0603020202020204" pitchFamily="34" charset="0"/>
              </a:rPr>
              <a:t> </a:t>
            </a:r>
            <a:r>
              <a:rPr lang="en-US" sz="1100" dirty="0">
                <a:latin typeface="Trebuchet MS" panose="020B0603020202020204" pitchFamily="34" charset="0"/>
              </a:rPr>
              <a:t>para </a:t>
            </a:r>
            <a:r>
              <a:rPr lang="en-US" sz="1100" dirty="0" err="1">
                <a:latin typeface="Trebuchet MS" panose="020B0603020202020204" pitchFamily="34" charset="0"/>
              </a:rPr>
              <a:t>varios</a:t>
            </a:r>
            <a:r>
              <a:rPr lang="en-US" sz="1100" dirty="0">
                <a:latin typeface="Trebuchet MS" panose="020B0603020202020204" pitchFamily="34" charset="0"/>
              </a:rPr>
              <a:t> RCD </a:t>
            </a:r>
            <a:r>
              <a:rPr lang="en-US" sz="1100" dirty="0" err="1">
                <a:latin typeface="Trebuchet MS" panose="020B0603020202020204" pitchFamily="34" charset="0"/>
              </a:rPr>
              <a:t>en</a:t>
            </a:r>
            <a:r>
              <a:rPr lang="en-US" sz="1100" dirty="0">
                <a:latin typeface="Trebuchet MS" panose="020B0603020202020204" pitchFamily="34" charset="0"/>
              </a:rPr>
              <a:t> </a:t>
            </a:r>
            <a:r>
              <a:rPr lang="en-US" sz="1100" dirty="0" err="1">
                <a:latin typeface="Trebuchet MS" panose="020B0603020202020204" pitchFamily="34" charset="0"/>
              </a:rPr>
              <a:t>paralelo</a:t>
            </a:r>
            <a:endParaRPr lang="en-US" sz="1100" dirty="0">
              <a:latin typeface="Trebuchet MS" panose="020B0603020202020204" pitchFamily="34" charset="0"/>
            </a:endParaRPr>
          </a:p>
          <a:p>
            <a:pPr marL="361950" algn="just"/>
            <a:r>
              <a:rPr lang="en-US" sz="1100" dirty="0">
                <a:latin typeface="Trebuchet MS" panose="020B0603020202020204" pitchFamily="34" charset="0"/>
              </a:rPr>
              <a:t>La </a:t>
            </a:r>
            <a:r>
              <a:rPr lang="en-US" sz="1100" dirty="0" err="1">
                <a:latin typeface="Trebuchet MS" panose="020B0603020202020204" pitchFamily="34" charset="0"/>
              </a:rPr>
              <a:t>resistencia</a:t>
            </a:r>
            <a:r>
              <a:rPr lang="en-US" sz="1100" dirty="0">
                <a:latin typeface="Trebuchet MS" panose="020B0603020202020204" pitchFamily="34" charset="0"/>
              </a:rPr>
              <a:t> total de </a:t>
            </a:r>
            <a:r>
              <a:rPr lang="en-US" sz="1100" dirty="0" err="1">
                <a:latin typeface="Trebuchet MS" panose="020B0603020202020204" pitchFamily="34" charset="0"/>
              </a:rPr>
              <a:t>puesta</a:t>
            </a:r>
            <a:r>
              <a:rPr lang="en-US" sz="1100" dirty="0">
                <a:latin typeface="Trebuchet MS" panose="020B0603020202020204" pitchFamily="34" charset="0"/>
              </a:rPr>
              <a:t> a </a:t>
            </a:r>
            <a:r>
              <a:rPr lang="en-US" sz="1100" dirty="0" err="1">
                <a:latin typeface="Trebuchet MS" panose="020B0603020202020204" pitchFamily="34" charset="0"/>
              </a:rPr>
              <a:t>tierra</a:t>
            </a:r>
            <a:r>
              <a:rPr lang="en-US" sz="1100" dirty="0">
                <a:latin typeface="Trebuchet MS" panose="020B0603020202020204" pitchFamily="34" charset="0"/>
              </a:rPr>
              <a:t> del </a:t>
            </a:r>
            <a:r>
              <a:rPr lang="en-US" sz="1100" dirty="0" err="1">
                <a:latin typeface="Trebuchet MS" panose="020B0603020202020204" pitchFamily="34" charset="0"/>
              </a:rPr>
              <a:t>sistema</a:t>
            </a:r>
            <a:r>
              <a:rPr lang="en-US" sz="1100" dirty="0">
                <a:latin typeface="Trebuchet MS" panose="020B0603020202020204" pitchFamily="34" charset="0"/>
              </a:rPr>
              <a:t> se </a:t>
            </a:r>
            <a:r>
              <a:rPr lang="en-US" sz="1100" dirty="0" err="1">
                <a:latin typeface="Trebuchet MS" panose="020B0603020202020204" pitchFamily="34" charset="0"/>
              </a:rPr>
              <a:t>calcula</a:t>
            </a:r>
            <a:r>
              <a:rPr lang="en-US" sz="1100" dirty="0">
                <a:latin typeface="Trebuchet MS" panose="020B0603020202020204" pitchFamily="34" charset="0"/>
              </a:rPr>
              <a:t> </a:t>
            </a:r>
            <a:r>
              <a:rPr lang="en-US" sz="1100" dirty="0" err="1">
                <a:latin typeface="Trebuchet MS" panose="020B0603020202020204" pitchFamily="34" charset="0"/>
              </a:rPr>
              <a:t>considerando</a:t>
            </a:r>
            <a:r>
              <a:rPr lang="en-US" sz="1100" dirty="0">
                <a:latin typeface="Trebuchet MS" panose="020B0603020202020204" pitchFamily="34" charset="0"/>
              </a:rPr>
              <a:t> la </a:t>
            </a:r>
            <a:r>
              <a:rPr lang="en-US" sz="1100" dirty="0" err="1">
                <a:latin typeface="Trebuchet MS" panose="020B0603020202020204" pitchFamily="34" charset="0"/>
              </a:rPr>
              <a:t>Tabla</a:t>
            </a:r>
            <a:r>
              <a:rPr lang="en-US" sz="1100" dirty="0">
                <a:latin typeface="Trebuchet MS" panose="020B0603020202020204" pitchFamily="34" charset="0"/>
              </a:rPr>
              <a:t> 10.3</a:t>
            </a:r>
          </a:p>
        </p:txBody>
      </p:sp>
      <p:pic>
        <p:nvPicPr>
          <p:cNvPr id="2" name="Imagen 1"/>
          <p:cNvPicPr>
            <a:picLocks noChangeAspect="1"/>
          </p:cNvPicPr>
          <p:nvPr/>
        </p:nvPicPr>
        <p:blipFill>
          <a:blip r:embed="rId7"/>
          <a:stretch>
            <a:fillRect/>
          </a:stretch>
        </p:blipFill>
        <p:spPr>
          <a:xfrm>
            <a:off x="5289556" y="5142243"/>
            <a:ext cx="3549644" cy="315494"/>
          </a:xfrm>
          <a:prstGeom prst="rect">
            <a:avLst/>
          </a:prstGeom>
        </p:spPr>
      </p:pic>
    </p:spTree>
    <p:extLst>
      <p:ext uri="{BB962C8B-B14F-4D97-AF65-F5344CB8AC3E}">
        <p14:creationId xmlns:p14="http://schemas.microsoft.com/office/powerpoint/2010/main" val="1215138693"/>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304800" y="2360377"/>
            <a:ext cx="2597476" cy="181460"/>
          </a:xfrm>
          <a:prstGeom prst="rect">
            <a:avLst/>
          </a:prstGeom>
        </p:spPr>
        <p:txBody>
          <a:bodyPr vert="horz" wrap="square" lIns="0" tIns="12065" rIns="0" bIns="0" rtlCol="0">
            <a:spAutoFit/>
          </a:bodyPr>
          <a:lstStyle/>
          <a:p>
            <a:pPr marL="12700">
              <a:lnSpc>
                <a:spcPct val="100000"/>
              </a:lnSpc>
              <a:spcBef>
                <a:spcPts val="95"/>
              </a:spcBef>
            </a:pPr>
            <a:r>
              <a:rPr lang="en-US" sz="1100" b="1" dirty="0" err="1">
                <a:latin typeface="Trebuchet MS"/>
                <a:cs typeface="Trebuchet MS"/>
              </a:rPr>
              <a:t>Tabla</a:t>
            </a:r>
            <a:r>
              <a:rPr lang="en-US" sz="1100" b="1" dirty="0">
                <a:latin typeface="Trebuchet MS"/>
                <a:cs typeface="Trebuchet MS"/>
              </a:rPr>
              <a:t> 10</a:t>
            </a:r>
            <a:r>
              <a:rPr lang="en-US" sz="1100" b="1" dirty="0" smtClean="0">
                <a:latin typeface="Trebuchet MS"/>
                <a:cs typeface="Trebuchet MS"/>
              </a:rPr>
              <a:t>.·: </a:t>
            </a:r>
            <a:r>
              <a:rPr lang="en-US" sz="1100" b="1" dirty="0">
                <a:latin typeface="Trebuchet MS"/>
                <a:cs typeface="Trebuchet MS"/>
              </a:rPr>
              <a:t>Factor de </a:t>
            </a:r>
            <a:r>
              <a:rPr lang="en-US" sz="1100" b="1" dirty="0" err="1">
                <a:latin typeface="Trebuchet MS"/>
                <a:cs typeface="Trebuchet MS"/>
              </a:rPr>
              <a:t>coincidencia</a:t>
            </a:r>
            <a:endParaRPr sz="1100" b="1" dirty="0">
              <a:latin typeface="Trebuchet MS"/>
              <a:cs typeface="Trebuchet MS"/>
            </a:endParaRPr>
          </a:p>
        </p:txBody>
      </p:sp>
      <p:sp>
        <p:nvSpPr>
          <p:cNvPr id="12" name="object 12"/>
          <p:cNvSpPr txBox="1"/>
          <p:nvPr/>
        </p:nvSpPr>
        <p:spPr>
          <a:xfrm>
            <a:off x="2700566" y="620753"/>
            <a:ext cx="6214834" cy="3222549"/>
          </a:xfrm>
          <a:prstGeom prst="rect">
            <a:avLst/>
          </a:prstGeom>
        </p:spPr>
        <p:txBody>
          <a:bodyPr vert="horz" wrap="square" lIns="0" tIns="26670" rIns="0" bIns="0" rtlCol="0">
            <a:spAutoFit/>
          </a:bodyPr>
          <a:lstStyle/>
          <a:p>
            <a:pPr marL="184150" indent="-171450" algn="just">
              <a:lnSpc>
                <a:spcPct val="100000"/>
              </a:lnSpc>
              <a:spcBef>
                <a:spcPts val="210"/>
              </a:spcBef>
              <a:buFont typeface="Arial" panose="020B0604020202020204" pitchFamily="34" charset="0"/>
              <a:buChar char="•"/>
            </a:pPr>
            <a:r>
              <a:rPr lang="es-ES" sz="1100" b="1" spc="-20" dirty="0">
                <a:latin typeface="Trebuchet MS" panose="020B0603020202020204" pitchFamily="34" charset="0"/>
                <a:cs typeface="Arial MT"/>
              </a:rPr>
              <a:t>Corriente de cortocircuito </a:t>
            </a:r>
            <a:r>
              <a:rPr lang="es-ES" sz="1100" b="1" spc="-20" dirty="0" smtClean="0">
                <a:latin typeface="Trebuchet MS" panose="020B0603020202020204" pitchFamily="34" charset="0"/>
                <a:cs typeface="Arial MT"/>
              </a:rPr>
              <a:t>unipolar</a:t>
            </a:r>
          </a:p>
          <a:p>
            <a:pPr marL="184150" indent="-171450" algn="just">
              <a:lnSpc>
                <a:spcPct val="100000"/>
              </a:lnSpc>
              <a:spcBef>
                <a:spcPts val="210"/>
              </a:spcBef>
              <a:buFont typeface="Arial" panose="020B0604020202020204" pitchFamily="34" charset="0"/>
              <a:buChar char="•"/>
            </a:pPr>
            <a:endParaRPr lang="es-ES" sz="1100" b="1" spc="-20" dirty="0">
              <a:latin typeface="Trebuchet MS" panose="020B0603020202020204" pitchFamily="34" charset="0"/>
              <a:cs typeface="Arial MT"/>
            </a:endParaRPr>
          </a:p>
          <a:p>
            <a:pPr marL="12700" algn="just">
              <a:lnSpc>
                <a:spcPct val="100000"/>
              </a:lnSpc>
              <a:spcBef>
                <a:spcPts val="210"/>
              </a:spcBef>
            </a:pPr>
            <a:r>
              <a:rPr lang="es-ES" sz="1100" spc="-20" dirty="0">
                <a:latin typeface="Trebuchet MS" panose="020B0603020202020204" pitchFamily="34" charset="0"/>
                <a:cs typeface="Arial MT"/>
              </a:rPr>
              <a:t>Para un cortocircuito a una parte conductora expuesta, la corriente de falla se convierte en una corriente de cortocircuito unipolar. Se aplican las siguientes relaciones:</a:t>
            </a:r>
          </a:p>
          <a:p>
            <a:pPr marL="12700" algn="just">
              <a:lnSpc>
                <a:spcPct val="100000"/>
              </a:lnSpc>
              <a:spcBef>
                <a:spcPts val="210"/>
              </a:spcBef>
            </a:pPr>
            <a:endParaRPr lang="es-ES" sz="1100" spc="-20" dirty="0" smtClean="0">
              <a:latin typeface="Trebuchet MS" panose="020B0603020202020204" pitchFamily="34" charset="0"/>
              <a:cs typeface="Arial MT"/>
            </a:endParaRPr>
          </a:p>
          <a:p>
            <a:pPr marL="12700" algn="just">
              <a:lnSpc>
                <a:spcPct val="100000"/>
              </a:lnSpc>
              <a:spcBef>
                <a:spcPts val="210"/>
              </a:spcBef>
            </a:pPr>
            <a:endParaRPr lang="es-ES" sz="1100" spc="-20" dirty="0">
              <a:latin typeface="Trebuchet MS" panose="020B0603020202020204" pitchFamily="34" charset="0"/>
              <a:cs typeface="Arial MT"/>
            </a:endParaRPr>
          </a:p>
          <a:p>
            <a:pPr marL="12700" algn="just">
              <a:lnSpc>
                <a:spcPct val="100000"/>
              </a:lnSpc>
              <a:spcBef>
                <a:spcPts val="210"/>
              </a:spcBef>
            </a:pPr>
            <a:endParaRPr lang="es-ES" sz="1100" spc="-20" dirty="0" smtClean="0">
              <a:latin typeface="Trebuchet MS" panose="020B0603020202020204" pitchFamily="34" charset="0"/>
              <a:cs typeface="Arial MT"/>
            </a:endParaRPr>
          </a:p>
          <a:p>
            <a:pPr marL="12700" algn="just">
              <a:lnSpc>
                <a:spcPct val="100000"/>
              </a:lnSpc>
              <a:spcBef>
                <a:spcPts val="210"/>
              </a:spcBef>
            </a:pPr>
            <a:endParaRPr lang="es-ES" sz="1100" spc="-20" dirty="0">
              <a:latin typeface="Trebuchet MS" panose="020B0603020202020204" pitchFamily="34" charset="0"/>
              <a:cs typeface="Arial MT"/>
            </a:endParaRPr>
          </a:p>
          <a:p>
            <a:pPr marL="12700" algn="just">
              <a:lnSpc>
                <a:spcPct val="100000"/>
              </a:lnSpc>
              <a:spcBef>
                <a:spcPts val="210"/>
              </a:spcBef>
            </a:pPr>
            <a:endParaRPr lang="es-ES" sz="1100" spc="-20" dirty="0">
              <a:latin typeface="Trebuchet MS" panose="020B0603020202020204" pitchFamily="34" charset="0"/>
              <a:cs typeface="Arial MT"/>
            </a:endParaRPr>
          </a:p>
          <a:p>
            <a:pPr marL="12700" algn="just">
              <a:lnSpc>
                <a:spcPct val="100000"/>
              </a:lnSpc>
              <a:spcBef>
                <a:spcPts val="210"/>
              </a:spcBef>
            </a:pPr>
            <a:r>
              <a:rPr lang="es-ES" sz="1100" spc="-20" dirty="0">
                <a:latin typeface="Trebuchet MS" panose="020B0603020202020204" pitchFamily="34" charset="0"/>
                <a:cs typeface="Arial MT"/>
              </a:rPr>
              <a:t>Suponiendo que las resistencias de puesta a tierra son mayores que las impedancias de la red, entonces (Figura 10.4):</a:t>
            </a:r>
          </a:p>
          <a:p>
            <a:pPr marL="12700" algn="just">
              <a:lnSpc>
                <a:spcPct val="100000"/>
              </a:lnSpc>
              <a:spcBef>
                <a:spcPts val="210"/>
              </a:spcBef>
            </a:pPr>
            <a:endParaRPr lang="es-ES" sz="1100" spc="-20" dirty="0" smtClean="0">
              <a:latin typeface="Trebuchet MS" panose="020B0603020202020204" pitchFamily="34" charset="0"/>
              <a:cs typeface="Arial MT"/>
            </a:endParaRPr>
          </a:p>
          <a:p>
            <a:pPr marL="12700" algn="just">
              <a:lnSpc>
                <a:spcPct val="100000"/>
              </a:lnSpc>
              <a:spcBef>
                <a:spcPts val="210"/>
              </a:spcBef>
            </a:pPr>
            <a:endParaRPr lang="es-ES" sz="1100" spc="-20" dirty="0">
              <a:latin typeface="Trebuchet MS" panose="020B0603020202020204" pitchFamily="34" charset="0"/>
              <a:cs typeface="Arial MT"/>
            </a:endParaRPr>
          </a:p>
          <a:p>
            <a:pPr marL="12700" algn="just">
              <a:lnSpc>
                <a:spcPct val="100000"/>
              </a:lnSpc>
              <a:spcBef>
                <a:spcPts val="210"/>
              </a:spcBef>
            </a:pPr>
            <a:endParaRPr lang="es-ES" sz="1100" spc="-20" dirty="0" smtClean="0">
              <a:latin typeface="Trebuchet MS" panose="020B0603020202020204" pitchFamily="34" charset="0"/>
              <a:cs typeface="Arial MT"/>
            </a:endParaRPr>
          </a:p>
          <a:p>
            <a:pPr marL="12700" algn="just">
              <a:lnSpc>
                <a:spcPct val="100000"/>
              </a:lnSpc>
              <a:spcBef>
                <a:spcPts val="210"/>
              </a:spcBef>
            </a:pPr>
            <a:endParaRPr lang="es-ES" sz="1100" spc="-20" dirty="0">
              <a:latin typeface="Trebuchet MS" panose="020B0603020202020204" pitchFamily="34" charset="0"/>
              <a:cs typeface="Arial MT"/>
            </a:endParaRPr>
          </a:p>
          <a:p>
            <a:pPr marL="12700" algn="just">
              <a:lnSpc>
                <a:spcPct val="100000"/>
              </a:lnSpc>
              <a:spcBef>
                <a:spcPts val="210"/>
              </a:spcBef>
            </a:pPr>
            <a:endParaRPr lang="es-ES" sz="1100" spc="-20" dirty="0">
              <a:latin typeface="Trebuchet MS" panose="020B0603020202020204" pitchFamily="34" charset="0"/>
              <a:cs typeface="Arial MT"/>
            </a:endParaRPr>
          </a:p>
          <a:p>
            <a:pPr marL="12700" marR="5080">
              <a:lnSpc>
                <a:spcPct val="110800"/>
              </a:lnSpc>
            </a:pPr>
            <a:endParaRPr sz="900" dirty="0">
              <a:latin typeface="Arial MT"/>
              <a:cs typeface="Arial MT"/>
            </a:endParaRPr>
          </a:p>
        </p:txBody>
      </p:sp>
      <p:sp>
        <p:nvSpPr>
          <p:cNvPr id="31" name="Rectángulo 30"/>
          <p:cNvSpPr/>
          <p:nvPr/>
        </p:nvSpPr>
        <p:spPr>
          <a:xfrm>
            <a:off x="160798" y="162114"/>
            <a:ext cx="8754602" cy="430887"/>
          </a:xfrm>
          <a:prstGeom prst="rect">
            <a:avLst/>
          </a:prstGeom>
        </p:spPr>
        <p:txBody>
          <a:bodyPr wrap="square">
            <a:spAutoFit/>
          </a:bodyPr>
          <a:lstStyle/>
          <a:p>
            <a:pPr algn="just"/>
            <a:r>
              <a:rPr lang="en-US" sz="1100" dirty="0" err="1">
                <a:latin typeface="Trebuchet MS" panose="020B0603020202020204" pitchFamily="34" charset="0"/>
              </a:rPr>
              <a:t>En</a:t>
            </a:r>
            <a:r>
              <a:rPr lang="en-US" sz="1100" dirty="0">
                <a:latin typeface="Trebuchet MS" panose="020B0603020202020204" pitchFamily="34" charset="0"/>
              </a:rPr>
              <a:t> </a:t>
            </a:r>
            <a:r>
              <a:rPr lang="en-US" sz="1100" dirty="0" err="1">
                <a:latin typeface="Trebuchet MS" panose="020B0603020202020204" pitchFamily="34" charset="0"/>
              </a:rPr>
              <a:t>los</a:t>
            </a:r>
            <a:r>
              <a:rPr lang="en-US" sz="1100" dirty="0">
                <a:latin typeface="Trebuchet MS" panose="020B0603020202020204" pitchFamily="34" charset="0"/>
              </a:rPr>
              <a:t> </a:t>
            </a:r>
            <a:r>
              <a:rPr lang="en-US" sz="1100" dirty="0" err="1">
                <a:latin typeface="Trebuchet MS" panose="020B0603020202020204" pitchFamily="34" charset="0"/>
              </a:rPr>
              <a:t>circuitos</a:t>
            </a:r>
            <a:r>
              <a:rPr lang="en-US" sz="1100" dirty="0">
                <a:latin typeface="Trebuchet MS" panose="020B0603020202020204" pitchFamily="34" charset="0"/>
              </a:rPr>
              <a:t> de </a:t>
            </a:r>
            <a:r>
              <a:rPr lang="en-US" sz="1100" dirty="0" err="1">
                <a:latin typeface="Trebuchet MS" panose="020B0603020202020204" pitchFamily="34" charset="0"/>
              </a:rPr>
              <a:t>distribución</a:t>
            </a:r>
            <a:r>
              <a:rPr lang="en-US" sz="1100" dirty="0">
                <a:latin typeface="Trebuchet MS" panose="020B0603020202020204" pitchFamily="34" charset="0"/>
              </a:rPr>
              <a:t>, se </a:t>
            </a:r>
            <a:r>
              <a:rPr lang="en-US" sz="1100" dirty="0" err="1">
                <a:latin typeface="Trebuchet MS" panose="020B0603020202020204" pitchFamily="34" charset="0"/>
              </a:rPr>
              <a:t>permite</a:t>
            </a:r>
            <a:r>
              <a:rPr lang="en-US" sz="1100" dirty="0">
                <a:latin typeface="Trebuchet MS" panose="020B0603020202020204" pitchFamily="34" charset="0"/>
              </a:rPr>
              <a:t> un </a:t>
            </a:r>
            <a:r>
              <a:rPr lang="en-US" sz="1100" dirty="0" err="1">
                <a:latin typeface="Trebuchet MS" panose="020B0603020202020204" pitchFamily="34" charset="0"/>
              </a:rPr>
              <a:t>tiempo</a:t>
            </a:r>
            <a:r>
              <a:rPr lang="en-US" sz="1100" dirty="0">
                <a:latin typeface="Trebuchet MS" panose="020B0603020202020204" pitchFamily="34" charset="0"/>
              </a:rPr>
              <a:t> de </a:t>
            </a:r>
            <a:r>
              <a:rPr lang="en-US" sz="1100" dirty="0" err="1" smtClean="0">
                <a:latin typeface="Trebuchet MS" panose="020B0603020202020204" pitchFamily="34" charset="0"/>
              </a:rPr>
              <a:t>apertura</a:t>
            </a:r>
            <a:r>
              <a:rPr lang="en-US" sz="1100" dirty="0" smtClean="0">
                <a:latin typeface="Trebuchet MS" panose="020B0603020202020204" pitchFamily="34" charset="0"/>
              </a:rPr>
              <a:t> </a:t>
            </a:r>
            <a:r>
              <a:rPr lang="en-US" sz="1100" dirty="0">
                <a:latin typeface="Trebuchet MS" panose="020B0603020202020204" pitchFamily="34" charset="0"/>
              </a:rPr>
              <a:t>de ≤ 1 s para </a:t>
            </a:r>
            <a:r>
              <a:rPr lang="en-US" sz="1100" dirty="0" err="1">
                <a:latin typeface="Trebuchet MS" panose="020B0603020202020204" pitchFamily="34" charset="0"/>
              </a:rPr>
              <a:t>obtener</a:t>
            </a:r>
            <a:r>
              <a:rPr lang="en-US" sz="1100" dirty="0">
                <a:latin typeface="Trebuchet MS" panose="020B0603020202020204" pitchFamily="34" charset="0"/>
              </a:rPr>
              <a:t> </a:t>
            </a:r>
            <a:r>
              <a:rPr lang="en-US" sz="1100" dirty="0" err="1">
                <a:latin typeface="Trebuchet MS" panose="020B0603020202020204" pitchFamily="34" charset="0"/>
              </a:rPr>
              <a:t>selectividad</a:t>
            </a:r>
            <a:r>
              <a:rPr lang="en-US" sz="1100" dirty="0">
                <a:latin typeface="Trebuchet MS" panose="020B0603020202020204" pitchFamily="34" charset="0"/>
              </a:rPr>
              <a:t>. La </a:t>
            </a:r>
            <a:r>
              <a:rPr lang="en-US" sz="1100" dirty="0" err="1">
                <a:latin typeface="Trebuchet MS" panose="020B0603020202020204" pitchFamily="34" charset="0"/>
              </a:rPr>
              <a:t>desconexión</a:t>
            </a:r>
            <a:r>
              <a:rPr lang="en-US" sz="1100" dirty="0">
                <a:latin typeface="Trebuchet MS" panose="020B0603020202020204" pitchFamily="34" charset="0"/>
              </a:rPr>
              <a:t> con </a:t>
            </a:r>
            <a:r>
              <a:rPr lang="en-US" sz="1100" dirty="0" err="1">
                <a:latin typeface="Trebuchet MS" panose="020B0603020202020204" pitchFamily="34" charset="0"/>
              </a:rPr>
              <a:t>equipo</a:t>
            </a:r>
            <a:r>
              <a:rPr lang="en-US" sz="1100" dirty="0">
                <a:latin typeface="Trebuchet MS" panose="020B0603020202020204" pitchFamily="34" charset="0"/>
              </a:rPr>
              <a:t> de </a:t>
            </a:r>
            <a:r>
              <a:rPr lang="en-US" sz="1100" dirty="0" err="1">
                <a:latin typeface="Trebuchet MS" panose="020B0603020202020204" pitchFamily="34" charset="0"/>
              </a:rPr>
              <a:t>protección</a:t>
            </a:r>
            <a:r>
              <a:rPr lang="en-US" sz="1100" dirty="0">
                <a:latin typeface="Trebuchet MS" panose="020B0603020202020204" pitchFamily="34" charset="0"/>
              </a:rPr>
              <a:t> </a:t>
            </a:r>
            <a:r>
              <a:rPr lang="en-US" sz="1100" dirty="0" err="1">
                <a:latin typeface="Trebuchet MS" panose="020B0603020202020204" pitchFamily="34" charset="0"/>
              </a:rPr>
              <a:t>debe</a:t>
            </a:r>
            <a:r>
              <a:rPr lang="en-US" sz="1100" dirty="0">
                <a:latin typeface="Trebuchet MS" panose="020B0603020202020204" pitchFamily="34" charset="0"/>
              </a:rPr>
              <a:t> </a:t>
            </a:r>
            <a:r>
              <a:rPr lang="en-US" sz="1100" dirty="0" err="1">
                <a:latin typeface="Trebuchet MS" panose="020B0603020202020204" pitchFamily="34" charset="0"/>
              </a:rPr>
              <a:t>realizarse</a:t>
            </a:r>
            <a:r>
              <a:rPr lang="en-US" sz="1100" dirty="0">
                <a:latin typeface="Trebuchet MS" panose="020B0603020202020204" pitchFamily="34" charset="0"/>
              </a:rPr>
              <a:t> sin </a:t>
            </a:r>
            <a:r>
              <a:rPr lang="en-US" sz="1100" dirty="0" err="1">
                <a:latin typeface="Trebuchet MS" panose="020B0603020202020204" pitchFamily="34" charset="0"/>
              </a:rPr>
              <a:t>demora</a:t>
            </a:r>
            <a:r>
              <a:rPr lang="en-US" sz="1100" dirty="0">
                <a:latin typeface="Trebuchet MS" panose="020B0603020202020204" pitchFamily="34" charset="0"/>
              </a:rPr>
              <a:t> o, </a:t>
            </a:r>
            <a:r>
              <a:rPr lang="en-US" sz="1100" dirty="0" err="1">
                <a:latin typeface="Trebuchet MS" panose="020B0603020202020204" pitchFamily="34" charset="0"/>
              </a:rPr>
              <a:t>durante</a:t>
            </a:r>
            <a:r>
              <a:rPr lang="en-US" sz="1100" dirty="0">
                <a:latin typeface="Trebuchet MS" panose="020B0603020202020204" pitchFamily="34" charset="0"/>
              </a:rPr>
              <a:t> un breve </a:t>
            </a:r>
            <a:r>
              <a:rPr lang="en-US" sz="1100" dirty="0" err="1">
                <a:latin typeface="Trebuchet MS" panose="020B0603020202020204" pitchFamily="34" charset="0"/>
              </a:rPr>
              <a:t>tiempo</a:t>
            </a:r>
            <a:r>
              <a:rPr lang="en-US" sz="1100" dirty="0">
                <a:latin typeface="Trebuchet MS" panose="020B0603020202020204" pitchFamily="34" charset="0"/>
              </a:rPr>
              <a:t> de </a:t>
            </a:r>
            <a:r>
              <a:rPr lang="en-US" sz="1100" dirty="0" err="1">
                <a:latin typeface="Trebuchet MS" panose="020B0603020202020204" pitchFamily="34" charset="0"/>
              </a:rPr>
              <a:t>disparo</a:t>
            </a:r>
            <a:r>
              <a:rPr lang="en-US" sz="1100" dirty="0">
                <a:latin typeface="Trebuchet MS" panose="020B0603020202020204" pitchFamily="34" charset="0"/>
              </a:rPr>
              <a:t> con </a:t>
            </a:r>
            <a:r>
              <a:rPr lang="en-US" sz="1100" dirty="0" err="1">
                <a:latin typeface="Trebuchet MS" panose="020B0603020202020204" pitchFamily="34" charset="0"/>
              </a:rPr>
              <a:t>corriente</a:t>
            </a:r>
            <a:r>
              <a:rPr lang="en-US" sz="1100" dirty="0">
                <a:latin typeface="Trebuchet MS" panose="020B0603020202020204" pitchFamily="34" charset="0"/>
              </a:rPr>
              <a:t> </a:t>
            </a:r>
            <a:r>
              <a:rPr lang="en-US" sz="1100" dirty="0" err="1">
                <a:latin typeface="Trebuchet MS" panose="020B0603020202020204" pitchFamily="34" charset="0"/>
              </a:rPr>
              <a:t>creciente</a:t>
            </a:r>
            <a:r>
              <a:rPr lang="en-US" sz="1100" dirty="0">
                <a:latin typeface="Trebuchet MS" panose="020B0603020202020204" pitchFamily="34" charset="0"/>
              </a:rPr>
              <a:t>, </a:t>
            </a:r>
            <a:r>
              <a:rPr lang="en-US" sz="1100" dirty="0" err="1">
                <a:latin typeface="Trebuchet MS" panose="020B0603020202020204" pitchFamily="34" charset="0"/>
              </a:rPr>
              <a:t>en</a:t>
            </a:r>
            <a:r>
              <a:rPr lang="en-US" sz="1100" dirty="0">
                <a:latin typeface="Trebuchet MS" panose="020B0603020202020204" pitchFamily="34" charset="0"/>
              </a:rPr>
              <a:t> un </a:t>
            </a:r>
            <a:r>
              <a:rPr lang="en-US" sz="1100" dirty="0" err="1">
                <a:latin typeface="Trebuchet MS" panose="020B0603020202020204" pitchFamily="34" charset="0"/>
              </a:rPr>
              <a:t>tiempo</a:t>
            </a:r>
            <a:r>
              <a:rPr lang="en-US" sz="1100" dirty="0">
                <a:latin typeface="Trebuchet MS" panose="020B0603020202020204" pitchFamily="34" charset="0"/>
              </a:rPr>
              <a:t> </a:t>
            </a:r>
            <a:r>
              <a:rPr lang="en-US" sz="1100" dirty="0" err="1">
                <a:latin typeface="Trebuchet MS" panose="020B0603020202020204" pitchFamily="34" charset="0"/>
              </a:rPr>
              <a:t>máximo</a:t>
            </a:r>
            <a:r>
              <a:rPr lang="en-US" sz="1100" dirty="0">
                <a:latin typeface="Trebuchet MS" panose="020B0603020202020204" pitchFamily="34" charset="0"/>
              </a:rPr>
              <a:t> de 5 s.</a:t>
            </a:r>
          </a:p>
        </p:txBody>
      </p:sp>
      <p:pic>
        <p:nvPicPr>
          <p:cNvPr id="32" name="Imagen 31"/>
          <p:cNvPicPr>
            <a:picLocks noChangeAspect="1"/>
          </p:cNvPicPr>
          <p:nvPr/>
        </p:nvPicPr>
        <p:blipFill>
          <a:blip r:embed="rId2"/>
          <a:stretch>
            <a:fillRect/>
          </a:stretch>
        </p:blipFill>
        <p:spPr>
          <a:xfrm>
            <a:off x="338366" y="723900"/>
            <a:ext cx="2362200" cy="1412785"/>
          </a:xfrm>
          <a:prstGeom prst="rect">
            <a:avLst/>
          </a:prstGeom>
        </p:spPr>
      </p:pic>
      <p:pic>
        <p:nvPicPr>
          <p:cNvPr id="33" name="Imagen 32"/>
          <p:cNvPicPr>
            <a:picLocks noChangeAspect="1"/>
          </p:cNvPicPr>
          <p:nvPr/>
        </p:nvPicPr>
        <p:blipFill>
          <a:blip r:embed="rId3"/>
          <a:stretch>
            <a:fillRect/>
          </a:stretch>
        </p:blipFill>
        <p:spPr>
          <a:xfrm>
            <a:off x="3429000" y="1385634"/>
            <a:ext cx="5400675" cy="914399"/>
          </a:xfrm>
          <a:prstGeom prst="rect">
            <a:avLst/>
          </a:prstGeom>
        </p:spPr>
      </p:pic>
      <p:sp>
        <p:nvSpPr>
          <p:cNvPr id="34" name="Rectángulo 33"/>
          <p:cNvSpPr/>
          <p:nvPr/>
        </p:nvSpPr>
        <p:spPr>
          <a:xfrm>
            <a:off x="160798" y="2896428"/>
            <a:ext cx="7687802" cy="2210862"/>
          </a:xfrm>
          <a:prstGeom prst="rect">
            <a:avLst/>
          </a:prstGeom>
        </p:spPr>
        <p:txBody>
          <a:bodyPr wrap="square">
            <a:spAutoFit/>
          </a:bodyPr>
          <a:lstStyle/>
          <a:p>
            <a:pPr marL="12700" algn="just">
              <a:lnSpc>
                <a:spcPct val="100000"/>
              </a:lnSpc>
              <a:spcBef>
                <a:spcPts val="210"/>
              </a:spcBef>
            </a:pPr>
            <a:r>
              <a:rPr lang="es-ES" sz="1100" spc="-20" dirty="0">
                <a:latin typeface="Trebuchet MS" panose="020B0603020202020204" pitchFamily="34" charset="0"/>
                <a:cs typeface="Arial MT"/>
              </a:rPr>
              <a:t>Aquí, los símbolos tienen los significados</a:t>
            </a:r>
            <a:r>
              <a:rPr lang="es-ES" sz="1100" spc="-20" dirty="0" smtClean="0">
                <a:latin typeface="Trebuchet MS" panose="020B0603020202020204" pitchFamily="34" charset="0"/>
                <a:cs typeface="Arial MT"/>
              </a:rPr>
              <a:t>:</a:t>
            </a:r>
          </a:p>
          <a:p>
            <a:pPr marL="12700" algn="just">
              <a:lnSpc>
                <a:spcPct val="100000"/>
              </a:lnSpc>
              <a:spcBef>
                <a:spcPts val="210"/>
              </a:spcBef>
            </a:pPr>
            <a:endParaRPr lang="es-ES" sz="1100" spc="-20" dirty="0">
              <a:latin typeface="Trebuchet MS" panose="020B0603020202020204" pitchFamily="34" charset="0"/>
              <a:cs typeface="Arial MT"/>
            </a:endParaRPr>
          </a:p>
          <a:p>
            <a:pPr marL="184150" indent="-171450" algn="just">
              <a:lnSpc>
                <a:spcPct val="100000"/>
              </a:lnSpc>
              <a:spcBef>
                <a:spcPts val="210"/>
              </a:spcBef>
              <a:buFont typeface="Arial" panose="020B0604020202020204" pitchFamily="34" charset="0"/>
              <a:buChar char="•"/>
            </a:pPr>
            <a:r>
              <a:rPr lang="es-ES" sz="1100" b="1" spc="-20" dirty="0">
                <a:latin typeface="Trebuchet MS" panose="020B0603020202020204" pitchFamily="34" charset="0"/>
                <a:cs typeface="Arial MT"/>
              </a:rPr>
              <a:t>RA   Suma de las resistencias del electrodo de puesta a tierra y del conductor de protección</a:t>
            </a:r>
          </a:p>
          <a:p>
            <a:pPr marL="184150" indent="-171450" algn="just">
              <a:lnSpc>
                <a:spcPct val="100000"/>
              </a:lnSpc>
              <a:spcBef>
                <a:spcPts val="210"/>
              </a:spcBef>
              <a:buFont typeface="Arial" panose="020B0604020202020204" pitchFamily="34" charset="0"/>
              <a:buChar char="•"/>
            </a:pPr>
            <a:r>
              <a:rPr lang="es-ES" sz="1100" b="1" spc="-20" dirty="0">
                <a:latin typeface="Trebuchet MS" panose="020B0603020202020204" pitchFamily="34" charset="0"/>
                <a:cs typeface="Arial MT"/>
              </a:rPr>
              <a:t>RB   Impedancia de funcionamiento</a:t>
            </a:r>
          </a:p>
          <a:p>
            <a:pPr marL="184150" indent="-171450" algn="just">
              <a:lnSpc>
                <a:spcPct val="100000"/>
              </a:lnSpc>
              <a:spcBef>
                <a:spcPts val="210"/>
              </a:spcBef>
              <a:buFont typeface="Arial" panose="020B0604020202020204" pitchFamily="34" charset="0"/>
              <a:buChar char="•"/>
            </a:pPr>
            <a:r>
              <a:rPr lang="es-ES" sz="1100" b="1" spc="-20" dirty="0" err="1">
                <a:latin typeface="Trebuchet MS" panose="020B0603020202020204" pitchFamily="34" charset="0"/>
                <a:cs typeface="Arial MT"/>
              </a:rPr>
              <a:t>Zs</a:t>
            </a:r>
            <a:r>
              <a:rPr lang="es-ES" sz="1100" b="1" spc="-20" dirty="0">
                <a:latin typeface="Trebuchet MS" panose="020B0603020202020204" pitchFamily="34" charset="0"/>
                <a:cs typeface="Arial MT"/>
              </a:rPr>
              <a:t>    Impedancia de </a:t>
            </a:r>
            <a:r>
              <a:rPr lang="es-ES" sz="1100" b="1" spc="-20" dirty="0" smtClean="0">
                <a:latin typeface="Trebuchet MS" panose="020B0603020202020204" pitchFamily="34" charset="0"/>
                <a:cs typeface="Arial MT"/>
              </a:rPr>
              <a:t>lazo</a:t>
            </a:r>
            <a:endParaRPr lang="es-ES" sz="1100" b="1" spc="-20" dirty="0">
              <a:latin typeface="Trebuchet MS" panose="020B0603020202020204" pitchFamily="34" charset="0"/>
              <a:cs typeface="Arial MT"/>
            </a:endParaRPr>
          </a:p>
          <a:p>
            <a:pPr marL="184150" indent="-171450" algn="just">
              <a:lnSpc>
                <a:spcPct val="100000"/>
              </a:lnSpc>
              <a:spcBef>
                <a:spcPts val="210"/>
              </a:spcBef>
              <a:buFont typeface="Arial" panose="020B0604020202020204" pitchFamily="34" charset="0"/>
              <a:buChar char="•"/>
            </a:pPr>
            <a:r>
              <a:rPr lang="es-ES" sz="1100" b="1" spc="-20" dirty="0">
                <a:latin typeface="Trebuchet MS" panose="020B0603020202020204" pitchFamily="34" charset="0"/>
                <a:cs typeface="Arial MT"/>
              </a:rPr>
              <a:t>Z     Impedancia de secuencia positiva</a:t>
            </a:r>
          </a:p>
          <a:p>
            <a:pPr marL="184150" indent="-171450" algn="just">
              <a:spcBef>
                <a:spcPts val="210"/>
              </a:spcBef>
              <a:buFont typeface="Arial" panose="020B0604020202020204" pitchFamily="34" charset="0"/>
              <a:buChar char="•"/>
            </a:pPr>
            <a:r>
              <a:rPr lang="es-ES" sz="1100" b="1" spc="-20" dirty="0">
                <a:latin typeface="Trebuchet MS" panose="020B0603020202020204" pitchFamily="34" charset="0"/>
                <a:cs typeface="Arial MT"/>
              </a:rPr>
              <a:t>ZL    Impedancia de línea </a:t>
            </a:r>
          </a:p>
          <a:p>
            <a:pPr marL="184150" indent="-171450" algn="just">
              <a:lnSpc>
                <a:spcPct val="100000"/>
              </a:lnSpc>
              <a:spcBef>
                <a:spcPts val="210"/>
              </a:spcBef>
              <a:buFont typeface="Arial" panose="020B0604020202020204" pitchFamily="34" charset="0"/>
              <a:buChar char="•"/>
            </a:pPr>
            <a:r>
              <a:rPr lang="es-ES" sz="1100" b="1" spc="-20" dirty="0">
                <a:latin typeface="Trebuchet MS" panose="020B0603020202020204" pitchFamily="34" charset="0"/>
                <a:cs typeface="Arial MT"/>
              </a:rPr>
              <a:t>Z0T  Impedancia homopolar del transformador</a:t>
            </a:r>
          </a:p>
          <a:p>
            <a:pPr marL="184150" indent="-171450" algn="just">
              <a:lnSpc>
                <a:spcPct val="100000"/>
              </a:lnSpc>
              <a:spcBef>
                <a:spcPts val="210"/>
              </a:spcBef>
              <a:buFont typeface="Arial" panose="020B0604020202020204" pitchFamily="34" charset="0"/>
              <a:buChar char="•"/>
            </a:pPr>
            <a:r>
              <a:rPr lang="es-ES" sz="1100" b="1" spc="-20" dirty="0">
                <a:latin typeface="Trebuchet MS" panose="020B0603020202020204" pitchFamily="34" charset="0"/>
                <a:cs typeface="Arial MT"/>
              </a:rPr>
              <a:t>UL   Voltaje de contacto</a:t>
            </a:r>
          </a:p>
          <a:p>
            <a:pPr marL="184150" indent="-171450" algn="just">
              <a:lnSpc>
                <a:spcPct val="100000"/>
              </a:lnSpc>
              <a:spcBef>
                <a:spcPts val="210"/>
              </a:spcBef>
              <a:buFont typeface="Arial" panose="020B0604020202020204" pitchFamily="34" charset="0"/>
              <a:buChar char="•"/>
            </a:pPr>
            <a:r>
              <a:rPr lang="es-ES" sz="1100" b="1" spc="-20" dirty="0" err="1">
                <a:latin typeface="Trebuchet MS" panose="020B0603020202020204" pitchFamily="34" charset="0"/>
                <a:cs typeface="Arial MT"/>
              </a:rPr>
              <a:t>Ia</a:t>
            </a:r>
            <a:r>
              <a:rPr lang="es-ES" sz="1100" b="1" spc="-20" dirty="0">
                <a:latin typeface="Trebuchet MS" panose="020B0603020202020204" pitchFamily="34" charset="0"/>
                <a:cs typeface="Arial MT"/>
              </a:rPr>
              <a:t>    Corriente de </a:t>
            </a:r>
            <a:r>
              <a:rPr lang="es-ES" sz="1100" b="1" spc="-20" dirty="0" smtClean="0">
                <a:latin typeface="Trebuchet MS" panose="020B0603020202020204" pitchFamily="34" charset="0"/>
                <a:cs typeface="Arial MT"/>
              </a:rPr>
              <a:t>apertura </a:t>
            </a:r>
            <a:r>
              <a:rPr lang="es-ES" sz="1100" b="1" spc="-20" dirty="0">
                <a:latin typeface="Trebuchet MS" panose="020B0603020202020204" pitchFamily="34" charset="0"/>
                <a:cs typeface="Arial MT"/>
              </a:rPr>
              <a:t>del dispositivo de protección</a:t>
            </a:r>
          </a:p>
          <a:p>
            <a:pPr marL="184150" indent="-171450" algn="just">
              <a:lnSpc>
                <a:spcPct val="100000"/>
              </a:lnSpc>
              <a:spcBef>
                <a:spcPts val="210"/>
              </a:spcBef>
              <a:buFont typeface="Arial" panose="020B0604020202020204" pitchFamily="34" charset="0"/>
              <a:buChar char="•"/>
            </a:pPr>
            <a:r>
              <a:rPr lang="es-ES" sz="1100" b="1" spc="-20" dirty="0" err="1">
                <a:latin typeface="Trebuchet MS" panose="020B0603020202020204" pitchFamily="34" charset="0"/>
                <a:cs typeface="Arial MT"/>
              </a:rPr>
              <a:t>I∆n</a:t>
            </a:r>
            <a:r>
              <a:rPr lang="es-ES" sz="1100" b="1" spc="-20" dirty="0">
                <a:latin typeface="Trebuchet MS" panose="020B0603020202020204" pitchFamily="34" charset="0"/>
                <a:cs typeface="Arial MT"/>
              </a:rPr>
              <a:t>  Corriente diferencial nominal de RCD</a:t>
            </a:r>
            <a:endParaRPr lang="en-US" sz="1100" b="1" dirty="0">
              <a:latin typeface="Trebuchet MS" panose="020B0603020202020204" pitchFamily="34" charset="0"/>
              <a:cs typeface="Arial MT"/>
            </a:endParaRPr>
          </a:p>
        </p:txBody>
      </p:sp>
      <p:pic>
        <p:nvPicPr>
          <p:cNvPr id="35" name="Imagen 34"/>
          <p:cNvPicPr>
            <a:picLocks noChangeAspect="1"/>
          </p:cNvPicPr>
          <p:nvPr/>
        </p:nvPicPr>
        <p:blipFill>
          <a:blip r:embed="rId4"/>
          <a:stretch>
            <a:fillRect/>
          </a:stretch>
        </p:blipFill>
        <p:spPr>
          <a:xfrm>
            <a:off x="3429000" y="2764364"/>
            <a:ext cx="5353050" cy="397936"/>
          </a:xfrm>
          <a:prstGeom prst="rect">
            <a:avLst/>
          </a:prstGeom>
        </p:spPr>
      </p:pic>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25101" y="191494"/>
            <a:ext cx="8690299" cy="5310300"/>
          </a:xfrm>
          <a:prstGeom prst="rect">
            <a:avLst/>
          </a:prstGeom>
        </p:spPr>
        <p:txBody>
          <a:bodyPr vert="horz" wrap="square" lIns="0" tIns="21590" rIns="0" bIns="0" rtlCol="0">
            <a:spAutoFit/>
          </a:bodyPr>
          <a:lstStyle/>
          <a:p>
            <a:pPr algn="just">
              <a:lnSpc>
                <a:spcPct val="100000"/>
              </a:lnSpc>
              <a:spcBef>
                <a:spcPts val="170"/>
              </a:spcBef>
            </a:pPr>
            <a:r>
              <a:rPr lang="es-ES" sz="1100" b="1" spc="-50" dirty="0">
                <a:latin typeface="Trebuchet MS" panose="020B0603020202020204" pitchFamily="34" charset="0"/>
                <a:cs typeface="Trebuchet MS"/>
              </a:rPr>
              <a:t>10.2.3 Sistemas de </a:t>
            </a:r>
            <a:r>
              <a:rPr lang="es-ES" sz="1100" b="1" spc="-50" dirty="0" smtClean="0">
                <a:latin typeface="Trebuchet MS" panose="020B0603020202020204" pitchFamily="34" charset="0"/>
                <a:cs typeface="Trebuchet MS"/>
              </a:rPr>
              <a:t>IT</a:t>
            </a:r>
            <a:endParaRPr lang="es-ES" sz="1100" b="1" spc="-50" dirty="0">
              <a:latin typeface="Trebuchet MS" panose="020B0603020202020204" pitchFamily="34" charset="0"/>
              <a:cs typeface="Trebuchet MS"/>
            </a:endParaRPr>
          </a:p>
          <a:p>
            <a:pPr algn="just">
              <a:lnSpc>
                <a:spcPct val="100000"/>
              </a:lnSpc>
              <a:spcBef>
                <a:spcPts val="170"/>
              </a:spcBef>
            </a:pPr>
            <a:endParaRPr lang="es-ES" sz="1100" spc="-50" dirty="0">
              <a:latin typeface="Trebuchet MS" panose="020B0603020202020204" pitchFamily="34" charset="0"/>
              <a:cs typeface="Trebuchet MS"/>
            </a:endParaRPr>
          </a:p>
          <a:p>
            <a:pPr algn="just">
              <a:lnSpc>
                <a:spcPct val="100000"/>
              </a:lnSpc>
              <a:spcBef>
                <a:spcPts val="170"/>
              </a:spcBef>
            </a:pPr>
            <a:r>
              <a:rPr lang="es-ES" sz="1100" spc="-50" dirty="0">
                <a:latin typeface="Trebuchet MS" panose="020B0603020202020204" pitchFamily="34" charset="0"/>
                <a:cs typeface="Trebuchet MS"/>
              </a:rPr>
              <a:t>Para los sistemas de </a:t>
            </a:r>
            <a:r>
              <a:rPr lang="es-ES" sz="1100" spc="-50" dirty="0" smtClean="0">
                <a:latin typeface="Trebuchet MS" panose="020B0603020202020204" pitchFamily="34" charset="0"/>
                <a:cs typeface="Trebuchet MS"/>
              </a:rPr>
              <a:t>IT, </a:t>
            </a:r>
            <a:r>
              <a:rPr lang="es-ES" sz="1100" spc="-50" dirty="0">
                <a:latin typeface="Trebuchet MS" panose="020B0603020202020204" pitchFamily="34" charset="0"/>
                <a:cs typeface="Trebuchet MS"/>
              </a:rPr>
              <a:t>la fuente de corriente no está conectada a tierra, es decir, aislada de tierra o conectada a tierra a través de una alta impedancia. El equipo operativo debe estar conectado a un electrodo de puesta a tierra (Figura 10.5). La corriente de fuga es muy pequeña y se puede tomar de la Figura 10.7. El primer </a:t>
            </a:r>
            <a:r>
              <a:rPr lang="es-ES" sz="1100" spc="-50" dirty="0" smtClean="0">
                <a:latin typeface="Trebuchet MS" panose="020B0603020202020204" pitchFamily="34" charset="0"/>
                <a:cs typeface="Trebuchet MS"/>
              </a:rPr>
              <a:t>falla </a:t>
            </a:r>
            <a:r>
              <a:rPr lang="es-ES" sz="1100" spc="-50" dirty="0">
                <a:latin typeface="Trebuchet MS" panose="020B0603020202020204" pitchFamily="34" charset="0"/>
                <a:cs typeface="Trebuchet MS"/>
              </a:rPr>
              <a:t>es indicado por el equipo de aislamiento y puede localizarse, es decir, aquí no puede tener lugar ningún </a:t>
            </a:r>
            <a:r>
              <a:rPr lang="es-ES" sz="1100" spc="-50" dirty="0" smtClean="0">
                <a:latin typeface="Trebuchet MS" panose="020B0603020202020204" pitchFamily="34" charset="0"/>
                <a:cs typeface="Trebuchet MS"/>
              </a:rPr>
              <a:t>apertura. </a:t>
            </a:r>
            <a:r>
              <a:rPr lang="es-ES" sz="1100" spc="-50" dirty="0">
                <a:latin typeface="Trebuchet MS" panose="020B0603020202020204" pitchFamily="34" charset="0"/>
                <a:cs typeface="Trebuchet MS"/>
              </a:rPr>
              <a:t>La segunda falta debe dar lugar a un </a:t>
            </a:r>
            <a:r>
              <a:rPr lang="es-ES" sz="1100" spc="-50" dirty="0" smtClean="0">
                <a:latin typeface="Trebuchet MS" panose="020B0603020202020204" pitchFamily="34" charset="0"/>
                <a:cs typeface="Trebuchet MS"/>
              </a:rPr>
              <a:t>apertura. </a:t>
            </a:r>
            <a:r>
              <a:rPr lang="es-ES" sz="1100" spc="-50" dirty="0">
                <a:latin typeface="Trebuchet MS" panose="020B0603020202020204" pitchFamily="34" charset="0"/>
                <a:cs typeface="Trebuchet MS"/>
              </a:rPr>
              <a:t>Los sistemas de TI deben usarse, por ejemplo, en hospitales (habitaciones según clase de aplicación) y en minería.</a:t>
            </a:r>
          </a:p>
          <a:p>
            <a:pPr algn="just">
              <a:lnSpc>
                <a:spcPct val="100000"/>
              </a:lnSpc>
              <a:spcBef>
                <a:spcPts val="170"/>
              </a:spcBef>
            </a:pPr>
            <a:endParaRPr lang="es-ES" sz="1100" spc="-50" dirty="0">
              <a:latin typeface="Trebuchet MS" panose="020B0603020202020204" pitchFamily="34" charset="0"/>
              <a:cs typeface="Trebuchet MS"/>
            </a:endParaRPr>
          </a:p>
          <a:p>
            <a:pPr algn="just">
              <a:lnSpc>
                <a:spcPct val="100000"/>
              </a:lnSpc>
              <a:spcBef>
                <a:spcPts val="170"/>
              </a:spcBef>
            </a:pPr>
            <a:endParaRPr lang="es-ES" sz="1100" spc="-50" dirty="0" smtClean="0">
              <a:latin typeface="Trebuchet MS" panose="020B0603020202020204" pitchFamily="34" charset="0"/>
              <a:cs typeface="Trebuchet MS"/>
            </a:endParaRPr>
          </a:p>
          <a:p>
            <a:pPr algn="just">
              <a:lnSpc>
                <a:spcPct val="100000"/>
              </a:lnSpc>
              <a:spcBef>
                <a:spcPts val="170"/>
              </a:spcBef>
            </a:pPr>
            <a:endParaRPr lang="es-ES" sz="1100" spc="-50" dirty="0">
              <a:latin typeface="Trebuchet MS" panose="020B0603020202020204" pitchFamily="34" charset="0"/>
              <a:cs typeface="Trebuchet MS"/>
            </a:endParaRPr>
          </a:p>
          <a:p>
            <a:pPr algn="just">
              <a:lnSpc>
                <a:spcPct val="100000"/>
              </a:lnSpc>
              <a:spcBef>
                <a:spcPts val="170"/>
              </a:spcBef>
            </a:pPr>
            <a:endParaRPr lang="es-ES" sz="1100" spc="-50" dirty="0" smtClean="0">
              <a:latin typeface="Trebuchet MS" panose="020B0603020202020204" pitchFamily="34" charset="0"/>
              <a:cs typeface="Trebuchet MS"/>
            </a:endParaRPr>
          </a:p>
          <a:p>
            <a:pPr algn="just">
              <a:lnSpc>
                <a:spcPct val="100000"/>
              </a:lnSpc>
              <a:spcBef>
                <a:spcPts val="170"/>
              </a:spcBef>
            </a:pPr>
            <a:endParaRPr lang="es-ES" sz="1100" spc="-50" dirty="0">
              <a:latin typeface="Trebuchet MS" panose="020B0603020202020204" pitchFamily="34" charset="0"/>
              <a:cs typeface="Trebuchet MS"/>
            </a:endParaRPr>
          </a:p>
          <a:p>
            <a:pPr algn="just">
              <a:lnSpc>
                <a:spcPct val="100000"/>
              </a:lnSpc>
              <a:spcBef>
                <a:spcPts val="170"/>
              </a:spcBef>
            </a:pPr>
            <a:endParaRPr lang="es-ES" sz="1100" spc="-50" dirty="0" smtClean="0">
              <a:latin typeface="Trebuchet MS" panose="020B0603020202020204" pitchFamily="34" charset="0"/>
              <a:cs typeface="Trebuchet MS"/>
            </a:endParaRPr>
          </a:p>
          <a:p>
            <a:pPr algn="just">
              <a:lnSpc>
                <a:spcPct val="100000"/>
              </a:lnSpc>
              <a:spcBef>
                <a:spcPts val="170"/>
              </a:spcBef>
            </a:pPr>
            <a:endParaRPr lang="es-ES" sz="1100" spc="-50" dirty="0">
              <a:latin typeface="Trebuchet MS" panose="020B0603020202020204" pitchFamily="34" charset="0"/>
              <a:cs typeface="Trebuchet MS"/>
            </a:endParaRPr>
          </a:p>
          <a:p>
            <a:pPr algn="just">
              <a:lnSpc>
                <a:spcPct val="100000"/>
              </a:lnSpc>
              <a:spcBef>
                <a:spcPts val="170"/>
              </a:spcBef>
            </a:pPr>
            <a:endParaRPr lang="es-ES" sz="1100" spc="-50" dirty="0" smtClean="0">
              <a:latin typeface="Trebuchet MS" panose="020B0603020202020204" pitchFamily="34" charset="0"/>
              <a:cs typeface="Trebuchet MS"/>
            </a:endParaRPr>
          </a:p>
          <a:p>
            <a:pPr algn="just">
              <a:lnSpc>
                <a:spcPct val="100000"/>
              </a:lnSpc>
              <a:spcBef>
                <a:spcPts val="170"/>
              </a:spcBef>
            </a:pPr>
            <a:endParaRPr lang="es-ES" sz="1100" spc="-50" dirty="0">
              <a:latin typeface="Trebuchet MS" panose="020B0603020202020204" pitchFamily="34" charset="0"/>
              <a:cs typeface="Trebuchet MS"/>
            </a:endParaRPr>
          </a:p>
          <a:p>
            <a:pPr algn="just">
              <a:lnSpc>
                <a:spcPct val="100000"/>
              </a:lnSpc>
              <a:spcBef>
                <a:spcPts val="170"/>
              </a:spcBef>
            </a:pPr>
            <a:endParaRPr lang="es-ES" sz="1100" spc="-50" dirty="0" smtClean="0">
              <a:latin typeface="Trebuchet MS" panose="020B0603020202020204" pitchFamily="34" charset="0"/>
              <a:cs typeface="Trebuchet MS"/>
            </a:endParaRPr>
          </a:p>
          <a:p>
            <a:pPr algn="just">
              <a:lnSpc>
                <a:spcPct val="100000"/>
              </a:lnSpc>
              <a:spcBef>
                <a:spcPts val="170"/>
              </a:spcBef>
            </a:pPr>
            <a:endParaRPr lang="es-ES" sz="1100" spc="-50" dirty="0">
              <a:latin typeface="Trebuchet MS" panose="020B0603020202020204" pitchFamily="34" charset="0"/>
              <a:cs typeface="Trebuchet MS"/>
            </a:endParaRPr>
          </a:p>
          <a:p>
            <a:pPr algn="just">
              <a:lnSpc>
                <a:spcPct val="100000"/>
              </a:lnSpc>
              <a:spcBef>
                <a:spcPts val="170"/>
              </a:spcBef>
            </a:pPr>
            <a:endParaRPr lang="es-ES" sz="1100" spc="-50" dirty="0" smtClean="0">
              <a:latin typeface="Trebuchet MS" panose="020B0603020202020204" pitchFamily="34" charset="0"/>
              <a:cs typeface="Trebuchet MS"/>
            </a:endParaRPr>
          </a:p>
          <a:p>
            <a:pPr algn="just">
              <a:lnSpc>
                <a:spcPct val="100000"/>
              </a:lnSpc>
              <a:spcBef>
                <a:spcPts val="170"/>
              </a:spcBef>
            </a:pPr>
            <a:endParaRPr lang="es-ES" sz="1100" spc="-50" dirty="0">
              <a:latin typeface="Trebuchet MS" panose="020B0603020202020204" pitchFamily="34" charset="0"/>
              <a:cs typeface="Trebuchet MS"/>
            </a:endParaRPr>
          </a:p>
          <a:p>
            <a:pPr algn="just">
              <a:lnSpc>
                <a:spcPct val="100000"/>
              </a:lnSpc>
              <a:spcBef>
                <a:spcPts val="170"/>
              </a:spcBef>
            </a:pPr>
            <a:endParaRPr lang="es-ES" sz="1100" spc="-50" dirty="0" smtClean="0">
              <a:latin typeface="Trebuchet MS" panose="020B0603020202020204" pitchFamily="34" charset="0"/>
              <a:cs typeface="Trebuchet MS"/>
            </a:endParaRPr>
          </a:p>
          <a:p>
            <a:pPr algn="just">
              <a:lnSpc>
                <a:spcPct val="100000"/>
              </a:lnSpc>
              <a:spcBef>
                <a:spcPts val="170"/>
              </a:spcBef>
            </a:pPr>
            <a:endParaRPr lang="es-ES" sz="1100" spc="-50" dirty="0">
              <a:latin typeface="Trebuchet MS" panose="020B0603020202020204" pitchFamily="34" charset="0"/>
              <a:cs typeface="Trebuchet MS"/>
            </a:endParaRPr>
          </a:p>
          <a:p>
            <a:pPr algn="just">
              <a:lnSpc>
                <a:spcPct val="100000"/>
              </a:lnSpc>
              <a:spcBef>
                <a:spcPts val="170"/>
              </a:spcBef>
            </a:pPr>
            <a:endParaRPr lang="es-ES" sz="1100" spc="-50" dirty="0" smtClean="0">
              <a:latin typeface="Trebuchet MS" panose="020B0603020202020204" pitchFamily="34" charset="0"/>
              <a:cs typeface="Trebuchet MS"/>
            </a:endParaRPr>
          </a:p>
          <a:p>
            <a:pPr algn="just">
              <a:lnSpc>
                <a:spcPct val="100000"/>
              </a:lnSpc>
              <a:spcBef>
                <a:spcPts val="170"/>
              </a:spcBef>
            </a:pPr>
            <a:endParaRPr lang="es-ES" sz="1100" spc="-50" dirty="0">
              <a:latin typeface="Trebuchet MS" panose="020B0603020202020204" pitchFamily="34" charset="0"/>
              <a:cs typeface="Trebuchet MS"/>
            </a:endParaRPr>
          </a:p>
          <a:p>
            <a:pPr algn="just">
              <a:lnSpc>
                <a:spcPct val="100000"/>
              </a:lnSpc>
              <a:spcBef>
                <a:spcPts val="170"/>
              </a:spcBef>
            </a:pPr>
            <a:endParaRPr lang="es-ES" sz="1100" spc="-50" dirty="0" smtClean="0">
              <a:latin typeface="Trebuchet MS" panose="020B0603020202020204" pitchFamily="34" charset="0"/>
              <a:cs typeface="Trebuchet MS"/>
            </a:endParaRPr>
          </a:p>
          <a:p>
            <a:pPr algn="just">
              <a:lnSpc>
                <a:spcPct val="100000"/>
              </a:lnSpc>
              <a:spcBef>
                <a:spcPts val="170"/>
              </a:spcBef>
            </a:pPr>
            <a:endParaRPr lang="es-ES" sz="1100" spc="-50" dirty="0">
              <a:latin typeface="Trebuchet MS" panose="020B0603020202020204" pitchFamily="34" charset="0"/>
              <a:cs typeface="Trebuchet MS"/>
            </a:endParaRPr>
          </a:p>
          <a:p>
            <a:pPr algn="just">
              <a:lnSpc>
                <a:spcPct val="100000"/>
              </a:lnSpc>
              <a:spcBef>
                <a:spcPts val="170"/>
              </a:spcBef>
            </a:pPr>
            <a:endParaRPr lang="es-ES" sz="1100" spc="-50" dirty="0">
              <a:latin typeface="Trebuchet MS" panose="020B0603020202020204" pitchFamily="34" charset="0"/>
              <a:cs typeface="Trebuchet MS"/>
            </a:endParaRPr>
          </a:p>
          <a:p>
            <a:pPr marL="12700" marR="5080" algn="just">
              <a:lnSpc>
                <a:spcPct val="110700"/>
              </a:lnSpc>
            </a:pPr>
            <a:endParaRPr sz="900" dirty="0">
              <a:latin typeface="Arial MT"/>
              <a:cs typeface="Arial MT"/>
            </a:endParaRPr>
          </a:p>
        </p:txBody>
      </p:sp>
      <p:pic>
        <p:nvPicPr>
          <p:cNvPr id="31" name="Imagen 30"/>
          <p:cNvPicPr>
            <a:picLocks noChangeAspect="1"/>
          </p:cNvPicPr>
          <p:nvPr/>
        </p:nvPicPr>
        <p:blipFill>
          <a:blip r:embed="rId2"/>
          <a:stretch>
            <a:fillRect/>
          </a:stretch>
        </p:blipFill>
        <p:spPr>
          <a:xfrm>
            <a:off x="225101" y="1409700"/>
            <a:ext cx="5057775" cy="3590925"/>
          </a:xfrm>
          <a:prstGeom prst="rect">
            <a:avLst/>
          </a:prstGeom>
        </p:spPr>
      </p:pic>
      <p:sp>
        <p:nvSpPr>
          <p:cNvPr id="32" name="Rectángulo 31"/>
          <p:cNvSpPr/>
          <p:nvPr/>
        </p:nvSpPr>
        <p:spPr>
          <a:xfrm>
            <a:off x="0" y="5000625"/>
            <a:ext cx="4572000" cy="261610"/>
          </a:xfrm>
          <a:prstGeom prst="rect">
            <a:avLst/>
          </a:prstGeom>
        </p:spPr>
        <p:txBody>
          <a:bodyPr>
            <a:spAutoFit/>
          </a:bodyPr>
          <a:lstStyle/>
          <a:p>
            <a:pPr algn="ctr">
              <a:lnSpc>
                <a:spcPct val="100000"/>
              </a:lnSpc>
              <a:spcBef>
                <a:spcPts val="170"/>
              </a:spcBef>
            </a:pPr>
            <a:r>
              <a:rPr lang="es-ES" sz="1100" b="1" spc="-50" dirty="0" smtClean="0">
                <a:latin typeface="Trebuchet MS" panose="020B0603020202020204" pitchFamily="34" charset="0"/>
                <a:cs typeface="Trebuchet MS"/>
              </a:rPr>
              <a:t>Figura </a:t>
            </a:r>
            <a:r>
              <a:rPr lang="es-ES" sz="1100" b="1" spc="-50" dirty="0">
                <a:latin typeface="Trebuchet MS" panose="020B0603020202020204" pitchFamily="34" charset="0"/>
                <a:cs typeface="Trebuchet MS"/>
              </a:rPr>
              <a:t>10.5 Circuito de un sistema de </a:t>
            </a:r>
            <a:r>
              <a:rPr lang="es-ES" sz="1100" b="1" spc="-50" dirty="0" smtClean="0">
                <a:latin typeface="Trebuchet MS" panose="020B0603020202020204" pitchFamily="34" charset="0"/>
                <a:cs typeface="Trebuchet MS"/>
              </a:rPr>
              <a:t>IT</a:t>
            </a:r>
            <a:endParaRPr lang="es-ES" sz="1100" b="1" spc="-50" dirty="0">
              <a:latin typeface="Trebuchet MS" panose="020B0603020202020204" pitchFamily="34" charset="0"/>
              <a:cs typeface="Trebuchet MS"/>
            </a:endParaRPr>
          </a:p>
        </p:txBody>
      </p:sp>
      <p:sp>
        <p:nvSpPr>
          <p:cNvPr id="33" name="Rectángulo 32"/>
          <p:cNvSpPr/>
          <p:nvPr/>
        </p:nvSpPr>
        <p:spPr>
          <a:xfrm>
            <a:off x="5029200" y="2876550"/>
            <a:ext cx="4572000" cy="261610"/>
          </a:xfrm>
          <a:prstGeom prst="rect">
            <a:avLst/>
          </a:prstGeom>
        </p:spPr>
        <p:txBody>
          <a:bodyPr>
            <a:spAutoFit/>
          </a:bodyPr>
          <a:lstStyle/>
          <a:p>
            <a:pPr algn="ctr">
              <a:lnSpc>
                <a:spcPct val="100000"/>
              </a:lnSpc>
              <a:spcBef>
                <a:spcPts val="170"/>
              </a:spcBef>
            </a:pPr>
            <a:r>
              <a:rPr lang="es-ES" sz="1100" b="1" spc="-50" dirty="0" smtClean="0">
                <a:latin typeface="Trebuchet MS" panose="020B0603020202020204" pitchFamily="34" charset="0"/>
                <a:cs typeface="Trebuchet MS"/>
              </a:rPr>
              <a:t>Figura </a:t>
            </a:r>
            <a:r>
              <a:rPr lang="es-ES" sz="1100" b="1" spc="-50" dirty="0">
                <a:latin typeface="Trebuchet MS" panose="020B0603020202020204" pitchFamily="34" charset="0"/>
                <a:cs typeface="Trebuchet MS"/>
              </a:rPr>
              <a:t>10.6 Circuito equivalente para un sistema de </a:t>
            </a:r>
            <a:r>
              <a:rPr lang="es-ES" sz="1100" b="1" spc="-50" dirty="0" smtClean="0">
                <a:latin typeface="Trebuchet MS" panose="020B0603020202020204" pitchFamily="34" charset="0"/>
                <a:cs typeface="Trebuchet MS"/>
              </a:rPr>
              <a:t>IT</a:t>
            </a:r>
            <a:endParaRPr lang="es-ES" sz="1100" b="1" spc="-50" dirty="0">
              <a:latin typeface="Trebuchet MS" panose="020B0603020202020204" pitchFamily="34" charset="0"/>
              <a:cs typeface="Trebuchet MS"/>
            </a:endParaRPr>
          </a:p>
        </p:txBody>
      </p:sp>
      <p:pic>
        <p:nvPicPr>
          <p:cNvPr id="34" name="Imagen 33"/>
          <p:cNvPicPr>
            <a:picLocks noChangeAspect="1"/>
          </p:cNvPicPr>
          <p:nvPr/>
        </p:nvPicPr>
        <p:blipFill>
          <a:blip r:embed="rId3"/>
          <a:stretch>
            <a:fillRect/>
          </a:stretch>
        </p:blipFill>
        <p:spPr>
          <a:xfrm>
            <a:off x="5721801" y="1409700"/>
            <a:ext cx="2857500" cy="1466850"/>
          </a:xfrm>
          <a:prstGeom prst="rect">
            <a:avLst/>
          </a:prstGeom>
        </p:spPr>
      </p:pic>
      <p:sp>
        <p:nvSpPr>
          <p:cNvPr id="35" name="Rectángulo 34"/>
          <p:cNvSpPr/>
          <p:nvPr/>
        </p:nvSpPr>
        <p:spPr>
          <a:xfrm>
            <a:off x="5274016" y="3248654"/>
            <a:ext cx="3641384" cy="820738"/>
          </a:xfrm>
          <a:prstGeom prst="rect">
            <a:avLst/>
          </a:prstGeom>
        </p:spPr>
        <p:txBody>
          <a:bodyPr wrap="square">
            <a:spAutoFit/>
          </a:bodyPr>
          <a:lstStyle/>
          <a:p>
            <a:pPr algn="just">
              <a:lnSpc>
                <a:spcPct val="100000"/>
              </a:lnSpc>
              <a:spcBef>
                <a:spcPts val="170"/>
              </a:spcBef>
            </a:pPr>
            <a:r>
              <a:rPr lang="es-ES" sz="1100" spc="-50" dirty="0">
                <a:latin typeface="Trebuchet MS" panose="020B0603020202020204" pitchFamily="34" charset="0"/>
                <a:cs typeface="Trebuchet MS"/>
              </a:rPr>
              <a:t>Para los sistemas TI, de la Figura 10.6 obtenemos las siguientes condiciones de </a:t>
            </a:r>
            <a:r>
              <a:rPr lang="es-ES" sz="1100" spc="-50" dirty="0" smtClean="0">
                <a:latin typeface="Trebuchet MS" panose="020B0603020202020204" pitchFamily="34" charset="0"/>
                <a:cs typeface="Trebuchet MS"/>
              </a:rPr>
              <a:t>apertura:</a:t>
            </a:r>
            <a:endParaRPr lang="es-ES" sz="1100" spc="-50" dirty="0">
              <a:latin typeface="Trebuchet MS" panose="020B0603020202020204" pitchFamily="34" charset="0"/>
              <a:cs typeface="Trebuchet MS"/>
            </a:endParaRPr>
          </a:p>
          <a:p>
            <a:pPr algn="just">
              <a:lnSpc>
                <a:spcPct val="100000"/>
              </a:lnSpc>
              <a:spcBef>
                <a:spcPts val="170"/>
              </a:spcBef>
            </a:pPr>
            <a:endParaRPr lang="es-ES" sz="1100" spc="-50" dirty="0">
              <a:latin typeface="Trebuchet MS" panose="020B0603020202020204" pitchFamily="34" charset="0"/>
              <a:cs typeface="Trebuchet MS"/>
            </a:endParaRPr>
          </a:p>
          <a:p>
            <a:pPr marL="171450" indent="-171450" algn="just">
              <a:lnSpc>
                <a:spcPct val="100000"/>
              </a:lnSpc>
              <a:spcBef>
                <a:spcPts val="170"/>
              </a:spcBef>
              <a:buFont typeface="Arial" panose="020B0604020202020204" pitchFamily="34" charset="0"/>
              <a:buChar char="•"/>
            </a:pPr>
            <a:r>
              <a:rPr lang="es-ES" sz="1100" spc="-50" dirty="0" smtClean="0">
                <a:latin typeface="Trebuchet MS" panose="020B0603020202020204" pitchFamily="34" charset="0"/>
                <a:cs typeface="Trebuchet MS"/>
              </a:rPr>
              <a:t>Resistencia </a:t>
            </a:r>
            <a:r>
              <a:rPr lang="es-ES" sz="1100" spc="-50" dirty="0">
                <a:latin typeface="Trebuchet MS" panose="020B0603020202020204" pitchFamily="34" charset="0"/>
                <a:cs typeface="Trebuchet MS"/>
              </a:rPr>
              <a:t>de </a:t>
            </a:r>
            <a:r>
              <a:rPr lang="es-ES" sz="1100" spc="-50" dirty="0" smtClean="0">
                <a:latin typeface="Trebuchet MS" panose="020B0603020202020204" pitchFamily="34" charset="0"/>
                <a:cs typeface="Trebuchet MS"/>
              </a:rPr>
              <a:t>puesta a tierra</a:t>
            </a:r>
            <a:endParaRPr lang="en-US" sz="1100" dirty="0">
              <a:latin typeface="Trebuchet MS"/>
              <a:cs typeface="Trebuchet MS"/>
            </a:endParaRPr>
          </a:p>
        </p:txBody>
      </p:sp>
      <p:pic>
        <p:nvPicPr>
          <p:cNvPr id="36" name="Imagen 35"/>
          <p:cNvPicPr>
            <a:picLocks noChangeAspect="1"/>
          </p:cNvPicPr>
          <p:nvPr/>
        </p:nvPicPr>
        <p:blipFill>
          <a:blip r:embed="rId4"/>
          <a:stretch>
            <a:fillRect/>
          </a:stretch>
        </p:blipFill>
        <p:spPr>
          <a:xfrm>
            <a:off x="5410200" y="4062085"/>
            <a:ext cx="3485420" cy="395615"/>
          </a:xfrm>
          <a:prstGeom prst="rect">
            <a:avLst/>
          </a:prstGeom>
        </p:spPr>
      </p:pic>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90743" y="307063"/>
            <a:ext cx="0" cy="143296"/>
          </a:xfrm>
          <a:custGeom>
            <a:avLst/>
            <a:gdLst/>
            <a:ahLst/>
            <a:cxnLst/>
            <a:rect l="l" t="t" r="r" b="b"/>
            <a:pathLst>
              <a:path h="216534">
                <a:moveTo>
                  <a:pt x="0" y="216001"/>
                </a:moveTo>
                <a:lnTo>
                  <a:pt x="0" y="0"/>
                </a:lnTo>
              </a:path>
            </a:pathLst>
          </a:custGeom>
          <a:ln w="14401">
            <a:solidFill>
              <a:srgbClr val="000000"/>
            </a:solidFill>
          </a:ln>
        </p:spPr>
        <p:txBody>
          <a:bodyPr wrap="square" lIns="0" tIns="0" rIns="0" bIns="0" rtlCol="0"/>
          <a:lstStyle/>
          <a:p>
            <a:endParaRPr/>
          </a:p>
        </p:txBody>
      </p:sp>
      <p:sp>
        <p:nvSpPr>
          <p:cNvPr id="3" name="object 3"/>
          <p:cNvSpPr txBox="1"/>
          <p:nvPr/>
        </p:nvSpPr>
        <p:spPr>
          <a:xfrm>
            <a:off x="-1164798" y="278171"/>
            <a:ext cx="6250929" cy="350737"/>
          </a:xfrm>
          <a:prstGeom prst="rect">
            <a:avLst/>
          </a:prstGeom>
        </p:spPr>
        <p:txBody>
          <a:bodyPr vert="horz" wrap="square" lIns="0" tIns="12065" rIns="0" bIns="0" rtlCol="0">
            <a:spAutoFit/>
          </a:bodyPr>
          <a:lstStyle/>
          <a:p>
            <a:pPr algn="ctr">
              <a:lnSpc>
                <a:spcPct val="100000"/>
              </a:lnSpc>
              <a:spcBef>
                <a:spcPts val="30"/>
              </a:spcBef>
            </a:pPr>
            <a:r>
              <a:rPr lang="es-ES" sz="1100" b="1" dirty="0">
                <a:latin typeface="Trebuchet MS" panose="020B0603020202020204" pitchFamily="34" charset="0"/>
                <a:cs typeface="Arial MT"/>
              </a:rPr>
              <a:t>Tabla l0.4: Tensiones nominales y tiempos </a:t>
            </a:r>
            <a:r>
              <a:rPr lang="es-ES" sz="1100" b="1" dirty="0" smtClean="0">
                <a:latin typeface="Trebuchet MS" panose="020B0603020202020204" pitchFamily="34" charset="0"/>
                <a:cs typeface="Arial MT"/>
              </a:rPr>
              <a:t>máximos</a:t>
            </a:r>
          </a:p>
          <a:p>
            <a:pPr algn="ctr">
              <a:lnSpc>
                <a:spcPct val="100000"/>
              </a:lnSpc>
              <a:spcBef>
                <a:spcPts val="30"/>
              </a:spcBef>
            </a:pPr>
            <a:r>
              <a:rPr lang="es-ES" sz="1100" b="1" dirty="0" smtClean="0">
                <a:latin typeface="Trebuchet MS" panose="020B0603020202020204" pitchFamily="34" charset="0"/>
                <a:cs typeface="Arial MT"/>
              </a:rPr>
              <a:t> </a:t>
            </a:r>
            <a:r>
              <a:rPr lang="es-ES" sz="1100" b="1" dirty="0">
                <a:latin typeface="Trebuchet MS" panose="020B0603020202020204" pitchFamily="34" charset="0"/>
                <a:cs typeface="Arial MT"/>
              </a:rPr>
              <a:t>de </a:t>
            </a:r>
            <a:r>
              <a:rPr lang="es-ES" sz="1100" b="1" dirty="0" smtClean="0">
                <a:latin typeface="Trebuchet MS" panose="020B0603020202020204" pitchFamily="34" charset="0"/>
                <a:cs typeface="Arial MT"/>
              </a:rPr>
              <a:t>apertura </a:t>
            </a:r>
            <a:r>
              <a:rPr lang="es-ES" sz="1100" b="1" dirty="0">
                <a:latin typeface="Trebuchet MS" panose="020B0603020202020204" pitchFamily="34" charset="0"/>
                <a:cs typeface="Arial MT"/>
              </a:rPr>
              <a:t>para sistemas IT (segunda falla)</a:t>
            </a:r>
            <a:endParaRPr sz="1100" b="1" dirty="0">
              <a:latin typeface="Trebuchet MS" panose="020B0603020202020204" pitchFamily="34" charset="0"/>
              <a:cs typeface="Arial MT"/>
            </a:endParaRPr>
          </a:p>
        </p:txBody>
      </p:sp>
      <p:sp>
        <p:nvSpPr>
          <p:cNvPr id="5" name="object 5"/>
          <p:cNvSpPr txBox="1"/>
          <p:nvPr/>
        </p:nvSpPr>
        <p:spPr>
          <a:xfrm>
            <a:off x="228600" y="2315988"/>
            <a:ext cx="4343400" cy="3385542"/>
          </a:xfrm>
          <a:prstGeom prst="rect">
            <a:avLst/>
          </a:prstGeom>
        </p:spPr>
        <p:txBody>
          <a:bodyPr vert="horz" wrap="square" lIns="0" tIns="12065" rIns="0" bIns="0" rtlCol="0">
            <a:spAutoFit/>
          </a:bodyPr>
          <a:lstStyle/>
          <a:p>
            <a:pPr marL="19685" marR="5080" indent="-7620" algn="just">
              <a:lnSpc>
                <a:spcPct val="110800"/>
              </a:lnSpc>
              <a:spcBef>
                <a:spcPts val="95"/>
              </a:spcBef>
            </a:pPr>
            <a:r>
              <a:rPr lang="es-ES" sz="1100" spc="-15" dirty="0">
                <a:latin typeface="Trebuchet MS" panose="020B0603020202020204" pitchFamily="34" charset="0"/>
                <a:cs typeface="Arial MT"/>
              </a:rPr>
              <a:t>La siguiente condición debe cumplirse si el conductor neutro no está distribuido:</a:t>
            </a:r>
          </a:p>
          <a:p>
            <a:pPr marL="19685" marR="5080" indent="-7620" algn="just">
              <a:lnSpc>
                <a:spcPct val="110800"/>
              </a:lnSpc>
              <a:spcBef>
                <a:spcPts val="95"/>
              </a:spcBef>
            </a:pPr>
            <a:endParaRPr lang="es-ES" sz="1100" spc="-15" dirty="0" smtClean="0">
              <a:latin typeface="Trebuchet MS" panose="020B0603020202020204" pitchFamily="34" charset="0"/>
              <a:cs typeface="Arial MT"/>
            </a:endParaRPr>
          </a:p>
          <a:p>
            <a:pPr marL="19685" marR="5080" indent="-7620" algn="just">
              <a:lnSpc>
                <a:spcPct val="110800"/>
              </a:lnSpc>
              <a:spcBef>
                <a:spcPts val="95"/>
              </a:spcBef>
            </a:pPr>
            <a:endParaRPr lang="es-ES" sz="1100" spc="-15" dirty="0">
              <a:latin typeface="Trebuchet MS" panose="020B0603020202020204" pitchFamily="34" charset="0"/>
              <a:cs typeface="Arial MT"/>
            </a:endParaRPr>
          </a:p>
          <a:p>
            <a:pPr marL="19685" marR="5080" indent="-7620" algn="just">
              <a:lnSpc>
                <a:spcPct val="110800"/>
              </a:lnSpc>
              <a:spcBef>
                <a:spcPts val="95"/>
              </a:spcBef>
            </a:pPr>
            <a:r>
              <a:rPr lang="es-ES" sz="1100" spc="-15" dirty="0">
                <a:latin typeface="Trebuchet MS" panose="020B0603020202020204" pitchFamily="34" charset="0"/>
                <a:cs typeface="Arial MT"/>
              </a:rPr>
              <a:t>La siguiente condición debe cumplirse si el conductor neutro está distribuido:</a:t>
            </a:r>
          </a:p>
          <a:p>
            <a:pPr marL="19685" marR="5080" indent="-7620" algn="just">
              <a:lnSpc>
                <a:spcPct val="110800"/>
              </a:lnSpc>
              <a:spcBef>
                <a:spcPts val="95"/>
              </a:spcBef>
            </a:pPr>
            <a:endParaRPr lang="es-ES" sz="1100" spc="-15" dirty="0" smtClean="0">
              <a:latin typeface="Trebuchet MS" panose="020B0603020202020204" pitchFamily="34" charset="0"/>
              <a:cs typeface="Arial MT"/>
            </a:endParaRPr>
          </a:p>
          <a:p>
            <a:pPr marL="19685" marR="5080" indent="-7620" algn="just">
              <a:lnSpc>
                <a:spcPct val="110800"/>
              </a:lnSpc>
              <a:spcBef>
                <a:spcPts val="95"/>
              </a:spcBef>
            </a:pPr>
            <a:endParaRPr lang="es-ES" sz="1100" spc="-15" dirty="0">
              <a:latin typeface="Trebuchet MS" panose="020B0603020202020204" pitchFamily="34" charset="0"/>
              <a:cs typeface="Arial MT"/>
            </a:endParaRPr>
          </a:p>
          <a:p>
            <a:pPr marL="19685" marR="5080" indent="-7620" algn="just">
              <a:lnSpc>
                <a:spcPct val="110800"/>
              </a:lnSpc>
              <a:spcBef>
                <a:spcPts val="95"/>
              </a:spcBef>
            </a:pPr>
            <a:r>
              <a:rPr lang="es-ES" sz="1100" spc="-15" dirty="0">
                <a:latin typeface="Trebuchet MS" panose="020B0603020202020204" pitchFamily="34" charset="0"/>
                <a:cs typeface="Arial MT"/>
              </a:rPr>
              <a:t>Corriente de falla</a:t>
            </a:r>
          </a:p>
          <a:p>
            <a:pPr marL="19685" marR="5080" indent="-7620" algn="just">
              <a:lnSpc>
                <a:spcPct val="110800"/>
              </a:lnSpc>
              <a:spcBef>
                <a:spcPts val="95"/>
              </a:spcBef>
            </a:pPr>
            <a:endParaRPr lang="es-ES" sz="1100" spc="-15" dirty="0" smtClean="0">
              <a:latin typeface="Trebuchet MS" panose="020B0603020202020204" pitchFamily="34" charset="0"/>
              <a:cs typeface="Arial MT"/>
            </a:endParaRPr>
          </a:p>
          <a:p>
            <a:pPr marL="19685" marR="5080" indent="-7620" algn="just">
              <a:lnSpc>
                <a:spcPct val="110800"/>
              </a:lnSpc>
              <a:spcBef>
                <a:spcPts val="95"/>
              </a:spcBef>
            </a:pPr>
            <a:endParaRPr lang="es-ES" sz="1100" spc="-15" dirty="0">
              <a:latin typeface="Trebuchet MS" panose="020B0603020202020204" pitchFamily="34" charset="0"/>
              <a:cs typeface="Arial MT"/>
            </a:endParaRPr>
          </a:p>
          <a:p>
            <a:pPr marL="19685" marR="5080" indent="-7620" algn="just">
              <a:lnSpc>
                <a:spcPct val="110800"/>
              </a:lnSpc>
              <a:spcBef>
                <a:spcPts val="95"/>
              </a:spcBef>
            </a:pPr>
            <a:endParaRPr lang="es-ES" sz="1100" spc="-15" dirty="0" smtClean="0">
              <a:latin typeface="Trebuchet MS" panose="020B0603020202020204" pitchFamily="34" charset="0"/>
              <a:cs typeface="Arial MT"/>
            </a:endParaRPr>
          </a:p>
          <a:p>
            <a:pPr marL="19685" marR="5080" indent="-7620" algn="just">
              <a:lnSpc>
                <a:spcPct val="110800"/>
              </a:lnSpc>
              <a:spcBef>
                <a:spcPts val="95"/>
              </a:spcBef>
            </a:pPr>
            <a:endParaRPr lang="es-ES" sz="1100" spc="-15" dirty="0">
              <a:latin typeface="Trebuchet MS" panose="020B0603020202020204" pitchFamily="34" charset="0"/>
              <a:cs typeface="Arial MT"/>
            </a:endParaRPr>
          </a:p>
          <a:p>
            <a:pPr marL="19685" marR="5080" indent="-7620" algn="just">
              <a:lnSpc>
                <a:spcPct val="110800"/>
              </a:lnSpc>
              <a:spcBef>
                <a:spcPts val="95"/>
              </a:spcBef>
            </a:pPr>
            <a:endParaRPr lang="es-ES" sz="1100" spc="-15" dirty="0" smtClean="0">
              <a:latin typeface="Trebuchet MS" panose="020B0603020202020204" pitchFamily="34" charset="0"/>
              <a:cs typeface="Arial MT"/>
            </a:endParaRPr>
          </a:p>
          <a:p>
            <a:pPr marL="19685" marR="5080" indent="-7620" algn="just">
              <a:lnSpc>
                <a:spcPct val="110800"/>
              </a:lnSpc>
              <a:spcBef>
                <a:spcPts val="95"/>
              </a:spcBef>
            </a:pPr>
            <a:endParaRPr lang="es-ES" sz="1100" spc="-15" dirty="0">
              <a:latin typeface="Trebuchet MS" panose="020B0603020202020204" pitchFamily="34" charset="0"/>
              <a:cs typeface="Arial MT"/>
            </a:endParaRPr>
          </a:p>
          <a:p>
            <a:pPr marL="19685" marR="5080" indent="-7620" algn="just">
              <a:lnSpc>
                <a:spcPct val="110800"/>
              </a:lnSpc>
              <a:spcBef>
                <a:spcPts val="95"/>
              </a:spcBef>
            </a:pPr>
            <a:endParaRPr lang="es-ES" sz="1100" spc="-15" dirty="0" smtClean="0">
              <a:latin typeface="Trebuchet MS" panose="020B0603020202020204" pitchFamily="34" charset="0"/>
              <a:cs typeface="Arial MT"/>
            </a:endParaRPr>
          </a:p>
          <a:p>
            <a:pPr marL="19685" marR="5080" indent="-7620" algn="just">
              <a:lnSpc>
                <a:spcPct val="110800"/>
              </a:lnSpc>
              <a:spcBef>
                <a:spcPts val="95"/>
              </a:spcBef>
            </a:pPr>
            <a:endParaRPr lang="es-ES" sz="1100" spc="-15" dirty="0">
              <a:latin typeface="Trebuchet MS" panose="020B0603020202020204" pitchFamily="34" charset="0"/>
              <a:cs typeface="Arial MT"/>
            </a:endParaRPr>
          </a:p>
        </p:txBody>
      </p:sp>
      <p:pic>
        <p:nvPicPr>
          <p:cNvPr id="43" name="Imagen 42"/>
          <p:cNvPicPr>
            <a:picLocks noChangeAspect="1"/>
          </p:cNvPicPr>
          <p:nvPr/>
        </p:nvPicPr>
        <p:blipFill>
          <a:blip r:embed="rId2"/>
          <a:stretch>
            <a:fillRect/>
          </a:stretch>
        </p:blipFill>
        <p:spPr>
          <a:xfrm>
            <a:off x="228599" y="628908"/>
            <a:ext cx="4343401" cy="1618992"/>
          </a:xfrm>
          <a:prstGeom prst="rect">
            <a:avLst/>
          </a:prstGeom>
        </p:spPr>
      </p:pic>
      <p:pic>
        <p:nvPicPr>
          <p:cNvPr id="44" name="Imagen 43"/>
          <p:cNvPicPr>
            <a:picLocks noChangeAspect="1"/>
          </p:cNvPicPr>
          <p:nvPr/>
        </p:nvPicPr>
        <p:blipFill>
          <a:blip r:embed="rId3"/>
          <a:stretch>
            <a:fillRect/>
          </a:stretch>
        </p:blipFill>
        <p:spPr>
          <a:xfrm>
            <a:off x="217966" y="2733675"/>
            <a:ext cx="4354034" cy="352425"/>
          </a:xfrm>
          <a:prstGeom prst="rect">
            <a:avLst/>
          </a:prstGeom>
        </p:spPr>
      </p:pic>
      <p:pic>
        <p:nvPicPr>
          <p:cNvPr id="45" name="Imagen 44"/>
          <p:cNvPicPr>
            <a:picLocks noChangeAspect="1"/>
          </p:cNvPicPr>
          <p:nvPr/>
        </p:nvPicPr>
        <p:blipFill>
          <a:blip r:embed="rId4"/>
          <a:stretch>
            <a:fillRect/>
          </a:stretch>
        </p:blipFill>
        <p:spPr>
          <a:xfrm>
            <a:off x="210879" y="3467100"/>
            <a:ext cx="4361122" cy="394512"/>
          </a:xfrm>
          <a:prstGeom prst="rect">
            <a:avLst/>
          </a:prstGeom>
        </p:spPr>
      </p:pic>
      <p:pic>
        <p:nvPicPr>
          <p:cNvPr id="46" name="Imagen 45"/>
          <p:cNvPicPr>
            <a:picLocks noChangeAspect="1"/>
          </p:cNvPicPr>
          <p:nvPr/>
        </p:nvPicPr>
        <p:blipFill>
          <a:blip r:embed="rId5"/>
          <a:stretch>
            <a:fillRect/>
          </a:stretch>
        </p:blipFill>
        <p:spPr>
          <a:xfrm>
            <a:off x="203791" y="4076700"/>
            <a:ext cx="4368209" cy="1447800"/>
          </a:xfrm>
          <a:prstGeom prst="rect">
            <a:avLst/>
          </a:prstGeom>
        </p:spPr>
      </p:pic>
      <p:sp>
        <p:nvSpPr>
          <p:cNvPr id="47" name="Rectángulo 46"/>
          <p:cNvSpPr/>
          <p:nvPr/>
        </p:nvSpPr>
        <p:spPr>
          <a:xfrm>
            <a:off x="4596809" y="307063"/>
            <a:ext cx="4318591" cy="3841436"/>
          </a:xfrm>
          <a:prstGeom prst="rect">
            <a:avLst/>
          </a:prstGeom>
        </p:spPr>
        <p:txBody>
          <a:bodyPr wrap="square">
            <a:spAutoFit/>
          </a:bodyPr>
          <a:lstStyle/>
          <a:p>
            <a:pPr marL="19685" marR="5080" indent="-7620" algn="just">
              <a:lnSpc>
                <a:spcPct val="110800"/>
              </a:lnSpc>
              <a:spcBef>
                <a:spcPts val="95"/>
              </a:spcBef>
            </a:pPr>
            <a:r>
              <a:rPr lang="es-ES" sz="1100" spc="-15" dirty="0">
                <a:latin typeface="Trebuchet MS" panose="020B0603020202020204" pitchFamily="34" charset="0"/>
                <a:cs typeface="Arial MT"/>
              </a:rPr>
              <a:t>Esto resulta en:</a:t>
            </a:r>
          </a:p>
          <a:p>
            <a:pPr marL="19685" marR="5080" indent="-7620" algn="just">
              <a:lnSpc>
                <a:spcPct val="110800"/>
              </a:lnSpc>
              <a:spcBef>
                <a:spcPts val="95"/>
              </a:spcBef>
            </a:pPr>
            <a:endParaRPr lang="es-ES" sz="1100" spc="-15" dirty="0">
              <a:latin typeface="Trebuchet MS" panose="020B0603020202020204" pitchFamily="34" charset="0"/>
              <a:cs typeface="Arial MT"/>
            </a:endParaRPr>
          </a:p>
          <a:p>
            <a:pPr marL="19685" marR="5080" indent="-7620" algn="just">
              <a:lnSpc>
                <a:spcPct val="110800"/>
              </a:lnSpc>
              <a:spcBef>
                <a:spcPts val="95"/>
              </a:spcBef>
            </a:pPr>
            <a:r>
              <a:rPr lang="es-ES" sz="1100" spc="-15" dirty="0">
                <a:latin typeface="Trebuchet MS" panose="020B0603020202020204" pitchFamily="34" charset="0"/>
                <a:cs typeface="Arial MT"/>
              </a:rPr>
              <a:t>Los significados de los símbolos son:</a:t>
            </a:r>
          </a:p>
          <a:p>
            <a:pPr marL="183515" marR="5080" indent="-171450" algn="just">
              <a:lnSpc>
                <a:spcPct val="110800"/>
              </a:lnSpc>
              <a:spcBef>
                <a:spcPts val="95"/>
              </a:spcBef>
              <a:buFont typeface="Arial" panose="020B0604020202020204" pitchFamily="34" charset="0"/>
              <a:buChar char="•"/>
            </a:pPr>
            <a:r>
              <a:rPr lang="es-ES" sz="1100" b="1" spc="-15" dirty="0">
                <a:latin typeface="Trebuchet MS" panose="020B0603020202020204" pitchFamily="34" charset="0"/>
                <a:cs typeface="Arial MT"/>
              </a:rPr>
              <a:t>RA </a:t>
            </a:r>
            <a:r>
              <a:rPr lang="es-ES" sz="1100" b="1" spc="-15" dirty="0" smtClean="0">
                <a:latin typeface="Trebuchet MS" panose="020B0603020202020204" pitchFamily="34" charset="0"/>
                <a:cs typeface="Arial MT"/>
              </a:rPr>
              <a:t>         </a:t>
            </a:r>
            <a:r>
              <a:rPr lang="es-ES" sz="1100" b="1" spc="-15" dirty="0">
                <a:latin typeface="Trebuchet MS" panose="020B0603020202020204" pitchFamily="34" charset="0"/>
                <a:cs typeface="Arial MT"/>
              </a:rPr>
              <a:t>Resistencia de puesta a tierra</a:t>
            </a:r>
          </a:p>
          <a:p>
            <a:pPr marL="183515" marR="5080" indent="-171450" algn="just">
              <a:lnSpc>
                <a:spcPct val="110800"/>
              </a:lnSpc>
              <a:spcBef>
                <a:spcPts val="95"/>
              </a:spcBef>
              <a:buFont typeface="Arial" panose="020B0604020202020204" pitchFamily="34" charset="0"/>
              <a:buChar char="•"/>
            </a:pPr>
            <a:r>
              <a:rPr lang="es-ES" sz="1100" b="1" spc="-15" dirty="0">
                <a:latin typeface="Trebuchet MS" panose="020B0603020202020204" pitchFamily="34" charset="0"/>
                <a:cs typeface="Arial MT"/>
              </a:rPr>
              <a:t>UL          Voltaje de contacto</a:t>
            </a:r>
          </a:p>
          <a:p>
            <a:pPr marL="183515" marR="5080" indent="-171450" algn="just">
              <a:lnSpc>
                <a:spcPct val="110800"/>
              </a:lnSpc>
              <a:spcBef>
                <a:spcPts val="95"/>
              </a:spcBef>
              <a:buFont typeface="Arial" panose="020B0604020202020204" pitchFamily="34" charset="0"/>
              <a:buChar char="•"/>
            </a:pPr>
            <a:r>
              <a:rPr lang="es-ES" sz="1100" b="1" spc="-15" dirty="0">
                <a:latin typeface="Trebuchet MS" panose="020B0603020202020204" pitchFamily="34" charset="0"/>
                <a:cs typeface="Arial MT"/>
              </a:rPr>
              <a:t>Id           Corriente de fuga </a:t>
            </a:r>
          </a:p>
          <a:p>
            <a:pPr marL="183515" marR="5080" indent="-171450" algn="just">
              <a:lnSpc>
                <a:spcPct val="110800"/>
              </a:lnSpc>
              <a:spcBef>
                <a:spcPts val="95"/>
              </a:spcBef>
              <a:buFont typeface="Arial" panose="020B0604020202020204" pitchFamily="34" charset="0"/>
              <a:buChar char="•"/>
            </a:pPr>
            <a:r>
              <a:rPr lang="es-ES" sz="1100" b="1" spc="-15" dirty="0">
                <a:latin typeface="Trebuchet MS" panose="020B0603020202020204" pitchFamily="34" charset="0"/>
                <a:cs typeface="Arial MT"/>
              </a:rPr>
              <a:t>C’E         Capacitancia a tierra</a:t>
            </a:r>
          </a:p>
          <a:p>
            <a:pPr marL="183515" marR="5080" indent="-171450" algn="just">
              <a:lnSpc>
                <a:spcPct val="110800"/>
              </a:lnSpc>
              <a:spcBef>
                <a:spcPts val="95"/>
              </a:spcBef>
              <a:buFont typeface="Arial" panose="020B0604020202020204" pitchFamily="34" charset="0"/>
              <a:buChar char="•"/>
            </a:pPr>
            <a:r>
              <a:rPr lang="es-ES" sz="1100" b="1" spc="-15" dirty="0">
                <a:latin typeface="Trebuchet MS" panose="020B0603020202020204" pitchFamily="34" charset="0"/>
                <a:cs typeface="Arial MT"/>
              </a:rPr>
              <a:t>ZF           Impedancia de falla</a:t>
            </a:r>
          </a:p>
          <a:p>
            <a:pPr marL="183515" marR="5080" indent="-171450" algn="just">
              <a:lnSpc>
                <a:spcPct val="110800"/>
              </a:lnSpc>
              <a:spcBef>
                <a:spcPts val="95"/>
              </a:spcBef>
              <a:buFont typeface="Arial" panose="020B0604020202020204" pitchFamily="34" charset="0"/>
              <a:buChar char="•"/>
            </a:pPr>
            <a:r>
              <a:rPr lang="es-ES" sz="1100" b="1" spc="-15" dirty="0">
                <a:latin typeface="Trebuchet MS" panose="020B0603020202020204" pitchFamily="34" charset="0"/>
                <a:cs typeface="Arial MT"/>
              </a:rPr>
              <a:t>Z0           Impedancia de secuencia cero </a:t>
            </a:r>
          </a:p>
          <a:p>
            <a:pPr marL="183515" marR="5080" indent="-171450" algn="just">
              <a:lnSpc>
                <a:spcPct val="110800"/>
              </a:lnSpc>
              <a:spcBef>
                <a:spcPts val="95"/>
              </a:spcBef>
              <a:buFont typeface="Arial" panose="020B0604020202020204" pitchFamily="34" charset="0"/>
              <a:buChar char="•"/>
            </a:pPr>
            <a:r>
              <a:rPr lang="es-ES" sz="1100" b="1" spc="-15" dirty="0" err="1">
                <a:latin typeface="Trebuchet MS" panose="020B0603020202020204" pitchFamily="34" charset="0"/>
                <a:cs typeface="Arial MT"/>
              </a:rPr>
              <a:t>Zk</a:t>
            </a:r>
            <a:r>
              <a:rPr lang="es-ES" sz="1100" b="1" spc="-15" dirty="0">
                <a:latin typeface="Trebuchet MS" panose="020B0603020202020204" pitchFamily="34" charset="0"/>
                <a:cs typeface="Arial MT"/>
              </a:rPr>
              <a:t>           Impedancia de partes conductoras expuestas</a:t>
            </a:r>
          </a:p>
          <a:p>
            <a:pPr marL="183515" marR="5080" indent="-171450" algn="just">
              <a:lnSpc>
                <a:spcPct val="110800"/>
              </a:lnSpc>
              <a:spcBef>
                <a:spcPts val="95"/>
              </a:spcBef>
              <a:buFont typeface="Arial" panose="020B0604020202020204" pitchFamily="34" charset="0"/>
              <a:buChar char="•"/>
            </a:pPr>
            <a:r>
              <a:rPr lang="es-ES" sz="1100" b="1" spc="-15" dirty="0" err="1">
                <a:latin typeface="Trebuchet MS" panose="020B0603020202020204" pitchFamily="34" charset="0"/>
                <a:cs typeface="Arial MT"/>
              </a:rPr>
              <a:t>Zst</a:t>
            </a:r>
            <a:r>
              <a:rPr lang="es-ES" sz="1100" b="1" spc="-15" dirty="0">
                <a:latin typeface="Trebuchet MS" panose="020B0603020202020204" pitchFamily="34" charset="0"/>
                <a:cs typeface="Arial MT"/>
              </a:rPr>
              <a:t>          Impedancia del </a:t>
            </a:r>
            <a:r>
              <a:rPr lang="es-ES" sz="1100" b="1" spc="-15" dirty="0" smtClean="0">
                <a:latin typeface="Trebuchet MS" panose="020B0603020202020204" pitchFamily="34" charset="0"/>
                <a:cs typeface="Arial MT"/>
              </a:rPr>
              <a:t>sitio</a:t>
            </a:r>
          </a:p>
          <a:p>
            <a:pPr marL="182563" marR="5080" indent="-171450" algn="just">
              <a:lnSpc>
                <a:spcPct val="110800"/>
              </a:lnSpc>
              <a:spcBef>
                <a:spcPts val="95"/>
              </a:spcBef>
              <a:buFont typeface="Arial" panose="020B0604020202020204" pitchFamily="34" charset="0"/>
              <a:buChar char="•"/>
            </a:pPr>
            <a:r>
              <a:rPr lang="es-ES" sz="1100" b="1" spc="-15" dirty="0" err="1" smtClean="0">
                <a:latin typeface="Trebuchet MS" panose="020B0603020202020204" pitchFamily="34" charset="0"/>
                <a:cs typeface="Arial MT"/>
              </a:rPr>
              <a:t>Zs</a:t>
            </a:r>
            <a:r>
              <a:rPr lang="es-ES" sz="1100" b="1" spc="-15" dirty="0" smtClean="0">
                <a:latin typeface="Trebuchet MS" panose="020B0603020202020204" pitchFamily="34" charset="0"/>
                <a:cs typeface="Arial MT"/>
              </a:rPr>
              <a:t>       Impedancia del lazo de falla, que consta de conductor externo y con conductor del circuito</a:t>
            </a:r>
          </a:p>
          <a:p>
            <a:pPr marL="182563" marR="5080" indent="-171450" algn="just">
              <a:lnSpc>
                <a:spcPct val="110800"/>
              </a:lnSpc>
              <a:spcBef>
                <a:spcPts val="95"/>
              </a:spcBef>
              <a:buFont typeface="Arial" panose="020B0604020202020204" pitchFamily="34" charset="0"/>
              <a:buChar char="•"/>
            </a:pPr>
            <a:r>
              <a:rPr lang="es-ES" sz="1100" b="1" dirty="0" err="1" smtClean="0">
                <a:latin typeface="Arial MT"/>
                <a:cs typeface="Arial MT"/>
              </a:rPr>
              <a:t>Z’s</a:t>
            </a:r>
            <a:r>
              <a:rPr lang="es-ES" sz="1100" b="1" dirty="0" smtClean="0">
                <a:latin typeface="Arial MT"/>
                <a:cs typeface="Arial MT"/>
              </a:rPr>
              <a:t>    Impedancia </a:t>
            </a:r>
            <a:r>
              <a:rPr lang="es-ES" sz="1100" b="1" dirty="0">
                <a:latin typeface="Arial MT"/>
                <a:cs typeface="Arial MT"/>
              </a:rPr>
              <a:t>del </a:t>
            </a:r>
            <a:r>
              <a:rPr lang="es-ES" sz="1100" b="1" dirty="0" smtClean="0">
                <a:latin typeface="Arial MT"/>
                <a:cs typeface="Arial MT"/>
              </a:rPr>
              <a:t>lazo </a:t>
            </a:r>
            <a:r>
              <a:rPr lang="es-ES" sz="1100" b="1" dirty="0">
                <a:latin typeface="Arial MT"/>
                <a:cs typeface="Arial MT"/>
              </a:rPr>
              <a:t>de </a:t>
            </a:r>
            <a:r>
              <a:rPr lang="es-ES" sz="1100" b="1" dirty="0" smtClean="0">
                <a:latin typeface="Arial MT"/>
                <a:cs typeface="Arial MT"/>
              </a:rPr>
              <a:t>falla, </a:t>
            </a:r>
            <a:r>
              <a:rPr lang="es-ES" sz="1100" b="1" dirty="0">
                <a:latin typeface="Arial MT"/>
                <a:cs typeface="Arial MT"/>
              </a:rPr>
              <a:t>compuesta por </a:t>
            </a:r>
            <a:r>
              <a:rPr lang="es-ES" sz="1100" b="1" dirty="0" smtClean="0">
                <a:latin typeface="Arial MT"/>
                <a:cs typeface="Arial MT"/>
              </a:rPr>
              <a:t>conductor </a:t>
            </a:r>
            <a:r>
              <a:rPr lang="es-ES" sz="1100" b="1" dirty="0">
                <a:latin typeface="Arial MT"/>
                <a:cs typeface="Arial MT"/>
              </a:rPr>
              <a:t>neutro y conductor de protección del circuito</a:t>
            </a:r>
          </a:p>
          <a:p>
            <a:pPr marL="182563" marR="5080" indent="-171450" algn="just">
              <a:lnSpc>
                <a:spcPct val="110800"/>
              </a:lnSpc>
              <a:spcBef>
                <a:spcPts val="95"/>
              </a:spcBef>
              <a:buFont typeface="Arial" panose="020B0604020202020204" pitchFamily="34" charset="0"/>
              <a:buChar char="•"/>
            </a:pPr>
            <a:r>
              <a:rPr lang="es-ES" sz="1100" b="1" dirty="0">
                <a:latin typeface="Arial MT"/>
                <a:cs typeface="Arial MT"/>
              </a:rPr>
              <a:t>U0 </a:t>
            </a:r>
            <a:r>
              <a:rPr lang="es-ES" sz="1100" b="1" dirty="0" smtClean="0">
                <a:latin typeface="Arial MT"/>
                <a:cs typeface="Arial MT"/>
              </a:rPr>
              <a:t>        Tensión </a:t>
            </a:r>
            <a:r>
              <a:rPr lang="es-ES" sz="1100" b="1" dirty="0">
                <a:latin typeface="Arial MT"/>
                <a:cs typeface="Arial MT"/>
              </a:rPr>
              <a:t>nominal de CA entre el conductor externo y el conductor </a:t>
            </a:r>
            <a:r>
              <a:rPr lang="es-ES" sz="1100" b="1" dirty="0" smtClean="0">
                <a:latin typeface="Arial MT"/>
                <a:cs typeface="Arial MT"/>
              </a:rPr>
              <a:t>neutro</a:t>
            </a:r>
          </a:p>
          <a:p>
            <a:pPr marL="182563" marR="5080" indent="-171450" algn="just">
              <a:lnSpc>
                <a:spcPct val="110800"/>
              </a:lnSpc>
              <a:spcBef>
                <a:spcPts val="95"/>
              </a:spcBef>
              <a:buFont typeface="Arial" panose="020B0604020202020204" pitchFamily="34" charset="0"/>
              <a:buChar char="•"/>
            </a:pPr>
            <a:r>
              <a:rPr lang="es-ES" sz="1100" b="1" dirty="0" smtClean="0">
                <a:latin typeface="Arial MT"/>
                <a:cs typeface="Arial MT"/>
              </a:rPr>
              <a:t>U           Tensión nominal de CA entre conductores externos</a:t>
            </a:r>
            <a:endParaRPr lang="es-ES" sz="1100" b="1" dirty="0">
              <a:latin typeface="Arial MT"/>
              <a:cs typeface="Arial MT"/>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28600" y="3216485"/>
            <a:ext cx="4419600" cy="2459006"/>
          </a:xfrm>
          <a:prstGeom prst="rect">
            <a:avLst/>
          </a:prstGeom>
        </p:spPr>
        <p:txBody>
          <a:bodyPr vert="horz" wrap="square" lIns="0" tIns="12065" rIns="0" bIns="0" rtlCol="0">
            <a:spAutoFit/>
          </a:bodyPr>
          <a:lstStyle/>
          <a:p>
            <a:pPr marL="50800" algn="just">
              <a:lnSpc>
                <a:spcPct val="100000"/>
              </a:lnSpc>
              <a:spcBef>
                <a:spcPts val="110"/>
              </a:spcBef>
              <a:tabLst>
                <a:tab pos="284480" algn="l"/>
              </a:tabLst>
            </a:pPr>
            <a:r>
              <a:rPr lang="es-ES" sz="1100" spc="-15" dirty="0" smtClean="0">
                <a:latin typeface="Trebuchet MS" panose="020B0603020202020204" pitchFamily="34" charset="0"/>
                <a:cs typeface="Arial MT"/>
              </a:rPr>
              <a:t>Durante </a:t>
            </a:r>
            <a:r>
              <a:rPr lang="es-ES" sz="1100" spc="-15" dirty="0">
                <a:latin typeface="Trebuchet MS" panose="020B0603020202020204" pitchFamily="34" charset="0"/>
                <a:cs typeface="Arial MT"/>
              </a:rPr>
              <a:t>o después de la instalación, cada sistema debe, antes de que el usuario comience a operar, ser inspeccionado, probado y medido. Se deben cumplir los requisitos de las siguientes normas:</a:t>
            </a:r>
          </a:p>
          <a:p>
            <a:pPr marL="50800" algn="just">
              <a:lnSpc>
                <a:spcPct val="100000"/>
              </a:lnSpc>
              <a:spcBef>
                <a:spcPts val="110"/>
              </a:spcBef>
              <a:tabLst>
                <a:tab pos="284480" algn="l"/>
              </a:tabLst>
            </a:pPr>
            <a:endParaRPr lang="es-ES" sz="1100" spc="-15" dirty="0">
              <a:latin typeface="Trebuchet MS" panose="020B0603020202020204" pitchFamily="34" charset="0"/>
              <a:cs typeface="Arial MT"/>
            </a:endParaRPr>
          </a:p>
          <a:p>
            <a:pPr marL="222250" indent="-171450" algn="just">
              <a:lnSpc>
                <a:spcPct val="100000"/>
              </a:lnSpc>
              <a:spcBef>
                <a:spcPts val="110"/>
              </a:spcBef>
              <a:buFont typeface="Arial" panose="020B0604020202020204" pitchFamily="34" charset="0"/>
              <a:buChar char="•"/>
              <a:tabLst>
                <a:tab pos="284480" algn="l"/>
              </a:tabLst>
            </a:pPr>
            <a:r>
              <a:rPr lang="es-ES" sz="1100" b="1" spc="-15" dirty="0">
                <a:latin typeface="Trebuchet MS" panose="020B0603020202020204" pitchFamily="34" charset="0"/>
                <a:cs typeface="Arial MT"/>
              </a:rPr>
              <a:t>IEC 60 364, Parte 61: Mediciones para la prueba de medidas de protección en sistemas de alta corriente antes de la puesta en marcha inicial</a:t>
            </a:r>
          </a:p>
          <a:p>
            <a:pPr marL="222250" indent="-171450" algn="just">
              <a:lnSpc>
                <a:spcPct val="100000"/>
              </a:lnSpc>
              <a:spcBef>
                <a:spcPts val="110"/>
              </a:spcBef>
              <a:buFont typeface="Arial" panose="020B0604020202020204" pitchFamily="34" charset="0"/>
              <a:buChar char="•"/>
              <a:tabLst>
                <a:tab pos="284480" algn="l"/>
              </a:tabLst>
            </a:pPr>
            <a:r>
              <a:rPr lang="es-ES" sz="1100" b="1" spc="-15" dirty="0">
                <a:latin typeface="Trebuchet MS" panose="020B0603020202020204" pitchFamily="34" charset="0"/>
                <a:cs typeface="Arial MT"/>
              </a:rPr>
              <a:t>IEC 60 364 Parte 701: Mediciones para la prueba de medidas de protección para equipos eléctricos</a:t>
            </a:r>
          </a:p>
          <a:p>
            <a:pPr marL="222250" indent="-171450" algn="just">
              <a:lnSpc>
                <a:spcPct val="100000"/>
              </a:lnSpc>
              <a:spcBef>
                <a:spcPts val="110"/>
              </a:spcBef>
              <a:buFont typeface="Arial" panose="020B0604020202020204" pitchFamily="34" charset="0"/>
              <a:buChar char="•"/>
              <a:tabLst>
                <a:tab pos="284480" algn="l"/>
              </a:tabLst>
            </a:pPr>
            <a:r>
              <a:rPr lang="es-ES" sz="1100" b="1" spc="-15" dirty="0">
                <a:latin typeface="Trebuchet MS" panose="020B0603020202020204" pitchFamily="34" charset="0"/>
                <a:cs typeface="Arial MT"/>
              </a:rPr>
              <a:t>IEC 60 364 Parte 702: Mediciones para la prueba de medidas de protección después de reparaciones o modificaciones</a:t>
            </a:r>
          </a:p>
          <a:p>
            <a:pPr marL="222250" indent="-171450" algn="just">
              <a:lnSpc>
                <a:spcPct val="100000"/>
              </a:lnSpc>
              <a:spcBef>
                <a:spcPts val="110"/>
              </a:spcBef>
              <a:buFont typeface="Arial" panose="020B0604020202020204" pitchFamily="34" charset="0"/>
              <a:buChar char="•"/>
              <a:tabLst>
                <a:tab pos="284480" algn="l"/>
              </a:tabLst>
            </a:pPr>
            <a:r>
              <a:rPr lang="es-ES" sz="1100" b="1" spc="-15" dirty="0">
                <a:latin typeface="Trebuchet MS" panose="020B0603020202020204" pitchFamily="34" charset="0"/>
                <a:cs typeface="Arial MT"/>
              </a:rPr>
              <a:t>EN 50110-1: Mediciones para el ensayo de medidas de protección para ensayos de recalificación.</a:t>
            </a:r>
          </a:p>
          <a:p>
            <a:pPr marL="50800" algn="just">
              <a:lnSpc>
                <a:spcPct val="100000"/>
              </a:lnSpc>
              <a:spcBef>
                <a:spcPts val="110"/>
              </a:spcBef>
              <a:tabLst>
                <a:tab pos="284480" algn="l"/>
              </a:tabLst>
            </a:pPr>
            <a:endParaRPr lang="es-ES" sz="1100" spc="-15" dirty="0">
              <a:latin typeface="Trebuchet MS" panose="020B0603020202020204" pitchFamily="34" charset="0"/>
              <a:cs typeface="Arial MT"/>
            </a:endParaRPr>
          </a:p>
        </p:txBody>
      </p:sp>
      <p:pic>
        <p:nvPicPr>
          <p:cNvPr id="52" name="Imagen 51"/>
          <p:cNvPicPr>
            <a:picLocks noChangeAspect="1"/>
          </p:cNvPicPr>
          <p:nvPr/>
        </p:nvPicPr>
        <p:blipFill>
          <a:blip r:embed="rId2"/>
          <a:stretch>
            <a:fillRect/>
          </a:stretch>
        </p:blipFill>
        <p:spPr>
          <a:xfrm>
            <a:off x="242777" y="190501"/>
            <a:ext cx="4253023" cy="2895600"/>
          </a:xfrm>
          <a:prstGeom prst="rect">
            <a:avLst/>
          </a:prstGeom>
        </p:spPr>
      </p:pic>
      <p:sp>
        <p:nvSpPr>
          <p:cNvPr id="53" name="Rectángulo 52"/>
          <p:cNvSpPr/>
          <p:nvPr/>
        </p:nvSpPr>
        <p:spPr>
          <a:xfrm>
            <a:off x="-62023" y="3020488"/>
            <a:ext cx="4572000" cy="261610"/>
          </a:xfrm>
          <a:prstGeom prst="rect">
            <a:avLst/>
          </a:prstGeom>
        </p:spPr>
        <p:txBody>
          <a:bodyPr>
            <a:spAutoFit/>
          </a:bodyPr>
          <a:lstStyle/>
          <a:p>
            <a:pPr marL="50800" algn="ctr">
              <a:lnSpc>
                <a:spcPct val="100000"/>
              </a:lnSpc>
              <a:spcBef>
                <a:spcPts val="110"/>
              </a:spcBef>
              <a:tabLst>
                <a:tab pos="284480" algn="l"/>
              </a:tabLst>
            </a:pPr>
            <a:r>
              <a:rPr lang="es-ES" sz="1100" b="1" spc="-15" dirty="0">
                <a:latin typeface="Trebuchet MS" panose="020B0603020202020204" pitchFamily="34" charset="0"/>
                <a:cs typeface="Arial MT"/>
              </a:rPr>
              <a:t>Figura l0.7 Corriente de fuga en un sistema de TI</a:t>
            </a:r>
          </a:p>
        </p:txBody>
      </p:sp>
      <p:sp>
        <p:nvSpPr>
          <p:cNvPr id="54" name="Rectángulo 53"/>
          <p:cNvSpPr/>
          <p:nvPr/>
        </p:nvSpPr>
        <p:spPr>
          <a:xfrm>
            <a:off x="4648200" y="266700"/>
            <a:ext cx="4267200" cy="1107996"/>
          </a:xfrm>
          <a:prstGeom prst="rect">
            <a:avLst/>
          </a:prstGeom>
        </p:spPr>
        <p:txBody>
          <a:bodyPr wrap="square">
            <a:spAutoFit/>
          </a:bodyPr>
          <a:lstStyle/>
          <a:p>
            <a:pPr marL="50800" algn="just">
              <a:lnSpc>
                <a:spcPct val="100000"/>
              </a:lnSpc>
              <a:spcBef>
                <a:spcPts val="110"/>
              </a:spcBef>
              <a:tabLst>
                <a:tab pos="284480" algn="l"/>
              </a:tabLst>
            </a:pPr>
            <a:r>
              <a:rPr lang="es-ES" sz="1100" spc="-15" dirty="0">
                <a:latin typeface="Trebuchet MS" panose="020B0603020202020204" pitchFamily="34" charset="0"/>
                <a:cs typeface="Arial MT"/>
              </a:rPr>
              <a:t>Las mediciones deben tener en cuenta los errores en las mediciones del instrumento de medición y el método de medición. Para instrumentos de medición también es necesario considerar el error de operación. Junto con el error de operación, también se deben considerar los errores sistemáticos (errores fundamentales en el método de medición) (Tabla 10.5).</a:t>
            </a:r>
            <a:endParaRPr lang="es-ES" sz="1100" dirty="0">
              <a:latin typeface="Arial MT"/>
              <a:cs typeface="Arial MT"/>
            </a:endParaRPr>
          </a:p>
        </p:txBody>
      </p:sp>
      <p:sp>
        <p:nvSpPr>
          <p:cNvPr id="55" name="Rectángulo 54"/>
          <p:cNvSpPr/>
          <p:nvPr/>
        </p:nvSpPr>
        <p:spPr>
          <a:xfrm>
            <a:off x="4800600" y="1352545"/>
            <a:ext cx="4120116" cy="430887"/>
          </a:xfrm>
          <a:prstGeom prst="rect">
            <a:avLst/>
          </a:prstGeom>
        </p:spPr>
        <p:txBody>
          <a:bodyPr wrap="square">
            <a:spAutoFit/>
          </a:bodyPr>
          <a:lstStyle/>
          <a:p>
            <a:pPr algn="ctr"/>
            <a:r>
              <a:rPr lang="en-US" sz="1100" b="1" dirty="0" err="1"/>
              <a:t>Tabla</a:t>
            </a:r>
            <a:r>
              <a:rPr lang="en-US" sz="1100" b="1" dirty="0"/>
              <a:t> 10.5: </a:t>
            </a:r>
            <a:r>
              <a:rPr lang="en-US" sz="1100" b="1" dirty="0" err="1"/>
              <a:t>Resumen</a:t>
            </a:r>
            <a:r>
              <a:rPr lang="en-US" sz="1100" b="1" dirty="0"/>
              <a:t> de </a:t>
            </a:r>
            <a:r>
              <a:rPr lang="en-US" sz="1100" b="1" dirty="0" err="1"/>
              <a:t>errores</a:t>
            </a:r>
            <a:r>
              <a:rPr lang="en-US" sz="1100" b="1" dirty="0"/>
              <a:t> de </a:t>
            </a:r>
            <a:r>
              <a:rPr lang="en-US" sz="1100" b="1" dirty="0" err="1"/>
              <a:t>medición</a:t>
            </a:r>
            <a:r>
              <a:rPr lang="en-US" sz="1100" b="1" dirty="0"/>
              <a:t> y </a:t>
            </a:r>
            <a:r>
              <a:rPr lang="en-US" sz="1100" b="1" dirty="0" err="1"/>
              <a:t>errores</a:t>
            </a:r>
            <a:r>
              <a:rPr lang="en-US" sz="1100" b="1" dirty="0"/>
              <a:t> de </a:t>
            </a:r>
            <a:r>
              <a:rPr lang="en-US" sz="1100" b="1" dirty="0" err="1"/>
              <a:t>instrumentos</a:t>
            </a:r>
            <a:r>
              <a:rPr lang="en-US" sz="1100" b="1" dirty="0"/>
              <a:t> de </a:t>
            </a:r>
            <a:r>
              <a:rPr lang="en-US" sz="1100" b="1" dirty="0" err="1"/>
              <a:t>medición</a:t>
            </a:r>
            <a:endParaRPr lang="en-US" sz="1100" b="1" dirty="0"/>
          </a:p>
        </p:txBody>
      </p:sp>
      <p:pic>
        <p:nvPicPr>
          <p:cNvPr id="56" name="Imagen 55"/>
          <p:cNvPicPr>
            <a:picLocks noChangeAspect="1"/>
          </p:cNvPicPr>
          <p:nvPr/>
        </p:nvPicPr>
        <p:blipFill rotWithShape="1">
          <a:blip r:embed="rId3"/>
          <a:srcRect t="1449"/>
          <a:stretch/>
        </p:blipFill>
        <p:spPr>
          <a:xfrm>
            <a:off x="4800600" y="1790700"/>
            <a:ext cx="4114800" cy="1295400"/>
          </a:xfrm>
          <a:prstGeom prst="rect">
            <a:avLst/>
          </a:prstGeom>
        </p:spPr>
      </p:pic>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228600" y="405167"/>
            <a:ext cx="4038600" cy="2935419"/>
          </a:xfrm>
          <a:prstGeom prst="rect">
            <a:avLst/>
          </a:prstGeom>
        </p:spPr>
        <p:txBody>
          <a:bodyPr vert="horz" wrap="square" lIns="0" tIns="21590" rIns="0" bIns="0" rtlCol="0">
            <a:spAutoFit/>
          </a:bodyPr>
          <a:lstStyle/>
          <a:p>
            <a:pPr marL="19685" algn="just">
              <a:lnSpc>
                <a:spcPct val="100000"/>
              </a:lnSpc>
              <a:spcBef>
                <a:spcPts val="170"/>
              </a:spcBef>
            </a:pPr>
            <a:r>
              <a:rPr lang="es-ES" sz="1100" b="1" spc="-50" dirty="0">
                <a:latin typeface="Trebuchet MS" panose="020B0603020202020204" pitchFamily="34" charset="0"/>
                <a:cs typeface="Trebuchet MS"/>
              </a:rPr>
              <a:t>10.2.4 Resumen de tiempos de </a:t>
            </a:r>
            <a:r>
              <a:rPr lang="es-ES" sz="1100" b="1" spc="-50" dirty="0" smtClean="0">
                <a:latin typeface="Trebuchet MS" panose="020B0603020202020204" pitchFamily="34" charset="0"/>
                <a:cs typeface="Trebuchet MS"/>
              </a:rPr>
              <a:t>apertura </a:t>
            </a:r>
            <a:r>
              <a:rPr lang="es-ES" sz="1100" b="1" spc="-50" dirty="0">
                <a:latin typeface="Trebuchet MS" panose="020B0603020202020204" pitchFamily="34" charset="0"/>
                <a:cs typeface="Trebuchet MS"/>
              </a:rPr>
              <a:t>y resistencias de </a:t>
            </a:r>
            <a:r>
              <a:rPr lang="es-ES" sz="1100" b="1" spc="-50" dirty="0" smtClean="0">
                <a:latin typeface="Trebuchet MS" panose="020B0603020202020204" pitchFamily="34" charset="0"/>
                <a:cs typeface="Trebuchet MS"/>
              </a:rPr>
              <a:t>lazo</a:t>
            </a:r>
          </a:p>
          <a:p>
            <a:pPr marL="19685" algn="just">
              <a:lnSpc>
                <a:spcPct val="100000"/>
              </a:lnSpc>
              <a:spcBef>
                <a:spcPts val="170"/>
              </a:spcBef>
            </a:pPr>
            <a:endParaRPr lang="es-ES" sz="1100" spc="-50" dirty="0" smtClean="0">
              <a:latin typeface="Trebuchet MS" panose="020B0603020202020204" pitchFamily="34" charset="0"/>
              <a:cs typeface="Trebuchet MS"/>
            </a:endParaRPr>
          </a:p>
          <a:p>
            <a:pPr marL="19685" algn="just">
              <a:lnSpc>
                <a:spcPct val="100000"/>
              </a:lnSpc>
              <a:spcBef>
                <a:spcPts val="170"/>
              </a:spcBef>
            </a:pPr>
            <a:endParaRPr lang="es-ES" sz="1100" spc="-50" dirty="0">
              <a:latin typeface="Trebuchet MS" panose="020B0603020202020204" pitchFamily="34" charset="0"/>
              <a:cs typeface="Trebuchet MS"/>
            </a:endParaRPr>
          </a:p>
          <a:p>
            <a:pPr marL="19685" algn="just">
              <a:lnSpc>
                <a:spcPct val="100000"/>
              </a:lnSpc>
              <a:spcBef>
                <a:spcPts val="170"/>
              </a:spcBef>
            </a:pPr>
            <a:endParaRPr lang="es-ES" sz="1100" spc="-50" dirty="0">
              <a:latin typeface="Trebuchet MS" panose="020B0603020202020204" pitchFamily="34" charset="0"/>
              <a:cs typeface="Trebuchet MS"/>
            </a:endParaRPr>
          </a:p>
          <a:p>
            <a:pPr marL="19685" algn="just">
              <a:lnSpc>
                <a:spcPct val="100000"/>
              </a:lnSpc>
              <a:spcBef>
                <a:spcPts val="170"/>
              </a:spcBef>
            </a:pPr>
            <a:r>
              <a:rPr lang="es-ES" sz="1100" spc="-50" dirty="0">
                <a:latin typeface="Trebuchet MS" panose="020B0603020202020204" pitchFamily="34" charset="0"/>
                <a:cs typeface="Trebuchet MS"/>
              </a:rPr>
              <a:t>La Tabla 10.6 resume las corrientes de </a:t>
            </a:r>
            <a:r>
              <a:rPr lang="es-ES" sz="1100" spc="-50" dirty="0" smtClean="0">
                <a:latin typeface="Trebuchet MS" panose="020B0603020202020204" pitchFamily="34" charset="0"/>
                <a:cs typeface="Trebuchet MS"/>
              </a:rPr>
              <a:t>apertura </a:t>
            </a:r>
            <a:r>
              <a:rPr lang="es-ES" sz="1100" spc="-50" dirty="0">
                <a:latin typeface="Trebuchet MS" panose="020B0603020202020204" pitchFamily="34" charset="0"/>
                <a:cs typeface="Trebuchet MS"/>
              </a:rPr>
              <a:t>y las resistencias de </a:t>
            </a:r>
            <a:r>
              <a:rPr lang="es-ES" sz="1100" spc="-50" dirty="0" smtClean="0">
                <a:latin typeface="Trebuchet MS" panose="020B0603020202020204" pitchFamily="34" charset="0"/>
                <a:cs typeface="Trebuchet MS"/>
              </a:rPr>
              <a:t>lazo </a:t>
            </a:r>
            <a:r>
              <a:rPr lang="es-ES" sz="1100" spc="-50" dirty="0">
                <a:latin typeface="Trebuchet MS" panose="020B0603020202020204" pitchFamily="34" charset="0"/>
                <a:cs typeface="Trebuchet MS"/>
              </a:rPr>
              <a:t>en un sistema TN. Estos valores se pueden utilizar como base para la medición y cálculo de sistemas eléctricos. Se aplican a una temperatura de línea de 80 °C. Cuando las mediciones se realizan a otras temperaturas, es necesario corregir la resistencia del </a:t>
            </a:r>
            <a:r>
              <a:rPr lang="es-ES" sz="1100" spc="-50" dirty="0" smtClean="0">
                <a:latin typeface="Trebuchet MS" panose="020B0603020202020204" pitchFamily="34" charset="0"/>
                <a:cs typeface="Trebuchet MS"/>
              </a:rPr>
              <a:t>lazo. </a:t>
            </a:r>
            <a:r>
              <a:rPr lang="es-ES" sz="1100" spc="-50" dirty="0">
                <a:latin typeface="Trebuchet MS" panose="020B0603020202020204" pitchFamily="34" charset="0"/>
                <a:cs typeface="Trebuchet MS"/>
              </a:rPr>
              <a:t>Además, se debe considerar el error de operación del instrumento de medición (Tabla 10.5).</a:t>
            </a:r>
          </a:p>
          <a:p>
            <a:pPr marL="19685" algn="just">
              <a:lnSpc>
                <a:spcPct val="100000"/>
              </a:lnSpc>
              <a:spcBef>
                <a:spcPts val="170"/>
              </a:spcBef>
            </a:pPr>
            <a:endParaRPr lang="es-ES" sz="1100" spc="-50" dirty="0" smtClean="0">
              <a:latin typeface="Trebuchet MS" panose="020B0603020202020204" pitchFamily="34" charset="0"/>
              <a:cs typeface="Trebuchet MS"/>
            </a:endParaRPr>
          </a:p>
          <a:p>
            <a:pPr marL="19685" algn="just">
              <a:lnSpc>
                <a:spcPct val="100000"/>
              </a:lnSpc>
              <a:spcBef>
                <a:spcPts val="170"/>
              </a:spcBef>
            </a:pPr>
            <a:endParaRPr lang="es-ES" sz="1100" spc="-50" dirty="0">
              <a:latin typeface="Trebuchet MS" panose="020B0603020202020204" pitchFamily="34" charset="0"/>
              <a:cs typeface="Trebuchet MS"/>
            </a:endParaRPr>
          </a:p>
          <a:p>
            <a:pPr marL="19685" algn="just">
              <a:lnSpc>
                <a:spcPct val="100000"/>
              </a:lnSpc>
              <a:spcBef>
                <a:spcPts val="170"/>
              </a:spcBef>
            </a:pPr>
            <a:endParaRPr lang="es-ES" sz="1100" spc="-50" dirty="0">
              <a:latin typeface="Trebuchet MS" panose="020B0603020202020204" pitchFamily="34" charset="0"/>
              <a:cs typeface="Trebuchet MS"/>
            </a:endParaRPr>
          </a:p>
          <a:p>
            <a:pPr marL="19685" algn="ctr">
              <a:lnSpc>
                <a:spcPct val="100000"/>
              </a:lnSpc>
              <a:spcBef>
                <a:spcPts val="170"/>
              </a:spcBef>
            </a:pPr>
            <a:r>
              <a:rPr lang="es-ES" sz="1100" b="1" spc="-50" dirty="0">
                <a:latin typeface="Trebuchet MS" panose="020B0603020202020204" pitchFamily="34" charset="0"/>
                <a:cs typeface="Trebuchet MS"/>
              </a:rPr>
              <a:t>Tabla </a:t>
            </a:r>
            <a:r>
              <a:rPr lang="es-ES" sz="1100" b="1" spc="-50" dirty="0" smtClean="0">
                <a:latin typeface="Trebuchet MS" panose="020B0603020202020204" pitchFamily="34" charset="0"/>
                <a:cs typeface="Trebuchet MS"/>
              </a:rPr>
              <a:t>10.6: </a:t>
            </a:r>
            <a:r>
              <a:rPr lang="es-ES" sz="1100" b="1" spc="-50" dirty="0">
                <a:latin typeface="Trebuchet MS" panose="020B0603020202020204" pitchFamily="34" charset="0"/>
                <a:cs typeface="Trebuchet MS"/>
              </a:rPr>
              <a:t>Resumen de equipos de protección contra </a:t>
            </a:r>
            <a:r>
              <a:rPr lang="es-ES" sz="1100" b="1" spc="-50" dirty="0" err="1">
                <a:latin typeface="Trebuchet MS" panose="020B0603020202020204" pitchFamily="34" charset="0"/>
                <a:cs typeface="Trebuchet MS"/>
              </a:rPr>
              <a:t>sobrecorriente</a:t>
            </a:r>
            <a:r>
              <a:rPr lang="es-ES" sz="1100" b="1" spc="-50" dirty="0">
                <a:latin typeface="Trebuchet MS" panose="020B0603020202020204" pitchFamily="34" charset="0"/>
                <a:cs typeface="Trebuchet MS"/>
              </a:rPr>
              <a:t> y resistencias de lazo en sistemas TN</a:t>
            </a:r>
            <a:endParaRPr sz="1100" b="1" dirty="0">
              <a:latin typeface="Trebuchet MS" panose="020B0603020202020204" pitchFamily="34" charset="0"/>
              <a:cs typeface="Trebuchet MS"/>
            </a:endParaRPr>
          </a:p>
        </p:txBody>
      </p:sp>
      <p:pic>
        <p:nvPicPr>
          <p:cNvPr id="16" name="Imagen 15"/>
          <p:cNvPicPr>
            <a:picLocks noChangeAspect="1"/>
          </p:cNvPicPr>
          <p:nvPr/>
        </p:nvPicPr>
        <p:blipFill>
          <a:blip r:embed="rId2"/>
          <a:stretch>
            <a:fillRect/>
          </a:stretch>
        </p:blipFill>
        <p:spPr>
          <a:xfrm>
            <a:off x="4343400" y="405166"/>
            <a:ext cx="4676775" cy="5119333"/>
          </a:xfrm>
          <a:prstGeom prst="rect">
            <a:avLst/>
          </a:prstGeom>
        </p:spPr>
      </p:pic>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43366" y="189603"/>
            <a:ext cx="4633434" cy="5411097"/>
          </a:xfrm>
          <a:prstGeom prst="rect">
            <a:avLst/>
          </a:prstGeom>
        </p:spPr>
        <p:txBody>
          <a:bodyPr vert="horz" wrap="square" lIns="0" tIns="12065" rIns="0" bIns="0" rtlCol="0">
            <a:spAutoFit/>
          </a:bodyPr>
          <a:lstStyle/>
          <a:p>
            <a:pPr>
              <a:lnSpc>
                <a:spcPct val="100000"/>
              </a:lnSpc>
              <a:spcBef>
                <a:spcPts val="55"/>
              </a:spcBef>
            </a:pPr>
            <a:r>
              <a:rPr lang="es-ES" sz="1100" b="1" dirty="0" smtClean="0">
                <a:latin typeface="Trebuchet MS" panose="020B0603020202020204" pitchFamily="34" charset="0"/>
                <a:cs typeface="Arial MT"/>
              </a:rPr>
              <a:t>10.2.5   </a:t>
            </a:r>
            <a:r>
              <a:rPr lang="es-ES" sz="1100" b="1" dirty="0">
                <a:latin typeface="Trebuchet MS" panose="020B0603020202020204" pitchFamily="34" charset="0"/>
                <a:cs typeface="Arial MT"/>
              </a:rPr>
              <a:t>Ejemplo l: Comprobación de las medidas de protección</a:t>
            </a:r>
          </a:p>
          <a:p>
            <a:pPr>
              <a:lnSpc>
                <a:spcPct val="100000"/>
              </a:lnSpc>
              <a:spcBef>
                <a:spcPts val="55"/>
              </a:spcBef>
            </a:pPr>
            <a:endParaRPr lang="es-ES" sz="1100" dirty="0">
              <a:latin typeface="Trebuchet MS" panose="020B0603020202020204" pitchFamily="34" charset="0"/>
              <a:cs typeface="Arial MT"/>
            </a:endParaRPr>
          </a:p>
          <a:p>
            <a:pPr>
              <a:lnSpc>
                <a:spcPct val="100000"/>
              </a:lnSpc>
              <a:spcBef>
                <a:spcPts val="55"/>
              </a:spcBef>
            </a:pPr>
            <a:r>
              <a:rPr lang="es-ES" sz="1100" dirty="0">
                <a:latin typeface="Trebuchet MS" panose="020B0603020202020204" pitchFamily="34" charset="0"/>
                <a:cs typeface="Arial MT"/>
              </a:rPr>
              <a:t>Sobre la base de la figura 10.8, compruebe las medidas de protección para una resistencia en serie de RV = 0,6 Ω.</a:t>
            </a:r>
          </a:p>
          <a:p>
            <a:pPr>
              <a:lnSpc>
                <a:spcPct val="100000"/>
              </a:lnSpc>
              <a:spcBef>
                <a:spcPts val="55"/>
              </a:spcBef>
            </a:pPr>
            <a:endParaRPr lang="es-ES" sz="1100" dirty="0" smtClean="0">
              <a:latin typeface="Trebuchet MS" panose="020B0603020202020204" pitchFamily="34" charset="0"/>
              <a:cs typeface="Arial MT"/>
            </a:endParaRPr>
          </a:p>
          <a:p>
            <a:pPr>
              <a:lnSpc>
                <a:spcPct val="100000"/>
              </a:lnSpc>
              <a:spcBef>
                <a:spcPts val="55"/>
              </a:spcBef>
            </a:pPr>
            <a:endParaRPr lang="es-ES" sz="1100" dirty="0">
              <a:latin typeface="Trebuchet MS" panose="020B0603020202020204" pitchFamily="34" charset="0"/>
              <a:cs typeface="Arial MT"/>
            </a:endParaRPr>
          </a:p>
          <a:p>
            <a:pPr>
              <a:lnSpc>
                <a:spcPct val="100000"/>
              </a:lnSpc>
              <a:spcBef>
                <a:spcPts val="55"/>
              </a:spcBef>
            </a:pPr>
            <a:endParaRPr lang="es-ES" sz="1100" dirty="0" smtClean="0">
              <a:latin typeface="Trebuchet MS" panose="020B0603020202020204" pitchFamily="34" charset="0"/>
              <a:cs typeface="Arial MT"/>
            </a:endParaRPr>
          </a:p>
          <a:p>
            <a:pPr>
              <a:lnSpc>
                <a:spcPct val="100000"/>
              </a:lnSpc>
              <a:spcBef>
                <a:spcPts val="55"/>
              </a:spcBef>
            </a:pPr>
            <a:endParaRPr lang="es-ES" sz="1100" dirty="0">
              <a:latin typeface="Trebuchet MS" panose="020B0603020202020204" pitchFamily="34" charset="0"/>
              <a:cs typeface="Arial MT"/>
            </a:endParaRPr>
          </a:p>
          <a:p>
            <a:pPr>
              <a:lnSpc>
                <a:spcPct val="100000"/>
              </a:lnSpc>
              <a:spcBef>
                <a:spcPts val="55"/>
              </a:spcBef>
            </a:pPr>
            <a:endParaRPr lang="es-ES" sz="1100" dirty="0" smtClean="0">
              <a:latin typeface="Trebuchet MS" panose="020B0603020202020204" pitchFamily="34" charset="0"/>
              <a:cs typeface="Arial MT"/>
            </a:endParaRPr>
          </a:p>
          <a:p>
            <a:pPr>
              <a:lnSpc>
                <a:spcPct val="100000"/>
              </a:lnSpc>
              <a:spcBef>
                <a:spcPts val="55"/>
              </a:spcBef>
            </a:pPr>
            <a:endParaRPr lang="es-ES" sz="1100" dirty="0">
              <a:latin typeface="Trebuchet MS" panose="020B0603020202020204" pitchFamily="34" charset="0"/>
              <a:cs typeface="Arial MT"/>
            </a:endParaRPr>
          </a:p>
          <a:p>
            <a:pPr>
              <a:lnSpc>
                <a:spcPct val="100000"/>
              </a:lnSpc>
              <a:spcBef>
                <a:spcPts val="55"/>
              </a:spcBef>
            </a:pPr>
            <a:endParaRPr lang="es-ES" sz="1100" dirty="0" smtClean="0">
              <a:latin typeface="Trebuchet MS" panose="020B0603020202020204" pitchFamily="34" charset="0"/>
              <a:cs typeface="Arial MT"/>
            </a:endParaRPr>
          </a:p>
          <a:p>
            <a:pPr>
              <a:lnSpc>
                <a:spcPct val="100000"/>
              </a:lnSpc>
              <a:spcBef>
                <a:spcPts val="55"/>
              </a:spcBef>
            </a:pPr>
            <a:endParaRPr lang="es-ES" sz="1100" dirty="0">
              <a:latin typeface="Trebuchet MS" panose="020B0603020202020204" pitchFamily="34" charset="0"/>
              <a:cs typeface="Arial MT"/>
            </a:endParaRPr>
          </a:p>
          <a:p>
            <a:pPr>
              <a:lnSpc>
                <a:spcPct val="100000"/>
              </a:lnSpc>
              <a:spcBef>
                <a:spcPts val="55"/>
              </a:spcBef>
            </a:pPr>
            <a:endParaRPr lang="es-ES" sz="1100" dirty="0" smtClean="0">
              <a:latin typeface="Trebuchet MS" panose="020B0603020202020204" pitchFamily="34" charset="0"/>
              <a:cs typeface="Arial MT"/>
            </a:endParaRPr>
          </a:p>
          <a:p>
            <a:pPr>
              <a:lnSpc>
                <a:spcPct val="100000"/>
              </a:lnSpc>
              <a:spcBef>
                <a:spcPts val="55"/>
              </a:spcBef>
            </a:pPr>
            <a:endParaRPr lang="es-ES" sz="1100" dirty="0">
              <a:latin typeface="Trebuchet MS" panose="020B0603020202020204" pitchFamily="34" charset="0"/>
              <a:cs typeface="Arial MT"/>
            </a:endParaRPr>
          </a:p>
          <a:p>
            <a:pPr>
              <a:lnSpc>
                <a:spcPct val="100000"/>
              </a:lnSpc>
              <a:spcBef>
                <a:spcPts val="55"/>
              </a:spcBef>
            </a:pPr>
            <a:endParaRPr lang="es-ES" sz="1100" dirty="0">
              <a:latin typeface="Trebuchet MS" panose="020B0603020202020204" pitchFamily="34" charset="0"/>
              <a:cs typeface="Arial MT"/>
            </a:endParaRPr>
          </a:p>
          <a:p>
            <a:pPr>
              <a:lnSpc>
                <a:spcPct val="100000"/>
              </a:lnSpc>
              <a:spcBef>
                <a:spcPts val="55"/>
              </a:spcBef>
            </a:pPr>
            <a:r>
              <a:rPr lang="es-ES" sz="1100" b="1" dirty="0" smtClean="0">
                <a:latin typeface="Trebuchet MS" panose="020B0603020202020204" pitchFamily="34" charset="0"/>
                <a:cs typeface="Arial MT"/>
              </a:rPr>
              <a:t>Figura 10.8 </a:t>
            </a:r>
            <a:r>
              <a:rPr lang="es-ES" sz="1100" b="1" dirty="0">
                <a:latin typeface="Trebuchet MS" panose="020B0603020202020204" pitchFamily="34" charset="0"/>
                <a:cs typeface="Arial MT"/>
              </a:rPr>
              <a:t>Medida de protección con unidad de calefacción y toma de corriente</a:t>
            </a:r>
          </a:p>
          <a:p>
            <a:pPr>
              <a:lnSpc>
                <a:spcPct val="100000"/>
              </a:lnSpc>
              <a:spcBef>
                <a:spcPts val="55"/>
              </a:spcBef>
            </a:pPr>
            <a:endParaRPr lang="es-ES" sz="1100" dirty="0">
              <a:latin typeface="Trebuchet MS" panose="020B0603020202020204" pitchFamily="34" charset="0"/>
              <a:cs typeface="Arial MT"/>
            </a:endParaRPr>
          </a:p>
          <a:p>
            <a:pPr marL="228600" indent="-228600">
              <a:lnSpc>
                <a:spcPct val="100000"/>
              </a:lnSpc>
              <a:spcBef>
                <a:spcPts val="55"/>
              </a:spcBef>
              <a:buFont typeface="+mj-lt"/>
              <a:buAutoNum type="alphaLcParenR"/>
            </a:pPr>
            <a:r>
              <a:rPr lang="es-ES" sz="1100" b="1" dirty="0">
                <a:latin typeface="Trebuchet MS" panose="020B0603020202020204" pitchFamily="34" charset="0"/>
                <a:cs typeface="Arial MT"/>
              </a:rPr>
              <a:t>Con toma de corriente</a:t>
            </a:r>
          </a:p>
          <a:p>
            <a:pPr>
              <a:lnSpc>
                <a:spcPct val="100000"/>
              </a:lnSpc>
              <a:spcBef>
                <a:spcPts val="55"/>
              </a:spcBef>
            </a:pPr>
            <a:r>
              <a:rPr lang="es-ES" sz="1100" dirty="0">
                <a:latin typeface="Trebuchet MS" panose="020B0603020202020204" pitchFamily="34" charset="0"/>
                <a:cs typeface="Arial MT"/>
              </a:rPr>
              <a:t>Resistencia de </a:t>
            </a:r>
            <a:r>
              <a:rPr lang="es-ES" sz="1100" dirty="0" smtClean="0">
                <a:latin typeface="Trebuchet MS" panose="020B0603020202020204" pitchFamily="34" charset="0"/>
                <a:cs typeface="Arial MT"/>
              </a:rPr>
              <a:t>lazo:</a:t>
            </a:r>
            <a:endParaRPr lang="es-ES" sz="1100" dirty="0">
              <a:latin typeface="Trebuchet MS" panose="020B0603020202020204" pitchFamily="34" charset="0"/>
              <a:cs typeface="Arial MT"/>
            </a:endParaRPr>
          </a:p>
          <a:p>
            <a:pPr>
              <a:lnSpc>
                <a:spcPct val="100000"/>
              </a:lnSpc>
              <a:spcBef>
                <a:spcPts val="55"/>
              </a:spcBef>
            </a:pPr>
            <a:endParaRPr lang="es-ES" sz="1100" dirty="0">
              <a:latin typeface="Trebuchet MS" panose="020B0603020202020204" pitchFamily="34" charset="0"/>
              <a:cs typeface="Arial MT"/>
            </a:endParaRPr>
          </a:p>
          <a:p>
            <a:pPr>
              <a:lnSpc>
                <a:spcPct val="100000"/>
              </a:lnSpc>
              <a:spcBef>
                <a:spcPts val="55"/>
              </a:spcBef>
            </a:pPr>
            <a:endParaRPr lang="es-ES" sz="1100" dirty="0">
              <a:latin typeface="Trebuchet MS" panose="020B0603020202020204" pitchFamily="34" charset="0"/>
              <a:cs typeface="Arial MT"/>
            </a:endParaRPr>
          </a:p>
          <a:p>
            <a:pPr>
              <a:lnSpc>
                <a:spcPct val="100000"/>
              </a:lnSpc>
              <a:spcBef>
                <a:spcPts val="55"/>
              </a:spcBef>
            </a:pPr>
            <a:endParaRPr lang="es-ES" sz="1100" dirty="0">
              <a:latin typeface="Trebuchet MS" panose="020B0603020202020204" pitchFamily="34" charset="0"/>
              <a:cs typeface="Arial MT"/>
            </a:endParaRPr>
          </a:p>
          <a:p>
            <a:pPr>
              <a:lnSpc>
                <a:spcPct val="100000"/>
              </a:lnSpc>
              <a:spcBef>
                <a:spcPts val="55"/>
              </a:spcBef>
            </a:pPr>
            <a:r>
              <a:rPr lang="es-ES" sz="1100" dirty="0">
                <a:latin typeface="Trebuchet MS" panose="020B0603020202020204" pitchFamily="34" charset="0"/>
                <a:cs typeface="Arial MT"/>
              </a:rPr>
              <a:t>De acuerdo con la Tabla 10.6, la corriente de </a:t>
            </a:r>
            <a:r>
              <a:rPr lang="es-ES" sz="1100" dirty="0" smtClean="0">
                <a:latin typeface="Trebuchet MS" panose="020B0603020202020204" pitchFamily="34" charset="0"/>
                <a:cs typeface="Arial MT"/>
              </a:rPr>
              <a:t>apertura </a:t>
            </a:r>
            <a:r>
              <a:rPr lang="es-ES" sz="1100" dirty="0">
                <a:latin typeface="Trebuchet MS" panose="020B0603020202020204" pitchFamily="34" charset="0"/>
                <a:cs typeface="Arial MT"/>
              </a:rPr>
              <a:t>para B16A es de 80 A. Con un tiempo de </a:t>
            </a:r>
            <a:r>
              <a:rPr lang="es-ES" sz="1100" dirty="0" smtClean="0">
                <a:latin typeface="Trebuchet MS" panose="020B0603020202020204" pitchFamily="34" charset="0"/>
                <a:cs typeface="Arial MT"/>
              </a:rPr>
              <a:t>apertura </a:t>
            </a:r>
            <a:r>
              <a:rPr lang="es-ES" sz="1100" dirty="0">
                <a:latin typeface="Trebuchet MS" panose="020B0603020202020204" pitchFamily="34" charset="0"/>
                <a:cs typeface="Arial MT"/>
              </a:rPr>
              <a:t>de 0,4 </a:t>
            </a:r>
            <a:r>
              <a:rPr lang="es-ES" sz="1100" dirty="0" smtClean="0">
                <a:latin typeface="Trebuchet MS" panose="020B0603020202020204" pitchFamily="34" charset="0"/>
                <a:cs typeface="Arial MT"/>
              </a:rPr>
              <a:t>s, </a:t>
            </a:r>
            <a:r>
              <a:rPr lang="es-ES" sz="1100" dirty="0">
                <a:latin typeface="Trebuchet MS" panose="020B0603020202020204" pitchFamily="34" charset="0"/>
                <a:cs typeface="Arial MT"/>
              </a:rPr>
              <a:t>la corriente de falla viene dada por</a:t>
            </a:r>
            <a:r>
              <a:rPr lang="es-ES" sz="1100" dirty="0" smtClean="0">
                <a:latin typeface="Trebuchet MS" panose="020B0603020202020204" pitchFamily="34" charset="0"/>
                <a:cs typeface="Arial MT"/>
              </a:rPr>
              <a:t>:</a:t>
            </a:r>
          </a:p>
          <a:p>
            <a:pPr>
              <a:lnSpc>
                <a:spcPct val="100000"/>
              </a:lnSpc>
              <a:spcBef>
                <a:spcPts val="55"/>
              </a:spcBef>
            </a:pPr>
            <a:endParaRPr lang="es-ES" sz="1100" dirty="0">
              <a:latin typeface="Trebuchet MS" panose="020B0603020202020204" pitchFamily="34" charset="0"/>
              <a:cs typeface="Arial MT"/>
            </a:endParaRPr>
          </a:p>
          <a:p>
            <a:pPr>
              <a:lnSpc>
                <a:spcPct val="100000"/>
              </a:lnSpc>
              <a:spcBef>
                <a:spcPts val="55"/>
              </a:spcBef>
            </a:pPr>
            <a:endParaRPr lang="es-ES" sz="1100" dirty="0">
              <a:latin typeface="Trebuchet MS" panose="020B0603020202020204" pitchFamily="34" charset="0"/>
              <a:cs typeface="Arial MT"/>
            </a:endParaRPr>
          </a:p>
          <a:p>
            <a:pPr>
              <a:lnSpc>
                <a:spcPct val="100000"/>
              </a:lnSpc>
              <a:spcBef>
                <a:spcPts val="55"/>
              </a:spcBef>
            </a:pPr>
            <a:endParaRPr lang="es-ES" sz="1100" dirty="0" smtClean="0">
              <a:latin typeface="Trebuchet MS" panose="020B0603020202020204" pitchFamily="34" charset="0"/>
              <a:cs typeface="Arial MT"/>
            </a:endParaRPr>
          </a:p>
          <a:p>
            <a:pPr>
              <a:lnSpc>
                <a:spcPct val="100000"/>
              </a:lnSpc>
              <a:spcBef>
                <a:spcPts val="55"/>
              </a:spcBef>
            </a:pPr>
            <a:r>
              <a:rPr lang="es-ES" sz="1100" dirty="0" smtClean="0">
                <a:latin typeface="Trebuchet MS" panose="020B0603020202020204" pitchFamily="34" charset="0"/>
                <a:cs typeface="Arial MT"/>
              </a:rPr>
              <a:t>Por </a:t>
            </a:r>
            <a:r>
              <a:rPr lang="es-ES" sz="1100" dirty="0">
                <a:latin typeface="Trebuchet MS" panose="020B0603020202020204" pitchFamily="34" charset="0"/>
                <a:cs typeface="Arial MT"/>
              </a:rPr>
              <a:t>lo tanto, se cumple la condición de </a:t>
            </a:r>
            <a:r>
              <a:rPr lang="es-ES" sz="1100" dirty="0" smtClean="0">
                <a:latin typeface="Trebuchet MS" panose="020B0603020202020204" pitchFamily="34" charset="0"/>
                <a:cs typeface="Arial MT"/>
              </a:rPr>
              <a:t>apertura.</a:t>
            </a:r>
          </a:p>
        </p:txBody>
      </p:sp>
      <p:sp>
        <p:nvSpPr>
          <p:cNvPr id="46" name="object 46"/>
          <p:cNvSpPr txBox="1"/>
          <p:nvPr/>
        </p:nvSpPr>
        <p:spPr>
          <a:xfrm>
            <a:off x="1217894" y="4273105"/>
            <a:ext cx="4002871" cy="153888"/>
          </a:xfrm>
          <a:prstGeom prst="rect">
            <a:avLst/>
          </a:prstGeom>
        </p:spPr>
        <p:txBody>
          <a:bodyPr vert="horz" wrap="square" lIns="0" tIns="15240" rIns="0" bIns="0" rtlCol="0">
            <a:spAutoFit/>
          </a:bodyPr>
          <a:lstStyle/>
          <a:p>
            <a:pPr marL="12700">
              <a:lnSpc>
                <a:spcPct val="100000"/>
              </a:lnSpc>
              <a:spcBef>
                <a:spcPts val="120"/>
              </a:spcBef>
            </a:pPr>
            <a:r>
              <a:rPr sz="900" spc="-55" dirty="0" smtClean="0">
                <a:latin typeface="Arial MT"/>
                <a:cs typeface="Arial MT"/>
              </a:rPr>
              <a:t>.</a:t>
            </a:r>
            <a:endParaRPr sz="900" dirty="0">
              <a:latin typeface="Arial MT"/>
              <a:cs typeface="Arial MT"/>
            </a:endParaRPr>
          </a:p>
        </p:txBody>
      </p:sp>
      <p:pic>
        <p:nvPicPr>
          <p:cNvPr id="53" name="Imagen 52"/>
          <p:cNvPicPr>
            <a:picLocks noChangeAspect="1"/>
          </p:cNvPicPr>
          <p:nvPr/>
        </p:nvPicPr>
        <p:blipFill>
          <a:blip r:embed="rId2"/>
          <a:stretch>
            <a:fillRect/>
          </a:stretch>
        </p:blipFill>
        <p:spPr>
          <a:xfrm>
            <a:off x="1055133" y="942526"/>
            <a:ext cx="2857500" cy="1952625"/>
          </a:xfrm>
          <a:prstGeom prst="rect">
            <a:avLst/>
          </a:prstGeom>
        </p:spPr>
      </p:pic>
      <p:pic>
        <p:nvPicPr>
          <p:cNvPr id="54" name="Imagen 53"/>
          <p:cNvPicPr>
            <a:picLocks noChangeAspect="1"/>
          </p:cNvPicPr>
          <p:nvPr/>
        </p:nvPicPr>
        <p:blipFill>
          <a:blip r:embed="rId3"/>
          <a:stretch>
            <a:fillRect/>
          </a:stretch>
        </p:blipFill>
        <p:spPr>
          <a:xfrm>
            <a:off x="228600" y="3759322"/>
            <a:ext cx="3409880" cy="485775"/>
          </a:xfrm>
          <a:prstGeom prst="rect">
            <a:avLst/>
          </a:prstGeom>
        </p:spPr>
      </p:pic>
      <p:pic>
        <p:nvPicPr>
          <p:cNvPr id="55" name="Imagen 54"/>
          <p:cNvPicPr>
            <a:picLocks noChangeAspect="1"/>
          </p:cNvPicPr>
          <p:nvPr/>
        </p:nvPicPr>
        <p:blipFill>
          <a:blip r:embed="rId4"/>
          <a:stretch>
            <a:fillRect/>
          </a:stretch>
        </p:blipFill>
        <p:spPr>
          <a:xfrm>
            <a:off x="1371600" y="4751089"/>
            <a:ext cx="1449106" cy="544811"/>
          </a:xfrm>
          <a:prstGeom prst="rect">
            <a:avLst/>
          </a:prstGeom>
        </p:spPr>
      </p:pic>
      <p:sp>
        <p:nvSpPr>
          <p:cNvPr id="56" name="Rectángulo 55"/>
          <p:cNvSpPr/>
          <p:nvPr/>
        </p:nvSpPr>
        <p:spPr>
          <a:xfrm>
            <a:off x="4724400" y="227703"/>
            <a:ext cx="4191000" cy="1752403"/>
          </a:xfrm>
          <a:prstGeom prst="rect">
            <a:avLst/>
          </a:prstGeom>
        </p:spPr>
        <p:txBody>
          <a:bodyPr wrap="square">
            <a:spAutoFit/>
          </a:bodyPr>
          <a:lstStyle/>
          <a:p>
            <a:pPr marL="228600" indent="-228600" algn="just">
              <a:lnSpc>
                <a:spcPct val="100000"/>
              </a:lnSpc>
              <a:spcBef>
                <a:spcPts val="55"/>
              </a:spcBef>
              <a:buFont typeface="+mj-lt"/>
              <a:buAutoNum type="alphaLcParenR" startAt="2"/>
            </a:pPr>
            <a:r>
              <a:rPr lang="es-ES" sz="1100" b="1" dirty="0" smtClean="0">
                <a:latin typeface="Trebuchet MS" panose="020B0603020202020204" pitchFamily="34" charset="0"/>
                <a:cs typeface="Arial MT"/>
              </a:rPr>
              <a:t>Con </a:t>
            </a:r>
            <a:r>
              <a:rPr lang="es-ES" sz="1100" b="1" dirty="0">
                <a:latin typeface="Trebuchet MS" panose="020B0603020202020204" pitchFamily="34" charset="0"/>
                <a:cs typeface="Arial MT"/>
              </a:rPr>
              <a:t>una unidad de calefacción</a:t>
            </a: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r>
              <a:rPr lang="es-ES" sz="1100" dirty="0">
                <a:latin typeface="Trebuchet MS" panose="020B0603020202020204" pitchFamily="34" charset="0"/>
                <a:cs typeface="Arial MT"/>
              </a:rPr>
              <a:t>De la Tabla 10.6, la corriente de </a:t>
            </a:r>
            <a:r>
              <a:rPr lang="es-ES" sz="1100" dirty="0" smtClean="0">
                <a:latin typeface="Trebuchet MS" panose="020B0603020202020204" pitchFamily="34" charset="0"/>
                <a:cs typeface="Arial MT"/>
              </a:rPr>
              <a:t>apertura </a:t>
            </a:r>
            <a:r>
              <a:rPr lang="es-ES" sz="1100" dirty="0">
                <a:latin typeface="Trebuchet MS" panose="020B0603020202020204" pitchFamily="34" charset="0"/>
                <a:cs typeface="Arial MT"/>
              </a:rPr>
              <a:t>es de 70 A para gL16A</a:t>
            </a: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r>
              <a:rPr lang="es-ES" sz="1100" dirty="0">
                <a:latin typeface="Trebuchet MS" panose="020B0603020202020204" pitchFamily="34" charset="0"/>
                <a:cs typeface="Arial MT"/>
              </a:rPr>
              <a:t>La corriente de </a:t>
            </a:r>
            <a:r>
              <a:rPr lang="es-ES" sz="1100" dirty="0" smtClean="0">
                <a:latin typeface="Trebuchet MS" panose="020B0603020202020204" pitchFamily="34" charset="0"/>
                <a:cs typeface="Arial MT"/>
              </a:rPr>
              <a:t>apertura </a:t>
            </a:r>
            <a:r>
              <a:rPr lang="es-ES" sz="1100" dirty="0">
                <a:latin typeface="Trebuchet MS" panose="020B0603020202020204" pitchFamily="34" charset="0"/>
                <a:cs typeface="Arial MT"/>
              </a:rPr>
              <a:t>es menor que la corriente de falla. Esto cumple la condición de </a:t>
            </a:r>
            <a:r>
              <a:rPr lang="es-ES" sz="1100" dirty="0" smtClean="0">
                <a:latin typeface="Trebuchet MS" panose="020B0603020202020204" pitchFamily="34" charset="0"/>
                <a:cs typeface="Arial MT"/>
              </a:rPr>
              <a:t>apertura</a:t>
            </a:r>
            <a:r>
              <a:rPr lang="es-ES" sz="1100" spc="5" dirty="0" smtClean="0">
                <a:latin typeface="Trebuchet MS" panose="020B0603020202020204" pitchFamily="34" charset="0"/>
                <a:cs typeface="Arial MT"/>
              </a:rPr>
              <a:t>.</a:t>
            </a:r>
            <a:endParaRPr lang="es-ES" sz="1100" dirty="0">
              <a:latin typeface="Trebuchet MS" panose="020B0603020202020204" pitchFamily="34" charset="0"/>
              <a:cs typeface="Arial MT"/>
            </a:endParaRPr>
          </a:p>
          <a:p>
            <a:pPr marR="755650">
              <a:lnSpc>
                <a:spcPct val="110800"/>
              </a:lnSpc>
            </a:pPr>
            <a:endParaRPr lang="es-ES" sz="1400" dirty="0">
              <a:latin typeface="Arial MT"/>
              <a:cs typeface="Arial MT"/>
            </a:endParaRPr>
          </a:p>
          <a:p>
            <a:pPr marL="50800">
              <a:lnSpc>
                <a:spcPct val="100000"/>
              </a:lnSpc>
            </a:pPr>
            <a:endParaRPr lang="es-ES" sz="1200" dirty="0">
              <a:latin typeface="Arial MT"/>
              <a:cs typeface="Arial MT"/>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81000" y="495300"/>
            <a:ext cx="8458200" cy="4344138"/>
          </a:xfrm>
          <a:prstGeom prst="rect">
            <a:avLst/>
          </a:prstGeom>
        </p:spPr>
        <p:txBody>
          <a:bodyPr vert="horz" wrap="square" lIns="0" tIns="12065" rIns="0" bIns="0" rtlCol="0">
            <a:spAutoFit/>
          </a:bodyPr>
          <a:lstStyle/>
          <a:p>
            <a:pPr algn="just">
              <a:lnSpc>
                <a:spcPct val="100000"/>
              </a:lnSpc>
              <a:spcBef>
                <a:spcPts val="55"/>
              </a:spcBef>
            </a:pPr>
            <a:r>
              <a:rPr lang="es-ES" sz="1100" b="1" dirty="0">
                <a:latin typeface="Trebuchet MS" panose="020B0603020202020204" pitchFamily="34" charset="0"/>
                <a:cs typeface="Arial MT"/>
              </a:rPr>
              <a:t>10.2.6 Ejemplo 2: Determinación de la corriente nominal del fusible</a:t>
            </a: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r>
              <a:rPr lang="es-ES" sz="1100" dirty="0">
                <a:latin typeface="Trebuchet MS" panose="020B0603020202020204" pitchFamily="34" charset="0"/>
                <a:cs typeface="Arial MT"/>
              </a:rPr>
              <a:t>En un circuito, la resistencia de </a:t>
            </a:r>
            <a:r>
              <a:rPr lang="es-ES" sz="1100" dirty="0" smtClean="0">
                <a:latin typeface="Trebuchet MS" panose="020B0603020202020204" pitchFamily="34" charset="0"/>
                <a:cs typeface="Arial MT"/>
              </a:rPr>
              <a:t>lazo </a:t>
            </a:r>
            <a:r>
              <a:rPr lang="es-ES" sz="1100" dirty="0">
                <a:latin typeface="Trebuchet MS" panose="020B0603020202020204" pitchFamily="34" charset="0"/>
                <a:cs typeface="Arial MT"/>
              </a:rPr>
              <a:t>se mide como R1 = 1,8 Ω con U0 = 230 V. Encuentre la corriente nominal del fusible durante 0,4 </a:t>
            </a:r>
            <a:r>
              <a:rPr lang="es-ES" sz="1100" dirty="0" smtClean="0">
                <a:latin typeface="Trebuchet MS" panose="020B0603020202020204" pitchFamily="34" charset="0"/>
                <a:cs typeface="Arial MT"/>
              </a:rPr>
              <a:t>s </a:t>
            </a:r>
            <a:r>
              <a:rPr lang="es-ES" sz="1100" dirty="0">
                <a:latin typeface="Trebuchet MS" panose="020B0603020202020204" pitchFamily="34" charset="0"/>
                <a:cs typeface="Arial MT"/>
              </a:rPr>
              <a:t>y 5 </a:t>
            </a:r>
            <a:r>
              <a:rPr lang="es-ES" sz="1100" dirty="0" smtClean="0">
                <a:latin typeface="Trebuchet MS" panose="020B0603020202020204" pitchFamily="34" charset="0"/>
                <a:cs typeface="Arial MT"/>
              </a:rPr>
              <a:t>s.</a:t>
            </a: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endParaRPr lang="es-ES" sz="1100" dirty="0" smtClean="0">
              <a:latin typeface="Trebuchet MS" panose="020B0603020202020204" pitchFamily="34" charset="0"/>
              <a:cs typeface="Arial MT"/>
            </a:endParaRP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r>
              <a:rPr lang="es-ES" sz="1100" dirty="0">
                <a:latin typeface="Trebuchet MS" panose="020B0603020202020204" pitchFamily="34" charset="0"/>
                <a:cs typeface="Arial MT"/>
              </a:rPr>
              <a:t>Para tiempos de </a:t>
            </a:r>
            <a:r>
              <a:rPr lang="es-ES" sz="1100" dirty="0" smtClean="0">
                <a:latin typeface="Trebuchet MS" panose="020B0603020202020204" pitchFamily="34" charset="0"/>
                <a:cs typeface="Arial MT"/>
              </a:rPr>
              <a:t>apertura </a:t>
            </a:r>
            <a:r>
              <a:rPr lang="es-ES" sz="1100" dirty="0">
                <a:latin typeface="Trebuchet MS" panose="020B0603020202020204" pitchFamily="34" charset="0"/>
                <a:cs typeface="Arial MT"/>
              </a:rPr>
              <a:t>de 0,4 </a:t>
            </a:r>
            <a:r>
              <a:rPr lang="es-ES" sz="1100" dirty="0" smtClean="0">
                <a:latin typeface="Trebuchet MS" panose="020B0603020202020204" pitchFamily="34" charset="0"/>
                <a:cs typeface="Arial MT"/>
              </a:rPr>
              <a:t>s </a:t>
            </a:r>
            <a:r>
              <a:rPr lang="es-ES" sz="1100" dirty="0">
                <a:latin typeface="Trebuchet MS" panose="020B0603020202020204" pitchFamily="34" charset="0"/>
                <a:cs typeface="Arial MT"/>
              </a:rPr>
              <a:t>y 5 </a:t>
            </a:r>
            <a:r>
              <a:rPr lang="es-ES" sz="1100" dirty="0" smtClean="0">
                <a:latin typeface="Trebuchet MS" panose="020B0603020202020204" pitchFamily="34" charset="0"/>
                <a:cs typeface="Arial MT"/>
              </a:rPr>
              <a:t>s, </a:t>
            </a:r>
            <a:r>
              <a:rPr lang="es-ES" sz="1100" dirty="0">
                <a:latin typeface="Trebuchet MS" panose="020B0603020202020204" pitchFamily="34" charset="0"/>
                <a:cs typeface="Arial MT"/>
              </a:rPr>
              <a:t>a partir de la característica tiempo-corriente (Figura 7.28) para elementos fusibles D02 </a:t>
            </a:r>
            <a:r>
              <a:rPr lang="es-ES" sz="1100" dirty="0" err="1">
                <a:latin typeface="Trebuchet MS" panose="020B0603020202020204" pitchFamily="34" charset="0"/>
                <a:cs typeface="Arial MT"/>
              </a:rPr>
              <a:t>gL</a:t>
            </a:r>
            <a:r>
              <a:rPr lang="es-ES" sz="1100" dirty="0">
                <a:latin typeface="Trebuchet MS" panose="020B0603020202020204" pitchFamily="34" charset="0"/>
                <a:cs typeface="Arial MT"/>
              </a:rPr>
              <a:t> encontramos las corrientes nominales:</a:t>
            </a:r>
          </a:p>
          <a:p>
            <a:pPr algn="just">
              <a:lnSpc>
                <a:spcPct val="100000"/>
              </a:lnSpc>
              <a:spcBef>
                <a:spcPts val="55"/>
              </a:spcBef>
            </a:pPr>
            <a:endParaRPr lang="es-ES" sz="1100" dirty="0">
              <a:latin typeface="Trebuchet MS" panose="020B0603020202020204" pitchFamily="34" charset="0"/>
              <a:cs typeface="Arial MT"/>
            </a:endParaRPr>
          </a:p>
          <a:p>
            <a:pPr lvl="4" algn="just">
              <a:spcBef>
                <a:spcPts val="55"/>
              </a:spcBef>
            </a:pPr>
            <a:r>
              <a:rPr lang="es-ES" sz="1100" b="1" dirty="0">
                <a:latin typeface="Trebuchet MS" panose="020B0603020202020204" pitchFamily="34" charset="0"/>
                <a:cs typeface="Arial MT"/>
              </a:rPr>
              <a:t>0,4 s ⇒ </a:t>
            </a:r>
            <a:r>
              <a:rPr lang="es-ES" sz="1100" b="1" dirty="0" smtClean="0">
                <a:latin typeface="Trebuchet MS" panose="020B0603020202020204" pitchFamily="34" charset="0"/>
                <a:cs typeface="Arial MT"/>
              </a:rPr>
              <a:t>In </a:t>
            </a:r>
            <a:r>
              <a:rPr lang="es-ES" sz="1100" b="1" dirty="0">
                <a:latin typeface="Trebuchet MS" panose="020B0603020202020204" pitchFamily="34" charset="0"/>
                <a:cs typeface="Arial MT"/>
              </a:rPr>
              <a:t>= 20 A 5 s ⇒ </a:t>
            </a:r>
            <a:r>
              <a:rPr lang="es-ES" sz="1100" b="1" dirty="0" smtClean="0">
                <a:latin typeface="Trebuchet MS" panose="020B0603020202020204" pitchFamily="34" charset="0"/>
                <a:cs typeface="Arial MT"/>
              </a:rPr>
              <a:t>In </a:t>
            </a:r>
            <a:r>
              <a:rPr lang="es-ES" sz="1100" b="1" dirty="0">
                <a:latin typeface="Trebuchet MS" panose="020B0603020202020204" pitchFamily="34" charset="0"/>
                <a:cs typeface="Arial MT"/>
              </a:rPr>
              <a:t>= 25 A</a:t>
            </a: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r>
              <a:rPr lang="es-ES" sz="1100" b="1" dirty="0">
                <a:latin typeface="Trebuchet MS" panose="020B0603020202020204" pitchFamily="34" charset="0"/>
                <a:cs typeface="Arial MT"/>
              </a:rPr>
              <a:t>10.2.7 </a:t>
            </a:r>
            <a:r>
              <a:rPr lang="es-ES" sz="1100" b="1" dirty="0" smtClean="0">
                <a:latin typeface="Trebuchet MS" panose="020B0603020202020204" pitchFamily="34" charset="0"/>
                <a:cs typeface="Arial MT"/>
              </a:rPr>
              <a:t>Ejemplo 3: </a:t>
            </a:r>
            <a:r>
              <a:rPr lang="es-ES" sz="1100" b="1" dirty="0">
                <a:latin typeface="Trebuchet MS" panose="020B0603020202020204" pitchFamily="34" charset="0"/>
                <a:cs typeface="Arial MT"/>
              </a:rPr>
              <a:t>Cálculo de la longitud máxima del conductor</a:t>
            </a: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r>
              <a:rPr lang="es-ES" sz="1100" dirty="0" smtClean="0">
                <a:latin typeface="Trebuchet MS" panose="020B0603020202020204" pitchFamily="34" charset="0"/>
                <a:cs typeface="Arial MT"/>
              </a:rPr>
              <a:t>Dado</a:t>
            </a:r>
            <a:r>
              <a:rPr lang="es-ES" sz="1100" dirty="0">
                <a:latin typeface="Trebuchet MS" panose="020B0603020202020204" pitchFamily="34" charset="0"/>
                <a:cs typeface="Arial MT"/>
              </a:rPr>
              <a:t>:</a:t>
            </a:r>
          </a:p>
          <a:p>
            <a:pPr algn="just">
              <a:lnSpc>
                <a:spcPct val="100000"/>
              </a:lnSpc>
              <a:spcBef>
                <a:spcPts val="55"/>
              </a:spcBef>
            </a:pPr>
            <a:r>
              <a:rPr lang="es-ES" sz="1100" dirty="0">
                <a:latin typeface="Trebuchet MS" panose="020B0603020202020204" pitchFamily="34" charset="0"/>
                <a:cs typeface="Arial MT"/>
              </a:rPr>
              <a:t>Corriente nominal del fusible In = 25 A Tensión de línea a tierra U0 = 230 V</a:t>
            </a:r>
          </a:p>
          <a:p>
            <a:pPr algn="just">
              <a:lnSpc>
                <a:spcPct val="100000"/>
              </a:lnSpc>
              <a:spcBef>
                <a:spcPts val="55"/>
              </a:spcBef>
            </a:pPr>
            <a:r>
              <a:rPr lang="es-ES" sz="1100" dirty="0">
                <a:latin typeface="Trebuchet MS" panose="020B0603020202020204" pitchFamily="34" charset="0"/>
                <a:cs typeface="Arial MT"/>
              </a:rPr>
              <a:t>Sección del conductor 1 = 4 mm2</a:t>
            </a:r>
          </a:p>
          <a:p>
            <a:pPr algn="just">
              <a:lnSpc>
                <a:spcPct val="100000"/>
              </a:lnSpc>
              <a:spcBef>
                <a:spcPts val="55"/>
              </a:spcBef>
            </a:pPr>
            <a:r>
              <a:rPr lang="es-ES" sz="1100" dirty="0">
                <a:latin typeface="Trebuchet MS" panose="020B0603020202020204" pitchFamily="34" charset="0"/>
                <a:cs typeface="Arial MT"/>
              </a:rPr>
              <a:t>Los tiempos de </a:t>
            </a:r>
            <a:r>
              <a:rPr lang="es-ES" sz="1100" dirty="0" smtClean="0">
                <a:latin typeface="Trebuchet MS" panose="020B0603020202020204" pitchFamily="34" charset="0"/>
                <a:cs typeface="Arial MT"/>
              </a:rPr>
              <a:t>apertura </a:t>
            </a:r>
            <a:r>
              <a:rPr lang="es-ES" sz="1100" dirty="0">
                <a:latin typeface="Trebuchet MS" panose="020B0603020202020204" pitchFamily="34" charset="0"/>
                <a:cs typeface="Arial MT"/>
              </a:rPr>
              <a:t>se pueden leer a partir de la característica tiempo-corriente (Figura 7.28): </a:t>
            </a:r>
            <a:endParaRPr lang="es-ES" sz="1100" dirty="0" smtClean="0">
              <a:latin typeface="Trebuchet MS" panose="020B0603020202020204" pitchFamily="34" charset="0"/>
              <a:cs typeface="Arial MT"/>
            </a:endParaRPr>
          </a:p>
          <a:p>
            <a:pPr algn="just">
              <a:lnSpc>
                <a:spcPct val="100000"/>
              </a:lnSpc>
              <a:spcBef>
                <a:spcPts val="55"/>
              </a:spcBef>
            </a:pPr>
            <a:r>
              <a:rPr lang="es-ES" sz="1100" dirty="0" smtClean="0">
                <a:latin typeface="Trebuchet MS" panose="020B0603020202020204" pitchFamily="34" charset="0"/>
                <a:cs typeface="Arial MT"/>
              </a:rPr>
              <a:t>para </a:t>
            </a:r>
            <a:r>
              <a:rPr lang="es-ES" sz="1100" dirty="0">
                <a:latin typeface="Trebuchet MS" panose="020B0603020202020204" pitchFamily="34" charset="0"/>
                <a:cs typeface="Arial MT"/>
              </a:rPr>
              <a:t>0,4 </a:t>
            </a:r>
            <a:r>
              <a:rPr lang="es-ES" sz="1100" dirty="0" smtClean="0">
                <a:latin typeface="Trebuchet MS" panose="020B0603020202020204" pitchFamily="34" charset="0"/>
                <a:cs typeface="Arial MT"/>
              </a:rPr>
              <a:t>s: </a:t>
            </a:r>
            <a:r>
              <a:rPr lang="es-ES" sz="1100" dirty="0" err="1">
                <a:latin typeface="Trebuchet MS" panose="020B0603020202020204" pitchFamily="34" charset="0"/>
                <a:cs typeface="Arial MT"/>
              </a:rPr>
              <a:t>Ia</a:t>
            </a:r>
            <a:r>
              <a:rPr lang="es-ES" sz="1100" dirty="0">
                <a:latin typeface="Trebuchet MS" panose="020B0603020202020204" pitchFamily="34" charset="0"/>
                <a:cs typeface="Arial MT"/>
              </a:rPr>
              <a:t> = 170 A; durante 5 </a:t>
            </a:r>
            <a:r>
              <a:rPr lang="es-ES" sz="1100" dirty="0" smtClean="0">
                <a:latin typeface="Trebuchet MS" panose="020B0603020202020204" pitchFamily="34" charset="0"/>
                <a:cs typeface="Arial MT"/>
              </a:rPr>
              <a:t>s: </a:t>
            </a:r>
            <a:r>
              <a:rPr lang="es-ES" sz="1100" dirty="0" err="1">
                <a:latin typeface="Trebuchet MS" panose="020B0603020202020204" pitchFamily="34" charset="0"/>
                <a:cs typeface="Arial MT"/>
              </a:rPr>
              <a:t>Ia</a:t>
            </a:r>
            <a:r>
              <a:rPr lang="es-ES" sz="1100" dirty="0">
                <a:latin typeface="Trebuchet MS" panose="020B0603020202020204" pitchFamily="34" charset="0"/>
                <a:cs typeface="Arial MT"/>
              </a:rPr>
              <a:t> = 80 A</a:t>
            </a:r>
          </a:p>
          <a:p>
            <a:pPr algn="just">
              <a:lnSpc>
                <a:spcPct val="100000"/>
              </a:lnSpc>
              <a:spcBef>
                <a:spcPts val="55"/>
              </a:spcBef>
            </a:pPr>
            <a:r>
              <a:rPr lang="es-ES" sz="1100" dirty="0">
                <a:latin typeface="Trebuchet MS" panose="020B0603020202020204" pitchFamily="34" charset="0"/>
                <a:cs typeface="Arial MT"/>
              </a:rPr>
              <a:t>Cálculo de la resistencia de </a:t>
            </a:r>
            <a:r>
              <a:rPr lang="es-ES" sz="1100" dirty="0" smtClean="0">
                <a:latin typeface="Trebuchet MS" panose="020B0603020202020204" pitchFamily="34" charset="0"/>
                <a:cs typeface="Arial MT"/>
              </a:rPr>
              <a:t>lazo:</a:t>
            </a:r>
            <a:endParaRPr lang="es-ES" sz="1100" dirty="0">
              <a:latin typeface="Trebuchet MS" panose="020B0603020202020204" pitchFamily="34" charset="0"/>
              <a:cs typeface="Arial MT"/>
            </a:endParaRPr>
          </a:p>
          <a:p>
            <a:pPr algn="just">
              <a:lnSpc>
                <a:spcPct val="100000"/>
              </a:lnSpc>
              <a:spcBef>
                <a:spcPts val="55"/>
              </a:spcBef>
            </a:pPr>
            <a:endParaRPr lang="es-ES" sz="1100" dirty="0" smtClean="0">
              <a:latin typeface="Trebuchet MS" panose="020B0603020202020204" pitchFamily="34" charset="0"/>
              <a:cs typeface="Arial MT"/>
            </a:endParaRP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r>
              <a:rPr lang="es-ES" sz="1100" dirty="0">
                <a:latin typeface="Trebuchet MS" panose="020B0603020202020204" pitchFamily="34" charset="0"/>
                <a:cs typeface="Arial MT"/>
              </a:rPr>
              <a:t>Cálculo de la longitud</a:t>
            </a:r>
            <a:r>
              <a:rPr lang="es-ES" sz="1100" dirty="0" smtClean="0">
                <a:latin typeface="Trebuchet MS" panose="020B0603020202020204" pitchFamily="34" charset="0"/>
                <a:cs typeface="Arial MT"/>
              </a:rPr>
              <a:t>:</a:t>
            </a:r>
          </a:p>
        </p:txBody>
      </p:sp>
      <p:pic>
        <p:nvPicPr>
          <p:cNvPr id="42" name="Imagen 41"/>
          <p:cNvPicPr>
            <a:picLocks noChangeAspect="1"/>
          </p:cNvPicPr>
          <p:nvPr/>
        </p:nvPicPr>
        <p:blipFill>
          <a:blip r:embed="rId2"/>
          <a:stretch>
            <a:fillRect/>
          </a:stretch>
        </p:blipFill>
        <p:spPr>
          <a:xfrm>
            <a:off x="2057400" y="1257300"/>
            <a:ext cx="1819275" cy="400050"/>
          </a:xfrm>
          <a:prstGeom prst="rect">
            <a:avLst/>
          </a:prstGeom>
        </p:spPr>
      </p:pic>
      <p:pic>
        <p:nvPicPr>
          <p:cNvPr id="43" name="Imagen 42"/>
          <p:cNvPicPr>
            <a:picLocks noChangeAspect="1"/>
          </p:cNvPicPr>
          <p:nvPr/>
        </p:nvPicPr>
        <p:blipFill>
          <a:blip r:embed="rId3"/>
          <a:stretch>
            <a:fillRect/>
          </a:stretch>
        </p:blipFill>
        <p:spPr>
          <a:xfrm>
            <a:off x="4267200" y="3771900"/>
            <a:ext cx="2057400" cy="762000"/>
          </a:xfrm>
          <a:prstGeom prst="rect">
            <a:avLst/>
          </a:prstGeom>
        </p:spPr>
      </p:pic>
      <p:pic>
        <p:nvPicPr>
          <p:cNvPr id="44" name="Imagen 43"/>
          <p:cNvPicPr>
            <a:picLocks noChangeAspect="1"/>
          </p:cNvPicPr>
          <p:nvPr/>
        </p:nvPicPr>
        <p:blipFill>
          <a:blip r:embed="rId4"/>
          <a:stretch>
            <a:fillRect/>
          </a:stretch>
        </p:blipFill>
        <p:spPr>
          <a:xfrm>
            <a:off x="1828800" y="4533900"/>
            <a:ext cx="3200399" cy="981075"/>
          </a:xfrm>
          <a:prstGeom prst="rect">
            <a:avLst/>
          </a:prstGeom>
        </p:spPr>
      </p:pic>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66700"/>
            <a:ext cx="8686800" cy="4754378"/>
          </a:xfrm>
          <a:prstGeom prst="rect">
            <a:avLst/>
          </a:prstGeom>
        </p:spPr>
        <p:txBody>
          <a:bodyPr vert="horz" wrap="square" lIns="0" tIns="12065" rIns="0" bIns="0" rtlCol="0">
            <a:spAutoFit/>
          </a:bodyPr>
          <a:lstStyle/>
          <a:p>
            <a:pPr algn="just">
              <a:lnSpc>
                <a:spcPct val="100000"/>
              </a:lnSpc>
              <a:spcBef>
                <a:spcPts val="55"/>
              </a:spcBef>
            </a:pPr>
            <a:r>
              <a:rPr lang="es-ES" sz="1100" b="1" dirty="0" smtClean="0">
                <a:latin typeface="Trebuchet MS" panose="020B0603020202020204" pitchFamily="34" charset="0"/>
                <a:cs typeface="Arial MT"/>
              </a:rPr>
              <a:t>10.2.8    Ejemplo </a:t>
            </a:r>
            <a:r>
              <a:rPr lang="es-ES" sz="1100" b="1" dirty="0">
                <a:latin typeface="Trebuchet MS" panose="020B0603020202020204" pitchFamily="34" charset="0"/>
                <a:cs typeface="Arial MT"/>
              </a:rPr>
              <a:t>4: corriente nominal para un sistema TT</a:t>
            </a: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r>
              <a:rPr lang="es-ES" sz="1100" dirty="0">
                <a:latin typeface="Trebuchet MS" panose="020B0603020202020204" pitchFamily="34" charset="0"/>
                <a:cs typeface="Arial MT"/>
              </a:rPr>
              <a:t>Determinación de la corriente nominal para el dispositivo de protección contra </a:t>
            </a:r>
            <a:r>
              <a:rPr lang="es-ES" sz="1100" dirty="0" err="1">
                <a:latin typeface="Trebuchet MS" panose="020B0603020202020204" pitchFamily="34" charset="0"/>
                <a:cs typeface="Arial MT"/>
              </a:rPr>
              <a:t>sobrecorriente</a:t>
            </a:r>
            <a:r>
              <a:rPr lang="es-ES" sz="1100" dirty="0">
                <a:latin typeface="Trebuchet MS" panose="020B0603020202020204" pitchFamily="34" charset="0"/>
                <a:cs typeface="Arial MT"/>
              </a:rPr>
              <a:t> de un sistema TT</a:t>
            </a:r>
            <a:r>
              <a:rPr lang="es-ES" sz="1100" dirty="0" smtClean="0">
                <a:latin typeface="Trebuchet MS" panose="020B0603020202020204" pitchFamily="34" charset="0"/>
                <a:cs typeface="Arial MT"/>
              </a:rPr>
              <a:t>:</a:t>
            </a: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210"/>
              </a:spcBef>
            </a:pPr>
            <a:r>
              <a:rPr lang="es-ES" sz="1100" spc="-15" dirty="0">
                <a:latin typeface="Trebuchet MS" panose="020B0603020202020204" pitchFamily="34" charset="0"/>
                <a:cs typeface="Arial MT"/>
              </a:rPr>
              <a:t>Dado:</a:t>
            </a:r>
          </a:p>
          <a:p>
            <a:pPr algn="just">
              <a:lnSpc>
                <a:spcPct val="100000"/>
              </a:lnSpc>
              <a:spcBef>
                <a:spcPts val="210"/>
              </a:spcBef>
            </a:pPr>
            <a:r>
              <a:rPr lang="es-ES" sz="1100" spc="-15" dirty="0">
                <a:latin typeface="Trebuchet MS" panose="020B0603020202020204" pitchFamily="34" charset="0"/>
                <a:cs typeface="Arial MT"/>
              </a:rPr>
              <a:t>Tensión de contacto UL = 50 V </a:t>
            </a:r>
            <a:endParaRPr lang="es-ES" sz="1100" spc="-15" dirty="0" smtClean="0">
              <a:latin typeface="Trebuchet MS" panose="020B0603020202020204" pitchFamily="34" charset="0"/>
              <a:cs typeface="Arial MT"/>
            </a:endParaRPr>
          </a:p>
          <a:p>
            <a:pPr algn="just">
              <a:lnSpc>
                <a:spcPct val="100000"/>
              </a:lnSpc>
              <a:spcBef>
                <a:spcPts val="210"/>
              </a:spcBef>
            </a:pPr>
            <a:r>
              <a:rPr lang="es-ES" sz="1100" spc="-15" dirty="0" smtClean="0">
                <a:latin typeface="Trebuchet MS" panose="020B0603020202020204" pitchFamily="34" charset="0"/>
                <a:cs typeface="Arial MT"/>
              </a:rPr>
              <a:t>Resistencia </a:t>
            </a:r>
            <a:r>
              <a:rPr lang="es-ES" sz="1100" spc="-15" dirty="0">
                <a:latin typeface="Trebuchet MS" panose="020B0603020202020204" pitchFamily="34" charset="0"/>
                <a:cs typeface="Arial MT"/>
              </a:rPr>
              <a:t>de </a:t>
            </a:r>
            <a:r>
              <a:rPr lang="es-ES" sz="1100" spc="-15" dirty="0" smtClean="0">
                <a:latin typeface="Trebuchet MS" panose="020B0603020202020204" pitchFamily="34" charset="0"/>
                <a:cs typeface="Arial MT"/>
              </a:rPr>
              <a:t> puesta a tierra </a:t>
            </a:r>
            <a:r>
              <a:rPr lang="es-ES" sz="1100" spc="-15" dirty="0">
                <a:latin typeface="Trebuchet MS" panose="020B0603020202020204" pitchFamily="34" charset="0"/>
                <a:cs typeface="Arial MT"/>
              </a:rPr>
              <a:t>RA = 2 Ω </a:t>
            </a:r>
            <a:endParaRPr lang="es-ES" sz="1100" spc="-15" dirty="0" smtClean="0">
              <a:latin typeface="Trebuchet MS" panose="020B0603020202020204" pitchFamily="34" charset="0"/>
              <a:cs typeface="Arial MT"/>
            </a:endParaRPr>
          </a:p>
          <a:p>
            <a:pPr algn="just">
              <a:lnSpc>
                <a:spcPct val="100000"/>
              </a:lnSpc>
              <a:spcBef>
                <a:spcPts val="210"/>
              </a:spcBef>
            </a:pPr>
            <a:r>
              <a:rPr lang="es-ES" sz="1100" spc="-15" dirty="0" smtClean="0">
                <a:latin typeface="Trebuchet MS" panose="020B0603020202020204" pitchFamily="34" charset="0"/>
                <a:cs typeface="Arial MT"/>
              </a:rPr>
              <a:t>La </a:t>
            </a:r>
            <a:r>
              <a:rPr lang="es-ES" sz="1100" spc="-15" dirty="0">
                <a:latin typeface="Trebuchet MS" panose="020B0603020202020204" pitchFamily="34" charset="0"/>
                <a:cs typeface="Arial MT"/>
              </a:rPr>
              <a:t>corriente de </a:t>
            </a:r>
            <a:r>
              <a:rPr lang="es-ES" sz="1100" spc="-15" dirty="0" smtClean="0">
                <a:latin typeface="Trebuchet MS" panose="020B0603020202020204" pitchFamily="34" charset="0"/>
                <a:cs typeface="Arial MT"/>
              </a:rPr>
              <a:t>apertura </a:t>
            </a:r>
            <a:r>
              <a:rPr lang="es-ES" sz="1100" spc="-15" dirty="0">
                <a:latin typeface="Trebuchet MS" panose="020B0603020202020204" pitchFamily="34" charset="0"/>
                <a:cs typeface="Arial MT"/>
              </a:rPr>
              <a:t>es entonces:</a:t>
            </a:r>
          </a:p>
          <a:p>
            <a:pPr algn="just">
              <a:lnSpc>
                <a:spcPct val="100000"/>
              </a:lnSpc>
              <a:spcBef>
                <a:spcPts val="210"/>
              </a:spcBef>
            </a:pPr>
            <a:endParaRPr lang="es-ES" sz="1100" spc="-15" dirty="0" smtClean="0">
              <a:latin typeface="Trebuchet MS" panose="020B0603020202020204" pitchFamily="34" charset="0"/>
              <a:cs typeface="Arial MT"/>
            </a:endParaRPr>
          </a:p>
          <a:p>
            <a:pPr algn="just">
              <a:lnSpc>
                <a:spcPct val="100000"/>
              </a:lnSpc>
              <a:spcBef>
                <a:spcPts val="210"/>
              </a:spcBef>
            </a:pPr>
            <a:endParaRPr lang="es-ES" sz="1100" spc="-15" dirty="0">
              <a:latin typeface="Trebuchet MS" panose="020B0603020202020204" pitchFamily="34" charset="0"/>
              <a:cs typeface="Arial MT"/>
            </a:endParaRPr>
          </a:p>
          <a:p>
            <a:pPr algn="just">
              <a:lnSpc>
                <a:spcPct val="100000"/>
              </a:lnSpc>
              <a:spcBef>
                <a:spcPts val="210"/>
              </a:spcBef>
            </a:pPr>
            <a:r>
              <a:rPr lang="es-ES" sz="1100" spc="-15" dirty="0" smtClean="0">
                <a:latin typeface="Trebuchet MS" panose="020B0603020202020204" pitchFamily="34" charset="0"/>
                <a:cs typeface="Arial MT"/>
              </a:rPr>
              <a:t>Con </a:t>
            </a:r>
            <a:r>
              <a:rPr lang="es-ES" sz="1100" spc="-15" dirty="0">
                <a:latin typeface="Trebuchet MS" panose="020B0603020202020204" pitchFamily="34" charset="0"/>
                <a:cs typeface="Arial MT"/>
              </a:rPr>
              <a:t>esta corriente de </a:t>
            </a:r>
            <a:r>
              <a:rPr lang="es-ES" sz="1100" spc="-15" dirty="0" smtClean="0">
                <a:latin typeface="Trebuchet MS" panose="020B0603020202020204" pitchFamily="34" charset="0"/>
                <a:cs typeface="Arial MT"/>
              </a:rPr>
              <a:t>apertura </a:t>
            </a:r>
            <a:r>
              <a:rPr lang="es-ES" sz="1100" spc="-15" dirty="0">
                <a:latin typeface="Trebuchet MS" panose="020B0603020202020204" pitchFamily="34" charset="0"/>
                <a:cs typeface="Arial MT"/>
              </a:rPr>
              <a:t>podemos obtener las corrientes nominales de los fusibles a partir de la característica tiempo-corriente (Figura 7.28):</a:t>
            </a:r>
          </a:p>
          <a:p>
            <a:pPr algn="just">
              <a:lnSpc>
                <a:spcPct val="100000"/>
              </a:lnSpc>
              <a:spcBef>
                <a:spcPts val="210"/>
              </a:spcBef>
            </a:pPr>
            <a:r>
              <a:rPr lang="es-ES" sz="1100" spc="-15" dirty="0">
                <a:latin typeface="Trebuchet MS" panose="020B0603020202020204" pitchFamily="34" charset="0"/>
                <a:cs typeface="Arial MT"/>
              </a:rPr>
              <a:t>durante 5 </a:t>
            </a:r>
            <a:r>
              <a:rPr lang="es-ES" sz="1100" spc="-15" dirty="0" smtClean="0">
                <a:latin typeface="Trebuchet MS" panose="020B0603020202020204" pitchFamily="34" charset="0"/>
                <a:cs typeface="Arial MT"/>
              </a:rPr>
              <a:t>s: </a:t>
            </a:r>
            <a:r>
              <a:rPr lang="es-ES" sz="1100" spc="-15" dirty="0">
                <a:latin typeface="Trebuchet MS" panose="020B0603020202020204" pitchFamily="34" charset="0"/>
                <a:cs typeface="Arial MT"/>
              </a:rPr>
              <a:t>In = 10 A; durante 0,4 </a:t>
            </a:r>
            <a:r>
              <a:rPr lang="es-ES" sz="1100" spc="-15" dirty="0" smtClean="0">
                <a:latin typeface="Trebuchet MS" panose="020B0603020202020204" pitchFamily="34" charset="0"/>
                <a:cs typeface="Arial MT"/>
              </a:rPr>
              <a:t>s: </a:t>
            </a:r>
            <a:r>
              <a:rPr lang="es-ES" sz="1100" spc="-15" dirty="0">
                <a:latin typeface="Trebuchet MS" panose="020B0603020202020204" pitchFamily="34" charset="0"/>
                <a:cs typeface="Arial MT"/>
              </a:rPr>
              <a:t>In = 6A</a:t>
            </a:r>
          </a:p>
          <a:p>
            <a:pPr algn="just">
              <a:lnSpc>
                <a:spcPct val="100000"/>
              </a:lnSpc>
              <a:spcBef>
                <a:spcPts val="210"/>
              </a:spcBef>
            </a:pPr>
            <a:r>
              <a:rPr lang="es-ES" sz="1100" spc="-15" dirty="0">
                <a:latin typeface="Trebuchet MS" panose="020B0603020202020204" pitchFamily="34" charset="0"/>
                <a:cs typeface="Arial MT"/>
              </a:rPr>
              <a:t>Sin RCD, se debe instalar este equipo de protección contra </a:t>
            </a:r>
            <a:r>
              <a:rPr lang="es-ES" sz="1100" spc="-15" dirty="0" err="1">
                <a:latin typeface="Trebuchet MS" panose="020B0603020202020204" pitchFamily="34" charset="0"/>
                <a:cs typeface="Arial MT"/>
              </a:rPr>
              <a:t>sobrecorriente</a:t>
            </a:r>
            <a:r>
              <a:rPr lang="es-ES" sz="1100" spc="-15" dirty="0">
                <a:latin typeface="Trebuchet MS" panose="020B0603020202020204" pitchFamily="34" charset="0"/>
                <a:cs typeface="Arial MT"/>
              </a:rPr>
              <a:t>. Con un RCD (0,03 A) resulta una resistencia.</a:t>
            </a:r>
          </a:p>
          <a:p>
            <a:pPr algn="just">
              <a:lnSpc>
                <a:spcPct val="100000"/>
              </a:lnSpc>
              <a:spcBef>
                <a:spcPts val="210"/>
              </a:spcBef>
            </a:pPr>
            <a:endParaRPr lang="es-ES" sz="1100" spc="-15" dirty="0" smtClean="0">
              <a:latin typeface="Trebuchet MS" panose="020B0603020202020204" pitchFamily="34" charset="0"/>
              <a:cs typeface="Arial MT"/>
            </a:endParaRPr>
          </a:p>
          <a:p>
            <a:pPr algn="just">
              <a:lnSpc>
                <a:spcPct val="100000"/>
              </a:lnSpc>
              <a:spcBef>
                <a:spcPts val="210"/>
              </a:spcBef>
            </a:pPr>
            <a:endParaRPr lang="es-ES" sz="1100" spc="-15" dirty="0">
              <a:latin typeface="Trebuchet MS" panose="020B0603020202020204" pitchFamily="34" charset="0"/>
              <a:cs typeface="Arial MT"/>
            </a:endParaRPr>
          </a:p>
          <a:p>
            <a:pPr algn="just">
              <a:lnSpc>
                <a:spcPct val="100000"/>
              </a:lnSpc>
              <a:spcBef>
                <a:spcPts val="210"/>
              </a:spcBef>
            </a:pPr>
            <a:r>
              <a:rPr lang="es-ES" sz="1100" spc="-15" dirty="0">
                <a:latin typeface="Trebuchet MS" panose="020B0603020202020204" pitchFamily="34" charset="0"/>
                <a:cs typeface="Arial MT"/>
              </a:rPr>
              <a:t>La determinación del dispositivo de protección contra </a:t>
            </a:r>
            <a:r>
              <a:rPr lang="es-ES" sz="1100" spc="-15" dirty="0" err="1">
                <a:latin typeface="Trebuchet MS" panose="020B0603020202020204" pitchFamily="34" charset="0"/>
                <a:cs typeface="Arial MT"/>
              </a:rPr>
              <a:t>sobrecorriente</a:t>
            </a:r>
            <a:r>
              <a:rPr lang="es-ES" sz="1100" spc="-15" dirty="0">
                <a:latin typeface="Trebuchet MS" panose="020B0603020202020204" pitchFamily="34" charset="0"/>
                <a:cs typeface="Arial MT"/>
              </a:rPr>
              <a:t> sigue entonces como para el sistema TN.</a:t>
            </a:r>
          </a:p>
          <a:p>
            <a:pPr algn="just">
              <a:lnSpc>
                <a:spcPct val="100000"/>
              </a:lnSpc>
              <a:spcBef>
                <a:spcPts val="210"/>
              </a:spcBef>
            </a:pPr>
            <a:endParaRPr lang="es-ES" sz="1100" spc="-15" dirty="0">
              <a:latin typeface="Trebuchet MS" panose="020B0603020202020204" pitchFamily="34" charset="0"/>
              <a:cs typeface="Arial MT"/>
            </a:endParaRPr>
          </a:p>
          <a:p>
            <a:pPr algn="just">
              <a:lnSpc>
                <a:spcPct val="100000"/>
              </a:lnSpc>
              <a:spcBef>
                <a:spcPts val="210"/>
              </a:spcBef>
            </a:pPr>
            <a:r>
              <a:rPr lang="es-ES" sz="1100" b="1" spc="-15" dirty="0">
                <a:latin typeface="Trebuchet MS" panose="020B0603020202020204" pitchFamily="34" charset="0"/>
                <a:cs typeface="Arial MT"/>
              </a:rPr>
              <a:t>10.2.9   Ejemplo 5: Condición de </a:t>
            </a:r>
            <a:r>
              <a:rPr lang="es-ES" sz="1100" b="1" spc="-15" dirty="0" smtClean="0">
                <a:latin typeface="Trebuchet MS" panose="020B0603020202020204" pitchFamily="34" charset="0"/>
                <a:cs typeface="Arial MT"/>
              </a:rPr>
              <a:t>apertura </a:t>
            </a:r>
            <a:r>
              <a:rPr lang="es-ES" sz="1100" b="1" spc="-15" dirty="0">
                <a:latin typeface="Trebuchet MS" panose="020B0603020202020204" pitchFamily="34" charset="0"/>
                <a:cs typeface="Arial MT"/>
              </a:rPr>
              <a:t>para un sistema de TI</a:t>
            </a:r>
          </a:p>
          <a:p>
            <a:pPr algn="just">
              <a:lnSpc>
                <a:spcPct val="100000"/>
              </a:lnSpc>
              <a:spcBef>
                <a:spcPts val="210"/>
              </a:spcBef>
            </a:pPr>
            <a:endParaRPr lang="es-ES" sz="1100" spc="-15" dirty="0">
              <a:latin typeface="Trebuchet MS" panose="020B0603020202020204" pitchFamily="34" charset="0"/>
              <a:cs typeface="Arial MT"/>
            </a:endParaRPr>
          </a:p>
          <a:p>
            <a:pPr algn="just">
              <a:lnSpc>
                <a:spcPct val="100000"/>
              </a:lnSpc>
              <a:spcBef>
                <a:spcPts val="210"/>
              </a:spcBef>
            </a:pPr>
            <a:r>
              <a:rPr lang="es-ES" sz="1100" spc="-15" dirty="0">
                <a:latin typeface="Trebuchet MS" panose="020B0603020202020204" pitchFamily="34" charset="0"/>
                <a:cs typeface="Arial MT"/>
              </a:rPr>
              <a:t>Se da un mensaje de advertencia para:</a:t>
            </a:r>
          </a:p>
          <a:p>
            <a:pPr marL="685800" lvl="1" indent="-228600" algn="just">
              <a:spcBef>
                <a:spcPts val="210"/>
              </a:spcBef>
              <a:buFont typeface="+mj-lt"/>
              <a:buAutoNum type="arabicPeriod"/>
            </a:pPr>
            <a:r>
              <a:rPr lang="es-ES" sz="1100" b="1" spc="-15" dirty="0">
                <a:latin typeface="Trebuchet MS" panose="020B0603020202020204" pitchFamily="34" charset="0"/>
                <a:cs typeface="Arial MT"/>
              </a:rPr>
              <a:t>Errores reportados por el monitoreo de aislamiento y </a:t>
            </a:r>
            <a:r>
              <a:rPr lang="es-ES" sz="1100" b="1" spc="-15" dirty="0" smtClean="0">
                <a:latin typeface="Trebuchet MS" panose="020B0603020202020204" pitchFamily="34" charset="0"/>
                <a:cs typeface="Arial MT"/>
              </a:rPr>
              <a:t>apertura</a:t>
            </a:r>
            <a:endParaRPr lang="es-ES" sz="1100" b="1" spc="-15" dirty="0">
              <a:latin typeface="Trebuchet MS" panose="020B0603020202020204" pitchFamily="34" charset="0"/>
              <a:cs typeface="Arial MT"/>
            </a:endParaRPr>
          </a:p>
          <a:p>
            <a:pPr marL="685800" lvl="1" indent="-228600" algn="just">
              <a:spcBef>
                <a:spcPts val="210"/>
              </a:spcBef>
              <a:buFont typeface="+mj-lt"/>
              <a:buAutoNum type="arabicPeriod"/>
            </a:pPr>
            <a:r>
              <a:rPr lang="es-ES" sz="1100" b="1" spc="-15" dirty="0">
                <a:latin typeface="Trebuchet MS" panose="020B0603020202020204" pitchFamily="34" charset="0"/>
                <a:cs typeface="Arial MT"/>
              </a:rPr>
              <a:t>Errores por actuación del dispositivo de protección contra </a:t>
            </a:r>
            <a:r>
              <a:rPr lang="es-ES" sz="1100" b="1" spc="-15" dirty="0" err="1">
                <a:latin typeface="Trebuchet MS" panose="020B0603020202020204" pitchFamily="34" charset="0"/>
                <a:cs typeface="Arial MT"/>
              </a:rPr>
              <a:t>sobrecorriente</a:t>
            </a:r>
            <a:r>
              <a:rPr lang="es-ES" sz="1100" b="1" spc="-15" dirty="0">
                <a:latin typeface="Trebuchet MS" panose="020B0603020202020204" pitchFamily="34" charset="0"/>
                <a:cs typeface="Arial MT"/>
              </a:rPr>
              <a:t>.</a:t>
            </a:r>
          </a:p>
          <a:p>
            <a:pPr algn="just">
              <a:lnSpc>
                <a:spcPct val="100000"/>
              </a:lnSpc>
              <a:spcBef>
                <a:spcPts val="210"/>
              </a:spcBef>
            </a:pPr>
            <a:r>
              <a:rPr lang="es-ES" sz="1100" spc="-15" dirty="0">
                <a:latin typeface="Trebuchet MS" panose="020B0603020202020204" pitchFamily="34" charset="0"/>
                <a:cs typeface="Arial MT"/>
              </a:rPr>
              <a:t>Cálculo de la resistencia de </a:t>
            </a:r>
            <a:r>
              <a:rPr lang="es-ES" sz="1100" spc="-15" dirty="0" smtClean="0">
                <a:latin typeface="Trebuchet MS" panose="020B0603020202020204" pitchFamily="34" charset="0"/>
                <a:cs typeface="Arial MT"/>
              </a:rPr>
              <a:t>lazo </a:t>
            </a:r>
            <a:r>
              <a:rPr lang="es-ES" sz="1100" spc="-15" dirty="0">
                <a:latin typeface="Trebuchet MS" panose="020B0603020202020204" pitchFamily="34" charset="0"/>
                <a:cs typeface="Arial MT"/>
              </a:rPr>
              <a:t>con una corriente de </a:t>
            </a:r>
            <a:r>
              <a:rPr lang="es-ES" sz="1100" spc="-15" dirty="0" smtClean="0">
                <a:latin typeface="Trebuchet MS" panose="020B0603020202020204" pitchFamily="34" charset="0"/>
                <a:cs typeface="Arial MT"/>
              </a:rPr>
              <a:t>apertura </a:t>
            </a:r>
            <a:r>
              <a:rPr lang="es-ES" sz="1100" spc="-15" dirty="0">
                <a:latin typeface="Trebuchet MS" panose="020B0603020202020204" pitchFamily="34" charset="0"/>
                <a:cs typeface="Arial MT"/>
              </a:rPr>
              <a:t>de 80 A:</a:t>
            </a:r>
          </a:p>
          <a:p>
            <a:pPr marR="55880">
              <a:lnSpc>
                <a:spcPct val="110800"/>
              </a:lnSpc>
              <a:spcBef>
                <a:spcPts val="5"/>
              </a:spcBef>
            </a:pPr>
            <a:endParaRPr sz="900" dirty="0">
              <a:latin typeface="Arial MT"/>
              <a:cs typeface="Arial MT"/>
            </a:endParaRPr>
          </a:p>
        </p:txBody>
      </p:sp>
      <p:pic>
        <p:nvPicPr>
          <p:cNvPr id="2" name="Imagen 1"/>
          <p:cNvPicPr>
            <a:picLocks noChangeAspect="1"/>
          </p:cNvPicPr>
          <p:nvPr/>
        </p:nvPicPr>
        <p:blipFill>
          <a:blip r:embed="rId2"/>
          <a:stretch>
            <a:fillRect/>
          </a:stretch>
        </p:blipFill>
        <p:spPr>
          <a:xfrm>
            <a:off x="2743200" y="1638302"/>
            <a:ext cx="1752600" cy="457200"/>
          </a:xfrm>
          <a:prstGeom prst="rect">
            <a:avLst/>
          </a:prstGeom>
        </p:spPr>
      </p:pic>
      <p:pic>
        <p:nvPicPr>
          <p:cNvPr id="4" name="Imagen 3"/>
          <p:cNvPicPr>
            <a:picLocks noChangeAspect="1"/>
          </p:cNvPicPr>
          <p:nvPr/>
        </p:nvPicPr>
        <p:blipFill>
          <a:blip r:embed="rId3"/>
          <a:stretch>
            <a:fillRect/>
          </a:stretch>
        </p:blipFill>
        <p:spPr>
          <a:xfrm>
            <a:off x="2557462" y="2857500"/>
            <a:ext cx="2124075" cy="381000"/>
          </a:xfrm>
          <a:prstGeom prst="rect">
            <a:avLst/>
          </a:prstGeom>
        </p:spPr>
      </p:pic>
      <p:pic>
        <p:nvPicPr>
          <p:cNvPr id="5" name="Imagen 4"/>
          <p:cNvPicPr>
            <a:picLocks noChangeAspect="1"/>
          </p:cNvPicPr>
          <p:nvPr/>
        </p:nvPicPr>
        <p:blipFill>
          <a:blip r:embed="rId4"/>
          <a:stretch>
            <a:fillRect/>
          </a:stretch>
        </p:blipFill>
        <p:spPr>
          <a:xfrm>
            <a:off x="4643436" y="4686300"/>
            <a:ext cx="3662363" cy="762000"/>
          </a:xfrm>
          <a:prstGeom prst="rect">
            <a:avLst/>
          </a:prstGeom>
        </p:spPr>
      </p:pic>
    </p:spTree>
    <p:extLst>
      <p:ext uri="{BB962C8B-B14F-4D97-AF65-F5344CB8AC3E}">
        <p14:creationId xmlns:p14="http://schemas.microsoft.com/office/powerpoint/2010/main" val="3997581981"/>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02541"/>
            <a:ext cx="5867400" cy="2866682"/>
          </a:xfrm>
          <a:prstGeom prst="rect">
            <a:avLst/>
          </a:prstGeom>
        </p:spPr>
        <p:txBody>
          <a:bodyPr vert="horz" wrap="square" lIns="0" tIns="12065" rIns="0" bIns="0" rtlCol="0">
            <a:spAutoFit/>
          </a:bodyPr>
          <a:lstStyle/>
          <a:p>
            <a:pPr algn="just">
              <a:lnSpc>
                <a:spcPct val="100000"/>
              </a:lnSpc>
              <a:spcBef>
                <a:spcPts val="210"/>
              </a:spcBef>
            </a:pPr>
            <a:r>
              <a:rPr lang="es-ES" sz="1100" b="1" spc="-15" dirty="0" smtClean="0">
                <a:latin typeface="Trebuchet MS" panose="020B0603020202020204" pitchFamily="34" charset="0"/>
                <a:cs typeface="Arial MT"/>
              </a:rPr>
              <a:t>10.2.10   </a:t>
            </a:r>
            <a:r>
              <a:rPr lang="es-ES" sz="1100" b="1" spc="-15" dirty="0">
                <a:latin typeface="Trebuchet MS" panose="020B0603020202020204" pitchFamily="34" charset="0"/>
                <a:cs typeface="Arial MT"/>
              </a:rPr>
              <a:t>Ejemplo 6: Medida de Protección para Línea de Conexión a una Vivienda</a:t>
            </a:r>
          </a:p>
          <a:p>
            <a:pPr algn="just">
              <a:lnSpc>
                <a:spcPct val="100000"/>
              </a:lnSpc>
              <a:spcBef>
                <a:spcPts val="210"/>
              </a:spcBef>
            </a:pPr>
            <a:endParaRPr lang="es-ES" sz="1100" spc="-15" dirty="0">
              <a:latin typeface="Trebuchet MS" panose="020B0603020202020204" pitchFamily="34" charset="0"/>
              <a:cs typeface="Arial MT"/>
            </a:endParaRPr>
          </a:p>
          <a:p>
            <a:pPr algn="just">
              <a:lnSpc>
                <a:spcPct val="100000"/>
              </a:lnSpc>
              <a:spcBef>
                <a:spcPts val="210"/>
              </a:spcBef>
            </a:pPr>
            <a:r>
              <a:rPr lang="es-ES" sz="1100" spc="-15" dirty="0">
                <a:latin typeface="Trebuchet MS" panose="020B0603020202020204" pitchFamily="34" charset="0"/>
                <a:cs typeface="Arial MT"/>
              </a:rPr>
              <a:t>En un panel de servicio para la línea de conexión a una casa, el conductor PEN no está correctamente conectado, por lo que permanece una resistencia de contacto. Sin embargo, en el panel de servicio de la casa, el PE está conectado a tierra, con RB2 = 10 Ω (Figura 10.9).</a:t>
            </a:r>
          </a:p>
          <a:p>
            <a:pPr marL="228600" indent="-228600" algn="just">
              <a:lnSpc>
                <a:spcPct val="100000"/>
              </a:lnSpc>
              <a:spcBef>
                <a:spcPts val="210"/>
              </a:spcBef>
              <a:buFont typeface="+mj-lt"/>
              <a:buAutoNum type="arabicPeriod"/>
            </a:pPr>
            <a:r>
              <a:rPr lang="es-ES" sz="1100" b="1" spc="-15" dirty="0">
                <a:latin typeface="Trebuchet MS" panose="020B0603020202020204" pitchFamily="34" charset="0"/>
                <a:cs typeface="Arial MT"/>
              </a:rPr>
              <a:t>¿Cuál es el voltaje de contacto UB que ocurre cuando se rompe el conductor PEN cuando se opera una carga con P = 4 kW?</a:t>
            </a:r>
          </a:p>
          <a:p>
            <a:pPr marL="228600" indent="-228600" algn="just">
              <a:lnSpc>
                <a:spcPct val="100000"/>
              </a:lnSpc>
              <a:spcBef>
                <a:spcPts val="210"/>
              </a:spcBef>
              <a:buFont typeface="+mj-lt"/>
              <a:buAutoNum type="arabicPeriod"/>
            </a:pPr>
            <a:r>
              <a:rPr lang="es-ES" sz="1100" b="1" spc="-15" dirty="0">
                <a:latin typeface="Trebuchet MS" panose="020B0603020202020204" pitchFamily="34" charset="0"/>
                <a:cs typeface="Arial MT"/>
              </a:rPr>
              <a:t>¿Cuál es el voltaje de contacto que ocurre para una resistencia de contacto de 1 Ω cuando se opera una carga con P = 4 kW?</a:t>
            </a:r>
          </a:p>
          <a:p>
            <a:pPr marL="228600" indent="-228600" algn="just">
              <a:lnSpc>
                <a:spcPct val="100000"/>
              </a:lnSpc>
              <a:spcBef>
                <a:spcPts val="210"/>
              </a:spcBef>
              <a:buFont typeface="+mj-lt"/>
              <a:buAutoNum type="arabicPeriod"/>
            </a:pPr>
            <a:r>
              <a:rPr lang="es-ES" sz="1100" b="1" spc="-15" dirty="0">
                <a:latin typeface="Trebuchet MS" panose="020B0603020202020204" pitchFamily="34" charset="0"/>
                <a:cs typeface="Arial MT"/>
              </a:rPr>
              <a:t>¿Cuál es la corriente de cortocircuito que fluye para un cortocircuito total a las partes conductoras (desprecie las impedancias de línea</a:t>
            </a:r>
            <a:r>
              <a:rPr lang="es-ES" sz="1100" b="1" spc="-15" dirty="0" smtClean="0">
                <a:latin typeface="Trebuchet MS" panose="020B0603020202020204" pitchFamily="34" charset="0"/>
                <a:cs typeface="Arial MT"/>
              </a:rPr>
              <a:t>)?</a:t>
            </a:r>
          </a:p>
          <a:p>
            <a:pPr marL="228600" indent="-228600" algn="just">
              <a:lnSpc>
                <a:spcPct val="100000"/>
              </a:lnSpc>
              <a:spcBef>
                <a:spcPts val="210"/>
              </a:spcBef>
              <a:buFont typeface="+mj-lt"/>
              <a:buAutoNum type="arabicPeriod"/>
            </a:pPr>
            <a:endParaRPr lang="es-ES" sz="1100" b="1" spc="-15" dirty="0">
              <a:latin typeface="Trebuchet MS" panose="020B0603020202020204" pitchFamily="34" charset="0"/>
              <a:cs typeface="Arial MT"/>
            </a:endParaRPr>
          </a:p>
          <a:p>
            <a:pPr algn="just">
              <a:lnSpc>
                <a:spcPct val="100000"/>
              </a:lnSpc>
              <a:spcBef>
                <a:spcPts val="210"/>
              </a:spcBef>
              <a:buFont typeface="+mj-lt"/>
              <a:buAutoNum type="arabicPeriod"/>
            </a:pPr>
            <a:endParaRPr lang="es-ES" sz="1100" b="1" dirty="0">
              <a:latin typeface="Trebuchet MS" panose="020B0603020202020204" pitchFamily="34" charset="0"/>
              <a:cs typeface="Arial MT"/>
            </a:endParaRPr>
          </a:p>
          <a:p>
            <a:pPr marL="228600" indent="-228600" algn="just">
              <a:lnSpc>
                <a:spcPct val="100000"/>
              </a:lnSpc>
              <a:spcBef>
                <a:spcPts val="55"/>
              </a:spcBef>
              <a:buFont typeface="+mj-lt"/>
              <a:buAutoNum type="arabicPeriod"/>
            </a:pPr>
            <a:endParaRPr lang="en-US" sz="1100" b="1" dirty="0">
              <a:latin typeface="Trebuchet MS" panose="020B0603020202020204" pitchFamily="34" charset="0"/>
              <a:cs typeface="Arial MT"/>
            </a:endParaRPr>
          </a:p>
          <a:p>
            <a:pPr>
              <a:lnSpc>
                <a:spcPct val="100000"/>
              </a:lnSpc>
              <a:spcBef>
                <a:spcPts val="5"/>
              </a:spcBef>
              <a:tabLst>
                <a:tab pos="1154430" algn="l"/>
              </a:tabLst>
            </a:pPr>
            <a:endParaRPr lang="en-US" sz="900" dirty="0">
              <a:latin typeface="Trebuchet MS"/>
              <a:cs typeface="Trebuchet MS"/>
            </a:endParaRPr>
          </a:p>
          <a:p>
            <a:pPr marR="55880">
              <a:lnSpc>
                <a:spcPct val="110800"/>
              </a:lnSpc>
              <a:spcBef>
                <a:spcPts val="5"/>
              </a:spcBef>
            </a:pPr>
            <a:endParaRPr sz="900" dirty="0">
              <a:latin typeface="Arial MT"/>
              <a:cs typeface="Arial MT"/>
            </a:endParaRPr>
          </a:p>
        </p:txBody>
      </p:sp>
      <p:sp>
        <p:nvSpPr>
          <p:cNvPr id="6" name="Rectángulo 5"/>
          <p:cNvSpPr/>
          <p:nvPr/>
        </p:nvSpPr>
        <p:spPr>
          <a:xfrm>
            <a:off x="113413" y="5186690"/>
            <a:ext cx="5982587" cy="261610"/>
          </a:xfrm>
          <a:prstGeom prst="rect">
            <a:avLst/>
          </a:prstGeom>
        </p:spPr>
        <p:txBody>
          <a:bodyPr wrap="square">
            <a:spAutoFit/>
          </a:bodyPr>
          <a:lstStyle/>
          <a:p>
            <a:pPr algn="ctr"/>
            <a:r>
              <a:rPr lang="en-US" sz="1100" b="1" dirty="0" err="1">
                <a:latin typeface="Trebuchet MS" panose="020B0603020202020204" pitchFamily="34" charset="0"/>
              </a:rPr>
              <a:t>Figura</a:t>
            </a:r>
            <a:r>
              <a:rPr lang="en-US" sz="1100" b="1" dirty="0">
                <a:latin typeface="Trebuchet MS" panose="020B0603020202020204" pitchFamily="34" charset="0"/>
              </a:rPr>
              <a:t> l0.9 </a:t>
            </a:r>
            <a:r>
              <a:rPr lang="en-US" sz="1100" b="1" dirty="0" err="1">
                <a:latin typeface="Trebuchet MS" panose="020B0603020202020204" pitchFamily="34" charset="0"/>
              </a:rPr>
              <a:t>Medida</a:t>
            </a:r>
            <a:r>
              <a:rPr lang="en-US" sz="1100" b="1" dirty="0">
                <a:latin typeface="Trebuchet MS" panose="020B0603020202020204" pitchFamily="34" charset="0"/>
              </a:rPr>
              <a:t> de </a:t>
            </a:r>
            <a:r>
              <a:rPr lang="en-US" sz="1100" b="1" dirty="0" err="1">
                <a:latin typeface="Trebuchet MS" panose="020B0603020202020204" pitchFamily="34" charset="0"/>
              </a:rPr>
              <a:t>protección</a:t>
            </a:r>
            <a:r>
              <a:rPr lang="en-US" sz="1100" b="1" dirty="0">
                <a:latin typeface="Trebuchet MS" panose="020B0603020202020204" pitchFamily="34" charset="0"/>
              </a:rPr>
              <a:t> para </a:t>
            </a:r>
            <a:r>
              <a:rPr lang="en-US" sz="1100" b="1" dirty="0" err="1">
                <a:latin typeface="Trebuchet MS" panose="020B0603020202020204" pitchFamily="34" charset="0"/>
              </a:rPr>
              <a:t>línea</a:t>
            </a:r>
            <a:r>
              <a:rPr lang="en-US" sz="1100" b="1" dirty="0">
                <a:latin typeface="Trebuchet MS" panose="020B0603020202020204" pitchFamily="34" charset="0"/>
              </a:rPr>
              <a:t> de </a:t>
            </a:r>
            <a:r>
              <a:rPr lang="en-US" sz="1100" b="1" dirty="0" err="1">
                <a:latin typeface="Trebuchet MS" panose="020B0603020202020204" pitchFamily="34" charset="0"/>
              </a:rPr>
              <a:t>conexión</a:t>
            </a:r>
            <a:r>
              <a:rPr lang="en-US" sz="1100" b="1" dirty="0">
                <a:latin typeface="Trebuchet MS" panose="020B0603020202020204" pitchFamily="34" charset="0"/>
              </a:rPr>
              <a:t> a </a:t>
            </a:r>
            <a:r>
              <a:rPr lang="en-US" sz="1100" b="1" dirty="0" err="1">
                <a:latin typeface="Trebuchet MS" panose="020B0603020202020204" pitchFamily="34" charset="0"/>
              </a:rPr>
              <a:t>una</a:t>
            </a:r>
            <a:r>
              <a:rPr lang="en-US" sz="1100" b="1" dirty="0">
                <a:latin typeface="Trebuchet MS" panose="020B0603020202020204" pitchFamily="34" charset="0"/>
              </a:rPr>
              <a:t> casa</a:t>
            </a:r>
          </a:p>
        </p:txBody>
      </p:sp>
      <p:pic>
        <p:nvPicPr>
          <p:cNvPr id="7" name="Imagen 6"/>
          <p:cNvPicPr>
            <a:picLocks noChangeAspect="1"/>
          </p:cNvPicPr>
          <p:nvPr/>
        </p:nvPicPr>
        <p:blipFill>
          <a:blip r:embed="rId2"/>
          <a:stretch>
            <a:fillRect/>
          </a:stretch>
        </p:blipFill>
        <p:spPr>
          <a:xfrm>
            <a:off x="762000" y="2171700"/>
            <a:ext cx="4800599" cy="3014990"/>
          </a:xfrm>
          <a:prstGeom prst="rect">
            <a:avLst/>
          </a:prstGeom>
        </p:spPr>
      </p:pic>
      <p:pic>
        <p:nvPicPr>
          <p:cNvPr id="8" name="Imagen 7"/>
          <p:cNvPicPr>
            <a:picLocks noChangeAspect="1"/>
          </p:cNvPicPr>
          <p:nvPr/>
        </p:nvPicPr>
        <p:blipFill>
          <a:blip r:embed="rId3"/>
          <a:stretch>
            <a:fillRect/>
          </a:stretch>
        </p:blipFill>
        <p:spPr>
          <a:xfrm>
            <a:off x="6248400" y="202541"/>
            <a:ext cx="2667000" cy="5245759"/>
          </a:xfrm>
          <a:prstGeom prst="rect">
            <a:avLst/>
          </a:prstGeom>
        </p:spPr>
      </p:pic>
    </p:spTree>
    <p:extLst>
      <p:ext uri="{BB962C8B-B14F-4D97-AF65-F5344CB8AC3E}">
        <p14:creationId xmlns:p14="http://schemas.microsoft.com/office/powerpoint/2010/main" val="1098057477"/>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351169" y="307063"/>
            <a:ext cx="0" cy="143296"/>
          </a:xfrm>
          <a:custGeom>
            <a:avLst/>
            <a:gdLst/>
            <a:ahLst/>
            <a:cxnLst/>
            <a:rect l="l" t="t" r="r" b="b"/>
            <a:pathLst>
              <a:path h="216534">
                <a:moveTo>
                  <a:pt x="0" y="216001"/>
                </a:moveTo>
                <a:lnTo>
                  <a:pt x="0" y="0"/>
                </a:lnTo>
              </a:path>
            </a:pathLst>
          </a:custGeom>
          <a:ln w="14401">
            <a:solidFill>
              <a:srgbClr val="000000"/>
            </a:solidFill>
          </a:ln>
        </p:spPr>
        <p:txBody>
          <a:bodyPr wrap="square" lIns="0" tIns="0" rIns="0" bIns="0" rtlCol="0"/>
          <a:lstStyle/>
          <a:p>
            <a:endParaRPr/>
          </a:p>
        </p:txBody>
      </p:sp>
      <p:sp>
        <p:nvSpPr>
          <p:cNvPr id="3" name="object 3"/>
          <p:cNvSpPr txBox="1"/>
          <p:nvPr/>
        </p:nvSpPr>
        <p:spPr>
          <a:xfrm>
            <a:off x="228600" y="307063"/>
            <a:ext cx="8686800" cy="4564711"/>
          </a:xfrm>
          <a:prstGeom prst="rect">
            <a:avLst/>
          </a:prstGeom>
        </p:spPr>
        <p:txBody>
          <a:bodyPr vert="horz" wrap="square" lIns="0" tIns="12065" rIns="0" bIns="0" rtlCol="0">
            <a:spAutoFit/>
          </a:bodyPr>
          <a:lstStyle/>
          <a:p>
            <a:pPr marL="67945" algn="just">
              <a:lnSpc>
                <a:spcPct val="100000"/>
              </a:lnSpc>
            </a:pPr>
            <a:r>
              <a:rPr lang="es-ES" sz="1100" b="1" spc="-45" dirty="0">
                <a:latin typeface="Trebuchet MS" panose="020B0603020202020204" pitchFamily="34" charset="0"/>
                <a:cs typeface="Trebuchet MS"/>
              </a:rPr>
              <a:t>10.2.11 Ejemplo 7: Medida de protección para un sistema TT</a:t>
            </a:r>
          </a:p>
          <a:p>
            <a:pPr marL="67945" algn="just">
              <a:lnSpc>
                <a:spcPct val="100000"/>
              </a:lnSpc>
            </a:pPr>
            <a:endParaRPr lang="es-ES" sz="1100" spc="-45" dirty="0">
              <a:latin typeface="Trebuchet MS" panose="020B0603020202020204" pitchFamily="34" charset="0"/>
              <a:cs typeface="Trebuchet MS"/>
            </a:endParaRPr>
          </a:p>
          <a:p>
            <a:pPr marL="67945" algn="just">
              <a:lnSpc>
                <a:spcPct val="100000"/>
              </a:lnSpc>
            </a:pPr>
            <a:r>
              <a:rPr lang="es-ES" sz="1100" spc="-45" dirty="0">
                <a:latin typeface="Trebuchet MS" panose="020B0603020202020204" pitchFamily="34" charset="0"/>
                <a:cs typeface="Trebuchet MS"/>
              </a:rPr>
              <a:t>Con una resistencia de tierra de RE = 1 Ω y una resistividad de </a:t>
            </a:r>
            <a:r>
              <a:rPr lang="es-ES" sz="1100" spc="-45" dirty="0" err="1">
                <a:latin typeface="Trebuchet MS" panose="020B0603020202020204" pitchFamily="34" charset="0"/>
                <a:cs typeface="Trebuchet MS"/>
              </a:rPr>
              <a:t>ρE</a:t>
            </a:r>
            <a:r>
              <a:rPr lang="es-ES" sz="1100" spc="-45" dirty="0">
                <a:latin typeface="Trebuchet MS" panose="020B0603020202020204" pitchFamily="34" charset="0"/>
                <a:cs typeface="Trebuchet MS"/>
              </a:rPr>
              <a:t> = 300 Ω (Figura 10.10), </a:t>
            </a:r>
            <a:r>
              <a:rPr lang="es-ES" sz="1100" spc="-45" dirty="0" smtClean="0">
                <a:latin typeface="Trebuchet MS" panose="020B0603020202020204" pitchFamily="34" charset="0"/>
                <a:cs typeface="Trebuchet MS"/>
              </a:rPr>
              <a:t>encontrar:</a:t>
            </a:r>
          </a:p>
          <a:p>
            <a:pPr marL="67945" algn="just">
              <a:lnSpc>
                <a:spcPct val="100000"/>
              </a:lnSpc>
            </a:pPr>
            <a:endParaRPr lang="es-ES" sz="1100" spc="-45" dirty="0">
              <a:latin typeface="Trebuchet MS" panose="020B0603020202020204" pitchFamily="34" charset="0"/>
              <a:cs typeface="Trebuchet MS"/>
            </a:endParaRPr>
          </a:p>
          <a:p>
            <a:pPr marL="67945" algn="just">
              <a:lnSpc>
                <a:spcPct val="100000"/>
              </a:lnSpc>
            </a:pPr>
            <a:r>
              <a:rPr lang="es-ES" sz="1100" spc="-45" dirty="0">
                <a:latin typeface="Trebuchet MS" panose="020B0603020202020204" pitchFamily="34" charset="0"/>
                <a:cs typeface="Trebuchet MS"/>
              </a:rPr>
              <a:t>a) La longitud de la regleta de puesta a tierra.</a:t>
            </a:r>
          </a:p>
          <a:p>
            <a:pPr marL="67945" algn="just">
              <a:lnSpc>
                <a:spcPct val="100000"/>
              </a:lnSpc>
            </a:pPr>
            <a:endParaRPr lang="es-ES" sz="1100" spc="-45" dirty="0" smtClean="0">
              <a:latin typeface="Trebuchet MS" panose="020B0603020202020204" pitchFamily="34" charset="0"/>
              <a:cs typeface="Trebuchet MS"/>
            </a:endParaRPr>
          </a:p>
          <a:p>
            <a:pPr marL="67945" algn="just">
              <a:lnSpc>
                <a:spcPct val="100000"/>
              </a:lnSpc>
            </a:pPr>
            <a:endParaRPr lang="es-ES" sz="1100" spc="-45" dirty="0">
              <a:latin typeface="Trebuchet MS" panose="020B0603020202020204" pitchFamily="34" charset="0"/>
              <a:cs typeface="Trebuchet MS"/>
            </a:endParaRPr>
          </a:p>
          <a:p>
            <a:pPr marL="67945" algn="just">
              <a:lnSpc>
                <a:spcPct val="100000"/>
              </a:lnSpc>
            </a:pPr>
            <a:endParaRPr lang="es-ES" sz="1100" spc="-45" dirty="0" smtClean="0">
              <a:latin typeface="Trebuchet MS" panose="020B0603020202020204" pitchFamily="34" charset="0"/>
              <a:cs typeface="Trebuchet MS"/>
            </a:endParaRPr>
          </a:p>
          <a:p>
            <a:pPr marL="67945" algn="just">
              <a:lnSpc>
                <a:spcPct val="100000"/>
              </a:lnSpc>
            </a:pPr>
            <a:endParaRPr lang="es-ES" sz="1100" spc="-45" dirty="0">
              <a:latin typeface="Trebuchet MS" panose="020B0603020202020204" pitchFamily="34" charset="0"/>
              <a:cs typeface="Trebuchet MS"/>
            </a:endParaRPr>
          </a:p>
          <a:p>
            <a:pPr marL="67945" algn="just">
              <a:lnSpc>
                <a:spcPct val="100000"/>
              </a:lnSpc>
            </a:pPr>
            <a:endParaRPr lang="es-ES" sz="1100" spc="-45" dirty="0" smtClean="0">
              <a:latin typeface="Trebuchet MS" panose="020B0603020202020204" pitchFamily="34" charset="0"/>
              <a:cs typeface="Trebuchet MS"/>
            </a:endParaRPr>
          </a:p>
          <a:p>
            <a:pPr marL="67945" algn="just">
              <a:lnSpc>
                <a:spcPct val="100000"/>
              </a:lnSpc>
            </a:pPr>
            <a:endParaRPr lang="es-ES" sz="1100" spc="-45" dirty="0">
              <a:latin typeface="Trebuchet MS" panose="020B0603020202020204" pitchFamily="34" charset="0"/>
              <a:cs typeface="Trebuchet MS"/>
            </a:endParaRPr>
          </a:p>
          <a:p>
            <a:pPr marL="67945" algn="just">
              <a:lnSpc>
                <a:spcPct val="100000"/>
              </a:lnSpc>
            </a:pPr>
            <a:endParaRPr lang="es-ES" sz="1100" spc="-45" dirty="0" smtClean="0">
              <a:latin typeface="Trebuchet MS" panose="020B0603020202020204" pitchFamily="34" charset="0"/>
              <a:cs typeface="Trebuchet MS"/>
            </a:endParaRPr>
          </a:p>
          <a:p>
            <a:pPr marL="67945" algn="just">
              <a:lnSpc>
                <a:spcPct val="100000"/>
              </a:lnSpc>
            </a:pPr>
            <a:endParaRPr lang="es-ES" sz="1100" spc="-45" dirty="0">
              <a:latin typeface="Trebuchet MS" panose="020B0603020202020204" pitchFamily="34" charset="0"/>
              <a:cs typeface="Trebuchet MS"/>
            </a:endParaRPr>
          </a:p>
          <a:p>
            <a:pPr marL="67945" algn="just">
              <a:lnSpc>
                <a:spcPct val="100000"/>
              </a:lnSpc>
            </a:pPr>
            <a:endParaRPr lang="es-ES" sz="1100" spc="-45" dirty="0" smtClean="0">
              <a:latin typeface="Trebuchet MS" panose="020B0603020202020204" pitchFamily="34" charset="0"/>
              <a:cs typeface="Trebuchet MS"/>
            </a:endParaRPr>
          </a:p>
          <a:p>
            <a:pPr marL="67945" algn="just">
              <a:lnSpc>
                <a:spcPct val="100000"/>
              </a:lnSpc>
            </a:pPr>
            <a:endParaRPr lang="es-ES" sz="1100" spc="-45" dirty="0">
              <a:latin typeface="Trebuchet MS" panose="020B0603020202020204" pitchFamily="34" charset="0"/>
              <a:cs typeface="Trebuchet MS"/>
            </a:endParaRPr>
          </a:p>
          <a:p>
            <a:pPr marL="67945" algn="just">
              <a:lnSpc>
                <a:spcPct val="100000"/>
              </a:lnSpc>
            </a:pPr>
            <a:r>
              <a:rPr lang="es-ES" sz="1100" spc="-45" dirty="0">
                <a:latin typeface="Trebuchet MS" panose="020B0603020202020204" pitchFamily="34" charset="0"/>
                <a:cs typeface="Trebuchet MS"/>
              </a:rPr>
              <a:t>b) La corriente de falla</a:t>
            </a:r>
          </a:p>
          <a:p>
            <a:pPr marL="67945" algn="just">
              <a:lnSpc>
                <a:spcPct val="100000"/>
              </a:lnSpc>
            </a:pPr>
            <a:endParaRPr lang="es-ES" sz="1100" spc="-45" dirty="0" smtClean="0">
              <a:latin typeface="Trebuchet MS" panose="020B0603020202020204" pitchFamily="34" charset="0"/>
              <a:cs typeface="Trebuchet MS"/>
            </a:endParaRPr>
          </a:p>
          <a:p>
            <a:pPr marL="67945" algn="just">
              <a:lnSpc>
                <a:spcPct val="100000"/>
              </a:lnSpc>
            </a:pPr>
            <a:endParaRPr lang="es-ES" sz="1100" spc="-45" dirty="0">
              <a:latin typeface="Trebuchet MS" panose="020B0603020202020204" pitchFamily="34" charset="0"/>
              <a:cs typeface="Trebuchet MS"/>
            </a:endParaRPr>
          </a:p>
          <a:p>
            <a:pPr marL="67945" algn="just">
              <a:lnSpc>
                <a:spcPct val="100000"/>
              </a:lnSpc>
            </a:pPr>
            <a:endParaRPr lang="es-ES" sz="1100" spc="-45" dirty="0" smtClean="0">
              <a:latin typeface="Trebuchet MS" panose="020B0603020202020204" pitchFamily="34" charset="0"/>
              <a:cs typeface="Trebuchet MS"/>
            </a:endParaRPr>
          </a:p>
          <a:p>
            <a:pPr marL="67945" algn="just">
              <a:lnSpc>
                <a:spcPct val="100000"/>
              </a:lnSpc>
            </a:pPr>
            <a:endParaRPr lang="es-ES" sz="1100" spc="-45" dirty="0">
              <a:latin typeface="Trebuchet MS" panose="020B0603020202020204" pitchFamily="34" charset="0"/>
              <a:cs typeface="Trebuchet MS"/>
            </a:endParaRPr>
          </a:p>
          <a:p>
            <a:pPr marL="67945" algn="just">
              <a:lnSpc>
                <a:spcPct val="100000"/>
              </a:lnSpc>
            </a:pPr>
            <a:r>
              <a:rPr lang="es-ES" sz="1100" spc="-45" dirty="0">
                <a:latin typeface="Trebuchet MS" panose="020B0603020202020204" pitchFamily="34" charset="0"/>
                <a:cs typeface="Trebuchet MS"/>
              </a:rPr>
              <a:t>c) El voltaje en la regleta de puesta a tierra.</a:t>
            </a:r>
          </a:p>
          <a:p>
            <a:pPr marL="67945" algn="just">
              <a:lnSpc>
                <a:spcPct val="100000"/>
              </a:lnSpc>
            </a:pPr>
            <a:endParaRPr lang="es-ES" sz="1100" spc="-45" dirty="0">
              <a:latin typeface="Trebuchet MS" panose="020B0603020202020204" pitchFamily="34" charset="0"/>
              <a:cs typeface="Trebuchet MS"/>
            </a:endParaRPr>
          </a:p>
          <a:p>
            <a:pPr marL="67945" algn="just">
              <a:lnSpc>
                <a:spcPct val="100000"/>
              </a:lnSpc>
            </a:pPr>
            <a:endParaRPr lang="es-ES" sz="1100" spc="-45" dirty="0" smtClean="0">
              <a:latin typeface="Trebuchet MS" panose="020B0603020202020204" pitchFamily="34" charset="0"/>
              <a:cs typeface="Trebuchet MS"/>
            </a:endParaRPr>
          </a:p>
          <a:p>
            <a:pPr marL="67945" algn="just">
              <a:lnSpc>
                <a:spcPct val="100000"/>
              </a:lnSpc>
            </a:pPr>
            <a:endParaRPr lang="es-ES" sz="1100" spc="-45" dirty="0">
              <a:latin typeface="Trebuchet MS" panose="020B0603020202020204" pitchFamily="34" charset="0"/>
              <a:cs typeface="Trebuchet MS"/>
            </a:endParaRPr>
          </a:p>
          <a:p>
            <a:pPr marL="67945" algn="just">
              <a:lnSpc>
                <a:spcPct val="100000"/>
              </a:lnSpc>
            </a:pPr>
            <a:endParaRPr lang="es-ES" sz="1100" spc="-45" dirty="0" smtClean="0">
              <a:latin typeface="Trebuchet MS" panose="020B0603020202020204" pitchFamily="34" charset="0"/>
              <a:cs typeface="Trebuchet MS"/>
            </a:endParaRPr>
          </a:p>
          <a:p>
            <a:pPr marL="67945" algn="just">
              <a:lnSpc>
                <a:spcPct val="100000"/>
              </a:lnSpc>
            </a:pPr>
            <a:r>
              <a:rPr lang="es-ES" sz="1100" b="1" spc="-45" dirty="0" smtClean="0">
                <a:latin typeface="Trebuchet MS" panose="020B0603020202020204" pitchFamily="34" charset="0"/>
                <a:cs typeface="Trebuchet MS"/>
              </a:rPr>
              <a:t>Cuanto </a:t>
            </a:r>
            <a:r>
              <a:rPr lang="es-ES" sz="1100" b="1" spc="-45" dirty="0">
                <a:latin typeface="Trebuchet MS" panose="020B0603020202020204" pitchFamily="34" charset="0"/>
                <a:cs typeface="Trebuchet MS"/>
              </a:rPr>
              <a:t>mayor sea el valor de </a:t>
            </a:r>
            <a:r>
              <a:rPr lang="es-ES" sz="1100" b="1" spc="-45" dirty="0" err="1">
                <a:latin typeface="Trebuchet MS" panose="020B0603020202020204" pitchFamily="34" charset="0"/>
                <a:cs typeface="Trebuchet MS"/>
              </a:rPr>
              <a:t>Ia</a:t>
            </a:r>
            <a:r>
              <a:rPr lang="es-ES" sz="1100" b="1" spc="-45" dirty="0">
                <a:latin typeface="Trebuchet MS" panose="020B0603020202020204" pitchFamily="34" charset="0"/>
                <a:cs typeface="Trebuchet MS"/>
              </a:rPr>
              <a:t>, más difícil será obtener la resistencia de tierra. Aquí es necesario utilizar un RCD.</a:t>
            </a:r>
            <a:endParaRPr lang="en-US" sz="900" b="1" dirty="0">
              <a:latin typeface="Trebuchet MS"/>
              <a:cs typeface="Trebuchet MS"/>
            </a:endParaRPr>
          </a:p>
          <a:p>
            <a:pPr marL="194310">
              <a:lnSpc>
                <a:spcPct val="100000"/>
              </a:lnSpc>
              <a:spcBef>
                <a:spcPts val="114"/>
              </a:spcBef>
            </a:pPr>
            <a:endParaRPr sz="900" dirty="0">
              <a:latin typeface="Arial MT"/>
              <a:cs typeface="Arial MT"/>
            </a:endParaRPr>
          </a:p>
        </p:txBody>
      </p:sp>
      <p:sp>
        <p:nvSpPr>
          <p:cNvPr id="34" name="object 34"/>
          <p:cNvSpPr txBox="1"/>
          <p:nvPr/>
        </p:nvSpPr>
        <p:spPr>
          <a:xfrm>
            <a:off x="1285632" y="3813204"/>
            <a:ext cx="108134" cy="112210"/>
          </a:xfrm>
          <a:prstGeom prst="rect">
            <a:avLst/>
          </a:prstGeom>
        </p:spPr>
        <p:txBody>
          <a:bodyPr vert="horz" wrap="square" lIns="0" tIns="12065" rIns="0" bIns="0" rtlCol="0">
            <a:spAutoFit/>
          </a:bodyPr>
          <a:lstStyle/>
          <a:p>
            <a:pPr marL="12700">
              <a:lnSpc>
                <a:spcPct val="100000"/>
              </a:lnSpc>
              <a:spcBef>
                <a:spcPts val="95"/>
              </a:spcBef>
            </a:pPr>
            <a:r>
              <a:rPr sz="650" spc="25" dirty="0">
                <a:latin typeface="Trebuchet MS"/>
                <a:cs typeface="Trebuchet MS"/>
              </a:rPr>
              <a:t>F</a:t>
            </a:r>
            <a:endParaRPr sz="650">
              <a:latin typeface="Trebuchet MS"/>
              <a:cs typeface="Trebuchet MS"/>
            </a:endParaRPr>
          </a:p>
        </p:txBody>
      </p:sp>
      <p:pic>
        <p:nvPicPr>
          <p:cNvPr id="38" name="Imagen 37"/>
          <p:cNvPicPr>
            <a:picLocks noChangeAspect="1"/>
          </p:cNvPicPr>
          <p:nvPr/>
        </p:nvPicPr>
        <p:blipFill>
          <a:blip r:embed="rId2"/>
          <a:stretch>
            <a:fillRect/>
          </a:stretch>
        </p:blipFill>
        <p:spPr>
          <a:xfrm>
            <a:off x="232144" y="1181100"/>
            <a:ext cx="3267075" cy="1428750"/>
          </a:xfrm>
          <a:prstGeom prst="rect">
            <a:avLst/>
          </a:prstGeom>
        </p:spPr>
      </p:pic>
      <p:pic>
        <p:nvPicPr>
          <p:cNvPr id="39" name="Imagen 38"/>
          <p:cNvPicPr>
            <a:picLocks noChangeAspect="1"/>
          </p:cNvPicPr>
          <p:nvPr/>
        </p:nvPicPr>
        <p:blipFill>
          <a:blip r:embed="rId3"/>
          <a:stretch>
            <a:fillRect/>
          </a:stretch>
        </p:blipFill>
        <p:spPr>
          <a:xfrm>
            <a:off x="5638800" y="823912"/>
            <a:ext cx="2724150" cy="2143125"/>
          </a:xfrm>
          <a:prstGeom prst="rect">
            <a:avLst/>
          </a:prstGeom>
        </p:spPr>
      </p:pic>
      <p:sp>
        <p:nvSpPr>
          <p:cNvPr id="40" name="Rectángulo 39"/>
          <p:cNvSpPr/>
          <p:nvPr/>
        </p:nvSpPr>
        <p:spPr>
          <a:xfrm>
            <a:off x="5334000" y="3078980"/>
            <a:ext cx="4572000" cy="261610"/>
          </a:xfrm>
          <a:prstGeom prst="rect">
            <a:avLst/>
          </a:prstGeom>
        </p:spPr>
        <p:txBody>
          <a:bodyPr>
            <a:spAutoFit/>
          </a:bodyPr>
          <a:lstStyle/>
          <a:p>
            <a:pPr marL="67945" algn="just">
              <a:lnSpc>
                <a:spcPct val="100000"/>
              </a:lnSpc>
            </a:pPr>
            <a:r>
              <a:rPr lang="es-ES" sz="1100" b="1" spc="-45" dirty="0">
                <a:latin typeface="Trebuchet MS" panose="020B0603020202020204" pitchFamily="34" charset="0"/>
                <a:cs typeface="Trebuchet MS"/>
              </a:rPr>
              <a:t>Figura 10.10 Medida de protección para un sistema TT</a:t>
            </a:r>
          </a:p>
        </p:txBody>
      </p:sp>
      <p:pic>
        <p:nvPicPr>
          <p:cNvPr id="41" name="Imagen 40"/>
          <p:cNvPicPr>
            <a:picLocks noChangeAspect="1"/>
          </p:cNvPicPr>
          <p:nvPr/>
        </p:nvPicPr>
        <p:blipFill>
          <a:blip r:embed="rId4"/>
          <a:stretch>
            <a:fillRect/>
          </a:stretch>
        </p:blipFill>
        <p:spPr>
          <a:xfrm>
            <a:off x="228357" y="3078980"/>
            <a:ext cx="2114550" cy="438150"/>
          </a:xfrm>
          <a:prstGeom prst="rect">
            <a:avLst/>
          </a:prstGeom>
        </p:spPr>
      </p:pic>
      <p:pic>
        <p:nvPicPr>
          <p:cNvPr id="42" name="Imagen 41"/>
          <p:cNvPicPr>
            <a:picLocks noChangeAspect="1"/>
          </p:cNvPicPr>
          <p:nvPr/>
        </p:nvPicPr>
        <p:blipFill>
          <a:blip r:embed="rId5"/>
          <a:stretch>
            <a:fillRect/>
          </a:stretch>
        </p:blipFill>
        <p:spPr>
          <a:xfrm>
            <a:off x="268136" y="4037289"/>
            <a:ext cx="2143125" cy="314325"/>
          </a:xfrm>
          <a:prstGeom prst="rect">
            <a:avLst/>
          </a:prstGeom>
        </p:spPr>
      </p:pic>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8412567"/>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228600" y="266700"/>
            <a:ext cx="8686800" cy="4950072"/>
          </a:xfrm>
          <a:prstGeom prst="rect">
            <a:avLst/>
          </a:prstGeom>
        </p:spPr>
        <p:txBody>
          <a:bodyPr vert="horz" wrap="square" lIns="0" tIns="33019" rIns="0" bIns="0" rtlCol="0">
            <a:spAutoFit/>
          </a:bodyPr>
          <a:lstStyle/>
          <a:p>
            <a:pPr marL="19685">
              <a:lnSpc>
                <a:spcPct val="100000"/>
              </a:lnSpc>
              <a:spcBef>
                <a:spcPts val="259"/>
              </a:spcBef>
            </a:pPr>
            <a:r>
              <a:rPr lang="es-AR" sz="2400" b="1" spc="-40" dirty="0" smtClean="0">
                <a:latin typeface="Trebuchet MS" pitchFamily="34" charset="0"/>
                <a:cs typeface="Arial MT"/>
              </a:rPr>
              <a:t>11  Capacidad de carga de corriente de conductores y cables</a:t>
            </a:r>
          </a:p>
          <a:p>
            <a:pPr marL="19685">
              <a:lnSpc>
                <a:spcPct val="100000"/>
              </a:lnSpc>
              <a:spcBef>
                <a:spcPts val="259"/>
              </a:spcBef>
            </a:pPr>
            <a:endParaRPr lang="es-AR" sz="1100" b="1" spc="-40" dirty="0" smtClean="0">
              <a:latin typeface="Trebuchet MS" pitchFamily="34" charset="0"/>
              <a:cs typeface="Arial MT"/>
            </a:endParaRPr>
          </a:p>
          <a:p>
            <a:pPr marL="19685">
              <a:lnSpc>
                <a:spcPct val="100000"/>
              </a:lnSpc>
              <a:spcBef>
                <a:spcPts val="259"/>
              </a:spcBef>
            </a:pPr>
            <a:r>
              <a:rPr lang="es-AR" sz="1100" b="1" spc="-40" dirty="0" smtClean="0">
                <a:latin typeface="Trebuchet MS" pitchFamily="34" charset="0"/>
                <a:cs typeface="Arial MT"/>
              </a:rPr>
              <a:t>IEC 60 s64, Parte 4s, IEC 52s</a:t>
            </a:r>
          </a:p>
          <a:p>
            <a:pPr marL="19685">
              <a:lnSpc>
                <a:spcPct val="100000"/>
              </a:lnSpc>
              <a:spcBef>
                <a:spcPts val="259"/>
              </a:spcBef>
            </a:pPr>
            <a:endParaRPr lang="es-AR" sz="1100" b="1" spc="-40" dirty="0" smtClean="0">
              <a:latin typeface="Trebuchet MS" pitchFamily="34" charset="0"/>
              <a:cs typeface="Arial MT"/>
            </a:endParaRPr>
          </a:p>
          <a:p>
            <a:pPr marL="19685">
              <a:lnSpc>
                <a:spcPct val="100000"/>
              </a:lnSpc>
              <a:spcBef>
                <a:spcPts val="259"/>
              </a:spcBef>
            </a:pPr>
            <a:r>
              <a:rPr lang="es-AR" sz="1100" b="1" spc="-40" dirty="0" smtClean="0">
                <a:latin typeface="Trebuchet MS" pitchFamily="34" charset="0"/>
                <a:cs typeface="Arial MT"/>
              </a:rPr>
              <a:t>11.1 Términos y definiciones</a:t>
            </a:r>
          </a:p>
          <a:p>
            <a:pPr marL="19685">
              <a:lnSpc>
                <a:spcPct val="100000"/>
              </a:lnSpc>
              <a:spcBef>
                <a:spcPts val="259"/>
              </a:spcBef>
            </a:pPr>
            <a:endParaRPr lang="es-AR" sz="1100" b="1" spc="-40" dirty="0" smtClean="0">
              <a:latin typeface="Trebuchet MS" pitchFamily="34" charset="0"/>
              <a:cs typeface="Arial MT"/>
            </a:endParaRPr>
          </a:p>
          <a:p>
            <a:pPr marL="19685">
              <a:lnSpc>
                <a:spcPct val="100000"/>
              </a:lnSpc>
              <a:spcBef>
                <a:spcPts val="259"/>
              </a:spcBef>
            </a:pPr>
            <a:r>
              <a:rPr lang="es-AR" sz="1100" b="1" spc="-40" dirty="0" err="1" smtClean="0">
                <a:latin typeface="Trebuchet MS" pitchFamily="34" charset="0"/>
                <a:cs typeface="Arial MT"/>
              </a:rPr>
              <a:t>Sobrecorriente</a:t>
            </a:r>
            <a:r>
              <a:rPr lang="es-AR" sz="1100" spc="-40" dirty="0" smtClean="0">
                <a:latin typeface="Trebuchet MS" pitchFamily="34" charset="0"/>
                <a:cs typeface="Arial MT"/>
              </a:rPr>
              <a:t>:</a:t>
            </a:r>
          </a:p>
          <a:p>
            <a:pPr marL="476885" lvl="1">
              <a:spcBef>
                <a:spcPts val="259"/>
              </a:spcBef>
            </a:pPr>
            <a:r>
              <a:rPr lang="es-AR" sz="1100" spc="-40" dirty="0" err="1" smtClean="0">
                <a:latin typeface="Trebuchet MS" pitchFamily="34" charset="0"/>
                <a:cs typeface="Arial MT"/>
              </a:rPr>
              <a:t>Sobrecorriente</a:t>
            </a:r>
            <a:r>
              <a:rPr lang="es-AR" sz="1100" spc="-40" dirty="0" smtClean="0">
                <a:latin typeface="Trebuchet MS" pitchFamily="34" charset="0"/>
                <a:cs typeface="Arial MT"/>
              </a:rPr>
              <a:t> se refiere a cada corriente de sobrecarga y cada corriente de cortocircuito que es mayor que la capacidad de carga de corriente máxima permitida </a:t>
            </a:r>
            <a:r>
              <a:rPr lang="es-AR" sz="1100" spc="-40" dirty="0" err="1" smtClean="0">
                <a:latin typeface="Trebuchet MS" pitchFamily="34" charset="0"/>
                <a:cs typeface="Arial MT"/>
              </a:rPr>
              <a:t>Iz</a:t>
            </a:r>
            <a:r>
              <a:rPr lang="es-AR" sz="1100" spc="-40" dirty="0" smtClean="0">
                <a:latin typeface="Trebuchet MS" pitchFamily="34" charset="0"/>
                <a:cs typeface="Arial MT"/>
              </a:rPr>
              <a:t>. Sobrecarga:</a:t>
            </a:r>
          </a:p>
          <a:p>
            <a:pPr marL="476885" lvl="1">
              <a:spcBef>
                <a:spcPts val="259"/>
              </a:spcBef>
            </a:pPr>
            <a:r>
              <a:rPr lang="es-AR" sz="1100" spc="-40" dirty="0" smtClean="0">
                <a:latin typeface="Trebuchet MS" pitchFamily="34" charset="0"/>
                <a:cs typeface="Arial MT"/>
              </a:rPr>
              <a:t>La sobrecarga es mayor que la corriente nominal y surge durante el funcionamiento sin fallas.</a:t>
            </a:r>
          </a:p>
          <a:p>
            <a:pPr marL="476885" lvl="1">
              <a:spcBef>
                <a:spcPts val="259"/>
              </a:spcBef>
            </a:pPr>
            <a:r>
              <a:rPr lang="es-AR" sz="1100" spc="-40" dirty="0" smtClean="0">
                <a:latin typeface="Trebuchet MS" pitchFamily="34" charset="0"/>
                <a:cs typeface="Arial MT"/>
              </a:rPr>
              <a:t>condición de uso. Una carga elevada de un motor o el uso simultáneo de varias cargas puede provocar una sobrecarga del cable o de la línea.</a:t>
            </a:r>
          </a:p>
          <a:p>
            <a:pPr marL="19685">
              <a:lnSpc>
                <a:spcPct val="100000"/>
              </a:lnSpc>
              <a:spcBef>
                <a:spcPts val="259"/>
              </a:spcBef>
            </a:pPr>
            <a:r>
              <a:rPr lang="es-AR" sz="1100" b="1" spc="-40" dirty="0" smtClean="0">
                <a:latin typeface="Trebuchet MS" pitchFamily="34" charset="0"/>
                <a:cs typeface="Arial MT"/>
              </a:rPr>
              <a:t>Cortocircuito</a:t>
            </a:r>
            <a:r>
              <a:rPr lang="es-AR" sz="1100" spc="-40" dirty="0" smtClean="0">
                <a:latin typeface="Trebuchet MS" pitchFamily="34" charset="0"/>
                <a:cs typeface="Arial MT"/>
              </a:rPr>
              <a:t>:</a:t>
            </a:r>
          </a:p>
          <a:p>
            <a:pPr marL="476885" lvl="1">
              <a:spcBef>
                <a:spcPts val="259"/>
              </a:spcBef>
            </a:pPr>
            <a:r>
              <a:rPr lang="es-AR" sz="1100" spc="-40" dirty="0" smtClean="0">
                <a:latin typeface="Trebuchet MS" pitchFamily="34" charset="0"/>
                <a:cs typeface="Arial MT"/>
              </a:rPr>
              <a:t>Los términos cortocircuito y falla a tierra se utilizan para describir fallas en el aislamiento funcional del equipo operativo cuando, como resultado, las partes energizadas se desvían. De acuerdo con la norma IEC 60 909, un cortocircuito se produce por una falla, accidental o intencionada, entre líneas activas en tensión que se encuentran en oposición, a través de una baja resistencia o impedancia.</a:t>
            </a:r>
          </a:p>
          <a:p>
            <a:pPr marL="19685">
              <a:lnSpc>
                <a:spcPct val="100000"/>
              </a:lnSpc>
              <a:spcBef>
                <a:spcPts val="259"/>
              </a:spcBef>
            </a:pPr>
            <a:r>
              <a:rPr lang="es-AR" sz="1100" spc="-40" dirty="0" smtClean="0">
                <a:latin typeface="Trebuchet MS" pitchFamily="34" charset="0"/>
                <a:cs typeface="Arial MT"/>
              </a:rPr>
              <a:t>Corriente de cortocircuito:</a:t>
            </a:r>
          </a:p>
          <a:p>
            <a:pPr marL="476885" lvl="1">
              <a:spcBef>
                <a:spcPts val="259"/>
              </a:spcBef>
            </a:pPr>
            <a:r>
              <a:rPr lang="es-AR" sz="1100" spc="-40" dirty="0" smtClean="0">
                <a:latin typeface="Trebuchet MS" pitchFamily="34" charset="0"/>
                <a:cs typeface="Arial MT"/>
              </a:rPr>
              <a:t>De acuerdo con IEC 60 909, una corriente de cortocircuito fluye como resultado de una falla durante la duración del cortocircuito. Aquí es necesario distinguir entre la corriente de cortocircuito en la ubicación de la falla y las corrientes de cortocircuito transferidas. Las líneas y los cables deben protegerse contra aumentos de temperatura excesivos como resultado de una </a:t>
            </a:r>
            <a:r>
              <a:rPr lang="es-AR" sz="1100" spc="-40" dirty="0" err="1" smtClean="0">
                <a:latin typeface="Trebuchet MS" pitchFamily="34" charset="0"/>
                <a:cs typeface="Arial MT"/>
              </a:rPr>
              <a:t>sobrecorriente</a:t>
            </a:r>
            <a:r>
              <a:rPr lang="es-AR" sz="1100" spc="-40" dirty="0" smtClean="0">
                <a:latin typeface="Trebuchet MS" pitchFamily="34" charset="0"/>
                <a:cs typeface="Arial MT"/>
              </a:rPr>
              <a:t> (protección contra sobrecarga y cortocircuito) con equipo de protección contra </a:t>
            </a:r>
            <a:r>
              <a:rPr lang="es-AR" sz="1100" spc="-40" dirty="0" err="1" smtClean="0">
                <a:latin typeface="Trebuchet MS" pitchFamily="34" charset="0"/>
                <a:cs typeface="Arial MT"/>
              </a:rPr>
              <a:t>sobrecorriente</a:t>
            </a:r>
            <a:r>
              <a:rPr lang="es-AR" sz="1100" spc="-40" dirty="0" smtClean="0">
                <a:latin typeface="Trebuchet MS" pitchFamily="34" charset="0"/>
                <a:cs typeface="Arial MT"/>
              </a:rPr>
              <a:t>.</a:t>
            </a:r>
          </a:p>
          <a:p>
            <a:pPr marL="19685">
              <a:lnSpc>
                <a:spcPct val="100000"/>
              </a:lnSpc>
              <a:spcBef>
                <a:spcPts val="259"/>
              </a:spcBef>
            </a:pPr>
            <a:r>
              <a:rPr lang="es-AR" sz="1100" b="1" spc="-40" dirty="0" smtClean="0">
                <a:latin typeface="Trebuchet MS" pitchFamily="34" charset="0"/>
                <a:cs typeface="Arial MT"/>
              </a:rPr>
              <a:t>Capacidad de carga:</a:t>
            </a:r>
          </a:p>
          <a:p>
            <a:pPr marL="476885" lvl="1" algn="just">
              <a:spcBef>
                <a:spcPts val="259"/>
              </a:spcBef>
            </a:pPr>
            <a:r>
              <a:rPr lang="es-AR" sz="1100" spc="-40" dirty="0" smtClean="0">
                <a:latin typeface="Trebuchet MS" pitchFamily="34" charset="0"/>
                <a:cs typeface="Arial MT"/>
              </a:rPr>
              <a:t>La capacidad de carga define, bajo ciertas condiciones, las corrientes máximas admisibles.</a:t>
            </a:r>
          </a:p>
          <a:p>
            <a:pPr marL="19685">
              <a:lnSpc>
                <a:spcPct val="100000"/>
              </a:lnSpc>
              <a:spcBef>
                <a:spcPts val="259"/>
              </a:spcBef>
            </a:pPr>
            <a:r>
              <a:rPr lang="es-AR" sz="1100" b="1" spc="-40" dirty="0" smtClean="0">
                <a:latin typeface="Trebuchet MS" pitchFamily="34" charset="0"/>
                <a:cs typeface="Arial MT"/>
              </a:rPr>
              <a:t>Cargando</a:t>
            </a:r>
            <a:r>
              <a:rPr lang="es-AR" sz="1100" spc="-40" dirty="0" smtClean="0">
                <a:latin typeface="Trebuchet MS" pitchFamily="34" charset="0"/>
                <a:cs typeface="Arial MT"/>
              </a:rPr>
              <a:t>:</a:t>
            </a:r>
          </a:p>
          <a:p>
            <a:pPr marL="476885" lvl="1">
              <a:spcBef>
                <a:spcPts val="259"/>
              </a:spcBef>
            </a:pPr>
            <a:r>
              <a:rPr lang="es-AR" sz="1100" spc="-40" dirty="0" smtClean="0">
                <a:latin typeface="Trebuchet MS" pitchFamily="34" charset="0"/>
                <a:cs typeface="Arial MT"/>
              </a:rPr>
              <a:t>La carga describe las corrientes a las que se somete un cable o línea a través de un modo particular de operación o una condición de falla.</a:t>
            </a:r>
            <a:endParaRPr sz="900" dirty="0">
              <a:latin typeface="Arial MT"/>
              <a:cs typeface="Arial MT"/>
            </a:endParaRPr>
          </a:p>
        </p:txBody>
      </p:sp>
    </p:spTree>
    <p:extLst>
      <p:ext uri="{BB962C8B-B14F-4D97-AF65-F5344CB8AC3E}">
        <p14:creationId xmlns:p14="http://schemas.microsoft.com/office/powerpoint/2010/main" val="2866928068"/>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228600" y="190500"/>
            <a:ext cx="8686800" cy="5320687"/>
          </a:xfrm>
          <a:prstGeom prst="rect">
            <a:avLst/>
          </a:prstGeom>
        </p:spPr>
        <p:txBody>
          <a:bodyPr vert="horz" wrap="square" lIns="0" tIns="26670" rIns="0" bIns="0" rtlCol="0">
            <a:spAutoFit/>
          </a:bodyPr>
          <a:lstStyle/>
          <a:p>
            <a:pPr marL="19685" algn="just">
              <a:lnSpc>
                <a:spcPct val="100000"/>
              </a:lnSpc>
              <a:spcBef>
                <a:spcPts val="210"/>
              </a:spcBef>
            </a:pPr>
            <a:r>
              <a:rPr lang="es-AR" sz="1100" b="1" spc="5" dirty="0" smtClean="0">
                <a:latin typeface="Trebuchet MS" pitchFamily="34" charset="0"/>
                <a:cs typeface="Arial MT"/>
              </a:rPr>
              <a:t>Capacidad de corriente de carga:</a:t>
            </a:r>
          </a:p>
          <a:p>
            <a:pPr marL="476885" lvl="1" algn="just">
              <a:spcBef>
                <a:spcPts val="210"/>
              </a:spcBef>
            </a:pPr>
            <a:r>
              <a:rPr lang="es-AR" sz="1100" spc="5" dirty="0" smtClean="0">
                <a:latin typeface="Trebuchet MS" pitchFamily="34" charset="0"/>
                <a:cs typeface="Arial MT"/>
              </a:rPr>
              <a:t>La capacidad </a:t>
            </a:r>
            <a:r>
              <a:rPr lang="es-AR" sz="1100" spc="5" dirty="0">
                <a:latin typeface="Trebuchet MS" pitchFamily="34" charset="0"/>
                <a:cs typeface="Arial MT"/>
              </a:rPr>
              <a:t>de </a:t>
            </a:r>
            <a:r>
              <a:rPr lang="es-AR" sz="1100" spc="5" dirty="0" smtClean="0">
                <a:latin typeface="Trebuchet MS" pitchFamily="34" charset="0"/>
                <a:cs typeface="Arial MT"/>
              </a:rPr>
              <a:t>corriente de carga de un cable o una línea depende del tipo de instalación, la agrupación de líneas y cables, la temperatura ambiente, la temperatura de funcionamiento, el número de hilos conductores y el material de aislamiento, que debe considerarse en forma de factores de corrección para el dimensionamiento de líneas y cables.</a:t>
            </a:r>
          </a:p>
          <a:p>
            <a:pPr marL="19685" algn="just">
              <a:lnSpc>
                <a:spcPct val="100000"/>
              </a:lnSpc>
              <a:spcBef>
                <a:spcPts val="210"/>
              </a:spcBef>
            </a:pPr>
            <a:r>
              <a:rPr lang="es-AR" sz="1100" b="1" spc="5" dirty="0" smtClean="0">
                <a:latin typeface="Trebuchet MS" pitchFamily="34" charset="0"/>
                <a:cs typeface="Arial MT"/>
              </a:rPr>
              <a:t>Densidad nominal de corriente de corta duración:</a:t>
            </a:r>
          </a:p>
          <a:p>
            <a:pPr marL="476885" lvl="1" algn="just">
              <a:spcBef>
                <a:spcPts val="210"/>
              </a:spcBef>
            </a:pPr>
            <a:r>
              <a:rPr lang="es-AR" sz="1100" spc="5" dirty="0" smtClean="0">
                <a:latin typeface="Trebuchet MS" pitchFamily="34" charset="0"/>
                <a:cs typeface="Arial MT"/>
              </a:rPr>
              <a:t>Este valor es el valor efectivo de la densidad de corriente que un cable es capaz de soportar durante la duración nominal del cortocircuito.</a:t>
            </a:r>
          </a:p>
          <a:p>
            <a:pPr marL="19685" algn="just">
              <a:lnSpc>
                <a:spcPct val="100000"/>
              </a:lnSpc>
              <a:spcBef>
                <a:spcPts val="210"/>
              </a:spcBef>
            </a:pPr>
            <a:r>
              <a:rPr lang="es-AR" sz="1100" b="1" spc="5" dirty="0" smtClean="0">
                <a:latin typeface="Trebuchet MS" pitchFamily="34" charset="0"/>
                <a:cs typeface="Arial MT"/>
              </a:rPr>
              <a:t>Corriente nominal de corta duración:</a:t>
            </a:r>
          </a:p>
          <a:p>
            <a:pPr marL="476885" lvl="1" algn="just">
              <a:spcBef>
                <a:spcPts val="210"/>
              </a:spcBef>
            </a:pPr>
            <a:r>
              <a:rPr lang="es-AR" sz="1100" spc="5" dirty="0" smtClean="0">
                <a:latin typeface="Trebuchet MS" pitchFamily="34" charset="0"/>
                <a:cs typeface="Arial MT"/>
              </a:rPr>
              <a:t>Este valor es el valor efectivo de la corriente que el equipo eléctrico operativo, en condiciones predefinidas, es capaz de soportar durante la duración nominal del cortocircuito. El fabricante del equipo operativo determina la corriente nominal de corta duración y la duración nominal del cortocircuito relacionada.</a:t>
            </a:r>
          </a:p>
          <a:p>
            <a:pPr marL="19685" algn="just">
              <a:lnSpc>
                <a:spcPct val="100000"/>
              </a:lnSpc>
              <a:spcBef>
                <a:spcPts val="210"/>
              </a:spcBef>
            </a:pPr>
            <a:r>
              <a:rPr lang="es-AR" sz="1100" spc="5" dirty="0" smtClean="0">
                <a:latin typeface="Trebuchet MS" pitchFamily="34" charset="0"/>
                <a:cs typeface="Arial MT"/>
              </a:rPr>
              <a:t>La diferencia entre sobrecarga y </a:t>
            </a:r>
            <a:r>
              <a:rPr lang="es-AR" sz="1100" spc="5" dirty="0" err="1" smtClean="0">
                <a:latin typeface="Trebuchet MS" pitchFamily="34" charset="0"/>
                <a:cs typeface="Arial MT"/>
              </a:rPr>
              <a:t>sobrecorriente</a:t>
            </a:r>
            <a:r>
              <a:rPr lang="es-AR" sz="1100" spc="5" dirty="0" smtClean="0">
                <a:latin typeface="Trebuchet MS" pitchFamily="34" charset="0"/>
                <a:cs typeface="Arial MT"/>
              </a:rPr>
              <a:t> radica en la causa de la falla. Para un cortocircuito, la </a:t>
            </a:r>
            <a:r>
              <a:rPr lang="es-AR" sz="1100" spc="5" dirty="0" err="1" smtClean="0">
                <a:latin typeface="Trebuchet MS" pitchFamily="34" charset="0"/>
                <a:cs typeface="Arial MT"/>
              </a:rPr>
              <a:t>sobrecorriente</a:t>
            </a:r>
            <a:r>
              <a:rPr lang="es-AR" sz="1100" spc="5" dirty="0" smtClean="0">
                <a:latin typeface="Trebuchet MS" pitchFamily="34" charset="0"/>
                <a:cs typeface="Arial MT"/>
              </a:rPr>
              <a:t> surge como resultado de un defecto o una mala operación. La sobrecarga provoca una corriente que supera la capacidad máxima de conducción de corriente.</a:t>
            </a:r>
          </a:p>
          <a:p>
            <a:pPr marL="19685" algn="just">
              <a:lnSpc>
                <a:spcPct val="100000"/>
              </a:lnSpc>
              <a:spcBef>
                <a:spcPts val="210"/>
              </a:spcBef>
            </a:pPr>
            <a:r>
              <a:rPr lang="es-AR" sz="1100" spc="5" dirty="0" smtClean="0">
                <a:latin typeface="Trebuchet MS" pitchFamily="34" charset="0"/>
                <a:cs typeface="Arial MT"/>
              </a:rPr>
              <a:t>La elección del interruptor automático se basa en el comportamiento de disparo y el poder de apertura, que se adapta al comportamiento de disparo. Las líneas en los sistemas de alta corriente están hechas de cobre (Cu) y aluminio (Al).</a:t>
            </a:r>
          </a:p>
          <a:p>
            <a:pPr marL="19685" algn="just">
              <a:lnSpc>
                <a:spcPct val="100000"/>
              </a:lnSpc>
              <a:spcBef>
                <a:spcPts val="210"/>
              </a:spcBef>
            </a:pPr>
            <a:r>
              <a:rPr lang="es-AR" sz="1100" spc="5" dirty="0" smtClean="0">
                <a:latin typeface="Trebuchet MS" pitchFamily="34" charset="0"/>
                <a:cs typeface="Arial MT"/>
              </a:rPr>
              <a:t>La sección transversal eléctrica efectiva se toma como la sección transversal de la línea. La resistividad del cobre a 20 °C es </a:t>
            </a:r>
            <a:r>
              <a:rPr lang="el-GR" sz="1100" spc="5" dirty="0" smtClean="0">
                <a:latin typeface="Trebuchet MS" pitchFamily="34" charset="0"/>
                <a:cs typeface="Arial MT"/>
              </a:rPr>
              <a:t>ρ</a:t>
            </a:r>
            <a:r>
              <a:rPr lang="es-AR" sz="1100" spc="5" dirty="0" smtClean="0">
                <a:latin typeface="Trebuchet MS" pitchFamily="34" charset="0"/>
                <a:cs typeface="Arial MT"/>
              </a:rPr>
              <a:t>20 = 0,017241 Ω mm2/m. El coeficiente de temperatura es 3,93 · 10—3/K y aumenta o disminuye con la conductividad. La resistividad del aluminio a 20 °C es </a:t>
            </a:r>
            <a:r>
              <a:rPr lang="el-GR" sz="1100" spc="5" dirty="0" smtClean="0">
                <a:latin typeface="Trebuchet MS" pitchFamily="34" charset="0"/>
                <a:cs typeface="Arial MT"/>
              </a:rPr>
              <a:t>ρ</a:t>
            </a:r>
            <a:r>
              <a:rPr lang="es-AR" sz="1100" spc="5" dirty="0" smtClean="0">
                <a:latin typeface="Trebuchet MS" pitchFamily="34" charset="0"/>
                <a:cs typeface="Arial MT"/>
              </a:rPr>
              <a:t>20 = 0,028264 Ω mm2/m. El coeficiente de temperatura es 4,03 · 10—3/K y aumenta o disminuye con la conductividad, como ocurre con el cobre. La dependencia de la temperatura de la resistividad es:</a:t>
            </a:r>
          </a:p>
          <a:p>
            <a:pPr marL="19685" algn="just">
              <a:lnSpc>
                <a:spcPct val="100000"/>
              </a:lnSpc>
              <a:spcBef>
                <a:spcPts val="210"/>
              </a:spcBef>
            </a:pPr>
            <a:endParaRPr lang="es-AR" sz="1100" spc="5" dirty="0" smtClean="0">
              <a:latin typeface="Trebuchet MS" pitchFamily="34" charset="0"/>
              <a:cs typeface="Arial MT"/>
            </a:endParaRPr>
          </a:p>
          <a:p>
            <a:pPr marL="19685" algn="just">
              <a:lnSpc>
                <a:spcPct val="100000"/>
              </a:lnSpc>
              <a:spcBef>
                <a:spcPts val="210"/>
              </a:spcBef>
            </a:pPr>
            <a:endParaRPr lang="es-AR" sz="1100" spc="5" dirty="0" smtClean="0">
              <a:latin typeface="Trebuchet MS" pitchFamily="34" charset="0"/>
              <a:cs typeface="Arial MT"/>
            </a:endParaRPr>
          </a:p>
          <a:p>
            <a:pPr marL="19685" algn="just">
              <a:lnSpc>
                <a:spcPct val="100000"/>
              </a:lnSpc>
              <a:spcBef>
                <a:spcPts val="210"/>
              </a:spcBef>
            </a:pPr>
            <a:r>
              <a:rPr lang="es-AR" sz="1100" b="1" spc="5" dirty="0" smtClean="0">
                <a:latin typeface="Trebuchet MS" pitchFamily="34" charset="0"/>
                <a:cs typeface="Arial MT"/>
              </a:rPr>
              <a:t>11.2  Protección por sobrecarga</a:t>
            </a:r>
          </a:p>
          <a:p>
            <a:pPr marL="19685" algn="just">
              <a:lnSpc>
                <a:spcPct val="100000"/>
              </a:lnSpc>
              <a:spcBef>
                <a:spcPts val="210"/>
              </a:spcBef>
            </a:pPr>
            <a:endParaRPr lang="es-AR" sz="1100" spc="5" dirty="0" smtClean="0">
              <a:latin typeface="Trebuchet MS" pitchFamily="34" charset="0"/>
              <a:cs typeface="Arial MT"/>
            </a:endParaRPr>
          </a:p>
          <a:p>
            <a:pPr marL="19685" algn="just">
              <a:lnSpc>
                <a:spcPct val="100000"/>
              </a:lnSpc>
              <a:spcBef>
                <a:spcPts val="210"/>
              </a:spcBef>
            </a:pPr>
            <a:r>
              <a:rPr lang="es-AR" sz="1100" spc="5" dirty="0" smtClean="0">
                <a:latin typeface="Trebuchet MS" pitchFamily="34" charset="0"/>
                <a:cs typeface="Arial MT"/>
              </a:rPr>
              <a:t>La combinación de equipos de protección contra sobrecargas para cables y líneas debe basarse en las siguientes condiciones (IEC 60 364, Parte 43):</a:t>
            </a:r>
          </a:p>
          <a:p>
            <a:pPr marL="19685" algn="just">
              <a:lnSpc>
                <a:spcPct val="100000"/>
              </a:lnSpc>
              <a:spcBef>
                <a:spcPts val="210"/>
              </a:spcBef>
            </a:pPr>
            <a:r>
              <a:rPr lang="es-AR" sz="1100" b="1" spc="5" dirty="0" smtClean="0">
                <a:latin typeface="Trebuchet MS" pitchFamily="34" charset="0"/>
                <a:cs typeface="Arial MT"/>
              </a:rPr>
              <a:t>Regla de la corriente nominal</a:t>
            </a:r>
          </a:p>
          <a:p>
            <a:pPr marL="19685" algn="just">
              <a:lnSpc>
                <a:spcPct val="100000"/>
              </a:lnSpc>
              <a:spcBef>
                <a:spcPts val="210"/>
              </a:spcBef>
            </a:pPr>
            <a:r>
              <a:rPr lang="es-AR" sz="1100" spc="5" dirty="0" smtClean="0">
                <a:latin typeface="Trebuchet MS" pitchFamily="34" charset="0"/>
                <a:cs typeface="Arial MT"/>
              </a:rPr>
              <a:t>El equipo de protección contra sobrecarga debe elegirse de modo que su corriente nominal In o corriente de ajuste </a:t>
            </a:r>
            <a:r>
              <a:rPr lang="es-AR" sz="1100" spc="5" dirty="0" err="1" smtClean="0">
                <a:latin typeface="Trebuchet MS" pitchFamily="34" charset="0"/>
                <a:cs typeface="Arial MT"/>
              </a:rPr>
              <a:t>Ie</a:t>
            </a:r>
            <a:r>
              <a:rPr lang="es-AR" sz="1100" spc="5" dirty="0" smtClean="0">
                <a:latin typeface="Trebuchet MS" pitchFamily="34" charset="0"/>
                <a:cs typeface="Arial MT"/>
              </a:rPr>
              <a:t> para interruptores automáticos de potencia sea menor o igual que la capacidad de carga de corriente </a:t>
            </a:r>
            <a:r>
              <a:rPr lang="es-AR" sz="1100" spc="5" dirty="0" err="1" smtClean="0">
                <a:latin typeface="Trebuchet MS" pitchFamily="34" charset="0"/>
                <a:cs typeface="Arial MT"/>
              </a:rPr>
              <a:t>Iz</a:t>
            </a:r>
            <a:r>
              <a:rPr lang="es-AR" sz="1100" spc="5" dirty="0" smtClean="0">
                <a:latin typeface="Trebuchet MS" pitchFamily="34" charset="0"/>
                <a:cs typeface="Arial MT"/>
              </a:rPr>
              <a:t> del cable o la línea:</a:t>
            </a:r>
            <a:endParaRPr sz="1100" dirty="0">
              <a:latin typeface="Trebuchet MS" pitchFamily="34" charset="0"/>
              <a:cs typeface="Arial MT"/>
            </a:endParaRPr>
          </a:p>
        </p:txBody>
      </p:sp>
      <p:pic>
        <p:nvPicPr>
          <p:cNvPr id="1026" name="Picture 2"/>
          <p:cNvPicPr>
            <a:picLocks noChangeAspect="1" noChangeArrowheads="1"/>
          </p:cNvPicPr>
          <p:nvPr/>
        </p:nvPicPr>
        <p:blipFill>
          <a:blip r:embed="rId2"/>
          <a:srcRect/>
          <a:stretch>
            <a:fillRect/>
          </a:stretch>
        </p:blipFill>
        <p:spPr bwMode="auto">
          <a:xfrm>
            <a:off x="5486400" y="3771900"/>
            <a:ext cx="3505200" cy="7620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2590800" y="4750120"/>
            <a:ext cx="4953000" cy="243590"/>
          </a:xfrm>
          <a:prstGeom prst="rect">
            <a:avLst/>
          </a:prstGeom>
          <a:noFill/>
          <a:ln w="9525">
            <a:noFill/>
            <a:miter lim="800000"/>
            <a:headEnd/>
            <a:tailEnd/>
          </a:ln>
          <a:effectLst/>
        </p:spPr>
      </p:pic>
    </p:spTree>
    <p:extLst>
      <p:ext uri="{BB962C8B-B14F-4D97-AF65-F5344CB8AC3E}">
        <p14:creationId xmlns:p14="http://schemas.microsoft.com/office/powerpoint/2010/main" val="3217042120"/>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228600" y="190500"/>
            <a:ext cx="8534400" cy="4747453"/>
          </a:xfrm>
          <a:prstGeom prst="rect">
            <a:avLst/>
          </a:prstGeom>
        </p:spPr>
        <p:txBody>
          <a:bodyPr vert="horz" wrap="square" lIns="0" tIns="15240" rIns="0" bIns="0" rtlCol="0">
            <a:spAutoFit/>
          </a:bodyPr>
          <a:lstStyle/>
          <a:p>
            <a:pPr marL="38100" algn="just">
              <a:lnSpc>
                <a:spcPts val="1320"/>
              </a:lnSpc>
              <a:spcBef>
                <a:spcPts val="1290"/>
              </a:spcBef>
            </a:pPr>
            <a:r>
              <a:rPr lang="es-AR" sz="1100" b="1" spc="-85" dirty="0" smtClean="0">
                <a:latin typeface="Trebuchet MS" pitchFamily="34" charset="0"/>
                <a:cs typeface="Arial MT"/>
              </a:rPr>
              <a:t>Regla de disparo</a:t>
            </a:r>
          </a:p>
          <a:p>
            <a:pPr marL="38100" algn="just">
              <a:lnSpc>
                <a:spcPts val="1320"/>
              </a:lnSpc>
              <a:spcBef>
                <a:spcPts val="1290"/>
              </a:spcBef>
            </a:pPr>
            <a:r>
              <a:rPr lang="es-AR" sz="1100" spc="-85" dirty="0" smtClean="0">
                <a:latin typeface="Trebuchet MS" pitchFamily="34" charset="0"/>
                <a:cs typeface="Arial MT"/>
              </a:rPr>
              <a:t>La corriente d disparo convencional I2 no debe exceder 1,45 veces la capacidad de carga de corriente del cable o línea:</a:t>
            </a:r>
          </a:p>
          <a:p>
            <a:pPr marL="38100" algn="just">
              <a:lnSpc>
                <a:spcPts val="1320"/>
              </a:lnSpc>
              <a:spcBef>
                <a:spcPts val="1290"/>
              </a:spcBef>
            </a:pPr>
            <a:endParaRPr lang="es-AR" sz="1100" spc="-85" dirty="0" smtClean="0">
              <a:latin typeface="Trebuchet MS" pitchFamily="34" charset="0"/>
              <a:cs typeface="Arial MT"/>
            </a:endParaRPr>
          </a:p>
          <a:p>
            <a:pPr marL="38100" algn="just">
              <a:lnSpc>
                <a:spcPts val="600"/>
              </a:lnSpc>
              <a:spcBef>
                <a:spcPts val="1290"/>
              </a:spcBef>
            </a:pPr>
            <a:r>
              <a:rPr lang="es-AR" sz="1100" spc="-85" dirty="0" smtClean="0">
                <a:latin typeface="Trebuchet MS" pitchFamily="34" charset="0"/>
                <a:cs typeface="Arial MT"/>
              </a:rPr>
              <a:t>Aquí, los significados de los símbolos son:</a:t>
            </a:r>
          </a:p>
          <a:p>
            <a:pPr marL="357188" indent="-319088" algn="just">
              <a:lnSpc>
                <a:spcPts val="600"/>
              </a:lnSpc>
              <a:spcBef>
                <a:spcPts val="1290"/>
              </a:spcBef>
              <a:buFont typeface="Arial" pitchFamily="34" charset="0"/>
              <a:buChar char="•"/>
            </a:pPr>
            <a:r>
              <a:rPr lang="es-AR" sz="1100" b="1" spc="-85" dirty="0" err="1" smtClean="0">
                <a:latin typeface="Trebuchet MS" pitchFamily="34" charset="0"/>
                <a:cs typeface="Arial MT"/>
              </a:rPr>
              <a:t>Ib</a:t>
            </a:r>
            <a:r>
              <a:rPr lang="es-AR" sz="1100" b="1" spc="-85" dirty="0" smtClean="0">
                <a:latin typeface="Trebuchet MS" pitchFamily="34" charset="0"/>
                <a:cs typeface="Arial MT"/>
              </a:rPr>
              <a:t>   Corriente de funcionamiento</a:t>
            </a:r>
          </a:p>
          <a:p>
            <a:pPr marL="357188" indent="-319088" algn="just">
              <a:lnSpc>
                <a:spcPts val="600"/>
              </a:lnSpc>
              <a:spcBef>
                <a:spcPts val="1290"/>
              </a:spcBef>
              <a:buFont typeface="Arial" pitchFamily="34" charset="0"/>
              <a:buChar char="•"/>
            </a:pPr>
            <a:r>
              <a:rPr lang="es-AR" sz="1100" b="1" spc="-85" dirty="0" smtClean="0">
                <a:latin typeface="Trebuchet MS" pitchFamily="34" charset="0"/>
                <a:cs typeface="Arial MT"/>
              </a:rPr>
              <a:t>In   Corriente nominal</a:t>
            </a:r>
          </a:p>
          <a:p>
            <a:pPr marL="357188" indent="-319088" algn="just">
              <a:lnSpc>
                <a:spcPts val="600"/>
              </a:lnSpc>
              <a:spcBef>
                <a:spcPts val="1290"/>
              </a:spcBef>
              <a:buFont typeface="Arial" pitchFamily="34" charset="0"/>
              <a:buChar char="•"/>
            </a:pPr>
            <a:r>
              <a:rPr lang="es-AR" sz="1100" b="1" spc="-85" dirty="0" err="1" smtClean="0">
                <a:latin typeface="Trebuchet MS" pitchFamily="34" charset="0"/>
                <a:cs typeface="Arial MT"/>
              </a:rPr>
              <a:t>Iz</a:t>
            </a:r>
            <a:r>
              <a:rPr lang="es-AR" sz="1100" b="1" spc="-85" dirty="0" smtClean="0">
                <a:latin typeface="Trebuchet MS" pitchFamily="34" charset="0"/>
                <a:cs typeface="Arial MT"/>
              </a:rPr>
              <a:t>   Capacidad de carga de corriente admisible</a:t>
            </a:r>
          </a:p>
          <a:p>
            <a:pPr marL="357188" indent="-319088" algn="just">
              <a:lnSpc>
                <a:spcPts val="600"/>
              </a:lnSpc>
              <a:spcBef>
                <a:spcPts val="1290"/>
              </a:spcBef>
              <a:buFont typeface="Arial" pitchFamily="34" charset="0"/>
              <a:buChar char="•"/>
            </a:pPr>
            <a:r>
              <a:rPr lang="es-AR" sz="1100" b="1" spc="-85" dirty="0" smtClean="0">
                <a:latin typeface="Trebuchet MS" pitchFamily="34" charset="0"/>
                <a:cs typeface="Arial MT"/>
              </a:rPr>
              <a:t>I2   Corriente de disparo convencional</a:t>
            </a:r>
          </a:p>
          <a:p>
            <a:pPr marL="38100" algn="just">
              <a:lnSpc>
                <a:spcPts val="600"/>
              </a:lnSpc>
              <a:spcBef>
                <a:spcPts val="1290"/>
              </a:spcBef>
            </a:pPr>
            <a:r>
              <a:rPr lang="es-AR" sz="1100" spc="-85" dirty="0" smtClean="0">
                <a:latin typeface="Trebuchet MS" pitchFamily="34" charset="0"/>
                <a:cs typeface="Arial MT"/>
              </a:rPr>
              <a:t>La protección contra sobrecarga se puede determinar  </a:t>
            </a:r>
          </a:p>
          <a:p>
            <a:pPr marL="357188" indent="-319088" algn="just">
              <a:lnSpc>
                <a:spcPts val="600"/>
              </a:lnSpc>
              <a:spcBef>
                <a:spcPts val="1290"/>
              </a:spcBef>
              <a:buFont typeface="Wingdings" pitchFamily="2" charset="2"/>
              <a:buChar char="q"/>
            </a:pPr>
            <a:r>
              <a:rPr lang="es-AR" sz="1100" b="1" spc="-85" dirty="0" smtClean="0">
                <a:latin typeface="Trebuchet MS" pitchFamily="34" charset="0"/>
                <a:cs typeface="Arial MT"/>
              </a:rPr>
              <a:t>de tablas </a:t>
            </a:r>
          </a:p>
          <a:p>
            <a:pPr marL="357188" indent="-319088" algn="just">
              <a:lnSpc>
                <a:spcPts val="600"/>
              </a:lnSpc>
              <a:spcBef>
                <a:spcPts val="1290"/>
              </a:spcBef>
              <a:buFont typeface="Wingdings" pitchFamily="2" charset="2"/>
              <a:buChar char="q"/>
            </a:pPr>
            <a:r>
              <a:rPr lang="es-AR" sz="1100" b="1" spc="-85" dirty="0" smtClean="0">
                <a:latin typeface="Trebuchet MS" pitchFamily="34" charset="0"/>
                <a:cs typeface="Arial MT"/>
              </a:rPr>
              <a:t>por cálculo </a:t>
            </a:r>
          </a:p>
          <a:p>
            <a:pPr marL="357188" indent="-319088" algn="just">
              <a:lnSpc>
                <a:spcPts val="600"/>
              </a:lnSpc>
              <a:spcBef>
                <a:spcPts val="1290"/>
              </a:spcBef>
              <a:buFont typeface="Wingdings" pitchFamily="2" charset="2"/>
              <a:buChar char="q"/>
            </a:pPr>
            <a:r>
              <a:rPr lang="es-AR" sz="1100" b="1" spc="-85" dirty="0" smtClean="0">
                <a:latin typeface="Trebuchet MS" pitchFamily="34" charset="0"/>
                <a:cs typeface="Arial MT"/>
              </a:rPr>
              <a:t>de la capacidad de carga corriente de la línea o cable.</a:t>
            </a:r>
          </a:p>
          <a:p>
            <a:pPr marL="38100" algn="just">
              <a:lnSpc>
                <a:spcPts val="600"/>
              </a:lnSpc>
              <a:spcBef>
                <a:spcPts val="1290"/>
              </a:spcBef>
            </a:pPr>
            <a:r>
              <a:rPr lang="es-AR" sz="1100" spc="-85" dirty="0" smtClean="0">
                <a:latin typeface="Trebuchet MS" pitchFamily="34" charset="0"/>
                <a:cs typeface="Arial MT"/>
              </a:rPr>
              <a:t>Disposición del equipo de protección contra sobrecarga:</a:t>
            </a:r>
          </a:p>
          <a:p>
            <a:pPr marL="357188" indent="-319088" algn="just">
              <a:lnSpc>
                <a:spcPts val="600"/>
              </a:lnSpc>
              <a:spcBef>
                <a:spcPts val="1290"/>
              </a:spcBef>
              <a:buFont typeface="Wingdings" pitchFamily="2" charset="2"/>
              <a:buChar char="Ø"/>
            </a:pPr>
            <a:r>
              <a:rPr lang="es-AR" sz="1100" b="1" spc="-85" dirty="0" smtClean="0">
                <a:latin typeface="Trebuchet MS" pitchFamily="34" charset="0"/>
                <a:cs typeface="Arial MT"/>
              </a:rPr>
              <a:t>Deben instalarse dispositivos de protección contra sobrecargas en todos los lugares en los que se reduzca la capacidad de carga de corriente.</a:t>
            </a:r>
          </a:p>
          <a:p>
            <a:pPr marL="357188" indent="-319088" algn="just">
              <a:lnSpc>
                <a:spcPts val="600"/>
              </a:lnSpc>
              <a:spcBef>
                <a:spcPts val="1290"/>
              </a:spcBef>
              <a:buFont typeface="Wingdings" pitchFamily="2" charset="2"/>
              <a:buChar char="Ø"/>
            </a:pPr>
            <a:r>
              <a:rPr lang="es-AR" sz="1100" b="1" spc="-85" dirty="0" smtClean="0">
                <a:latin typeface="Trebuchet MS" pitchFamily="34" charset="0"/>
                <a:cs typeface="Arial MT"/>
              </a:rPr>
              <a:t>Se requieren dispositivos de protección contra sobrecarga al comienzo del circuito.</a:t>
            </a:r>
          </a:p>
          <a:p>
            <a:pPr marL="357188" indent="-319088" algn="just">
              <a:lnSpc>
                <a:spcPts val="600"/>
              </a:lnSpc>
              <a:spcBef>
                <a:spcPts val="1290"/>
              </a:spcBef>
              <a:buFont typeface="Wingdings" pitchFamily="2" charset="2"/>
              <a:buChar char="Ø"/>
            </a:pPr>
            <a:r>
              <a:rPr lang="es-AR" sz="1100" b="1" spc="-85" dirty="0" smtClean="0">
                <a:latin typeface="Trebuchet MS" pitchFamily="34" charset="0"/>
                <a:cs typeface="Arial MT"/>
              </a:rPr>
              <a:t>Los dispositivos de protección contra sobrecarga se pueden escalonar siempre que esto no ponga en peligro la protección contra sobrecarga del </a:t>
            </a:r>
          </a:p>
          <a:p>
            <a:pPr marL="357188" indent="-319088" algn="just">
              <a:lnSpc>
                <a:spcPts val="600"/>
              </a:lnSpc>
              <a:spcBef>
                <a:spcPts val="1290"/>
              </a:spcBef>
            </a:pPr>
            <a:r>
              <a:rPr lang="es-AR" sz="1100" b="1" spc="-85" dirty="0" smtClean="0">
                <a:latin typeface="Trebuchet MS" pitchFamily="34" charset="0"/>
                <a:cs typeface="Arial MT"/>
              </a:rPr>
              <a:t>	circuito.</a:t>
            </a:r>
          </a:p>
          <a:p>
            <a:pPr marL="357188" indent="-319088" algn="just">
              <a:lnSpc>
                <a:spcPts val="600"/>
              </a:lnSpc>
              <a:spcBef>
                <a:spcPts val="1290"/>
              </a:spcBef>
              <a:buFont typeface="Wingdings" pitchFamily="2" charset="2"/>
              <a:buChar char="Ø"/>
            </a:pPr>
            <a:r>
              <a:rPr lang="es-AR" sz="1100" b="1" spc="-85" dirty="0" smtClean="0">
                <a:latin typeface="Trebuchet MS" pitchFamily="34" charset="0"/>
                <a:cs typeface="Arial MT"/>
              </a:rPr>
              <a:t>La protección contra sobrecarga se puede ignorar si no se espera que ocurra una sobrecarga.</a:t>
            </a:r>
          </a:p>
          <a:p>
            <a:pPr marL="357188" indent="-319088" algn="just">
              <a:lnSpc>
                <a:spcPts val="600"/>
              </a:lnSpc>
              <a:spcBef>
                <a:spcPts val="1290"/>
              </a:spcBef>
              <a:buFont typeface="Wingdings" pitchFamily="2" charset="2"/>
              <a:buChar char="Ø"/>
            </a:pPr>
            <a:r>
              <a:rPr lang="es-AR" sz="1100" b="1" spc="-85" dirty="0" smtClean="0">
                <a:latin typeface="Trebuchet MS" pitchFamily="34" charset="0"/>
                <a:cs typeface="Arial MT"/>
              </a:rPr>
              <a:t>La protección contra sobrecarga no debe implementarse si la interrupción del circuito puede representar un peligro.</a:t>
            </a:r>
          </a:p>
        </p:txBody>
      </p:sp>
      <p:sp>
        <p:nvSpPr>
          <p:cNvPr id="10" name="object 10"/>
          <p:cNvSpPr txBox="1"/>
          <p:nvPr/>
        </p:nvSpPr>
        <p:spPr>
          <a:xfrm>
            <a:off x="1150210" y="1454312"/>
            <a:ext cx="3340785" cy="153888"/>
          </a:xfrm>
          <a:prstGeom prst="rect">
            <a:avLst/>
          </a:prstGeom>
        </p:spPr>
        <p:txBody>
          <a:bodyPr vert="horz" wrap="square" lIns="0" tIns="15240" rIns="0" bIns="0" rtlCol="0">
            <a:spAutoFit/>
          </a:bodyPr>
          <a:lstStyle/>
          <a:p>
            <a:pPr marL="57785">
              <a:lnSpc>
                <a:spcPct val="100000"/>
              </a:lnSpc>
              <a:spcBef>
                <a:spcPts val="120"/>
              </a:spcBef>
              <a:tabLst>
                <a:tab pos="291465" algn="l"/>
              </a:tabLst>
            </a:pPr>
            <a:r>
              <a:rPr sz="900" spc="-5" smtClean="0">
                <a:latin typeface="Arial MT"/>
                <a:cs typeface="Arial MT"/>
              </a:rPr>
              <a:t>:</a:t>
            </a:r>
            <a:endParaRPr sz="900">
              <a:latin typeface="Arial MT"/>
              <a:cs typeface="Arial MT"/>
            </a:endParaRPr>
          </a:p>
        </p:txBody>
      </p:sp>
      <p:pic>
        <p:nvPicPr>
          <p:cNvPr id="2050" name="Picture 2"/>
          <p:cNvPicPr>
            <a:picLocks noChangeAspect="1" noChangeArrowheads="1"/>
          </p:cNvPicPr>
          <p:nvPr/>
        </p:nvPicPr>
        <p:blipFill>
          <a:blip r:embed="rId3"/>
          <a:srcRect/>
          <a:stretch>
            <a:fillRect/>
          </a:stretch>
        </p:blipFill>
        <p:spPr bwMode="auto">
          <a:xfrm>
            <a:off x="609600" y="800100"/>
            <a:ext cx="4572000" cy="223838"/>
          </a:xfrm>
          <a:prstGeom prst="rect">
            <a:avLst/>
          </a:prstGeom>
          <a:noFill/>
          <a:ln w="9525">
            <a:noFill/>
            <a:miter lim="800000"/>
            <a:headEnd/>
            <a:tailEnd/>
          </a:ln>
          <a:effectLst/>
        </p:spPr>
      </p:pic>
    </p:spTree>
    <p:extLst>
      <p:ext uri="{BB962C8B-B14F-4D97-AF65-F5344CB8AC3E}">
        <p14:creationId xmlns:p14="http://schemas.microsoft.com/office/powerpoint/2010/main" val="3345052222"/>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228600" y="190500"/>
            <a:ext cx="8534400" cy="1195199"/>
          </a:xfrm>
          <a:prstGeom prst="rect">
            <a:avLst/>
          </a:prstGeom>
        </p:spPr>
        <p:txBody>
          <a:bodyPr vert="horz" wrap="square" lIns="0" tIns="15240" rIns="0" bIns="0" rtlCol="0">
            <a:spAutoFit/>
          </a:bodyPr>
          <a:lstStyle/>
          <a:p>
            <a:pPr marL="38100" algn="just">
              <a:spcBef>
                <a:spcPts val="1290"/>
              </a:spcBef>
            </a:pPr>
            <a:r>
              <a:rPr lang="es-AR" sz="1100" b="1" spc="-85" dirty="0" smtClean="0">
                <a:latin typeface="Trebuchet MS" pitchFamily="34" charset="0"/>
                <a:cs typeface="Arial MT"/>
              </a:rPr>
              <a:t>11.3      Protección contra cortocircuitos</a:t>
            </a:r>
          </a:p>
          <a:p>
            <a:pPr marL="38100" algn="just">
              <a:spcBef>
                <a:spcPts val="1290"/>
              </a:spcBef>
            </a:pPr>
            <a:r>
              <a:rPr lang="es-AR" sz="1100" spc="-85" dirty="0" smtClean="0">
                <a:latin typeface="Trebuchet MS" pitchFamily="34" charset="0"/>
                <a:cs typeface="Arial MT"/>
              </a:rPr>
              <a:t>Las corrientes de cortocircuito deben interrumpirse antes de que puedan dañar el aislamiento de líneas, conexiones y conexiones de terminales o incluso equipos operativos. Aquí se permite una </a:t>
            </a:r>
            <a:r>
              <a:rPr lang="es-AR" sz="1100" spc="-85" dirty="0" err="1" smtClean="0">
                <a:latin typeface="Trebuchet MS" pitchFamily="34" charset="0"/>
                <a:cs typeface="Arial MT"/>
              </a:rPr>
              <a:t>sobretemperatura</a:t>
            </a:r>
            <a:r>
              <a:rPr lang="es-AR" sz="1100" spc="-85" dirty="0" smtClean="0">
                <a:latin typeface="Trebuchet MS" pitchFamily="34" charset="0"/>
                <a:cs typeface="Arial MT"/>
              </a:rPr>
              <a:t> de corta duración. Los parámetros que afectan a esta resistencia al cortocircuito a corto plazo y que determinan los cables y líneas necesarios son:</a:t>
            </a:r>
          </a:p>
          <a:p>
            <a:pPr marL="38100" algn="just">
              <a:spcBef>
                <a:spcPts val="1290"/>
              </a:spcBef>
            </a:pPr>
            <a:endParaRPr sz="1100" dirty="0">
              <a:latin typeface="Trebuchet MS" pitchFamily="34" charset="0"/>
              <a:cs typeface="Arial MT"/>
            </a:endParaRPr>
          </a:p>
        </p:txBody>
      </p:sp>
      <p:sp>
        <p:nvSpPr>
          <p:cNvPr id="10" name="object 10"/>
          <p:cNvSpPr txBox="1"/>
          <p:nvPr/>
        </p:nvSpPr>
        <p:spPr>
          <a:xfrm>
            <a:off x="1150210" y="1454312"/>
            <a:ext cx="3340785" cy="153888"/>
          </a:xfrm>
          <a:prstGeom prst="rect">
            <a:avLst/>
          </a:prstGeom>
        </p:spPr>
        <p:txBody>
          <a:bodyPr vert="horz" wrap="square" lIns="0" tIns="15240" rIns="0" bIns="0" rtlCol="0">
            <a:spAutoFit/>
          </a:bodyPr>
          <a:lstStyle/>
          <a:p>
            <a:pPr marL="57785">
              <a:lnSpc>
                <a:spcPct val="100000"/>
              </a:lnSpc>
              <a:spcBef>
                <a:spcPts val="120"/>
              </a:spcBef>
              <a:tabLst>
                <a:tab pos="291465" algn="l"/>
              </a:tabLst>
            </a:pPr>
            <a:r>
              <a:rPr sz="900" spc="-5" smtClean="0">
                <a:latin typeface="Arial MT"/>
                <a:cs typeface="Arial MT"/>
              </a:rPr>
              <a:t>:</a:t>
            </a:r>
            <a:endParaRPr sz="900">
              <a:latin typeface="Arial MT"/>
              <a:cs typeface="Arial MT"/>
            </a:endParaRPr>
          </a:p>
        </p:txBody>
      </p:sp>
      <p:sp>
        <p:nvSpPr>
          <p:cNvPr id="5" name="4 Rectángulo"/>
          <p:cNvSpPr/>
          <p:nvPr/>
        </p:nvSpPr>
        <p:spPr>
          <a:xfrm>
            <a:off x="228600" y="1104900"/>
            <a:ext cx="4648200" cy="2957220"/>
          </a:xfrm>
          <a:prstGeom prst="rect">
            <a:avLst/>
          </a:prstGeom>
        </p:spPr>
        <p:txBody>
          <a:bodyPr wrap="square">
            <a:spAutoFit/>
          </a:bodyPr>
          <a:lstStyle/>
          <a:p>
            <a:pPr marL="357188" indent="-357188" algn="just">
              <a:lnSpc>
                <a:spcPts val="1320"/>
              </a:lnSpc>
              <a:spcBef>
                <a:spcPts val="1290"/>
              </a:spcBef>
              <a:buFont typeface="Wingdings" pitchFamily="2" charset="2"/>
              <a:buChar char="ü"/>
            </a:pPr>
            <a:r>
              <a:rPr lang="es-AR" sz="1100" spc="-85" dirty="0" smtClean="0">
                <a:latin typeface="Trebuchet MS" pitchFamily="34" charset="0"/>
                <a:cs typeface="Arial MT"/>
              </a:rPr>
              <a:t>Corriente </a:t>
            </a:r>
          </a:p>
          <a:p>
            <a:pPr marL="357188" indent="-357188" algn="just">
              <a:lnSpc>
                <a:spcPts val="1320"/>
              </a:lnSpc>
              <a:spcBef>
                <a:spcPts val="1290"/>
              </a:spcBef>
              <a:buFont typeface="Wingdings" pitchFamily="2" charset="2"/>
              <a:buChar char="ü"/>
            </a:pPr>
            <a:r>
              <a:rPr lang="es-AR" sz="1100" spc="-85" dirty="0" smtClean="0">
                <a:latin typeface="Trebuchet MS" pitchFamily="34" charset="0"/>
                <a:cs typeface="Arial MT"/>
              </a:rPr>
              <a:t>Duración </a:t>
            </a:r>
          </a:p>
          <a:p>
            <a:pPr marL="357188" indent="-357188" algn="just">
              <a:lnSpc>
                <a:spcPts val="1320"/>
              </a:lnSpc>
              <a:spcBef>
                <a:spcPts val="1290"/>
              </a:spcBef>
              <a:buFont typeface="Wingdings" pitchFamily="2" charset="2"/>
              <a:buChar char="ü"/>
            </a:pPr>
            <a:r>
              <a:rPr lang="es-AR" sz="1100" spc="-85" dirty="0" smtClean="0">
                <a:latin typeface="Trebuchet MS" pitchFamily="34" charset="0"/>
                <a:cs typeface="Arial MT"/>
              </a:rPr>
              <a:t>Caída de tensión</a:t>
            </a:r>
          </a:p>
          <a:p>
            <a:pPr marL="357188" indent="-357188" algn="just">
              <a:lnSpc>
                <a:spcPts val="1320"/>
              </a:lnSpc>
              <a:spcBef>
                <a:spcPts val="1290"/>
              </a:spcBef>
              <a:buFont typeface="Wingdings" pitchFamily="2" charset="2"/>
              <a:buChar char="ü"/>
            </a:pPr>
            <a:r>
              <a:rPr lang="es-AR" sz="1100" spc="-85" dirty="0" smtClean="0">
                <a:latin typeface="Trebuchet MS" pitchFamily="34" charset="0"/>
                <a:cs typeface="Arial MT"/>
              </a:rPr>
              <a:t>Potencia transferida </a:t>
            </a:r>
          </a:p>
          <a:p>
            <a:pPr marL="357188" indent="-357188" algn="just">
              <a:lnSpc>
                <a:spcPts val="1320"/>
              </a:lnSpc>
              <a:spcBef>
                <a:spcPts val="1290"/>
              </a:spcBef>
              <a:buFont typeface="Wingdings" pitchFamily="2" charset="2"/>
              <a:buChar char="ü"/>
            </a:pPr>
            <a:r>
              <a:rPr lang="es-AR" sz="1100" spc="-85" dirty="0" smtClean="0">
                <a:latin typeface="Trebuchet MS" pitchFamily="34" charset="0"/>
                <a:cs typeface="Arial MT"/>
              </a:rPr>
              <a:t>Medidas de protección </a:t>
            </a:r>
          </a:p>
          <a:p>
            <a:pPr marL="357188" indent="-357188" algn="just">
              <a:lnSpc>
                <a:spcPts val="1320"/>
              </a:lnSpc>
              <a:spcBef>
                <a:spcPts val="1290"/>
              </a:spcBef>
              <a:buFont typeface="Wingdings" pitchFamily="2" charset="2"/>
              <a:buChar char="ü"/>
            </a:pPr>
            <a:r>
              <a:rPr lang="es-AR" sz="1100" spc="-85" dirty="0" smtClean="0">
                <a:latin typeface="Trebuchet MS" pitchFamily="34" charset="0"/>
                <a:cs typeface="Arial MT"/>
              </a:rPr>
              <a:t>Resistividad eléctrica</a:t>
            </a:r>
            <a:endParaRPr lang="es-AR" sz="1100" dirty="0" smtClean="0">
              <a:latin typeface="Trebuchet MS" pitchFamily="34" charset="0"/>
            </a:endParaRPr>
          </a:p>
          <a:p>
            <a:pPr marL="357188" indent="-357188" algn="just">
              <a:lnSpc>
                <a:spcPts val="1320"/>
              </a:lnSpc>
              <a:buFont typeface="Wingdings" pitchFamily="2" charset="2"/>
              <a:buChar char="ü"/>
            </a:pPr>
            <a:r>
              <a:rPr lang="es-AR" sz="1100" dirty="0" smtClean="0">
                <a:latin typeface="Trebuchet MS" pitchFamily="34" charset="0"/>
              </a:rPr>
              <a:t>Temperaturas de funcionamiento del sistema.</a:t>
            </a:r>
          </a:p>
          <a:p>
            <a:pPr marL="357188" indent="-357188" algn="just">
              <a:lnSpc>
                <a:spcPts val="1320"/>
              </a:lnSpc>
              <a:buFont typeface="Wingdings" pitchFamily="2" charset="2"/>
              <a:buChar char="ü"/>
            </a:pPr>
            <a:r>
              <a:rPr lang="es-AR" sz="1100" dirty="0" smtClean="0">
                <a:latin typeface="Trebuchet MS" pitchFamily="34" charset="0"/>
              </a:rPr>
              <a:t>Temperatura de funcionamiento admisible del cable o línea </a:t>
            </a:r>
          </a:p>
          <a:p>
            <a:pPr marL="357188" indent="-357188" algn="just">
              <a:lnSpc>
                <a:spcPts val="1320"/>
              </a:lnSpc>
              <a:buFont typeface="Wingdings" pitchFamily="2" charset="2"/>
              <a:buChar char="ü"/>
            </a:pPr>
            <a:r>
              <a:rPr lang="es-AR" sz="1100" dirty="0" smtClean="0">
                <a:latin typeface="Trebuchet MS" pitchFamily="34" charset="0"/>
              </a:rPr>
              <a:t>Sección transversal del cable o línea</a:t>
            </a:r>
          </a:p>
          <a:p>
            <a:pPr marL="357188" indent="-357188" algn="just">
              <a:lnSpc>
                <a:spcPts val="1320"/>
              </a:lnSpc>
              <a:buFont typeface="Wingdings" pitchFamily="2" charset="2"/>
              <a:buChar char="ü"/>
            </a:pPr>
            <a:r>
              <a:rPr lang="es-AR" sz="1100" dirty="0" smtClean="0">
                <a:latin typeface="Trebuchet MS" pitchFamily="34" charset="0"/>
              </a:rPr>
              <a:t>Capacidad térmica específica </a:t>
            </a:r>
          </a:p>
          <a:p>
            <a:pPr marL="357188" indent="-357188" algn="just">
              <a:lnSpc>
                <a:spcPts val="1320"/>
              </a:lnSpc>
              <a:buFont typeface="Wingdings" pitchFamily="2" charset="2"/>
              <a:buChar char="ü"/>
            </a:pPr>
            <a:r>
              <a:rPr lang="es-AR" sz="1100" dirty="0" smtClean="0">
                <a:latin typeface="Trebuchet MS" pitchFamily="34" charset="0"/>
              </a:rPr>
              <a:t>Tensión corrosiva </a:t>
            </a:r>
          </a:p>
          <a:p>
            <a:pPr marL="357188" indent="-357188" algn="just">
              <a:lnSpc>
                <a:spcPts val="1320"/>
              </a:lnSpc>
              <a:buFont typeface="Wingdings" pitchFamily="2" charset="2"/>
              <a:buChar char="ü"/>
            </a:pPr>
            <a:r>
              <a:rPr lang="es-AR" sz="1100" dirty="0" smtClean="0">
                <a:latin typeface="Trebuchet MS" pitchFamily="34" charset="0"/>
              </a:rPr>
              <a:t>Normas a observar</a:t>
            </a:r>
            <a:endParaRPr lang="es-AR" sz="1100" dirty="0">
              <a:latin typeface="Trebuchet MS" pitchFamily="34" charset="0"/>
            </a:endParaRPr>
          </a:p>
        </p:txBody>
      </p:sp>
    </p:spTree>
    <p:extLst>
      <p:ext uri="{BB962C8B-B14F-4D97-AF65-F5344CB8AC3E}">
        <p14:creationId xmlns:p14="http://schemas.microsoft.com/office/powerpoint/2010/main" val="3777105168"/>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81000" y="342900"/>
            <a:ext cx="3998129" cy="165430"/>
          </a:xfrm>
          <a:prstGeom prst="rect">
            <a:avLst/>
          </a:prstGeom>
        </p:spPr>
        <p:txBody>
          <a:bodyPr vert="horz" wrap="square" lIns="0" tIns="26670" rIns="0" bIns="0" rtlCol="0">
            <a:spAutoFit/>
          </a:bodyPr>
          <a:lstStyle/>
          <a:p>
            <a:pPr marL="12700">
              <a:lnSpc>
                <a:spcPct val="100000"/>
              </a:lnSpc>
              <a:spcBef>
                <a:spcPts val="210"/>
              </a:spcBef>
            </a:pPr>
            <a:r>
              <a:rPr sz="900" spc="-40" smtClean="0">
                <a:latin typeface="Arial MT"/>
                <a:cs typeface="Arial MT"/>
              </a:rPr>
              <a:t>.</a:t>
            </a:r>
            <a:endParaRPr sz="900">
              <a:latin typeface="Arial MT"/>
              <a:cs typeface="Arial MT"/>
            </a:endParaRPr>
          </a:p>
        </p:txBody>
      </p:sp>
      <p:sp>
        <p:nvSpPr>
          <p:cNvPr id="6" name="object 6"/>
          <p:cNvSpPr txBox="1"/>
          <p:nvPr/>
        </p:nvSpPr>
        <p:spPr>
          <a:xfrm>
            <a:off x="228600" y="190500"/>
            <a:ext cx="8686800" cy="5555367"/>
          </a:xfrm>
          <a:prstGeom prst="rect">
            <a:avLst/>
          </a:prstGeom>
        </p:spPr>
        <p:txBody>
          <a:bodyPr vert="horz" wrap="square" lIns="0" tIns="15240" rIns="0" bIns="0" rtlCol="0">
            <a:spAutoFit/>
          </a:bodyPr>
          <a:lstStyle/>
          <a:p>
            <a:pPr marL="12700">
              <a:lnSpc>
                <a:spcPct val="100000"/>
              </a:lnSpc>
              <a:spcBef>
                <a:spcPts val="120"/>
              </a:spcBef>
            </a:pPr>
            <a:r>
              <a:rPr lang="es-AR" sz="1100" b="1" spc="-15" dirty="0" smtClean="0">
                <a:latin typeface="Trebuchet MS" pitchFamily="34" charset="0"/>
                <a:cs typeface="Arial MT"/>
              </a:rPr>
              <a:t>La protección contra cortocircuito se puede determinar:</a:t>
            </a:r>
          </a:p>
          <a:p>
            <a:pPr marL="357188" indent="-344488">
              <a:lnSpc>
                <a:spcPct val="100000"/>
              </a:lnSpc>
              <a:spcBef>
                <a:spcPts val="120"/>
              </a:spcBef>
              <a:buFont typeface="Arial" pitchFamily="34" charset="0"/>
              <a:buChar char="•"/>
            </a:pPr>
            <a:r>
              <a:rPr lang="es-AR" sz="1100" b="1" spc="-15" dirty="0" smtClean="0">
                <a:latin typeface="Trebuchet MS" pitchFamily="34" charset="0"/>
                <a:cs typeface="Arial MT"/>
              </a:rPr>
              <a:t>de acuerdo con IEC 60 909 </a:t>
            </a:r>
          </a:p>
          <a:p>
            <a:pPr marL="357188" indent="-344488">
              <a:lnSpc>
                <a:spcPct val="100000"/>
              </a:lnSpc>
              <a:spcBef>
                <a:spcPts val="120"/>
              </a:spcBef>
              <a:buFont typeface="Arial" pitchFamily="34" charset="0"/>
              <a:buChar char="•"/>
            </a:pPr>
            <a:r>
              <a:rPr lang="es-AR" sz="1100" b="1" spc="-15" dirty="0" smtClean="0">
                <a:latin typeface="Trebuchet MS" pitchFamily="34" charset="0"/>
                <a:cs typeface="Arial MT"/>
              </a:rPr>
              <a:t>de tablas</a:t>
            </a:r>
          </a:p>
          <a:p>
            <a:pPr marL="357188" indent="-344488">
              <a:lnSpc>
                <a:spcPct val="100000"/>
              </a:lnSpc>
              <a:spcBef>
                <a:spcPts val="120"/>
              </a:spcBef>
              <a:buFont typeface="Arial" pitchFamily="34" charset="0"/>
              <a:buChar char="•"/>
            </a:pPr>
            <a:r>
              <a:rPr lang="es-AR" sz="1100" b="1" spc="-15" dirty="0" smtClean="0">
                <a:latin typeface="Trebuchet MS" pitchFamily="34" charset="0"/>
                <a:cs typeface="Arial MT"/>
              </a:rPr>
              <a:t>de las mediciones en el sistema según las instrucciones de la compañía de suministro eléctrico</a:t>
            </a:r>
          </a:p>
          <a:p>
            <a:pPr marL="357188" indent="-344488">
              <a:lnSpc>
                <a:spcPct val="100000"/>
              </a:lnSpc>
              <a:spcBef>
                <a:spcPts val="120"/>
              </a:spcBef>
              <a:buFont typeface="Arial" pitchFamily="34" charset="0"/>
              <a:buChar char="•"/>
            </a:pPr>
            <a:r>
              <a:rPr lang="es-AR" sz="1100" b="1" spc="-15" dirty="0" smtClean="0">
                <a:latin typeface="Trebuchet MS" pitchFamily="34" charset="0"/>
                <a:cs typeface="Arial MT"/>
              </a:rPr>
              <a:t>de a capacidad de carga corriente de la línea o cable.</a:t>
            </a:r>
          </a:p>
          <a:p>
            <a:pPr marL="12700">
              <a:lnSpc>
                <a:spcPct val="100000"/>
              </a:lnSpc>
              <a:spcBef>
                <a:spcPts val="120"/>
              </a:spcBef>
            </a:pPr>
            <a:endParaRPr lang="es-AR" sz="1100" spc="-15" dirty="0" smtClean="0">
              <a:latin typeface="Trebuchet MS" pitchFamily="34" charset="0"/>
              <a:cs typeface="Arial MT"/>
            </a:endParaRPr>
          </a:p>
          <a:p>
            <a:pPr marL="12700">
              <a:lnSpc>
                <a:spcPct val="100000"/>
              </a:lnSpc>
              <a:spcBef>
                <a:spcPts val="120"/>
              </a:spcBef>
            </a:pPr>
            <a:r>
              <a:rPr lang="es-AR" sz="1100" b="1" spc="-15" dirty="0" smtClean="0">
                <a:latin typeface="Trebuchet MS" pitchFamily="34" charset="0"/>
                <a:cs typeface="Arial MT"/>
              </a:rPr>
              <a:t>Disposición del equipo de protección contra sobrecarga:</a:t>
            </a:r>
          </a:p>
          <a:p>
            <a:pPr marL="241300" indent="-228600" algn="just">
              <a:lnSpc>
                <a:spcPct val="100000"/>
              </a:lnSpc>
              <a:spcBef>
                <a:spcPts val="120"/>
              </a:spcBef>
              <a:buFont typeface="+mj-lt"/>
              <a:buAutoNum type="arabicPeriod"/>
            </a:pPr>
            <a:r>
              <a:rPr lang="es-AR" sz="1100" spc="-15" dirty="0" smtClean="0">
                <a:latin typeface="Trebuchet MS" pitchFamily="34" charset="0"/>
                <a:cs typeface="Arial MT"/>
              </a:rPr>
              <a:t>Deben instalarse dispositivos de protección contra sobrecargas en todos los lugares en los que se reduzca la capacidad de carga de corriente.</a:t>
            </a:r>
          </a:p>
          <a:p>
            <a:pPr marL="241300" indent="-228600" algn="just">
              <a:lnSpc>
                <a:spcPct val="100000"/>
              </a:lnSpc>
              <a:spcBef>
                <a:spcPts val="120"/>
              </a:spcBef>
              <a:buFont typeface="+mj-lt"/>
              <a:buAutoNum type="arabicPeriod"/>
            </a:pPr>
            <a:r>
              <a:rPr lang="es-AR" sz="1100" spc="-15" dirty="0" smtClean="0">
                <a:latin typeface="Trebuchet MS" pitchFamily="34" charset="0"/>
                <a:cs typeface="Arial MT"/>
              </a:rPr>
              <a:t>El equipo de protección contra sobrecarga contra cortocircuitos se puede mover a lo largo de la línea o el cable si la parte de la línea entre la sección transversal reducida y el dispositivo de protección contra sobrecarga no tiene más de 3 m de largo y no hay razón para esperar un riesgo de incendio y lesiones. a las personas, o no se espera que ocurra un cortocircuito. Aquí es necesario asegurarse de que la instalación eléctrica esté bien conectada a tierra y segura contra cortocircuitos.</a:t>
            </a:r>
          </a:p>
          <a:p>
            <a:pPr marL="241300" indent="-228600" algn="just">
              <a:lnSpc>
                <a:spcPct val="100000"/>
              </a:lnSpc>
              <a:spcBef>
                <a:spcPts val="120"/>
              </a:spcBef>
              <a:buFont typeface="+mj-lt"/>
              <a:buAutoNum type="arabicPeriod"/>
            </a:pPr>
            <a:endParaRPr lang="es-AR" sz="1100" spc="-15" dirty="0" smtClean="0">
              <a:latin typeface="Trebuchet MS" pitchFamily="34" charset="0"/>
              <a:cs typeface="Arial MT"/>
            </a:endParaRPr>
          </a:p>
          <a:p>
            <a:pPr marL="12700">
              <a:lnSpc>
                <a:spcPct val="100000"/>
              </a:lnSpc>
              <a:spcBef>
                <a:spcPts val="120"/>
              </a:spcBef>
            </a:pPr>
            <a:r>
              <a:rPr lang="es-AR" sz="1100" b="1" spc="-15" dirty="0" smtClean="0">
                <a:latin typeface="Trebuchet MS" pitchFamily="34" charset="0"/>
                <a:cs typeface="Arial MT"/>
              </a:rPr>
              <a:t>Selección de equipos de protección contra sobrecarga:</a:t>
            </a:r>
          </a:p>
          <a:p>
            <a:pPr marL="241300" indent="-228600">
              <a:lnSpc>
                <a:spcPct val="100000"/>
              </a:lnSpc>
              <a:spcBef>
                <a:spcPts val="120"/>
              </a:spcBef>
              <a:buFont typeface="+mj-lt"/>
              <a:buAutoNum type="arabicPeriod"/>
            </a:pPr>
            <a:r>
              <a:rPr lang="es-AR" sz="1100" spc="-15" dirty="0" smtClean="0">
                <a:latin typeface="Trebuchet MS" pitchFamily="34" charset="0"/>
                <a:cs typeface="Arial MT"/>
              </a:rPr>
              <a:t>Dispositivo de protección de sobrecarga común contra cortocircuitos y sobrecarga</a:t>
            </a:r>
          </a:p>
          <a:p>
            <a:pPr marL="241300" indent="-228600">
              <a:lnSpc>
                <a:spcPct val="100000"/>
              </a:lnSpc>
              <a:spcBef>
                <a:spcPts val="120"/>
              </a:spcBef>
              <a:buFont typeface="+mj-lt"/>
              <a:buAutoNum type="arabicPeriod"/>
            </a:pPr>
            <a:r>
              <a:rPr lang="es-AR" sz="1100" spc="-15" dirty="0" smtClean="0">
                <a:latin typeface="Trebuchet MS" pitchFamily="34" charset="0"/>
                <a:cs typeface="Arial MT"/>
              </a:rPr>
              <a:t>Cálculo del tiempo de apertura permitido</a:t>
            </a:r>
          </a:p>
          <a:p>
            <a:pPr marL="241300" indent="-228600">
              <a:lnSpc>
                <a:spcPct val="100000"/>
              </a:lnSpc>
              <a:spcBef>
                <a:spcPts val="120"/>
              </a:spcBef>
              <a:buFont typeface="+mj-lt"/>
              <a:buAutoNum type="arabicPeriod"/>
            </a:pPr>
            <a:r>
              <a:rPr lang="es-AR" sz="1100" spc="-15" dirty="0" smtClean="0">
                <a:latin typeface="Trebuchet MS" pitchFamily="34" charset="0"/>
                <a:cs typeface="Arial MT"/>
              </a:rPr>
              <a:t>Limitación de la longitud de la línea</a:t>
            </a:r>
          </a:p>
          <a:p>
            <a:pPr marL="12700">
              <a:lnSpc>
                <a:spcPct val="100000"/>
              </a:lnSpc>
              <a:spcBef>
                <a:spcPts val="120"/>
              </a:spcBef>
            </a:pPr>
            <a:endParaRPr lang="es-AR" sz="1100" spc="-15" dirty="0" smtClean="0">
              <a:latin typeface="Trebuchet MS" pitchFamily="34" charset="0"/>
              <a:cs typeface="Arial MT"/>
            </a:endParaRPr>
          </a:p>
          <a:p>
            <a:pPr marL="12700" algn="just">
              <a:lnSpc>
                <a:spcPct val="100000"/>
              </a:lnSpc>
              <a:spcBef>
                <a:spcPts val="120"/>
              </a:spcBef>
            </a:pPr>
            <a:r>
              <a:rPr lang="es-AR" sz="1100" spc="-15" dirty="0" smtClean="0">
                <a:latin typeface="Trebuchet MS" pitchFamily="34" charset="0"/>
                <a:cs typeface="Arial MT"/>
              </a:rPr>
              <a:t>Las corrientes de cortocircuito deben interrumpirse mediante dispositivos de protección contra sobrecargas antes de que se alcancen los límites de temperatura para líneas y cables. El cálculo del tiempo de apertura permisible hasta 5 s se puede hacer de la siguiente manera:</a:t>
            </a:r>
          </a:p>
          <a:p>
            <a:pPr marL="12700" algn="just">
              <a:lnSpc>
                <a:spcPct val="100000"/>
              </a:lnSpc>
              <a:spcBef>
                <a:spcPts val="120"/>
              </a:spcBef>
            </a:pPr>
            <a:endParaRPr lang="es-AR" sz="1100" spc="-15" dirty="0" smtClean="0">
              <a:latin typeface="Trebuchet MS" pitchFamily="34" charset="0"/>
              <a:cs typeface="Arial MT"/>
            </a:endParaRPr>
          </a:p>
          <a:p>
            <a:pPr marL="12700" algn="just">
              <a:lnSpc>
                <a:spcPct val="100000"/>
              </a:lnSpc>
              <a:spcBef>
                <a:spcPts val="120"/>
              </a:spcBef>
            </a:pPr>
            <a:r>
              <a:rPr lang="es-AR" sz="1100" spc="-15" dirty="0" smtClean="0">
                <a:latin typeface="Trebuchet MS" pitchFamily="34" charset="0"/>
                <a:cs typeface="Arial MT"/>
              </a:rPr>
              <a:t>Cuando los tiempos de apertura calculados sean inferiores a 0,1 s, la combinación de los interruptores automáticos de potencia y los interruptores automáticos debe realizarse de acuerdo con la siguiente ecuación:</a:t>
            </a:r>
          </a:p>
          <a:p>
            <a:pPr marL="12700" algn="just">
              <a:lnSpc>
                <a:spcPct val="100000"/>
              </a:lnSpc>
              <a:spcBef>
                <a:spcPts val="120"/>
              </a:spcBef>
            </a:pPr>
            <a:r>
              <a:rPr lang="es-AR" sz="1100" spc="-15" dirty="0" smtClean="0">
                <a:latin typeface="Trebuchet MS" pitchFamily="34" charset="0"/>
                <a:cs typeface="Arial MT"/>
              </a:rPr>
              <a:t>	</a:t>
            </a:r>
            <a:r>
              <a:rPr lang="es-AR" sz="1100" b="1" spc="-15" dirty="0" smtClean="0">
                <a:latin typeface="Trebuchet MS" pitchFamily="34" charset="0"/>
                <a:cs typeface="Arial MT"/>
              </a:rPr>
              <a:t>K² S² &gt; I² t				                    (11.5)</a:t>
            </a:r>
          </a:p>
          <a:p>
            <a:pPr marL="12700">
              <a:lnSpc>
                <a:spcPct val="100000"/>
              </a:lnSpc>
              <a:spcBef>
                <a:spcPts val="120"/>
              </a:spcBef>
            </a:pPr>
            <a:r>
              <a:rPr lang="es-AR" sz="1100" spc="-15" dirty="0" smtClean="0">
                <a:latin typeface="Trebuchet MS" pitchFamily="34" charset="0"/>
                <a:cs typeface="Arial MT"/>
              </a:rPr>
              <a:t>Esta condición siempre se cumple cuando la sección transversal de la línea es de al menos 1,5² y el fusible de la fuente es de 63 A.</a:t>
            </a:r>
          </a:p>
          <a:p>
            <a:pPr marL="12700">
              <a:lnSpc>
                <a:spcPct val="100000"/>
              </a:lnSpc>
              <a:spcBef>
                <a:spcPts val="120"/>
              </a:spcBef>
            </a:pPr>
            <a:r>
              <a:rPr lang="es-AR" sz="1100" spc="-15" dirty="0" smtClean="0">
                <a:latin typeface="Trebuchet MS" pitchFamily="34" charset="0"/>
                <a:cs typeface="Arial MT"/>
              </a:rPr>
              <a:t>Siempre debe ser cierto que</a:t>
            </a:r>
            <a:endParaRPr lang="en-US" sz="900" dirty="0" smtClean="0">
              <a:latin typeface="Arial MT"/>
              <a:cs typeface="Arial MT"/>
            </a:endParaRPr>
          </a:p>
          <a:p>
            <a:pPr marR="3032125" algn="ctr">
              <a:lnSpc>
                <a:spcPts val="720"/>
              </a:lnSpc>
              <a:tabLst>
                <a:tab pos="229870" algn="l"/>
              </a:tabLst>
            </a:pPr>
            <a:r>
              <a:rPr lang="en-US" sz="900" spc="434" dirty="0" smtClean="0">
                <a:latin typeface="Lucida Sans Unicode"/>
                <a:cs typeface="Lucida Sans Unicode"/>
              </a:rPr>
              <a:t> 	</a:t>
            </a:r>
            <a:endParaRPr lang="en-US" sz="975" baseline="-25641" dirty="0" smtClean="0">
              <a:latin typeface="Arial MT"/>
              <a:cs typeface="Arial MT"/>
            </a:endParaRPr>
          </a:p>
          <a:p>
            <a:pPr marL="228600" indent="-216535">
              <a:lnSpc>
                <a:spcPct val="100000"/>
              </a:lnSpc>
              <a:spcBef>
                <a:spcPts val="110"/>
              </a:spcBef>
              <a:buAutoNum type="arabicPeriod"/>
              <a:tabLst>
                <a:tab pos="228600" algn="l"/>
                <a:tab pos="229235" algn="l"/>
              </a:tabLst>
            </a:pPr>
            <a:endParaRPr lang="en-US" sz="900" dirty="0" smtClean="0">
              <a:latin typeface="Arial MT"/>
              <a:cs typeface="Arial MT"/>
            </a:endParaRPr>
          </a:p>
          <a:p>
            <a:pPr marL="12700">
              <a:lnSpc>
                <a:spcPct val="100000"/>
              </a:lnSpc>
              <a:spcBef>
                <a:spcPts val="114"/>
              </a:spcBef>
            </a:pPr>
            <a:endParaRPr lang="en-US" sz="900" dirty="0" smtClean="0">
              <a:latin typeface="Arial MT"/>
              <a:cs typeface="Arial MT"/>
            </a:endParaRPr>
          </a:p>
          <a:p>
            <a:pPr marL="12700">
              <a:lnSpc>
                <a:spcPct val="100000"/>
              </a:lnSpc>
              <a:spcBef>
                <a:spcPts val="120"/>
              </a:spcBef>
            </a:pPr>
            <a:endParaRPr sz="900" dirty="0">
              <a:latin typeface="Arial MT"/>
              <a:cs typeface="Arial MT"/>
            </a:endParaRPr>
          </a:p>
        </p:txBody>
      </p:sp>
      <p:pic>
        <p:nvPicPr>
          <p:cNvPr id="3074" name="Picture 2"/>
          <p:cNvPicPr>
            <a:picLocks noChangeAspect="1" noChangeArrowheads="1"/>
          </p:cNvPicPr>
          <p:nvPr/>
        </p:nvPicPr>
        <p:blipFill>
          <a:blip r:embed="rId2"/>
          <a:srcRect/>
          <a:stretch>
            <a:fillRect/>
          </a:stretch>
        </p:blipFill>
        <p:spPr bwMode="auto">
          <a:xfrm>
            <a:off x="762000" y="3924300"/>
            <a:ext cx="5105400" cy="352425"/>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1905000" y="5067301"/>
            <a:ext cx="4191000" cy="228600"/>
          </a:xfrm>
          <a:prstGeom prst="rect">
            <a:avLst/>
          </a:prstGeom>
          <a:noFill/>
          <a:ln w="9525">
            <a:noFill/>
            <a:miter lim="800000"/>
            <a:headEnd/>
            <a:tailEnd/>
          </a:ln>
          <a:effectLst/>
        </p:spPr>
      </p:pic>
    </p:spTree>
    <p:extLst>
      <p:ext uri="{BB962C8B-B14F-4D97-AF65-F5344CB8AC3E}">
        <p14:creationId xmlns:p14="http://schemas.microsoft.com/office/powerpoint/2010/main" val="3560536445"/>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228600" y="190500"/>
            <a:ext cx="4343400" cy="5037276"/>
          </a:xfrm>
          <a:prstGeom prst="rect">
            <a:avLst/>
          </a:prstGeom>
        </p:spPr>
        <p:txBody>
          <a:bodyPr vert="horz" wrap="square" lIns="0" tIns="15240" rIns="0" bIns="0" rtlCol="0">
            <a:spAutoFit/>
          </a:bodyPr>
          <a:lstStyle/>
          <a:p>
            <a:pPr marL="12700">
              <a:lnSpc>
                <a:spcPct val="100000"/>
              </a:lnSpc>
              <a:spcBef>
                <a:spcPts val="120"/>
              </a:spcBef>
            </a:pPr>
            <a:r>
              <a:rPr lang="es-AR" sz="1100" spc="-15" dirty="0" smtClean="0">
                <a:latin typeface="Trebuchet MS" pitchFamily="34" charset="0"/>
                <a:cs typeface="Arial MT"/>
              </a:rPr>
              <a:t>Los significados de los símbolos son:</a:t>
            </a:r>
          </a:p>
          <a:p>
            <a:pPr marL="12700">
              <a:lnSpc>
                <a:spcPct val="100000"/>
              </a:lnSpc>
              <a:spcBef>
                <a:spcPts val="120"/>
              </a:spcBef>
            </a:pPr>
            <a:endParaRPr lang="es-AR" sz="1100" spc="-15" dirty="0" smtClean="0">
              <a:latin typeface="Trebuchet MS" pitchFamily="34" charset="0"/>
              <a:cs typeface="Arial MT"/>
            </a:endParaRPr>
          </a:p>
          <a:p>
            <a:pPr marL="12700">
              <a:lnSpc>
                <a:spcPct val="100000"/>
              </a:lnSpc>
              <a:spcBef>
                <a:spcPts val="120"/>
              </a:spcBef>
            </a:pPr>
            <a:r>
              <a:rPr lang="es-AR" sz="1100" b="1" spc="-15" dirty="0" smtClean="0">
                <a:latin typeface="Trebuchet MS" pitchFamily="34" charset="0"/>
                <a:cs typeface="Arial MT"/>
              </a:rPr>
              <a:t>t1 Tiempo de desconexión del dispositivo de protección contra sobrecarga en s</a:t>
            </a:r>
          </a:p>
          <a:p>
            <a:pPr marL="12700">
              <a:lnSpc>
                <a:spcPct val="100000"/>
              </a:lnSpc>
              <a:spcBef>
                <a:spcPts val="120"/>
              </a:spcBef>
            </a:pPr>
            <a:r>
              <a:rPr lang="es-AR" sz="1100" b="1" spc="-15" dirty="0" smtClean="0">
                <a:latin typeface="Trebuchet MS" pitchFamily="34" charset="0"/>
                <a:cs typeface="Arial MT"/>
              </a:rPr>
              <a:t>t2 Tiempo de desconexión admisible o duración del cortocircuito en s</a:t>
            </a:r>
          </a:p>
          <a:p>
            <a:pPr marL="12700">
              <a:lnSpc>
                <a:spcPct val="100000"/>
              </a:lnSpc>
              <a:spcBef>
                <a:spcPts val="120"/>
              </a:spcBef>
            </a:pPr>
            <a:r>
              <a:rPr lang="es-ES" sz="1100" b="1" spc="-15" dirty="0" err="1" smtClean="0">
                <a:latin typeface="Trebuchet MS" pitchFamily="34" charset="0"/>
                <a:cs typeface="Arial MT"/>
              </a:rPr>
              <a:t>If</a:t>
            </a:r>
            <a:r>
              <a:rPr lang="es-ES" sz="1100" b="1" spc="-15" dirty="0" smtClean="0">
                <a:latin typeface="Trebuchet MS" pitchFamily="34" charset="0"/>
                <a:cs typeface="Arial MT"/>
              </a:rPr>
              <a:t>   Corriente de falla (corriente más pequeña de cortocircuito) en A</a:t>
            </a:r>
            <a:endParaRPr lang="es-AR" sz="1100" b="1" spc="-15" dirty="0" smtClean="0">
              <a:latin typeface="Trebuchet MS" pitchFamily="34" charset="0"/>
              <a:cs typeface="Arial MT"/>
            </a:endParaRPr>
          </a:p>
          <a:p>
            <a:pPr marL="12700">
              <a:spcBef>
                <a:spcPts val="120"/>
              </a:spcBef>
            </a:pPr>
            <a:r>
              <a:rPr lang="es-AR" sz="1100" b="1" spc="-15" dirty="0" smtClean="0">
                <a:latin typeface="Trebuchet MS" pitchFamily="34" charset="0"/>
                <a:cs typeface="Arial MT"/>
              </a:rPr>
              <a:t>K   Factor de material o factor de conductor específico en         según la Tabla 11.3</a:t>
            </a:r>
          </a:p>
          <a:p>
            <a:pPr marL="12700">
              <a:lnSpc>
                <a:spcPct val="100000"/>
              </a:lnSpc>
              <a:spcBef>
                <a:spcPts val="120"/>
              </a:spcBef>
            </a:pPr>
            <a:r>
              <a:rPr lang="es-AR" sz="1100" b="1" spc="-15" dirty="0" smtClean="0">
                <a:latin typeface="Trebuchet MS" pitchFamily="34" charset="0"/>
                <a:cs typeface="Arial MT"/>
              </a:rPr>
              <a:t>S   Sección de línea en mm</a:t>
            </a:r>
          </a:p>
          <a:p>
            <a:pPr marL="12700">
              <a:lnSpc>
                <a:spcPct val="100000"/>
              </a:lnSpc>
              <a:spcBef>
                <a:spcPts val="120"/>
              </a:spcBef>
            </a:pPr>
            <a:endParaRPr lang="es-AR" sz="1100" spc="-15" dirty="0" smtClean="0">
              <a:latin typeface="Trebuchet MS" pitchFamily="34" charset="0"/>
              <a:cs typeface="Arial MT"/>
            </a:endParaRPr>
          </a:p>
          <a:p>
            <a:pPr marL="12700">
              <a:lnSpc>
                <a:spcPct val="100000"/>
              </a:lnSpc>
              <a:spcBef>
                <a:spcPts val="120"/>
              </a:spcBef>
            </a:pPr>
            <a:r>
              <a:rPr lang="es-AR" sz="1100" spc="-15" dirty="0" smtClean="0">
                <a:latin typeface="Trebuchet MS" pitchFamily="34" charset="0"/>
                <a:cs typeface="Arial MT"/>
              </a:rPr>
              <a:t>La correspondencia de valores de referencia para líneas y equipos de protección contra sobrecargas se ilustra en la Figura 11.1.</a:t>
            </a:r>
          </a:p>
          <a:p>
            <a:pPr marL="12700">
              <a:lnSpc>
                <a:spcPct val="100000"/>
              </a:lnSpc>
              <a:spcBef>
                <a:spcPts val="120"/>
              </a:spcBef>
            </a:pPr>
            <a:endParaRPr lang="es-ES" sz="1100" spc="-15" dirty="0" smtClean="0">
              <a:latin typeface="Trebuchet MS" pitchFamily="34" charset="0"/>
              <a:cs typeface="Arial MT"/>
            </a:endParaRPr>
          </a:p>
          <a:p>
            <a:pPr marL="12700">
              <a:lnSpc>
                <a:spcPct val="100000"/>
              </a:lnSpc>
              <a:spcBef>
                <a:spcPts val="120"/>
              </a:spcBef>
            </a:pPr>
            <a:endParaRPr lang="es-ES" sz="1100" spc="-15" dirty="0" smtClean="0">
              <a:latin typeface="Trebuchet MS" pitchFamily="34" charset="0"/>
              <a:cs typeface="Arial MT"/>
            </a:endParaRPr>
          </a:p>
          <a:p>
            <a:pPr marL="12700">
              <a:lnSpc>
                <a:spcPct val="100000"/>
              </a:lnSpc>
              <a:spcBef>
                <a:spcPts val="120"/>
              </a:spcBef>
            </a:pPr>
            <a:endParaRPr lang="es-ES" sz="1100" spc="-15" dirty="0" smtClean="0">
              <a:latin typeface="Trebuchet MS" pitchFamily="34" charset="0"/>
              <a:cs typeface="Arial MT"/>
            </a:endParaRPr>
          </a:p>
          <a:p>
            <a:pPr marL="12700">
              <a:lnSpc>
                <a:spcPct val="100000"/>
              </a:lnSpc>
              <a:spcBef>
                <a:spcPts val="120"/>
              </a:spcBef>
            </a:pPr>
            <a:endParaRPr lang="es-ES" sz="1100" spc="-15" dirty="0" smtClean="0">
              <a:latin typeface="Trebuchet MS" pitchFamily="34" charset="0"/>
              <a:cs typeface="Arial MT"/>
            </a:endParaRPr>
          </a:p>
          <a:p>
            <a:pPr marL="12700">
              <a:lnSpc>
                <a:spcPct val="100000"/>
              </a:lnSpc>
              <a:spcBef>
                <a:spcPts val="120"/>
              </a:spcBef>
            </a:pPr>
            <a:endParaRPr lang="es-ES" sz="1100" spc="-15" dirty="0" smtClean="0">
              <a:latin typeface="Trebuchet MS" pitchFamily="34" charset="0"/>
              <a:cs typeface="Arial MT"/>
            </a:endParaRPr>
          </a:p>
          <a:p>
            <a:pPr marL="12700">
              <a:lnSpc>
                <a:spcPct val="100000"/>
              </a:lnSpc>
              <a:spcBef>
                <a:spcPts val="120"/>
              </a:spcBef>
            </a:pPr>
            <a:endParaRPr lang="es-ES" sz="1100" spc="-15" dirty="0" smtClean="0">
              <a:latin typeface="Trebuchet MS" pitchFamily="34" charset="0"/>
              <a:cs typeface="Arial MT"/>
            </a:endParaRPr>
          </a:p>
          <a:p>
            <a:pPr marL="12700">
              <a:lnSpc>
                <a:spcPct val="100000"/>
              </a:lnSpc>
              <a:spcBef>
                <a:spcPts val="120"/>
              </a:spcBef>
            </a:pPr>
            <a:endParaRPr lang="es-ES" sz="1100" spc="-15" dirty="0" smtClean="0">
              <a:latin typeface="Trebuchet MS" pitchFamily="34" charset="0"/>
              <a:cs typeface="Arial MT"/>
            </a:endParaRPr>
          </a:p>
          <a:p>
            <a:pPr marL="12700">
              <a:lnSpc>
                <a:spcPct val="100000"/>
              </a:lnSpc>
              <a:spcBef>
                <a:spcPts val="120"/>
              </a:spcBef>
            </a:pPr>
            <a:endParaRPr lang="es-ES" sz="1100" spc="-15" dirty="0" smtClean="0">
              <a:latin typeface="Trebuchet MS" pitchFamily="34" charset="0"/>
              <a:cs typeface="Arial MT"/>
            </a:endParaRPr>
          </a:p>
          <a:p>
            <a:pPr marL="12700">
              <a:lnSpc>
                <a:spcPct val="100000"/>
              </a:lnSpc>
              <a:spcBef>
                <a:spcPts val="120"/>
              </a:spcBef>
            </a:pPr>
            <a:endParaRPr lang="es-ES" sz="1100" spc="-15" dirty="0" smtClean="0">
              <a:latin typeface="Trebuchet MS" pitchFamily="34" charset="0"/>
              <a:cs typeface="Arial MT"/>
            </a:endParaRPr>
          </a:p>
          <a:p>
            <a:pPr marL="12700">
              <a:lnSpc>
                <a:spcPct val="100000"/>
              </a:lnSpc>
              <a:spcBef>
                <a:spcPts val="120"/>
              </a:spcBef>
            </a:pPr>
            <a:endParaRPr lang="es-ES" sz="1100" spc="-15" dirty="0" smtClean="0">
              <a:latin typeface="Trebuchet MS" pitchFamily="34" charset="0"/>
              <a:cs typeface="Arial MT"/>
            </a:endParaRPr>
          </a:p>
          <a:p>
            <a:pPr marL="12700">
              <a:lnSpc>
                <a:spcPct val="100000"/>
              </a:lnSpc>
              <a:spcBef>
                <a:spcPts val="120"/>
              </a:spcBef>
            </a:pPr>
            <a:endParaRPr lang="es-AR" sz="1100" spc="-15" dirty="0" smtClean="0">
              <a:latin typeface="Trebuchet MS" pitchFamily="34" charset="0"/>
              <a:cs typeface="Arial MT"/>
            </a:endParaRPr>
          </a:p>
          <a:p>
            <a:pPr marL="12700">
              <a:lnSpc>
                <a:spcPct val="100000"/>
              </a:lnSpc>
              <a:spcBef>
                <a:spcPts val="120"/>
              </a:spcBef>
            </a:pPr>
            <a:r>
              <a:rPr lang="es-AR" sz="1100" spc="-15" dirty="0" smtClean="0">
                <a:latin typeface="Trebuchet MS" pitchFamily="34" charset="0"/>
                <a:cs typeface="Arial MT"/>
              </a:rPr>
              <a:t>Figura  11.1  Correspondencia de valores de referencia para líneas y </a:t>
            </a:r>
          </a:p>
          <a:p>
            <a:pPr marL="12700">
              <a:lnSpc>
                <a:spcPct val="100000"/>
              </a:lnSpc>
              <a:spcBef>
                <a:spcPts val="120"/>
              </a:spcBef>
            </a:pPr>
            <a:r>
              <a:rPr lang="es-AR" sz="1100" spc="-15" dirty="0" smtClean="0">
                <a:latin typeface="Trebuchet MS" pitchFamily="34" charset="0"/>
                <a:cs typeface="Arial MT"/>
              </a:rPr>
              <a:t>equipos de protección contra sobrecarga</a:t>
            </a:r>
          </a:p>
          <a:p>
            <a:pPr marL="12700">
              <a:lnSpc>
                <a:spcPct val="100000"/>
              </a:lnSpc>
              <a:spcBef>
                <a:spcPts val="120"/>
              </a:spcBef>
            </a:pPr>
            <a:endParaRPr lang="es-AR" sz="1100" spc="-15" dirty="0" smtClean="0">
              <a:latin typeface="Trebuchet MS" pitchFamily="34" charset="0"/>
              <a:cs typeface="Arial MT"/>
            </a:endParaRPr>
          </a:p>
        </p:txBody>
      </p:sp>
      <p:pic>
        <p:nvPicPr>
          <p:cNvPr id="4098" name="Picture 2"/>
          <p:cNvPicPr>
            <a:picLocks noChangeAspect="1" noChangeArrowheads="1"/>
          </p:cNvPicPr>
          <p:nvPr/>
        </p:nvPicPr>
        <p:blipFill>
          <a:blip r:embed="rId2"/>
          <a:srcRect/>
          <a:stretch>
            <a:fillRect/>
          </a:stretch>
        </p:blipFill>
        <p:spPr bwMode="auto">
          <a:xfrm>
            <a:off x="3962400" y="1485900"/>
            <a:ext cx="304800" cy="228600"/>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152401" y="2552700"/>
            <a:ext cx="4343400" cy="1905000"/>
          </a:xfrm>
          <a:prstGeom prst="rect">
            <a:avLst/>
          </a:prstGeom>
          <a:noFill/>
          <a:ln w="9525">
            <a:noFill/>
            <a:miter lim="800000"/>
            <a:headEnd/>
            <a:tailEnd/>
          </a:ln>
          <a:effectLst/>
        </p:spPr>
      </p:pic>
      <p:sp>
        <p:nvSpPr>
          <p:cNvPr id="47" name="46 Rectángulo"/>
          <p:cNvSpPr/>
          <p:nvPr/>
        </p:nvSpPr>
        <p:spPr>
          <a:xfrm>
            <a:off x="4572000" y="266700"/>
            <a:ext cx="4419600" cy="2613536"/>
          </a:xfrm>
          <a:prstGeom prst="rect">
            <a:avLst/>
          </a:prstGeom>
        </p:spPr>
        <p:txBody>
          <a:bodyPr wrap="square">
            <a:spAutoFit/>
          </a:bodyPr>
          <a:lstStyle/>
          <a:p>
            <a:pPr marL="12700" algn="just">
              <a:lnSpc>
                <a:spcPct val="100000"/>
              </a:lnSpc>
              <a:spcBef>
                <a:spcPts val="120"/>
              </a:spcBef>
            </a:pPr>
            <a:r>
              <a:rPr lang="es-AR" sz="1100" spc="-15" dirty="0" smtClean="0">
                <a:latin typeface="Trebuchet MS" pitchFamily="34" charset="0"/>
                <a:cs typeface="Arial MT"/>
              </a:rPr>
              <a:t>La tabla 11.1 se puede utilizar para la capacidad de carga de corriente de cables o líneas y para la selección de equipos de protección contra </a:t>
            </a:r>
            <a:r>
              <a:rPr lang="es-AR" sz="1100" spc="-15" dirty="0" err="1" smtClean="0">
                <a:latin typeface="Trebuchet MS" pitchFamily="34" charset="0"/>
                <a:cs typeface="Arial MT"/>
              </a:rPr>
              <a:t>sobrecorriente</a:t>
            </a:r>
            <a:r>
              <a:rPr lang="es-AR" sz="1100" spc="-15" dirty="0" smtClean="0">
                <a:latin typeface="Trebuchet MS" pitchFamily="34" charset="0"/>
                <a:cs typeface="Arial MT"/>
              </a:rPr>
              <a:t> para protección en caso de sobrecarga en una instalación de cableado de edificios a 30 °C.</a:t>
            </a:r>
          </a:p>
          <a:p>
            <a:pPr marL="12700" algn="just">
              <a:lnSpc>
                <a:spcPct val="100000"/>
              </a:lnSpc>
              <a:spcBef>
                <a:spcPts val="120"/>
              </a:spcBef>
            </a:pPr>
            <a:r>
              <a:rPr lang="es-AR" sz="1100" spc="-15" dirty="0" smtClean="0">
                <a:latin typeface="Trebuchet MS" pitchFamily="34" charset="0"/>
                <a:cs typeface="Arial MT"/>
              </a:rPr>
              <a:t>Para desconectar la sobrecarga y la corriente de cortocircuito es necesario determinar los dispositivos de disparo de sobrecarga y cortocircuito (Tabla 11.1).</a:t>
            </a:r>
          </a:p>
          <a:p>
            <a:pPr marL="12700" algn="just">
              <a:lnSpc>
                <a:spcPct val="100000"/>
              </a:lnSpc>
              <a:spcBef>
                <a:spcPts val="120"/>
              </a:spcBef>
            </a:pPr>
            <a:endParaRPr lang="es-AR" sz="1100" spc="-15" dirty="0" smtClean="0">
              <a:latin typeface="Trebuchet MS" pitchFamily="34" charset="0"/>
              <a:cs typeface="Arial MT"/>
            </a:endParaRPr>
          </a:p>
          <a:p>
            <a:pPr marL="12700" algn="ctr">
              <a:lnSpc>
                <a:spcPct val="100000"/>
              </a:lnSpc>
              <a:spcBef>
                <a:spcPts val="120"/>
              </a:spcBef>
            </a:pPr>
            <a:r>
              <a:rPr lang="es-AR" sz="1100" b="1" spc="-15" dirty="0" smtClean="0">
                <a:latin typeface="Trebuchet MS" pitchFamily="34" charset="0"/>
                <a:cs typeface="Arial MT"/>
              </a:rPr>
              <a:t>Tabla 11.1 Equipos de protección contra sobrecargas, corriente de disparo convencional y corrientes de apertura</a:t>
            </a:r>
            <a:endParaRPr lang="es-AR" sz="1100" b="1" dirty="0" smtClean="0">
              <a:latin typeface="Trebuchet MS" pitchFamily="34" charset="0"/>
              <a:cs typeface="Arial MT"/>
            </a:endParaRPr>
          </a:p>
          <a:p>
            <a:pPr marL="292100" indent="-228600">
              <a:spcBef>
                <a:spcPts val="55"/>
              </a:spcBef>
              <a:buFontTx/>
              <a:buAutoNum type="arabicPlain"/>
              <a:tabLst>
                <a:tab pos="297180" algn="l"/>
              </a:tabLst>
            </a:pPr>
            <a:endParaRPr lang="es-AR" sz="1200" dirty="0" smtClean="0">
              <a:latin typeface="Arial MT"/>
              <a:cs typeface="Arial MT"/>
            </a:endParaRPr>
          </a:p>
          <a:p>
            <a:pPr marL="292100" indent="-228600">
              <a:spcBef>
                <a:spcPts val="55"/>
              </a:spcBef>
              <a:buFontTx/>
              <a:buAutoNum type="arabicPlain"/>
              <a:tabLst>
                <a:tab pos="297180" algn="l"/>
              </a:tabLst>
            </a:pPr>
            <a:endParaRPr lang="es-AR" sz="1200" dirty="0" smtClean="0">
              <a:latin typeface="Arial MT"/>
              <a:cs typeface="Arial MT"/>
            </a:endParaRPr>
          </a:p>
          <a:p>
            <a:pPr marL="292100" indent="-228600">
              <a:lnSpc>
                <a:spcPct val="100000"/>
              </a:lnSpc>
              <a:spcBef>
                <a:spcPts val="55"/>
              </a:spcBef>
              <a:buAutoNum type="arabicPlain"/>
              <a:tabLst>
                <a:tab pos="297180" algn="l"/>
              </a:tabLst>
            </a:pPr>
            <a:endParaRPr lang="es-AR" sz="1200" dirty="0" smtClean="0">
              <a:latin typeface="Arial MT"/>
              <a:cs typeface="Arial MT"/>
            </a:endParaRPr>
          </a:p>
          <a:p>
            <a:pPr marL="12700">
              <a:lnSpc>
                <a:spcPct val="100000"/>
              </a:lnSpc>
              <a:spcBef>
                <a:spcPts val="120"/>
              </a:spcBef>
            </a:pPr>
            <a:endParaRPr lang="es-AR" sz="1200" dirty="0">
              <a:latin typeface="Arial MT"/>
              <a:cs typeface="Arial MT"/>
            </a:endParaRPr>
          </a:p>
        </p:txBody>
      </p:sp>
      <p:pic>
        <p:nvPicPr>
          <p:cNvPr id="4100" name="Picture 4"/>
          <p:cNvPicPr>
            <a:picLocks noChangeAspect="1" noChangeArrowheads="1"/>
          </p:cNvPicPr>
          <p:nvPr/>
        </p:nvPicPr>
        <p:blipFill>
          <a:blip r:embed="rId4"/>
          <a:srcRect/>
          <a:stretch>
            <a:fillRect/>
          </a:stretch>
        </p:blipFill>
        <p:spPr bwMode="auto">
          <a:xfrm>
            <a:off x="4724400" y="2152650"/>
            <a:ext cx="4219575" cy="2000250"/>
          </a:xfrm>
          <a:prstGeom prst="rect">
            <a:avLst/>
          </a:prstGeom>
          <a:noFill/>
          <a:ln w="9525">
            <a:noFill/>
            <a:miter lim="800000"/>
            <a:headEnd/>
            <a:tailEnd/>
          </a:ln>
          <a:effectLst/>
        </p:spPr>
      </p:pic>
    </p:spTree>
    <p:extLst>
      <p:ext uri="{BB962C8B-B14F-4D97-AF65-F5344CB8AC3E}">
        <p14:creationId xmlns:p14="http://schemas.microsoft.com/office/powerpoint/2010/main" val="2802031760"/>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800" y="342900"/>
            <a:ext cx="8610600" cy="4847481"/>
          </a:xfrm>
          <a:prstGeom prst="rect">
            <a:avLst/>
          </a:prstGeom>
        </p:spPr>
        <p:txBody>
          <a:bodyPr vert="horz" wrap="square" lIns="0" tIns="12065" rIns="0" bIns="0" rtlCol="0">
            <a:spAutoFit/>
          </a:bodyPr>
          <a:lstStyle/>
          <a:p>
            <a:pPr marR="55880" algn="just">
              <a:lnSpc>
                <a:spcPct val="110800"/>
              </a:lnSpc>
              <a:spcBef>
                <a:spcPts val="800"/>
              </a:spcBef>
            </a:pPr>
            <a:r>
              <a:rPr lang="es-ES" sz="1100" spc="60" dirty="0">
                <a:latin typeface="Trebuchet MS" panose="020B0603020202020204" pitchFamily="34" charset="0"/>
                <a:cs typeface="Arial MT"/>
              </a:rPr>
              <a:t>También es posible determinar la energía de paso de un interruptor automático a partir de la ecuación de energía [59]</a:t>
            </a:r>
          </a:p>
          <a:p>
            <a:pPr marR="55880" algn="just">
              <a:lnSpc>
                <a:spcPct val="110800"/>
              </a:lnSpc>
              <a:spcBef>
                <a:spcPts val="800"/>
              </a:spcBef>
            </a:pPr>
            <a:endParaRPr lang="es-ES" sz="1100" spc="60" dirty="0" smtClean="0">
              <a:latin typeface="Trebuchet MS" panose="020B0603020202020204" pitchFamily="34" charset="0"/>
              <a:cs typeface="Arial MT"/>
            </a:endParaRPr>
          </a:p>
          <a:p>
            <a:pPr marR="55880" algn="just">
              <a:lnSpc>
                <a:spcPct val="110800"/>
              </a:lnSpc>
              <a:spcBef>
                <a:spcPts val="800"/>
              </a:spcBef>
            </a:pPr>
            <a:r>
              <a:rPr lang="es-ES" sz="1100" spc="60" dirty="0" smtClean="0">
                <a:latin typeface="Trebuchet MS" panose="020B0603020202020204" pitchFamily="34" charset="0"/>
                <a:cs typeface="Arial MT"/>
              </a:rPr>
              <a:t>El </a:t>
            </a:r>
            <a:r>
              <a:rPr lang="es-ES" sz="1100" spc="60" dirty="0">
                <a:latin typeface="Trebuchet MS" panose="020B0603020202020204" pitchFamily="34" charset="0"/>
                <a:cs typeface="Arial MT"/>
              </a:rPr>
              <a:t>aumento de </a:t>
            </a:r>
            <a:r>
              <a:rPr lang="es-ES" sz="1100" spc="60" dirty="0" smtClean="0">
                <a:latin typeface="Trebuchet MS" panose="020B0603020202020204" pitchFamily="34" charset="0"/>
                <a:cs typeface="Arial MT"/>
              </a:rPr>
              <a:t>temperatura </a:t>
            </a:r>
            <a:r>
              <a:rPr lang="es-ES" sz="1100" spc="60" dirty="0">
                <a:latin typeface="Trebuchet MS" panose="020B0603020202020204" pitchFamily="34" charset="0"/>
                <a:cs typeface="Arial MT"/>
              </a:rPr>
              <a:t>del conductor viene dado por:</a:t>
            </a:r>
          </a:p>
          <a:p>
            <a:pPr marR="55880" algn="just">
              <a:lnSpc>
                <a:spcPct val="110800"/>
              </a:lnSpc>
              <a:spcBef>
                <a:spcPts val="800"/>
              </a:spcBef>
            </a:pPr>
            <a:endParaRPr lang="es-ES" sz="1100" spc="60" dirty="0" smtClean="0">
              <a:latin typeface="Trebuchet MS" panose="020B0603020202020204" pitchFamily="34" charset="0"/>
              <a:cs typeface="Arial MT"/>
            </a:endParaRPr>
          </a:p>
          <a:p>
            <a:pPr marR="55880" algn="just">
              <a:lnSpc>
                <a:spcPct val="110800"/>
              </a:lnSpc>
              <a:spcBef>
                <a:spcPts val="800"/>
              </a:spcBef>
            </a:pPr>
            <a:endParaRPr lang="es-ES" sz="1100" spc="60" dirty="0">
              <a:latin typeface="Trebuchet MS" panose="020B0603020202020204" pitchFamily="34" charset="0"/>
              <a:cs typeface="Arial MT"/>
            </a:endParaRPr>
          </a:p>
          <a:p>
            <a:pPr marR="55880" algn="just">
              <a:lnSpc>
                <a:spcPct val="110800"/>
              </a:lnSpc>
              <a:spcBef>
                <a:spcPts val="800"/>
              </a:spcBef>
            </a:pPr>
            <a:endParaRPr lang="es-ES" sz="1100" spc="60" dirty="0" smtClean="0">
              <a:latin typeface="Trebuchet MS" panose="020B0603020202020204" pitchFamily="34" charset="0"/>
              <a:cs typeface="Arial MT"/>
            </a:endParaRPr>
          </a:p>
          <a:p>
            <a:pPr marR="55880" algn="just">
              <a:lnSpc>
                <a:spcPct val="110800"/>
              </a:lnSpc>
              <a:spcBef>
                <a:spcPts val="800"/>
              </a:spcBef>
            </a:pPr>
            <a:endParaRPr lang="es-ES" sz="1100" spc="60" dirty="0">
              <a:latin typeface="Trebuchet MS" panose="020B0603020202020204" pitchFamily="34" charset="0"/>
              <a:cs typeface="Arial MT"/>
            </a:endParaRPr>
          </a:p>
          <a:p>
            <a:pPr marR="55880" algn="just">
              <a:lnSpc>
                <a:spcPct val="110800"/>
              </a:lnSpc>
              <a:spcBef>
                <a:spcPts val="800"/>
              </a:spcBef>
            </a:pPr>
            <a:endParaRPr lang="es-ES" sz="1100" spc="60" dirty="0" smtClean="0">
              <a:latin typeface="Trebuchet MS" panose="020B0603020202020204" pitchFamily="34" charset="0"/>
              <a:cs typeface="Arial MT"/>
            </a:endParaRPr>
          </a:p>
          <a:p>
            <a:pPr marR="55880" algn="just">
              <a:lnSpc>
                <a:spcPct val="110800"/>
              </a:lnSpc>
              <a:spcBef>
                <a:spcPts val="800"/>
              </a:spcBef>
            </a:pPr>
            <a:endParaRPr lang="es-ES" sz="1100" spc="60" dirty="0">
              <a:latin typeface="Trebuchet MS" panose="020B0603020202020204" pitchFamily="34" charset="0"/>
              <a:cs typeface="Arial MT"/>
            </a:endParaRPr>
          </a:p>
          <a:p>
            <a:pPr marR="55880" algn="just">
              <a:lnSpc>
                <a:spcPct val="110800"/>
              </a:lnSpc>
              <a:spcBef>
                <a:spcPts val="800"/>
              </a:spcBef>
            </a:pPr>
            <a:endParaRPr lang="es-ES" sz="1100" spc="60" dirty="0" smtClean="0">
              <a:latin typeface="Trebuchet MS" panose="020B0603020202020204" pitchFamily="34" charset="0"/>
              <a:cs typeface="Arial MT"/>
            </a:endParaRPr>
          </a:p>
          <a:p>
            <a:pPr marR="55880" algn="just">
              <a:lnSpc>
                <a:spcPct val="110800"/>
              </a:lnSpc>
              <a:spcBef>
                <a:spcPts val="800"/>
              </a:spcBef>
            </a:pPr>
            <a:endParaRPr lang="es-ES" sz="1100" spc="60" dirty="0">
              <a:latin typeface="Trebuchet MS" panose="020B0603020202020204" pitchFamily="34" charset="0"/>
              <a:cs typeface="Arial MT"/>
            </a:endParaRPr>
          </a:p>
          <a:p>
            <a:pPr marR="55880" algn="just">
              <a:lnSpc>
                <a:spcPct val="110800"/>
              </a:lnSpc>
              <a:spcBef>
                <a:spcPts val="800"/>
              </a:spcBef>
            </a:pPr>
            <a:endParaRPr lang="es-ES" sz="1100" spc="60" dirty="0" smtClean="0">
              <a:latin typeface="Trebuchet MS" panose="020B0603020202020204" pitchFamily="34" charset="0"/>
              <a:cs typeface="Arial MT"/>
            </a:endParaRPr>
          </a:p>
          <a:p>
            <a:pPr marR="55880" algn="just">
              <a:lnSpc>
                <a:spcPct val="110800"/>
              </a:lnSpc>
              <a:spcBef>
                <a:spcPts val="800"/>
              </a:spcBef>
            </a:pPr>
            <a:endParaRPr lang="es-ES" sz="1100" spc="60" dirty="0">
              <a:latin typeface="Trebuchet MS" panose="020B0603020202020204" pitchFamily="34" charset="0"/>
              <a:cs typeface="Arial MT"/>
            </a:endParaRPr>
          </a:p>
          <a:p>
            <a:pPr marR="55880" algn="just">
              <a:lnSpc>
                <a:spcPct val="110800"/>
              </a:lnSpc>
              <a:spcBef>
                <a:spcPts val="800"/>
              </a:spcBef>
            </a:pPr>
            <a:endParaRPr lang="es-ES" sz="1100" spc="60" dirty="0" smtClean="0">
              <a:latin typeface="Trebuchet MS" panose="020B0603020202020204" pitchFamily="34" charset="0"/>
              <a:cs typeface="Arial MT"/>
            </a:endParaRPr>
          </a:p>
          <a:p>
            <a:pPr marR="55880" algn="just">
              <a:lnSpc>
                <a:spcPct val="110800"/>
              </a:lnSpc>
              <a:spcBef>
                <a:spcPts val="800"/>
              </a:spcBef>
            </a:pPr>
            <a:endParaRPr lang="es-ES" sz="1100" spc="60" dirty="0">
              <a:latin typeface="Trebuchet MS" panose="020B0603020202020204" pitchFamily="34" charset="0"/>
              <a:cs typeface="Arial MT"/>
            </a:endParaRPr>
          </a:p>
          <a:p>
            <a:pPr marR="55880" algn="just">
              <a:lnSpc>
                <a:spcPct val="110800"/>
              </a:lnSpc>
              <a:spcBef>
                <a:spcPts val="800"/>
              </a:spcBef>
            </a:pPr>
            <a:endParaRPr lang="es-ES" sz="1100" spc="60" dirty="0" smtClean="0">
              <a:latin typeface="Trebuchet MS" panose="020B0603020202020204" pitchFamily="34" charset="0"/>
              <a:cs typeface="Arial MT"/>
            </a:endParaRPr>
          </a:p>
          <a:p>
            <a:pPr marR="55880" algn="just">
              <a:lnSpc>
                <a:spcPct val="110800"/>
              </a:lnSpc>
              <a:spcBef>
                <a:spcPts val="800"/>
              </a:spcBef>
            </a:pPr>
            <a:endParaRPr lang="es-ES" sz="1100" spc="60" dirty="0">
              <a:latin typeface="Trebuchet MS" panose="020B0603020202020204" pitchFamily="34" charset="0"/>
              <a:cs typeface="Arial MT"/>
            </a:endParaRPr>
          </a:p>
        </p:txBody>
      </p:sp>
      <p:pic>
        <p:nvPicPr>
          <p:cNvPr id="47" name="Imagen 46"/>
          <p:cNvPicPr>
            <a:picLocks noChangeAspect="1"/>
          </p:cNvPicPr>
          <p:nvPr/>
        </p:nvPicPr>
        <p:blipFill>
          <a:blip r:embed="rId2"/>
          <a:stretch>
            <a:fillRect/>
          </a:stretch>
        </p:blipFill>
        <p:spPr>
          <a:xfrm>
            <a:off x="304800" y="571500"/>
            <a:ext cx="4648200" cy="352425"/>
          </a:xfrm>
          <a:prstGeom prst="rect">
            <a:avLst/>
          </a:prstGeom>
        </p:spPr>
      </p:pic>
      <p:pic>
        <p:nvPicPr>
          <p:cNvPr id="49" name="Imagen 48"/>
          <p:cNvPicPr>
            <a:picLocks noChangeAspect="1"/>
          </p:cNvPicPr>
          <p:nvPr/>
        </p:nvPicPr>
        <p:blipFill>
          <a:blip r:embed="rId3"/>
          <a:stretch>
            <a:fillRect/>
          </a:stretch>
        </p:blipFill>
        <p:spPr>
          <a:xfrm>
            <a:off x="252412" y="1228725"/>
            <a:ext cx="4752975" cy="4266456"/>
          </a:xfrm>
          <a:prstGeom prst="rect">
            <a:avLst/>
          </a:prstGeom>
        </p:spPr>
      </p:pic>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800" y="342900"/>
            <a:ext cx="8610600" cy="2882199"/>
          </a:xfrm>
          <a:prstGeom prst="rect">
            <a:avLst/>
          </a:prstGeom>
        </p:spPr>
        <p:txBody>
          <a:bodyPr vert="horz" wrap="square" lIns="0" tIns="12065" rIns="0" bIns="0" rtlCol="0">
            <a:spAutoFit/>
          </a:bodyPr>
          <a:lstStyle/>
          <a:p>
            <a:pPr marR="55880" algn="just">
              <a:lnSpc>
                <a:spcPct val="110800"/>
              </a:lnSpc>
              <a:spcBef>
                <a:spcPts val="800"/>
              </a:spcBef>
            </a:pPr>
            <a:r>
              <a:rPr lang="es-ES" sz="1100" spc="60" dirty="0" smtClean="0">
                <a:latin typeface="Trebuchet MS" panose="020B0603020202020204" pitchFamily="34" charset="0"/>
                <a:cs typeface="Arial MT"/>
              </a:rPr>
              <a:t>Para </a:t>
            </a:r>
            <a:r>
              <a:rPr lang="es-ES" sz="1100" spc="60" dirty="0">
                <a:latin typeface="Trebuchet MS" panose="020B0603020202020204" pitchFamily="34" charset="0"/>
                <a:cs typeface="Arial MT"/>
              </a:rPr>
              <a:t>una sección transversal conocida del conductor y un aumento de temperatura máximo conocido, obtenemos la energía máxima por unidad que puede pasar un dispositivo de protección en caso de cortocircuito sin sobrecargar la línea:</a:t>
            </a:r>
          </a:p>
          <a:p>
            <a:pPr marR="55880" algn="just">
              <a:lnSpc>
                <a:spcPct val="110800"/>
              </a:lnSpc>
              <a:spcBef>
                <a:spcPts val="800"/>
              </a:spcBef>
            </a:pPr>
            <a:endParaRPr lang="es-ES" sz="1100" spc="60" dirty="0">
              <a:latin typeface="Trebuchet MS" panose="020B0603020202020204" pitchFamily="34" charset="0"/>
              <a:cs typeface="Arial MT"/>
            </a:endParaRPr>
          </a:p>
          <a:p>
            <a:pPr marR="55880" algn="just">
              <a:lnSpc>
                <a:spcPct val="110800"/>
              </a:lnSpc>
              <a:spcBef>
                <a:spcPts val="800"/>
              </a:spcBef>
            </a:pPr>
            <a:r>
              <a:rPr lang="es-ES" sz="1100" spc="60" dirty="0">
                <a:latin typeface="Trebuchet MS" panose="020B0603020202020204" pitchFamily="34" charset="0"/>
                <a:cs typeface="Arial MT"/>
              </a:rPr>
              <a:t>En general, se puede suponer un cortocircuito unipolar, que debe interrumpirse en 0,4 segundos para circuitos de salida de hasta 35 A o en 5 segundos a 35 A para circuitos conectados permanentemente.</a:t>
            </a:r>
          </a:p>
          <a:p>
            <a:pPr marR="55880" algn="just">
              <a:lnSpc>
                <a:spcPct val="110800"/>
              </a:lnSpc>
              <a:spcBef>
                <a:spcPts val="800"/>
              </a:spcBef>
            </a:pPr>
            <a:r>
              <a:rPr lang="es-ES" sz="1100" spc="60" dirty="0">
                <a:latin typeface="Trebuchet MS" panose="020B0603020202020204" pitchFamily="34" charset="0"/>
                <a:cs typeface="Arial MT"/>
              </a:rPr>
              <a:t>Para un cortocircuito, debe cumplirse lo siguiente:</a:t>
            </a:r>
          </a:p>
          <a:p>
            <a:pPr marR="55880" algn="just">
              <a:lnSpc>
                <a:spcPct val="110800"/>
              </a:lnSpc>
              <a:spcBef>
                <a:spcPts val="800"/>
              </a:spcBef>
            </a:pPr>
            <a:endParaRPr lang="es-ES" sz="1100" spc="60" dirty="0">
              <a:latin typeface="Trebuchet MS" panose="020B0603020202020204" pitchFamily="34" charset="0"/>
              <a:cs typeface="Arial MT"/>
            </a:endParaRPr>
          </a:p>
          <a:p>
            <a:pPr marL="171450" marR="55880" indent="-171450" algn="just">
              <a:lnSpc>
                <a:spcPct val="110800"/>
              </a:lnSpc>
              <a:spcBef>
                <a:spcPts val="800"/>
              </a:spcBef>
              <a:buFont typeface="Arial" panose="020B0604020202020204" pitchFamily="34" charset="0"/>
              <a:buChar char="•"/>
            </a:pPr>
            <a:r>
              <a:rPr lang="es-ES" sz="1100" spc="60" dirty="0">
                <a:latin typeface="Trebuchet MS" panose="020B0603020202020204" pitchFamily="34" charset="0"/>
                <a:cs typeface="Arial MT"/>
              </a:rPr>
              <a:t>El poder nominal de </a:t>
            </a:r>
            <a:r>
              <a:rPr lang="es-ES" sz="1100" spc="60" dirty="0" smtClean="0">
                <a:latin typeface="Trebuchet MS" panose="020B0603020202020204" pitchFamily="34" charset="0"/>
                <a:cs typeface="Arial MT"/>
              </a:rPr>
              <a:t>apertura </a:t>
            </a:r>
            <a:r>
              <a:rPr lang="es-ES" sz="1100" spc="60" dirty="0">
                <a:latin typeface="Trebuchet MS" panose="020B0603020202020204" pitchFamily="34" charset="0"/>
                <a:cs typeface="Arial MT"/>
              </a:rPr>
              <a:t>del dispositivo de protección contra </a:t>
            </a:r>
            <a:r>
              <a:rPr lang="es-ES" sz="1100" spc="60" dirty="0" err="1">
                <a:latin typeface="Trebuchet MS" panose="020B0603020202020204" pitchFamily="34" charset="0"/>
                <a:cs typeface="Arial MT"/>
              </a:rPr>
              <a:t>sobrecorriente</a:t>
            </a:r>
            <a:r>
              <a:rPr lang="es-ES" sz="1100" spc="60" dirty="0">
                <a:latin typeface="Trebuchet MS" panose="020B0603020202020204" pitchFamily="34" charset="0"/>
                <a:cs typeface="Arial MT"/>
              </a:rPr>
              <a:t> </a:t>
            </a:r>
            <a:r>
              <a:rPr lang="es-ES" sz="1100" spc="60" dirty="0" err="1" smtClean="0">
                <a:latin typeface="Trebuchet MS" panose="020B0603020202020204" pitchFamily="34" charset="0"/>
                <a:cs typeface="Arial MT"/>
              </a:rPr>
              <a:t>Icn</a:t>
            </a:r>
            <a:r>
              <a:rPr lang="es-ES" sz="1100" spc="60" dirty="0" smtClean="0">
                <a:latin typeface="Trebuchet MS" panose="020B0603020202020204" pitchFamily="34" charset="0"/>
                <a:cs typeface="Arial MT"/>
              </a:rPr>
              <a:t> </a:t>
            </a:r>
            <a:r>
              <a:rPr lang="es-ES" sz="1100" spc="60" dirty="0">
                <a:latin typeface="Trebuchet MS" panose="020B0603020202020204" pitchFamily="34" charset="0"/>
                <a:cs typeface="Arial MT"/>
              </a:rPr>
              <a:t>debe ser mayor que la corriente de cortocircuito tripolar al comienzo de la </a:t>
            </a:r>
            <a:r>
              <a:rPr lang="es-ES" sz="1100" spc="60" dirty="0" smtClean="0">
                <a:latin typeface="Trebuchet MS" panose="020B0603020202020204" pitchFamily="34" charset="0"/>
                <a:cs typeface="Arial MT"/>
              </a:rPr>
              <a:t>línea Ik</a:t>
            </a:r>
            <a:r>
              <a:rPr lang="es-ES" sz="1100" spc="60" dirty="0">
                <a:latin typeface="Trebuchet MS" panose="020B0603020202020204" pitchFamily="34" charset="0"/>
                <a:cs typeface="Arial MT"/>
              </a:rPr>
              <a:t>''3.</a:t>
            </a:r>
          </a:p>
          <a:p>
            <a:pPr marL="171450" marR="55880" indent="-171450" algn="just">
              <a:lnSpc>
                <a:spcPct val="110800"/>
              </a:lnSpc>
              <a:spcBef>
                <a:spcPts val="800"/>
              </a:spcBef>
              <a:buFont typeface="Arial" panose="020B0604020202020204" pitchFamily="34" charset="0"/>
              <a:buChar char="•"/>
            </a:pPr>
            <a:r>
              <a:rPr lang="es-ES" sz="1100" spc="60" dirty="0">
                <a:latin typeface="Trebuchet MS" panose="020B0603020202020204" pitchFamily="34" charset="0"/>
                <a:cs typeface="Arial MT"/>
              </a:rPr>
              <a:t>El ajuste de corriente del dispositivo de disparo por cortocircuito </a:t>
            </a:r>
            <a:r>
              <a:rPr lang="es-ES" sz="1100" spc="60" dirty="0" err="1">
                <a:latin typeface="Trebuchet MS" panose="020B0603020202020204" pitchFamily="34" charset="0"/>
                <a:cs typeface="Arial MT"/>
              </a:rPr>
              <a:t>Irm</a:t>
            </a:r>
            <a:r>
              <a:rPr lang="es-ES" sz="1100" spc="60" dirty="0">
                <a:latin typeface="Trebuchet MS" panose="020B0603020202020204" pitchFamily="34" charset="0"/>
                <a:cs typeface="Arial MT"/>
              </a:rPr>
              <a:t> debe ser inferior o igual a la corriente de cortocircuito unipolar al final de la línea Ik''1 .</a:t>
            </a:r>
            <a:endParaRPr sz="950" dirty="0">
              <a:latin typeface="Arial MT"/>
              <a:cs typeface="Arial MT"/>
            </a:endParaRPr>
          </a:p>
        </p:txBody>
      </p:sp>
      <p:pic>
        <p:nvPicPr>
          <p:cNvPr id="2" name="Imagen 1"/>
          <p:cNvPicPr>
            <a:picLocks noChangeAspect="1"/>
          </p:cNvPicPr>
          <p:nvPr/>
        </p:nvPicPr>
        <p:blipFill>
          <a:blip r:embed="rId2"/>
          <a:stretch>
            <a:fillRect/>
          </a:stretch>
        </p:blipFill>
        <p:spPr>
          <a:xfrm>
            <a:off x="914400" y="800100"/>
            <a:ext cx="4686300" cy="400050"/>
          </a:xfrm>
          <a:prstGeom prst="rect">
            <a:avLst/>
          </a:prstGeom>
        </p:spPr>
      </p:pic>
    </p:spTree>
    <p:extLst>
      <p:ext uri="{BB962C8B-B14F-4D97-AF65-F5344CB8AC3E}">
        <p14:creationId xmlns:p14="http://schemas.microsoft.com/office/powerpoint/2010/main" val="3026037909"/>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800" y="298377"/>
            <a:ext cx="8610600" cy="5090496"/>
          </a:xfrm>
          <a:prstGeom prst="rect">
            <a:avLst/>
          </a:prstGeom>
        </p:spPr>
        <p:txBody>
          <a:bodyPr vert="horz" wrap="square" lIns="0" tIns="12065" rIns="0" bIns="0" rtlCol="0">
            <a:spAutoFit/>
          </a:bodyPr>
          <a:lstStyle/>
          <a:p>
            <a:pPr algn="just">
              <a:lnSpc>
                <a:spcPct val="100000"/>
              </a:lnSpc>
            </a:pPr>
            <a:r>
              <a:rPr lang="es-ES" sz="1100" spc="-25" dirty="0">
                <a:latin typeface="Trebuchet MS" panose="020B0603020202020204" pitchFamily="34" charset="0"/>
                <a:cs typeface="Arial MT"/>
              </a:rPr>
              <a:t>Como dispositivos de protección contra </a:t>
            </a:r>
            <a:r>
              <a:rPr lang="es-ES" sz="1100" spc="-25" dirty="0" err="1">
                <a:latin typeface="Trebuchet MS" panose="020B0603020202020204" pitchFamily="34" charset="0"/>
                <a:cs typeface="Arial MT"/>
              </a:rPr>
              <a:t>sobrecorriente</a:t>
            </a:r>
            <a:r>
              <a:rPr lang="es-ES" sz="1100" spc="-25" dirty="0">
                <a:latin typeface="Trebuchet MS" panose="020B0603020202020204" pitchFamily="34" charset="0"/>
                <a:cs typeface="Arial MT"/>
              </a:rPr>
              <a:t> se pueden utilizar los siguientes</a:t>
            </a:r>
            <a:r>
              <a:rPr lang="es-ES" sz="1100" spc="-25" dirty="0" smtClean="0">
                <a:latin typeface="Trebuchet MS" panose="020B0603020202020204" pitchFamily="34" charset="0"/>
                <a:cs typeface="Arial MT"/>
              </a:rPr>
              <a:t>:</a:t>
            </a:r>
          </a:p>
          <a:p>
            <a:pPr algn="just">
              <a:lnSpc>
                <a:spcPct val="100000"/>
              </a:lnSpc>
            </a:pPr>
            <a:endParaRPr lang="es-ES" sz="1100" spc="-25" dirty="0">
              <a:latin typeface="Trebuchet MS" panose="020B0603020202020204" pitchFamily="34" charset="0"/>
              <a:cs typeface="Arial MT"/>
            </a:endParaRPr>
          </a:p>
          <a:p>
            <a:pPr marL="228600" indent="-228600" algn="just">
              <a:lnSpc>
                <a:spcPct val="100000"/>
              </a:lnSpc>
              <a:buFont typeface="+mj-lt"/>
              <a:buAutoNum type="arabicPeriod"/>
            </a:pPr>
            <a:r>
              <a:rPr lang="es-ES" sz="1100" b="1" spc="-25" dirty="0">
                <a:latin typeface="Trebuchet MS" panose="020B0603020202020204" pitchFamily="34" charset="0"/>
                <a:cs typeface="Arial MT"/>
              </a:rPr>
              <a:t>Dispositivos que protegen contra sobrecarga</a:t>
            </a:r>
          </a:p>
          <a:p>
            <a:pPr marL="228600" indent="-228600" algn="just">
              <a:lnSpc>
                <a:spcPct val="100000"/>
              </a:lnSpc>
              <a:buFont typeface="+mj-lt"/>
              <a:buAutoNum type="arabicPeriod"/>
            </a:pPr>
            <a:r>
              <a:rPr lang="es-ES" sz="1100" b="1" spc="-25" dirty="0">
                <a:latin typeface="Trebuchet MS" panose="020B0603020202020204" pitchFamily="34" charset="0"/>
                <a:cs typeface="Arial MT"/>
              </a:rPr>
              <a:t>Dispositivos que protegen contra cortocircuitos.</a:t>
            </a:r>
          </a:p>
          <a:p>
            <a:pPr marL="228600" indent="-228600" algn="just">
              <a:lnSpc>
                <a:spcPct val="100000"/>
              </a:lnSpc>
              <a:buFont typeface="+mj-lt"/>
              <a:buAutoNum type="arabicPeriod"/>
            </a:pPr>
            <a:r>
              <a:rPr lang="es-ES" sz="1100" b="1" spc="-25" dirty="0">
                <a:latin typeface="Trebuchet MS" panose="020B0603020202020204" pitchFamily="34" charset="0"/>
                <a:cs typeface="Arial MT"/>
              </a:rPr>
              <a:t>Dispositivos que protegen contra sobrecargas y cortocircuitos.</a:t>
            </a:r>
          </a:p>
          <a:p>
            <a:pPr algn="just">
              <a:lnSpc>
                <a:spcPct val="100000"/>
              </a:lnSpc>
            </a:pPr>
            <a:endParaRPr lang="es-ES" sz="1100" spc="-25" dirty="0">
              <a:latin typeface="Trebuchet MS" panose="020B0603020202020204" pitchFamily="34" charset="0"/>
              <a:cs typeface="Arial MT"/>
            </a:endParaRPr>
          </a:p>
          <a:p>
            <a:pPr algn="just">
              <a:lnSpc>
                <a:spcPct val="100000"/>
              </a:lnSpc>
            </a:pPr>
            <a:r>
              <a:rPr lang="es-ES" sz="1100" b="1" spc="-25" dirty="0">
                <a:latin typeface="Trebuchet MS" panose="020B0603020202020204" pitchFamily="34" charset="0"/>
                <a:cs typeface="Arial MT"/>
              </a:rPr>
              <a:t>11.3.1 Designación de Conductores</a:t>
            </a:r>
          </a:p>
          <a:p>
            <a:pPr algn="just">
              <a:lnSpc>
                <a:spcPct val="100000"/>
              </a:lnSpc>
            </a:pPr>
            <a:endParaRPr lang="es-ES" sz="1100" spc="-25" dirty="0">
              <a:latin typeface="Trebuchet MS" panose="020B0603020202020204" pitchFamily="34" charset="0"/>
              <a:cs typeface="Arial MT"/>
            </a:endParaRPr>
          </a:p>
          <a:p>
            <a:pPr algn="just">
              <a:lnSpc>
                <a:spcPct val="100000"/>
              </a:lnSpc>
            </a:pPr>
            <a:r>
              <a:rPr lang="es-ES" sz="1100" spc="-25" dirty="0">
                <a:latin typeface="Trebuchet MS" panose="020B0603020202020204" pitchFamily="34" charset="0"/>
                <a:cs typeface="Arial MT"/>
              </a:rPr>
              <a:t>Los conductores están descritos por el</a:t>
            </a:r>
          </a:p>
          <a:p>
            <a:pPr algn="just">
              <a:lnSpc>
                <a:spcPct val="100000"/>
              </a:lnSpc>
            </a:pPr>
            <a:endParaRPr lang="es-ES" sz="1100" spc="-25" dirty="0">
              <a:latin typeface="Trebuchet MS" panose="020B0603020202020204" pitchFamily="34" charset="0"/>
              <a:cs typeface="Arial MT"/>
            </a:endParaRPr>
          </a:p>
          <a:p>
            <a:pPr marL="171450" indent="-171450" algn="just">
              <a:lnSpc>
                <a:spcPct val="100000"/>
              </a:lnSpc>
              <a:buFont typeface="Arial" panose="020B0604020202020204" pitchFamily="34" charset="0"/>
              <a:buChar char="•"/>
            </a:pPr>
            <a:r>
              <a:rPr lang="es-ES" sz="1100" spc="-25" dirty="0">
                <a:latin typeface="Trebuchet MS" panose="020B0603020202020204" pitchFamily="34" charset="0"/>
                <a:cs typeface="Arial MT"/>
              </a:rPr>
              <a:t>Símbolo de tipo de construcción</a:t>
            </a:r>
          </a:p>
          <a:p>
            <a:pPr marL="180975" algn="just">
              <a:lnSpc>
                <a:spcPct val="100000"/>
              </a:lnSpc>
            </a:pPr>
            <a:r>
              <a:rPr lang="es-ES" sz="1100" spc="-25" dirty="0">
                <a:latin typeface="Trebuchet MS" panose="020B0603020202020204" pitchFamily="34" charset="0"/>
                <a:cs typeface="Arial MT"/>
              </a:rPr>
              <a:t>Este siempre comienza con la letra N (tipo estándar). Las desviaciones del estándar se establecen entre paréntesis. Si no se proporciona N, para este conductor no existe un código de construcción de edificios.</a:t>
            </a:r>
          </a:p>
          <a:p>
            <a:pPr marL="171450" indent="-171450" algn="just">
              <a:lnSpc>
                <a:spcPct val="100000"/>
              </a:lnSpc>
              <a:buFont typeface="Arial" panose="020B0604020202020204" pitchFamily="34" charset="0"/>
              <a:buChar char="•"/>
            </a:pPr>
            <a:r>
              <a:rPr lang="es-ES" sz="1100" spc="-25" dirty="0">
                <a:latin typeface="Trebuchet MS" panose="020B0603020202020204" pitchFamily="34" charset="0"/>
                <a:cs typeface="Arial MT"/>
              </a:rPr>
              <a:t>Número de núcleos x sección transversal nominal en mm2</a:t>
            </a:r>
          </a:p>
          <a:p>
            <a:pPr marL="171450" indent="-171450" algn="just">
              <a:lnSpc>
                <a:spcPct val="100000"/>
              </a:lnSpc>
              <a:buFont typeface="Arial" panose="020B0604020202020204" pitchFamily="34" charset="0"/>
              <a:buChar char="•"/>
            </a:pPr>
            <a:r>
              <a:rPr lang="es-ES" sz="1100" spc="-25" dirty="0">
                <a:latin typeface="Trebuchet MS" panose="020B0603020202020204" pitchFamily="34" charset="0"/>
                <a:cs typeface="Arial MT"/>
              </a:rPr>
              <a:t>Número de núcleos x sección transversal nominal del conductor de protección distribuido en mm2</a:t>
            </a:r>
          </a:p>
          <a:p>
            <a:pPr marL="171450" indent="-171450" algn="just">
              <a:lnSpc>
                <a:spcPct val="100000"/>
              </a:lnSpc>
              <a:buFont typeface="Arial" panose="020B0604020202020204" pitchFamily="34" charset="0"/>
              <a:buChar char="•"/>
            </a:pPr>
            <a:r>
              <a:rPr lang="es-ES" sz="1100" spc="-25" dirty="0">
                <a:latin typeface="Trebuchet MS" panose="020B0603020202020204" pitchFamily="34" charset="0"/>
                <a:cs typeface="Arial MT"/>
              </a:rPr>
              <a:t>Tensiones nominales para conductor en o</a:t>
            </a:r>
          </a:p>
          <a:p>
            <a:pPr algn="just">
              <a:lnSpc>
                <a:spcPct val="100000"/>
              </a:lnSpc>
            </a:pPr>
            <a:endParaRPr lang="es-ES" sz="1100" spc="-25" dirty="0">
              <a:latin typeface="Trebuchet MS" panose="020B0603020202020204" pitchFamily="34" charset="0"/>
              <a:cs typeface="Arial MT"/>
            </a:endParaRPr>
          </a:p>
          <a:p>
            <a:pPr algn="just">
              <a:lnSpc>
                <a:spcPct val="100000"/>
              </a:lnSpc>
            </a:pPr>
            <a:r>
              <a:rPr lang="es-ES" sz="1100" b="1" spc="-25" dirty="0">
                <a:latin typeface="Trebuchet MS" panose="020B0603020202020204" pitchFamily="34" charset="0"/>
                <a:cs typeface="Arial MT"/>
              </a:rPr>
              <a:t>Ejemplo de una línea: Línea recubierta de PVC NYM-J 3 x 2,5 </a:t>
            </a:r>
            <a:endParaRPr lang="es-ES" sz="1100" b="1" spc="-25" dirty="0" smtClean="0">
              <a:latin typeface="Trebuchet MS" panose="020B0603020202020204" pitchFamily="34" charset="0"/>
              <a:cs typeface="Arial MT"/>
            </a:endParaRPr>
          </a:p>
          <a:p>
            <a:pPr algn="just">
              <a:lnSpc>
                <a:spcPct val="100000"/>
              </a:lnSpc>
            </a:pPr>
            <a:r>
              <a:rPr lang="es-ES" sz="1100" spc="-25" dirty="0" smtClean="0">
                <a:latin typeface="Trebuchet MS" panose="020B0603020202020204" pitchFamily="34" charset="0"/>
                <a:cs typeface="Arial MT"/>
              </a:rPr>
              <a:t>Aquí </a:t>
            </a:r>
            <a:r>
              <a:rPr lang="es-ES" sz="1100" spc="-25" dirty="0">
                <a:latin typeface="Trebuchet MS" panose="020B0603020202020204" pitchFamily="34" charset="0"/>
                <a:cs typeface="Arial MT"/>
              </a:rPr>
              <a:t>los significados de los símbolos son</a:t>
            </a:r>
            <a:r>
              <a:rPr lang="es-ES" sz="1100" spc="-25" dirty="0" smtClean="0">
                <a:latin typeface="Trebuchet MS" panose="020B0603020202020204" pitchFamily="34" charset="0"/>
                <a:cs typeface="Arial MT"/>
              </a:rPr>
              <a:t>:</a:t>
            </a:r>
          </a:p>
          <a:p>
            <a:pPr algn="just">
              <a:lnSpc>
                <a:spcPct val="100000"/>
              </a:lnSpc>
            </a:pPr>
            <a:endParaRPr lang="es-ES" sz="1100" spc="-25" dirty="0">
              <a:latin typeface="Trebuchet MS" panose="020B0603020202020204" pitchFamily="34" charset="0"/>
              <a:cs typeface="Arial MT"/>
            </a:endParaRPr>
          </a:p>
          <a:p>
            <a:pPr algn="just">
              <a:lnSpc>
                <a:spcPct val="100000"/>
              </a:lnSpc>
            </a:pPr>
            <a:r>
              <a:rPr lang="es-ES" sz="1100" b="1" spc="-25" dirty="0">
                <a:latin typeface="Trebuchet MS" panose="020B0603020202020204" pitchFamily="34" charset="0"/>
                <a:cs typeface="Arial MT"/>
              </a:rPr>
              <a:t>N </a:t>
            </a:r>
            <a:r>
              <a:rPr lang="es-ES" sz="1100" b="1" spc="-25" dirty="0" smtClean="0">
                <a:latin typeface="Trebuchet MS" panose="020B0603020202020204" pitchFamily="34" charset="0"/>
                <a:cs typeface="Arial MT"/>
              </a:rPr>
              <a:t>   Tipo </a:t>
            </a:r>
            <a:r>
              <a:rPr lang="es-ES" sz="1100" b="1" spc="-25" dirty="0">
                <a:latin typeface="Trebuchet MS" panose="020B0603020202020204" pitchFamily="34" charset="0"/>
                <a:cs typeface="Arial MT"/>
              </a:rPr>
              <a:t>estándar </a:t>
            </a:r>
            <a:endParaRPr lang="es-ES" sz="1100" b="1" spc="-25" dirty="0" smtClean="0">
              <a:latin typeface="Trebuchet MS" panose="020B0603020202020204" pitchFamily="34" charset="0"/>
              <a:cs typeface="Arial MT"/>
            </a:endParaRPr>
          </a:p>
          <a:p>
            <a:pPr algn="just">
              <a:lnSpc>
                <a:spcPct val="100000"/>
              </a:lnSpc>
            </a:pPr>
            <a:r>
              <a:rPr lang="es-ES" sz="1100" b="1" spc="-25" dirty="0" smtClean="0">
                <a:latin typeface="Trebuchet MS" panose="020B0603020202020204" pitchFamily="34" charset="0"/>
                <a:cs typeface="Arial MT"/>
              </a:rPr>
              <a:t>Y     Aislamiento </a:t>
            </a:r>
            <a:r>
              <a:rPr lang="es-ES" sz="1100" b="1" spc="-25" dirty="0">
                <a:latin typeface="Trebuchet MS" panose="020B0603020202020204" pitchFamily="34" charset="0"/>
                <a:cs typeface="Arial MT"/>
              </a:rPr>
              <a:t>de PVC</a:t>
            </a:r>
          </a:p>
          <a:p>
            <a:pPr algn="just">
              <a:lnSpc>
                <a:spcPct val="100000"/>
              </a:lnSpc>
            </a:pPr>
            <a:r>
              <a:rPr lang="es-ES" sz="1100" b="1" spc="-25" dirty="0" smtClean="0">
                <a:latin typeface="Trebuchet MS" panose="020B0603020202020204" pitchFamily="34" charset="0"/>
                <a:cs typeface="Arial MT"/>
              </a:rPr>
              <a:t>M     Conductor </a:t>
            </a:r>
            <a:r>
              <a:rPr lang="es-ES" sz="1100" b="1" spc="-25" dirty="0">
                <a:latin typeface="Trebuchet MS" panose="020B0603020202020204" pitchFamily="34" charset="0"/>
                <a:cs typeface="Arial MT"/>
              </a:rPr>
              <a:t>envainado </a:t>
            </a:r>
          </a:p>
          <a:p>
            <a:pPr algn="just">
              <a:lnSpc>
                <a:spcPct val="100000"/>
              </a:lnSpc>
            </a:pPr>
            <a:r>
              <a:rPr lang="es-ES" sz="1100" b="1" spc="-25" dirty="0">
                <a:latin typeface="Trebuchet MS" panose="020B0603020202020204" pitchFamily="34" charset="0"/>
                <a:cs typeface="Arial MT"/>
              </a:rPr>
              <a:t>J </a:t>
            </a:r>
            <a:r>
              <a:rPr lang="es-ES" sz="1100" b="1" spc="-25" dirty="0" smtClean="0">
                <a:latin typeface="Trebuchet MS" panose="020B0603020202020204" pitchFamily="34" charset="0"/>
                <a:cs typeface="Arial MT"/>
              </a:rPr>
              <a:t>     Núcleo </a:t>
            </a:r>
            <a:r>
              <a:rPr lang="es-ES" sz="1100" b="1" spc="-25" dirty="0">
                <a:latin typeface="Trebuchet MS" panose="020B0603020202020204" pitchFamily="34" charset="0"/>
                <a:cs typeface="Arial MT"/>
              </a:rPr>
              <a:t>verde-amarillo (PE)</a:t>
            </a:r>
          </a:p>
          <a:p>
            <a:pPr algn="just">
              <a:lnSpc>
                <a:spcPct val="100000"/>
              </a:lnSpc>
            </a:pPr>
            <a:r>
              <a:rPr lang="es-ES" sz="1100" b="1" spc="-25" dirty="0">
                <a:latin typeface="Trebuchet MS" panose="020B0603020202020204" pitchFamily="34" charset="0"/>
                <a:cs typeface="Arial MT"/>
              </a:rPr>
              <a:t>3 </a:t>
            </a:r>
            <a:r>
              <a:rPr lang="es-ES" sz="1100" b="1" spc="-25" dirty="0" smtClean="0">
                <a:latin typeface="Trebuchet MS" panose="020B0603020202020204" pitchFamily="34" charset="0"/>
                <a:cs typeface="Arial MT"/>
              </a:rPr>
              <a:t>    Tres </a:t>
            </a:r>
            <a:r>
              <a:rPr lang="es-ES" sz="1100" b="1" spc="-25" dirty="0">
                <a:latin typeface="Trebuchet MS" panose="020B0603020202020204" pitchFamily="34" charset="0"/>
                <a:cs typeface="Arial MT"/>
              </a:rPr>
              <a:t>núcleos</a:t>
            </a:r>
          </a:p>
          <a:p>
            <a:pPr algn="just">
              <a:lnSpc>
                <a:spcPct val="100000"/>
              </a:lnSpc>
            </a:pPr>
            <a:r>
              <a:rPr lang="es-ES" sz="1100" b="1" spc="-25" dirty="0">
                <a:latin typeface="Trebuchet MS" panose="020B0603020202020204" pitchFamily="34" charset="0"/>
                <a:cs typeface="Arial MT"/>
              </a:rPr>
              <a:t>2.5 </a:t>
            </a:r>
            <a:r>
              <a:rPr lang="es-ES" sz="1100" b="1" spc="-25" dirty="0" smtClean="0">
                <a:latin typeface="Trebuchet MS" panose="020B0603020202020204" pitchFamily="34" charset="0"/>
                <a:cs typeface="Arial MT"/>
              </a:rPr>
              <a:t> Sección </a:t>
            </a:r>
            <a:r>
              <a:rPr lang="es-ES" sz="1100" b="1" spc="-25" dirty="0">
                <a:latin typeface="Trebuchet MS" panose="020B0603020202020204" pitchFamily="34" charset="0"/>
                <a:cs typeface="Arial MT"/>
              </a:rPr>
              <a:t>transversal nominal del conductor en mm2</a:t>
            </a:r>
          </a:p>
          <a:p>
            <a:pPr algn="just">
              <a:lnSpc>
                <a:spcPct val="100000"/>
              </a:lnSpc>
            </a:pPr>
            <a:endParaRPr lang="es-ES" sz="1100" spc="-25" dirty="0" smtClean="0">
              <a:latin typeface="Trebuchet MS" panose="020B0603020202020204" pitchFamily="34" charset="0"/>
              <a:cs typeface="Arial MT"/>
            </a:endParaRPr>
          </a:p>
          <a:p>
            <a:pPr algn="just">
              <a:lnSpc>
                <a:spcPct val="100000"/>
              </a:lnSpc>
            </a:pPr>
            <a:r>
              <a:rPr lang="es-ES" sz="1100" spc="-25" dirty="0" smtClean="0">
                <a:latin typeface="Trebuchet MS" panose="020B0603020202020204" pitchFamily="34" charset="0"/>
                <a:cs typeface="Arial MT"/>
              </a:rPr>
              <a:t>La </a:t>
            </a:r>
            <a:r>
              <a:rPr lang="es-ES" sz="1100" spc="-25" dirty="0">
                <a:latin typeface="Trebuchet MS" panose="020B0603020202020204" pitchFamily="34" charset="0"/>
                <a:cs typeface="Arial MT"/>
              </a:rPr>
              <a:t>descripción de las líneas armonizadas se compone de tres partes. La primera parte describe el rango de validez y la tensión nominal de la línea. La segunda parte caracteriza los elementos estructurales. La tercera parte da el número de núcleos y la sección transversal nominal, con o sin núcleo verde-amarillo</a:t>
            </a:r>
            <a:r>
              <a:rPr lang="es-ES" sz="1100" spc="-25" dirty="0" smtClean="0">
                <a:latin typeface="Trebuchet MS" panose="020B0603020202020204" pitchFamily="34" charset="0"/>
                <a:cs typeface="Arial MT"/>
              </a:rPr>
              <a:t>.</a:t>
            </a: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800" y="298377"/>
            <a:ext cx="8610600" cy="2151230"/>
          </a:xfrm>
          <a:prstGeom prst="rect">
            <a:avLst/>
          </a:prstGeom>
        </p:spPr>
        <p:txBody>
          <a:bodyPr vert="horz" wrap="square" lIns="0" tIns="12065" rIns="0" bIns="0" rtlCol="0">
            <a:spAutoFit/>
          </a:bodyPr>
          <a:lstStyle/>
          <a:p>
            <a:pPr algn="just">
              <a:lnSpc>
                <a:spcPct val="100000"/>
              </a:lnSpc>
            </a:pPr>
            <a:r>
              <a:rPr lang="es-ES" sz="1100" spc="-25" dirty="0" smtClean="0">
                <a:latin typeface="Trebuchet MS" panose="020B0603020202020204" pitchFamily="34" charset="0"/>
                <a:cs typeface="Arial MT"/>
              </a:rPr>
              <a:t>Ejemplo </a:t>
            </a:r>
            <a:r>
              <a:rPr lang="es-ES" sz="1100" spc="-25" dirty="0">
                <a:latin typeface="Trebuchet MS" panose="020B0603020202020204" pitchFamily="34" charset="0"/>
                <a:cs typeface="Arial MT"/>
              </a:rPr>
              <a:t>de línea: Cable con cubierta de PVC flexible H05 VV-F 3 x 61,5 </a:t>
            </a:r>
            <a:endParaRPr lang="es-ES" sz="1100" spc="-25" dirty="0" smtClean="0">
              <a:latin typeface="Trebuchet MS" panose="020B0603020202020204" pitchFamily="34" charset="0"/>
              <a:cs typeface="Arial MT"/>
            </a:endParaRPr>
          </a:p>
          <a:p>
            <a:pPr algn="just">
              <a:lnSpc>
                <a:spcPct val="100000"/>
              </a:lnSpc>
            </a:pPr>
            <a:r>
              <a:rPr lang="es-ES" sz="1100" spc="-25" dirty="0" smtClean="0">
                <a:latin typeface="Trebuchet MS" panose="020B0603020202020204" pitchFamily="34" charset="0"/>
                <a:cs typeface="Arial MT"/>
              </a:rPr>
              <a:t>Aquí </a:t>
            </a:r>
            <a:r>
              <a:rPr lang="es-ES" sz="1100" spc="-25" dirty="0">
                <a:latin typeface="Trebuchet MS" panose="020B0603020202020204" pitchFamily="34" charset="0"/>
                <a:cs typeface="Arial MT"/>
              </a:rPr>
              <a:t>los símbolos tienen los significados</a:t>
            </a:r>
            <a:r>
              <a:rPr lang="es-ES" sz="1100" spc="-25" dirty="0" smtClean="0">
                <a:latin typeface="Trebuchet MS" panose="020B0603020202020204" pitchFamily="34" charset="0"/>
                <a:cs typeface="Arial MT"/>
              </a:rPr>
              <a:t>:</a:t>
            </a:r>
          </a:p>
          <a:p>
            <a:pPr algn="just">
              <a:lnSpc>
                <a:spcPct val="100000"/>
              </a:lnSpc>
            </a:pPr>
            <a:endParaRPr lang="es-ES" sz="1100" spc="-25" dirty="0">
              <a:latin typeface="Trebuchet MS" panose="020B0603020202020204" pitchFamily="34" charset="0"/>
              <a:cs typeface="Arial MT"/>
            </a:endParaRPr>
          </a:p>
          <a:p>
            <a:pPr algn="just">
              <a:lnSpc>
                <a:spcPct val="100000"/>
              </a:lnSpc>
            </a:pPr>
            <a:r>
              <a:rPr lang="es-ES" sz="1100" b="1" spc="-25" dirty="0">
                <a:latin typeface="Trebuchet MS" panose="020B0603020202020204" pitchFamily="34" charset="0"/>
                <a:cs typeface="Arial MT"/>
              </a:rPr>
              <a:t>H </a:t>
            </a:r>
            <a:r>
              <a:rPr lang="es-ES" sz="1100" b="1" spc="-25" dirty="0" smtClean="0">
                <a:latin typeface="Trebuchet MS" panose="020B0603020202020204" pitchFamily="34" charset="0"/>
                <a:cs typeface="Arial MT"/>
              </a:rPr>
              <a:t>    Tipo </a:t>
            </a:r>
            <a:r>
              <a:rPr lang="es-ES" sz="1100" b="1" spc="-25" dirty="0">
                <a:latin typeface="Trebuchet MS" panose="020B0603020202020204" pitchFamily="34" charset="0"/>
                <a:cs typeface="Arial MT"/>
              </a:rPr>
              <a:t>armonizado</a:t>
            </a:r>
          </a:p>
          <a:p>
            <a:pPr algn="just">
              <a:lnSpc>
                <a:spcPct val="100000"/>
              </a:lnSpc>
            </a:pPr>
            <a:r>
              <a:rPr lang="es-ES" sz="1100" b="1" spc="-25" dirty="0" smtClean="0">
                <a:latin typeface="Trebuchet MS" panose="020B0603020202020204" pitchFamily="34" charset="0"/>
                <a:cs typeface="Arial MT"/>
              </a:rPr>
              <a:t>05    Tensión </a:t>
            </a:r>
            <a:r>
              <a:rPr lang="es-ES" sz="1100" b="1" spc="-25" dirty="0">
                <a:latin typeface="Trebuchet MS" panose="020B0603020202020204" pitchFamily="34" charset="0"/>
                <a:cs typeface="Arial MT"/>
              </a:rPr>
              <a:t>nominal 300/500 V</a:t>
            </a:r>
          </a:p>
          <a:p>
            <a:pPr algn="just">
              <a:lnSpc>
                <a:spcPct val="100000"/>
              </a:lnSpc>
            </a:pPr>
            <a:r>
              <a:rPr lang="es-ES" sz="1100" b="1" spc="-25" dirty="0" smtClean="0">
                <a:latin typeface="Trebuchet MS" panose="020B0603020202020204" pitchFamily="34" charset="0"/>
                <a:cs typeface="Arial MT"/>
              </a:rPr>
              <a:t>V      Aislamiento </a:t>
            </a:r>
            <a:r>
              <a:rPr lang="es-ES" sz="1100" b="1" spc="-25" dirty="0">
                <a:latin typeface="Trebuchet MS" panose="020B0603020202020204" pitchFamily="34" charset="0"/>
                <a:cs typeface="Arial MT"/>
              </a:rPr>
              <a:t>de PVC </a:t>
            </a:r>
          </a:p>
          <a:p>
            <a:pPr algn="just">
              <a:lnSpc>
                <a:spcPct val="100000"/>
              </a:lnSpc>
            </a:pPr>
            <a:r>
              <a:rPr lang="es-ES" sz="1100" b="1" spc="-25" dirty="0">
                <a:latin typeface="Trebuchet MS" panose="020B0603020202020204" pitchFamily="34" charset="0"/>
                <a:cs typeface="Arial MT"/>
              </a:rPr>
              <a:t>V </a:t>
            </a:r>
            <a:r>
              <a:rPr lang="es-ES" sz="1100" b="1" spc="-25" dirty="0" smtClean="0">
                <a:latin typeface="Trebuchet MS" panose="020B0603020202020204" pitchFamily="34" charset="0"/>
                <a:cs typeface="Arial MT"/>
              </a:rPr>
              <a:t>     Cubierta </a:t>
            </a:r>
            <a:r>
              <a:rPr lang="es-ES" sz="1100" b="1" spc="-25" dirty="0">
                <a:latin typeface="Trebuchet MS" panose="020B0603020202020204" pitchFamily="34" charset="0"/>
                <a:cs typeface="Arial MT"/>
              </a:rPr>
              <a:t>de PVC</a:t>
            </a:r>
          </a:p>
          <a:p>
            <a:pPr algn="just">
              <a:lnSpc>
                <a:spcPct val="100000"/>
              </a:lnSpc>
            </a:pPr>
            <a:r>
              <a:rPr lang="es-ES" sz="1100" b="1" spc="-25" dirty="0">
                <a:latin typeface="Trebuchet MS" panose="020B0603020202020204" pitchFamily="34" charset="0"/>
                <a:cs typeface="Arial MT"/>
              </a:rPr>
              <a:t>F </a:t>
            </a:r>
            <a:r>
              <a:rPr lang="es-ES" sz="1100" b="1" spc="-25" dirty="0" smtClean="0">
                <a:latin typeface="Trebuchet MS" panose="020B0603020202020204" pitchFamily="34" charset="0"/>
                <a:cs typeface="Arial MT"/>
              </a:rPr>
              <a:t>     Conductor </a:t>
            </a:r>
            <a:r>
              <a:rPr lang="es-ES" sz="1100" b="1" spc="-25" dirty="0">
                <a:latin typeface="Trebuchet MS" panose="020B0603020202020204" pitchFamily="34" charset="0"/>
                <a:cs typeface="Arial MT"/>
              </a:rPr>
              <a:t>de alambre fino</a:t>
            </a:r>
          </a:p>
          <a:p>
            <a:pPr algn="just">
              <a:lnSpc>
                <a:spcPct val="100000"/>
              </a:lnSpc>
            </a:pPr>
            <a:r>
              <a:rPr lang="es-ES" sz="1100" b="1" spc="-25" dirty="0">
                <a:latin typeface="Trebuchet MS" panose="020B0603020202020204" pitchFamily="34" charset="0"/>
                <a:cs typeface="Arial MT"/>
              </a:rPr>
              <a:t>3 </a:t>
            </a:r>
            <a:r>
              <a:rPr lang="es-ES" sz="1100" b="1" spc="-25" dirty="0" smtClean="0">
                <a:latin typeface="Trebuchet MS" panose="020B0603020202020204" pitchFamily="34" charset="0"/>
                <a:cs typeface="Arial MT"/>
              </a:rPr>
              <a:t>     Tres </a:t>
            </a:r>
            <a:r>
              <a:rPr lang="es-ES" sz="1100" b="1" spc="-25" dirty="0">
                <a:latin typeface="Trebuchet MS" panose="020B0603020202020204" pitchFamily="34" charset="0"/>
                <a:cs typeface="Arial MT"/>
              </a:rPr>
              <a:t>núcleos</a:t>
            </a:r>
          </a:p>
          <a:p>
            <a:pPr algn="just">
              <a:lnSpc>
                <a:spcPct val="100000"/>
              </a:lnSpc>
            </a:pPr>
            <a:r>
              <a:rPr lang="es-ES" sz="1100" b="1" spc="-25" dirty="0" smtClean="0">
                <a:latin typeface="Trebuchet MS" panose="020B0603020202020204" pitchFamily="34" charset="0"/>
                <a:cs typeface="Arial MT"/>
              </a:rPr>
              <a:t>G      </a:t>
            </a:r>
            <a:r>
              <a:rPr lang="es-ES" sz="1100" b="1" spc="-25" dirty="0">
                <a:latin typeface="Trebuchet MS" panose="020B0603020202020204" pitchFamily="34" charset="0"/>
                <a:cs typeface="Arial MT"/>
              </a:rPr>
              <a:t>Con núcleo </a:t>
            </a:r>
            <a:r>
              <a:rPr lang="es-ES" sz="1100" b="1" spc="-25" dirty="0" smtClean="0">
                <a:latin typeface="Trebuchet MS" panose="020B0603020202020204" pitchFamily="34" charset="0"/>
                <a:cs typeface="Arial MT"/>
              </a:rPr>
              <a:t>verde-amarillo</a:t>
            </a:r>
          </a:p>
          <a:p>
            <a:pPr algn="just"/>
            <a:r>
              <a:rPr lang="es-ES" sz="1100" b="1" spc="-25" dirty="0">
                <a:latin typeface="Trebuchet MS" panose="020B0603020202020204" pitchFamily="34" charset="0"/>
                <a:cs typeface="Arial MT"/>
              </a:rPr>
              <a:t>1.5 </a:t>
            </a:r>
            <a:r>
              <a:rPr lang="es-ES" sz="1100" b="1" spc="-25" dirty="0" smtClean="0">
                <a:latin typeface="Trebuchet MS" panose="020B0603020202020204" pitchFamily="34" charset="0"/>
                <a:cs typeface="Arial MT"/>
              </a:rPr>
              <a:t>   Sección </a:t>
            </a:r>
            <a:r>
              <a:rPr lang="es-ES" sz="1100" b="1" spc="-25" dirty="0">
                <a:latin typeface="Trebuchet MS" panose="020B0603020202020204" pitchFamily="34" charset="0"/>
                <a:cs typeface="Arial MT"/>
              </a:rPr>
              <a:t>transversal nominal del conductor en mm2</a:t>
            </a:r>
          </a:p>
          <a:p>
            <a:pPr algn="just">
              <a:lnSpc>
                <a:spcPct val="100000"/>
              </a:lnSpc>
            </a:pPr>
            <a:endParaRPr lang="es-ES" sz="900" dirty="0" smtClean="0">
              <a:latin typeface="Arial MT"/>
              <a:cs typeface="Arial MT"/>
            </a:endParaRPr>
          </a:p>
          <a:p>
            <a:pPr algn="just">
              <a:lnSpc>
                <a:spcPct val="100000"/>
              </a:lnSpc>
            </a:pPr>
            <a:endParaRPr sz="900" dirty="0">
              <a:latin typeface="Arial MT"/>
              <a:cs typeface="Arial MT"/>
            </a:endParaRPr>
          </a:p>
        </p:txBody>
      </p:sp>
    </p:spTree>
    <p:extLst>
      <p:ext uri="{BB962C8B-B14F-4D97-AF65-F5344CB8AC3E}">
        <p14:creationId xmlns:p14="http://schemas.microsoft.com/office/powerpoint/2010/main" val="1615840940"/>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800" y="266700"/>
            <a:ext cx="3352800" cy="5090496"/>
          </a:xfrm>
          <a:prstGeom prst="rect">
            <a:avLst/>
          </a:prstGeom>
        </p:spPr>
        <p:txBody>
          <a:bodyPr vert="horz" wrap="square" lIns="0" tIns="12065" rIns="0" bIns="0" rtlCol="0">
            <a:spAutoFit/>
          </a:bodyPr>
          <a:lstStyle/>
          <a:p>
            <a:pPr algn="just">
              <a:lnSpc>
                <a:spcPct val="100000"/>
              </a:lnSpc>
            </a:pPr>
            <a:r>
              <a:rPr lang="es-ES" sz="1100" b="1" spc="-45" dirty="0" smtClean="0">
                <a:latin typeface="Trebuchet MS" panose="020B0603020202020204" pitchFamily="34" charset="0"/>
                <a:cs typeface="Arial MT"/>
              </a:rPr>
              <a:t>11.3.2   Designación </a:t>
            </a:r>
            <a:r>
              <a:rPr lang="es-ES" sz="1100" b="1" spc="-45" dirty="0">
                <a:latin typeface="Trebuchet MS" panose="020B0603020202020204" pitchFamily="34" charset="0"/>
                <a:cs typeface="Arial MT"/>
              </a:rPr>
              <a:t>de Cables</a:t>
            </a:r>
          </a:p>
          <a:p>
            <a:pPr algn="just">
              <a:lnSpc>
                <a:spcPct val="100000"/>
              </a:lnSpc>
            </a:pPr>
            <a:endParaRPr lang="es-ES" sz="1100" spc="-45" dirty="0">
              <a:latin typeface="Trebuchet MS" panose="020B0603020202020204" pitchFamily="34" charset="0"/>
              <a:cs typeface="Arial MT"/>
            </a:endParaRPr>
          </a:p>
          <a:p>
            <a:pPr algn="just">
              <a:lnSpc>
                <a:spcPct val="100000"/>
              </a:lnSpc>
            </a:pPr>
            <a:r>
              <a:rPr lang="es-ES" sz="1100" spc="-45" dirty="0">
                <a:latin typeface="Trebuchet MS" panose="020B0603020202020204" pitchFamily="34" charset="0"/>
                <a:cs typeface="Arial MT"/>
              </a:rPr>
              <a:t>Los cables están designados con</a:t>
            </a:r>
          </a:p>
          <a:p>
            <a:pPr algn="just">
              <a:lnSpc>
                <a:spcPct val="100000"/>
              </a:lnSpc>
            </a:pPr>
            <a:endParaRPr lang="es-ES" sz="1100" spc="-45" dirty="0">
              <a:latin typeface="Trebuchet MS" panose="020B0603020202020204" pitchFamily="34" charset="0"/>
              <a:cs typeface="Arial MT"/>
            </a:endParaRPr>
          </a:p>
          <a:p>
            <a:pPr marL="171450" indent="-171450" algn="just">
              <a:lnSpc>
                <a:spcPct val="100000"/>
              </a:lnSpc>
              <a:buFont typeface="Arial" panose="020B0604020202020204" pitchFamily="34" charset="0"/>
              <a:buChar char="•"/>
            </a:pPr>
            <a:r>
              <a:rPr lang="es-ES" sz="1100" spc="-45" dirty="0">
                <a:latin typeface="Trebuchet MS" panose="020B0603020202020204" pitchFamily="34" charset="0"/>
                <a:cs typeface="Arial MT"/>
              </a:rPr>
              <a:t>Símbolo de tipo de construcción</a:t>
            </a:r>
          </a:p>
          <a:p>
            <a:pPr marL="180975" algn="just">
              <a:lnSpc>
                <a:spcPct val="100000"/>
              </a:lnSpc>
            </a:pPr>
            <a:r>
              <a:rPr lang="es-ES" sz="1100" spc="-45" dirty="0">
                <a:latin typeface="Trebuchet MS" panose="020B0603020202020204" pitchFamily="34" charset="0"/>
                <a:cs typeface="Arial MT"/>
              </a:rPr>
              <a:t>Este siempre comienza con la letra N (tipo estándar). Las desviaciones del estándar se establecen entre paréntesis. Si no se da N, para esta línea no hay código de construcción de edificios.</a:t>
            </a:r>
          </a:p>
          <a:p>
            <a:pPr marL="171450" indent="-171450" algn="just">
              <a:lnSpc>
                <a:spcPct val="100000"/>
              </a:lnSpc>
              <a:buFont typeface="Arial" panose="020B0604020202020204" pitchFamily="34" charset="0"/>
              <a:buChar char="•"/>
            </a:pPr>
            <a:r>
              <a:rPr lang="es-ES" sz="1100" spc="-45" dirty="0">
                <a:latin typeface="Trebuchet MS" panose="020B0603020202020204" pitchFamily="34" charset="0"/>
                <a:cs typeface="Arial MT"/>
              </a:rPr>
              <a:t>Símbolo para la forma y el tipo de conductor </a:t>
            </a:r>
            <a:endParaRPr lang="es-ES" sz="1100" spc="-45" dirty="0" smtClean="0">
              <a:latin typeface="Trebuchet MS" panose="020B0603020202020204" pitchFamily="34" charset="0"/>
              <a:cs typeface="Arial MT"/>
            </a:endParaRPr>
          </a:p>
          <a:p>
            <a:pPr marL="171450" indent="-171450" algn="just">
              <a:lnSpc>
                <a:spcPct val="100000"/>
              </a:lnSpc>
              <a:buFont typeface="Arial" panose="020B0604020202020204" pitchFamily="34" charset="0"/>
              <a:buChar char="•"/>
            </a:pPr>
            <a:r>
              <a:rPr lang="es-ES" sz="1100" spc="-45" dirty="0" smtClean="0">
                <a:latin typeface="Trebuchet MS" panose="020B0603020202020204" pitchFamily="34" charset="0"/>
                <a:cs typeface="Arial MT"/>
              </a:rPr>
              <a:t>Sección </a:t>
            </a:r>
            <a:r>
              <a:rPr lang="es-ES" sz="1100" spc="-45" dirty="0">
                <a:latin typeface="Trebuchet MS" panose="020B0603020202020204" pitchFamily="34" charset="0"/>
                <a:cs typeface="Arial MT"/>
              </a:rPr>
              <a:t>transversal nominal del blindaje (si lo hay)</a:t>
            </a:r>
          </a:p>
          <a:p>
            <a:pPr marL="171450" indent="-171450" algn="just">
              <a:lnSpc>
                <a:spcPct val="100000"/>
              </a:lnSpc>
              <a:buFont typeface="Arial" panose="020B0604020202020204" pitchFamily="34" charset="0"/>
              <a:buChar char="•"/>
            </a:pPr>
            <a:r>
              <a:rPr lang="es-ES" sz="1100" spc="-45" dirty="0">
                <a:latin typeface="Trebuchet MS" panose="020B0603020202020204" pitchFamily="34" charset="0"/>
                <a:cs typeface="Arial MT"/>
              </a:rPr>
              <a:t>Número de núcleos x sección transversal nominal en mm2</a:t>
            </a:r>
          </a:p>
          <a:p>
            <a:pPr marL="171450" indent="-171450" algn="just">
              <a:lnSpc>
                <a:spcPct val="100000"/>
              </a:lnSpc>
              <a:buFont typeface="Arial" panose="020B0604020202020204" pitchFamily="34" charset="0"/>
              <a:buChar char="•"/>
            </a:pPr>
            <a:r>
              <a:rPr lang="es-ES" sz="1100" spc="-45" dirty="0">
                <a:latin typeface="Trebuchet MS" panose="020B0603020202020204" pitchFamily="34" charset="0"/>
                <a:cs typeface="Arial MT"/>
              </a:rPr>
              <a:t>Número de núcleos x sección transversal nominal del conductor de protección distribuido en </a:t>
            </a:r>
            <a:r>
              <a:rPr lang="es-ES" sz="1100" spc="-45" dirty="0" smtClean="0">
                <a:latin typeface="Trebuchet MS" panose="020B0603020202020204" pitchFamily="34" charset="0"/>
                <a:cs typeface="Arial MT"/>
              </a:rPr>
              <a:t>mm2 </a:t>
            </a:r>
          </a:p>
          <a:p>
            <a:pPr marL="171450" indent="-171450" algn="just">
              <a:lnSpc>
                <a:spcPct val="100000"/>
              </a:lnSpc>
              <a:buFont typeface="Arial" panose="020B0604020202020204" pitchFamily="34" charset="0"/>
              <a:buChar char="•"/>
            </a:pPr>
            <a:r>
              <a:rPr lang="es-ES" sz="1100" spc="-45" dirty="0" smtClean="0">
                <a:latin typeface="Trebuchet MS" panose="020B0603020202020204" pitchFamily="34" charset="0"/>
                <a:cs typeface="Arial MT"/>
              </a:rPr>
              <a:t>Tensiones </a:t>
            </a:r>
            <a:r>
              <a:rPr lang="es-ES" sz="1100" spc="-45" dirty="0">
                <a:latin typeface="Trebuchet MS" panose="020B0603020202020204" pitchFamily="34" charset="0"/>
                <a:cs typeface="Arial MT"/>
              </a:rPr>
              <a:t>nominales del conductor en V o </a:t>
            </a:r>
            <a:r>
              <a:rPr lang="es-ES" sz="1100" spc="-45" dirty="0" err="1">
                <a:latin typeface="Trebuchet MS" panose="020B0603020202020204" pitchFamily="34" charset="0"/>
                <a:cs typeface="Arial MT"/>
              </a:rPr>
              <a:t>kV</a:t>
            </a:r>
            <a:r>
              <a:rPr lang="es-ES" sz="1100" spc="-45" dirty="0">
                <a:latin typeface="Trebuchet MS" panose="020B0603020202020204" pitchFamily="34" charset="0"/>
                <a:cs typeface="Arial MT"/>
              </a:rPr>
              <a:t>, U0/U</a:t>
            </a:r>
          </a:p>
          <a:p>
            <a:pPr algn="just">
              <a:lnSpc>
                <a:spcPct val="100000"/>
              </a:lnSpc>
            </a:pPr>
            <a:endParaRPr lang="es-ES" sz="1100" spc="-45" dirty="0">
              <a:latin typeface="Trebuchet MS" panose="020B0603020202020204" pitchFamily="34" charset="0"/>
              <a:cs typeface="Arial MT"/>
            </a:endParaRPr>
          </a:p>
          <a:p>
            <a:pPr algn="just">
              <a:lnSpc>
                <a:spcPct val="100000"/>
              </a:lnSpc>
            </a:pPr>
            <a:r>
              <a:rPr lang="es-ES" sz="1100" spc="-45" dirty="0">
                <a:latin typeface="Trebuchet MS" panose="020B0603020202020204" pitchFamily="34" charset="0"/>
                <a:cs typeface="Arial MT"/>
              </a:rPr>
              <a:t>Símbolos de tipo de construcción para cables y formas de línea (Figura 11.2):</a:t>
            </a:r>
          </a:p>
          <a:p>
            <a:pPr algn="just">
              <a:lnSpc>
                <a:spcPct val="100000"/>
              </a:lnSpc>
            </a:pPr>
            <a:endParaRPr lang="es-ES" sz="1100" spc="-45" dirty="0">
              <a:latin typeface="Trebuchet MS" panose="020B0603020202020204" pitchFamily="34" charset="0"/>
              <a:cs typeface="Arial MT"/>
            </a:endParaRPr>
          </a:p>
          <a:p>
            <a:pPr algn="just">
              <a:lnSpc>
                <a:spcPct val="100000"/>
              </a:lnSpc>
            </a:pPr>
            <a:r>
              <a:rPr lang="es-ES" sz="1100" spc="-45" dirty="0" smtClean="0">
                <a:latin typeface="Trebuchet MS" panose="020B0603020202020204" pitchFamily="34" charset="0"/>
                <a:cs typeface="Arial MT"/>
              </a:rPr>
              <a:t>Ejemplo </a:t>
            </a:r>
            <a:r>
              <a:rPr lang="es-ES" sz="1100" spc="-45" dirty="0">
                <a:latin typeface="Trebuchet MS" panose="020B0603020202020204" pitchFamily="34" charset="0"/>
                <a:cs typeface="Arial MT"/>
              </a:rPr>
              <a:t>de cable: cable PROTODUR NAYCWY 3 x 150 SE/150 Aquí, los símbolos tienen los significados:</a:t>
            </a:r>
          </a:p>
          <a:p>
            <a:pPr algn="just">
              <a:lnSpc>
                <a:spcPct val="100000"/>
              </a:lnSpc>
            </a:pPr>
            <a:r>
              <a:rPr lang="es-ES" sz="1100" spc="-45" dirty="0">
                <a:latin typeface="Trebuchet MS" panose="020B0603020202020204" pitchFamily="34" charset="0"/>
                <a:cs typeface="Arial MT"/>
              </a:rPr>
              <a:t>N </a:t>
            </a:r>
            <a:r>
              <a:rPr lang="es-ES" sz="1100" spc="-45" dirty="0" smtClean="0">
                <a:latin typeface="Trebuchet MS" panose="020B0603020202020204" pitchFamily="34" charset="0"/>
                <a:cs typeface="Arial MT"/>
              </a:rPr>
              <a:t>     Tipo </a:t>
            </a:r>
            <a:r>
              <a:rPr lang="es-ES" sz="1100" spc="-45" dirty="0">
                <a:latin typeface="Trebuchet MS" panose="020B0603020202020204" pitchFamily="34" charset="0"/>
                <a:cs typeface="Arial MT"/>
              </a:rPr>
              <a:t>estándar</a:t>
            </a:r>
          </a:p>
          <a:p>
            <a:pPr algn="just">
              <a:lnSpc>
                <a:spcPct val="100000"/>
              </a:lnSpc>
            </a:pPr>
            <a:r>
              <a:rPr lang="es-ES" sz="1100" spc="-45" dirty="0">
                <a:latin typeface="Trebuchet MS" panose="020B0603020202020204" pitchFamily="34" charset="0"/>
                <a:cs typeface="Arial MT"/>
              </a:rPr>
              <a:t>A </a:t>
            </a:r>
            <a:r>
              <a:rPr lang="es-ES" sz="1100" spc="-45" dirty="0" smtClean="0">
                <a:latin typeface="Trebuchet MS" panose="020B0603020202020204" pitchFamily="34" charset="0"/>
                <a:cs typeface="Arial MT"/>
              </a:rPr>
              <a:t>     Conductor </a:t>
            </a:r>
            <a:r>
              <a:rPr lang="es-ES" sz="1100" spc="-45" dirty="0">
                <a:latin typeface="Trebuchet MS" panose="020B0603020202020204" pitchFamily="34" charset="0"/>
                <a:cs typeface="Arial MT"/>
              </a:rPr>
              <a:t>de aluminio Y aislamiento de PVC</a:t>
            </a:r>
          </a:p>
          <a:p>
            <a:pPr algn="just">
              <a:lnSpc>
                <a:spcPct val="100000"/>
              </a:lnSpc>
            </a:pPr>
            <a:r>
              <a:rPr lang="es-ES" sz="1100" spc="-45" dirty="0">
                <a:latin typeface="Trebuchet MS" panose="020B0603020202020204" pitchFamily="34" charset="0"/>
                <a:cs typeface="Arial MT"/>
              </a:rPr>
              <a:t>CW </a:t>
            </a:r>
            <a:r>
              <a:rPr lang="es-ES" sz="1100" spc="-45" dirty="0" smtClean="0">
                <a:latin typeface="Trebuchet MS" panose="020B0603020202020204" pitchFamily="34" charset="0"/>
                <a:cs typeface="Arial MT"/>
              </a:rPr>
              <a:t>  Conductor </a:t>
            </a:r>
            <a:r>
              <a:rPr lang="es-ES" sz="1100" spc="-45" dirty="0">
                <a:latin typeface="Trebuchet MS" panose="020B0603020202020204" pitchFamily="34" charset="0"/>
                <a:cs typeface="Arial MT"/>
              </a:rPr>
              <a:t>concéntrico en forma de onda</a:t>
            </a:r>
          </a:p>
          <a:p>
            <a:pPr algn="just">
              <a:lnSpc>
                <a:spcPct val="100000"/>
              </a:lnSpc>
            </a:pPr>
            <a:endParaRPr lang="es-ES" sz="1100" spc="-45" dirty="0">
              <a:latin typeface="Trebuchet MS" panose="020B0603020202020204" pitchFamily="34" charset="0"/>
              <a:cs typeface="Arial MT"/>
            </a:endParaRPr>
          </a:p>
          <a:p>
            <a:pPr algn="just">
              <a:lnSpc>
                <a:spcPct val="100000"/>
              </a:lnSpc>
            </a:pPr>
            <a:r>
              <a:rPr lang="es-ES" sz="1100" spc="-45" dirty="0">
                <a:latin typeface="Trebuchet MS" panose="020B0603020202020204" pitchFamily="34" charset="0"/>
                <a:cs typeface="Arial MT"/>
              </a:rPr>
              <a:t>150 </a:t>
            </a:r>
            <a:r>
              <a:rPr lang="es-ES" sz="1100" spc="-45" dirty="0" smtClean="0">
                <a:latin typeface="Trebuchet MS" panose="020B0603020202020204" pitchFamily="34" charset="0"/>
                <a:cs typeface="Arial MT"/>
              </a:rPr>
              <a:t> Sección </a:t>
            </a:r>
            <a:r>
              <a:rPr lang="es-ES" sz="1100" spc="-45" dirty="0">
                <a:latin typeface="Trebuchet MS" panose="020B0603020202020204" pitchFamily="34" charset="0"/>
                <a:cs typeface="Arial MT"/>
              </a:rPr>
              <a:t>transversal nominal del conductor en mm2 SE </a:t>
            </a:r>
            <a:r>
              <a:rPr lang="es-ES" sz="1100" spc="-45" dirty="0" smtClean="0">
                <a:latin typeface="Trebuchet MS" panose="020B0603020202020204" pitchFamily="34" charset="0"/>
                <a:cs typeface="Arial MT"/>
              </a:rPr>
              <a:t>    Conductor </a:t>
            </a:r>
            <a:r>
              <a:rPr lang="es-ES" sz="1100" spc="-45" dirty="0">
                <a:latin typeface="Trebuchet MS" panose="020B0603020202020204" pitchFamily="34" charset="0"/>
                <a:cs typeface="Arial MT"/>
              </a:rPr>
              <a:t>unipolar en forma de sector</a:t>
            </a:r>
          </a:p>
          <a:p>
            <a:pPr marL="361950" indent="-361950" algn="just">
              <a:lnSpc>
                <a:spcPct val="100000"/>
              </a:lnSpc>
            </a:pPr>
            <a:r>
              <a:rPr lang="es-ES" sz="1100" spc="-45" dirty="0" smtClean="0">
                <a:latin typeface="Trebuchet MS" panose="020B0603020202020204" pitchFamily="34" charset="0"/>
                <a:cs typeface="Arial MT"/>
              </a:rPr>
              <a:t>150 Sección </a:t>
            </a:r>
            <a:r>
              <a:rPr lang="es-ES" sz="1100" spc="-45" dirty="0">
                <a:latin typeface="Trebuchet MS" panose="020B0603020202020204" pitchFamily="34" charset="0"/>
                <a:cs typeface="Arial MT"/>
              </a:rPr>
              <a:t>transversal nominal del conductor </a:t>
            </a:r>
            <a:r>
              <a:rPr lang="es-ES" sz="1100" spc="-45" dirty="0" smtClean="0">
                <a:latin typeface="Trebuchet MS" panose="020B0603020202020204" pitchFamily="34" charset="0"/>
                <a:cs typeface="Arial MT"/>
              </a:rPr>
              <a:t>  concéntrico </a:t>
            </a:r>
            <a:r>
              <a:rPr lang="es-ES" sz="1100" spc="-45" dirty="0">
                <a:latin typeface="Trebuchet MS" panose="020B0603020202020204" pitchFamily="34" charset="0"/>
                <a:cs typeface="Arial MT"/>
              </a:rPr>
              <a:t>en mm2</a:t>
            </a:r>
            <a:endParaRPr sz="900" dirty="0">
              <a:latin typeface="Arial MT"/>
              <a:cs typeface="Arial MT"/>
            </a:endParaRPr>
          </a:p>
        </p:txBody>
      </p:sp>
      <p:sp>
        <p:nvSpPr>
          <p:cNvPr id="37" name="Rectángulo 36"/>
          <p:cNvSpPr/>
          <p:nvPr/>
        </p:nvSpPr>
        <p:spPr>
          <a:xfrm>
            <a:off x="5181600" y="4533900"/>
            <a:ext cx="2339423" cy="261610"/>
          </a:xfrm>
          <a:prstGeom prst="rect">
            <a:avLst/>
          </a:prstGeom>
        </p:spPr>
        <p:txBody>
          <a:bodyPr wrap="none">
            <a:spAutoFit/>
          </a:bodyPr>
          <a:lstStyle/>
          <a:p>
            <a:pPr algn="just">
              <a:lnSpc>
                <a:spcPct val="100000"/>
              </a:lnSpc>
            </a:pPr>
            <a:r>
              <a:rPr lang="es-ES" sz="1100" b="1" spc="-45" dirty="0">
                <a:latin typeface="Trebuchet MS" panose="020B0603020202020204" pitchFamily="34" charset="0"/>
                <a:cs typeface="Arial MT"/>
              </a:rPr>
              <a:t>Figura </a:t>
            </a:r>
            <a:r>
              <a:rPr lang="es-ES" sz="1100" b="1" spc="-45" dirty="0" smtClean="0">
                <a:latin typeface="Trebuchet MS" panose="020B0603020202020204" pitchFamily="34" charset="0"/>
                <a:cs typeface="Arial MT"/>
              </a:rPr>
              <a:t>11.2 </a:t>
            </a:r>
            <a:r>
              <a:rPr lang="es-ES" sz="1100" b="1" spc="-45" dirty="0">
                <a:latin typeface="Trebuchet MS" panose="020B0603020202020204" pitchFamily="34" charset="0"/>
                <a:cs typeface="Arial MT"/>
              </a:rPr>
              <a:t>Formas de conductores</a:t>
            </a:r>
          </a:p>
        </p:txBody>
      </p:sp>
      <p:pic>
        <p:nvPicPr>
          <p:cNvPr id="38" name="Imagen 37"/>
          <p:cNvPicPr>
            <a:picLocks noChangeAspect="1"/>
          </p:cNvPicPr>
          <p:nvPr/>
        </p:nvPicPr>
        <p:blipFill>
          <a:blip r:embed="rId2"/>
          <a:stretch>
            <a:fillRect/>
          </a:stretch>
        </p:blipFill>
        <p:spPr>
          <a:xfrm>
            <a:off x="3798611" y="952500"/>
            <a:ext cx="5105400" cy="3276600"/>
          </a:xfrm>
          <a:prstGeom prst="rect">
            <a:avLst/>
          </a:prstGeom>
        </p:spPr>
      </p:pic>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190500"/>
            <a:ext cx="8686800" cy="5418150"/>
          </a:xfrm>
          <a:prstGeom prst="rect">
            <a:avLst/>
          </a:prstGeom>
        </p:spPr>
        <p:txBody>
          <a:bodyPr vert="horz" wrap="square" lIns="0" tIns="21590" rIns="0" bIns="0" rtlCol="0">
            <a:spAutoFit/>
          </a:bodyPr>
          <a:lstStyle/>
          <a:p>
            <a:pPr algn="just">
              <a:lnSpc>
                <a:spcPts val="1200"/>
              </a:lnSpc>
              <a:spcBef>
                <a:spcPts val="170"/>
              </a:spcBef>
            </a:pPr>
            <a:r>
              <a:rPr lang="es-ES" sz="1100" b="1" spc="95" dirty="0">
                <a:latin typeface="Trebuchet MS" panose="020B0603020202020204" pitchFamily="34" charset="0"/>
                <a:cs typeface="Arial MT"/>
              </a:rPr>
              <a:t>11.4 Capacidad </a:t>
            </a:r>
            <a:r>
              <a:rPr lang="es-ES" sz="1100" b="1" spc="95" dirty="0" smtClean="0">
                <a:latin typeface="Trebuchet MS" panose="020B0603020202020204" pitchFamily="34" charset="0"/>
                <a:cs typeface="Arial MT"/>
              </a:rPr>
              <a:t>corriente de carga</a:t>
            </a:r>
            <a:endParaRPr lang="es-ES" sz="1100" b="1" spc="95" dirty="0">
              <a:latin typeface="Trebuchet MS" panose="020B0603020202020204" pitchFamily="34" charset="0"/>
              <a:cs typeface="Arial MT"/>
            </a:endParaRPr>
          </a:p>
          <a:p>
            <a:pPr algn="just">
              <a:lnSpc>
                <a:spcPts val="1200"/>
              </a:lnSpc>
              <a:spcBef>
                <a:spcPts val="170"/>
              </a:spcBef>
            </a:pPr>
            <a:r>
              <a:rPr lang="es-ES" sz="1100" spc="95" dirty="0" smtClean="0">
                <a:latin typeface="Trebuchet MS" panose="020B0603020202020204" pitchFamily="34" charset="0"/>
                <a:cs typeface="Arial MT"/>
              </a:rPr>
              <a:t>La </a:t>
            </a:r>
            <a:r>
              <a:rPr lang="es-ES" sz="1100" spc="95" dirty="0">
                <a:latin typeface="Trebuchet MS" panose="020B0603020202020204" pitchFamily="34" charset="0"/>
                <a:cs typeface="Arial MT"/>
              </a:rPr>
              <a:t>selección de la sección transversal de la línea se realiza de acuerdo a la capacidad del cable o línea en condiciones normales de operación y en condiciones de falla. La capacidad de carga de corriente </a:t>
            </a:r>
            <a:r>
              <a:rPr lang="es-ES" sz="1100" spc="95" dirty="0" err="1">
                <a:latin typeface="Trebuchet MS" panose="020B0603020202020204" pitchFamily="34" charset="0"/>
                <a:cs typeface="Arial MT"/>
              </a:rPr>
              <a:t>Iz</a:t>
            </a:r>
            <a:r>
              <a:rPr lang="es-ES" sz="1100" spc="95" dirty="0">
                <a:latin typeface="Trebuchet MS" panose="020B0603020202020204" pitchFamily="34" charset="0"/>
                <a:cs typeface="Arial MT"/>
              </a:rPr>
              <a:t> de la línea siempre debe ser mayor que la corriente de operación </a:t>
            </a:r>
            <a:r>
              <a:rPr lang="es-ES" sz="1100" spc="95" dirty="0" err="1">
                <a:latin typeface="Trebuchet MS" panose="020B0603020202020204" pitchFamily="34" charset="0"/>
                <a:cs typeface="Arial MT"/>
              </a:rPr>
              <a:t>Ib</a:t>
            </a:r>
            <a:r>
              <a:rPr lang="es-ES" sz="1100" spc="95" dirty="0">
                <a:latin typeface="Trebuchet MS" panose="020B0603020202020204" pitchFamily="34" charset="0"/>
                <a:cs typeface="Arial MT"/>
              </a:rPr>
              <a:t>, y esto debe ser cierto para todos los modos de operación.</a:t>
            </a:r>
          </a:p>
          <a:p>
            <a:pPr algn="just">
              <a:lnSpc>
                <a:spcPts val="1200"/>
              </a:lnSpc>
              <a:spcBef>
                <a:spcPts val="170"/>
              </a:spcBef>
            </a:pPr>
            <a:r>
              <a:rPr lang="es-ES" sz="1100" spc="95" dirty="0">
                <a:latin typeface="Trebuchet MS" panose="020B0603020202020204" pitchFamily="34" charset="0"/>
                <a:cs typeface="Arial MT"/>
              </a:rPr>
              <a:t>Los valores recomendados para las capacidades de carga de corriente de cables y líneas en edificios se encuentran en IEC 523. La combinación de equipos de protección se ha redefinido en IEC 60 364, Parte 43. Se supone que la temperatura es de 30 °C. El equipo de protección está estandarizado para todas las secciones transversales.</a:t>
            </a:r>
          </a:p>
          <a:p>
            <a:pPr algn="just">
              <a:lnSpc>
                <a:spcPts val="1200"/>
              </a:lnSpc>
              <a:spcBef>
                <a:spcPts val="170"/>
              </a:spcBef>
            </a:pPr>
            <a:endParaRPr lang="es-ES" sz="1100" spc="95" dirty="0">
              <a:latin typeface="Trebuchet MS" panose="020B0603020202020204" pitchFamily="34" charset="0"/>
              <a:cs typeface="Arial MT"/>
            </a:endParaRPr>
          </a:p>
          <a:p>
            <a:pPr algn="just">
              <a:lnSpc>
                <a:spcPts val="1200"/>
              </a:lnSpc>
              <a:spcBef>
                <a:spcPts val="170"/>
              </a:spcBef>
            </a:pPr>
            <a:r>
              <a:rPr lang="es-ES" sz="1100" b="1" spc="95" dirty="0">
                <a:latin typeface="Trebuchet MS" panose="020B0603020202020204" pitchFamily="34" charset="0"/>
                <a:cs typeface="Arial MT"/>
              </a:rPr>
              <a:t>11.4.1 Capacidad de carga en condiciones normales de funcionamiento</a:t>
            </a:r>
          </a:p>
          <a:p>
            <a:pPr algn="just">
              <a:lnSpc>
                <a:spcPts val="1200"/>
              </a:lnSpc>
              <a:spcBef>
                <a:spcPts val="170"/>
              </a:spcBef>
            </a:pPr>
            <a:endParaRPr lang="es-ES" sz="1100" spc="95" dirty="0">
              <a:latin typeface="Trebuchet MS" panose="020B0603020202020204" pitchFamily="34" charset="0"/>
              <a:cs typeface="Arial MT"/>
            </a:endParaRPr>
          </a:p>
          <a:p>
            <a:pPr algn="just">
              <a:lnSpc>
                <a:spcPts val="1200"/>
              </a:lnSpc>
              <a:spcBef>
                <a:spcPts val="170"/>
              </a:spcBef>
            </a:pPr>
            <a:r>
              <a:rPr lang="es-ES" sz="1100" spc="95" dirty="0">
                <a:latin typeface="Trebuchet MS" panose="020B0603020202020204" pitchFamily="34" charset="0"/>
                <a:cs typeface="Arial MT"/>
              </a:rPr>
              <a:t>Se debe limitar la carga de corriente para que en cada punto del cable y de la línea el calor producido se pueda disipar en condiciones controladas al medio ambiente.</a:t>
            </a:r>
          </a:p>
          <a:p>
            <a:pPr algn="just">
              <a:lnSpc>
                <a:spcPts val="1200"/>
              </a:lnSpc>
              <a:spcBef>
                <a:spcPts val="170"/>
              </a:spcBef>
            </a:pPr>
            <a:r>
              <a:rPr lang="es-ES" sz="1100" spc="95" dirty="0">
                <a:latin typeface="Trebuchet MS" panose="020B0603020202020204" pitchFamily="34" charset="0"/>
                <a:cs typeface="Arial MT"/>
              </a:rPr>
              <a:t>Los parámetros para la capacidad </a:t>
            </a:r>
            <a:r>
              <a:rPr lang="es-ES" sz="1100" spc="95" dirty="0" smtClean="0">
                <a:latin typeface="Trebuchet MS" panose="020B0603020202020204" pitchFamily="34" charset="0"/>
                <a:cs typeface="Arial MT"/>
              </a:rPr>
              <a:t>corriente de carga </a:t>
            </a:r>
            <a:r>
              <a:rPr lang="es-ES" sz="1100" spc="95" dirty="0">
                <a:latin typeface="Trebuchet MS" panose="020B0603020202020204" pitchFamily="34" charset="0"/>
                <a:cs typeface="Arial MT"/>
              </a:rPr>
              <a:t>son:</a:t>
            </a:r>
          </a:p>
          <a:p>
            <a:pPr algn="just">
              <a:lnSpc>
                <a:spcPts val="1200"/>
              </a:lnSpc>
              <a:spcBef>
                <a:spcPts val="170"/>
              </a:spcBef>
            </a:pPr>
            <a:endParaRPr lang="es-ES" sz="1100" spc="95" dirty="0">
              <a:latin typeface="Trebuchet MS" panose="020B0603020202020204" pitchFamily="34" charset="0"/>
              <a:cs typeface="Arial MT"/>
            </a:endParaRPr>
          </a:p>
          <a:p>
            <a:pPr marL="361950" indent="-361950" algn="just">
              <a:lnSpc>
                <a:spcPts val="1200"/>
              </a:lnSpc>
              <a:spcBef>
                <a:spcPts val="170"/>
              </a:spcBef>
              <a:buFont typeface="Arial" panose="020B0604020202020204" pitchFamily="34" charset="0"/>
              <a:buChar char="•"/>
            </a:pPr>
            <a:r>
              <a:rPr lang="es-ES" sz="1100" b="1" spc="95" dirty="0">
                <a:latin typeface="Trebuchet MS" panose="020B0603020202020204" pitchFamily="34" charset="0"/>
                <a:cs typeface="Arial MT"/>
              </a:rPr>
              <a:t>Sección transversal nominal del cable y la línea </a:t>
            </a:r>
            <a:endParaRPr lang="es-ES" sz="1100" b="1" spc="95" dirty="0" smtClean="0">
              <a:latin typeface="Trebuchet MS" panose="020B0603020202020204" pitchFamily="34" charset="0"/>
              <a:cs typeface="Arial MT"/>
            </a:endParaRPr>
          </a:p>
          <a:p>
            <a:pPr marL="361950" indent="-361950" algn="just">
              <a:lnSpc>
                <a:spcPts val="1200"/>
              </a:lnSpc>
              <a:spcBef>
                <a:spcPts val="170"/>
              </a:spcBef>
              <a:buFont typeface="Arial" panose="020B0604020202020204" pitchFamily="34" charset="0"/>
              <a:buChar char="•"/>
            </a:pPr>
            <a:r>
              <a:rPr lang="es-ES" sz="1100" b="1" spc="95" dirty="0" smtClean="0">
                <a:latin typeface="Trebuchet MS" panose="020B0603020202020204" pitchFamily="34" charset="0"/>
                <a:cs typeface="Arial MT"/>
              </a:rPr>
              <a:t>Material </a:t>
            </a:r>
            <a:r>
              <a:rPr lang="es-ES" sz="1100" b="1" spc="95" dirty="0">
                <a:latin typeface="Trebuchet MS" panose="020B0603020202020204" pitchFamily="34" charset="0"/>
                <a:cs typeface="Arial MT"/>
              </a:rPr>
              <a:t>de la línea</a:t>
            </a:r>
          </a:p>
          <a:p>
            <a:pPr marL="361950" indent="-361950" algn="just">
              <a:lnSpc>
                <a:spcPts val="1200"/>
              </a:lnSpc>
              <a:spcBef>
                <a:spcPts val="170"/>
              </a:spcBef>
              <a:buFont typeface="Arial" panose="020B0604020202020204" pitchFamily="34" charset="0"/>
              <a:buChar char="•"/>
            </a:pPr>
            <a:r>
              <a:rPr lang="es-ES" sz="1100" b="1" spc="95" dirty="0">
                <a:latin typeface="Trebuchet MS" panose="020B0603020202020204" pitchFamily="34" charset="0"/>
                <a:cs typeface="Arial MT"/>
              </a:rPr>
              <a:t>Número de núcleos bajo carga </a:t>
            </a:r>
            <a:endParaRPr lang="es-ES" sz="1100" b="1" spc="95" dirty="0" smtClean="0">
              <a:latin typeface="Trebuchet MS" panose="020B0603020202020204" pitchFamily="34" charset="0"/>
              <a:cs typeface="Arial MT"/>
            </a:endParaRPr>
          </a:p>
          <a:p>
            <a:pPr marL="361950" indent="-361950" algn="just">
              <a:lnSpc>
                <a:spcPts val="1200"/>
              </a:lnSpc>
              <a:spcBef>
                <a:spcPts val="170"/>
              </a:spcBef>
              <a:buFont typeface="Arial" panose="020B0604020202020204" pitchFamily="34" charset="0"/>
              <a:buChar char="•"/>
            </a:pPr>
            <a:r>
              <a:rPr lang="es-ES" sz="1100" b="1" spc="95" dirty="0" smtClean="0">
                <a:latin typeface="Trebuchet MS" panose="020B0603020202020204" pitchFamily="34" charset="0"/>
                <a:cs typeface="Arial MT"/>
              </a:rPr>
              <a:t>Material </a:t>
            </a:r>
            <a:r>
              <a:rPr lang="es-ES" sz="1100" b="1" spc="95" dirty="0">
                <a:latin typeface="Trebuchet MS" panose="020B0603020202020204" pitchFamily="34" charset="0"/>
                <a:cs typeface="Arial MT"/>
              </a:rPr>
              <a:t>de aislamiento</a:t>
            </a:r>
          </a:p>
          <a:p>
            <a:pPr marL="361950" indent="-361950" algn="just">
              <a:lnSpc>
                <a:spcPts val="1200"/>
              </a:lnSpc>
              <a:spcBef>
                <a:spcPts val="170"/>
              </a:spcBef>
              <a:buFont typeface="Arial" panose="020B0604020202020204" pitchFamily="34" charset="0"/>
              <a:buChar char="•"/>
            </a:pPr>
            <a:r>
              <a:rPr lang="es-ES" sz="1100" b="1" spc="95" dirty="0">
                <a:latin typeface="Trebuchet MS" panose="020B0603020202020204" pitchFamily="34" charset="0"/>
                <a:cs typeface="Arial MT"/>
              </a:rPr>
              <a:t>Tipo de instalación de cable y línea </a:t>
            </a:r>
            <a:endParaRPr lang="es-ES" sz="1100" b="1" spc="95" dirty="0" smtClean="0">
              <a:latin typeface="Trebuchet MS" panose="020B0603020202020204" pitchFamily="34" charset="0"/>
              <a:cs typeface="Arial MT"/>
            </a:endParaRPr>
          </a:p>
          <a:p>
            <a:pPr marL="361950" indent="-361950" algn="just">
              <a:lnSpc>
                <a:spcPts val="1200"/>
              </a:lnSpc>
              <a:spcBef>
                <a:spcPts val="170"/>
              </a:spcBef>
              <a:buFont typeface="Arial" panose="020B0604020202020204" pitchFamily="34" charset="0"/>
              <a:buChar char="•"/>
            </a:pPr>
            <a:r>
              <a:rPr lang="es-ES" sz="1100" b="1" spc="95" dirty="0" smtClean="0">
                <a:latin typeface="Trebuchet MS" panose="020B0603020202020204" pitchFamily="34" charset="0"/>
                <a:cs typeface="Arial MT"/>
              </a:rPr>
              <a:t>Agrupamiento de </a:t>
            </a:r>
            <a:r>
              <a:rPr lang="es-ES" sz="1100" b="1" spc="95" dirty="0">
                <a:latin typeface="Trebuchet MS" panose="020B0603020202020204" pitchFamily="34" charset="0"/>
                <a:cs typeface="Arial MT"/>
              </a:rPr>
              <a:t>cables</a:t>
            </a:r>
          </a:p>
          <a:p>
            <a:pPr marL="361950" indent="-361950" algn="just">
              <a:lnSpc>
                <a:spcPts val="1200"/>
              </a:lnSpc>
              <a:spcBef>
                <a:spcPts val="170"/>
              </a:spcBef>
              <a:buFont typeface="Arial" panose="020B0604020202020204" pitchFamily="34" charset="0"/>
              <a:buChar char="•"/>
            </a:pPr>
            <a:r>
              <a:rPr lang="es-ES" sz="1100" b="1" spc="95" dirty="0">
                <a:latin typeface="Trebuchet MS" panose="020B0603020202020204" pitchFamily="34" charset="0"/>
                <a:cs typeface="Arial MT"/>
              </a:rPr>
              <a:t>Temperaturas ambiente divergentes </a:t>
            </a:r>
            <a:endParaRPr lang="es-ES" sz="1100" b="1" spc="95" dirty="0" smtClean="0">
              <a:latin typeface="Trebuchet MS" panose="020B0603020202020204" pitchFamily="34" charset="0"/>
              <a:cs typeface="Arial MT"/>
            </a:endParaRPr>
          </a:p>
          <a:p>
            <a:pPr marL="361950" indent="-361950" algn="just">
              <a:lnSpc>
                <a:spcPts val="1200"/>
              </a:lnSpc>
              <a:spcBef>
                <a:spcPts val="170"/>
              </a:spcBef>
              <a:buFont typeface="Arial" panose="020B0604020202020204" pitchFamily="34" charset="0"/>
              <a:buChar char="•"/>
            </a:pPr>
            <a:r>
              <a:rPr lang="es-ES" sz="1100" b="1" spc="95" dirty="0" smtClean="0">
                <a:latin typeface="Trebuchet MS" panose="020B0603020202020204" pitchFamily="34" charset="0"/>
                <a:cs typeface="Arial MT"/>
              </a:rPr>
              <a:t>Modo </a:t>
            </a:r>
            <a:r>
              <a:rPr lang="es-ES" sz="1100" b="1" spc="95" dirty="0">
                <a:latin typeface="Trebuchet MS" panose="020B0603020202020204" pitchFamily="34" charset="0"/>
                <a:cs typeface="Arial MT"/>
              </a:rPr>
              <a:t>de funcionamiento.</a:t>
            </a:r>
          </a:p>
          <a:p>
            <a:pPr algn="just">
              <a:lnSpc>
                <a:spcPts val="1200"/>
              </a:lnSpc>
              <a:spcBef>
                <a:spcPts val="170"/>
              </a:spcBef>
            </a:pPr>
            <a:endParaRPr lang="es-ES" sz="1100" spc="95" dirty="0">
              <a:latin typeface="Trebuchet MS" panose="020B0603020202020204" pitchFamily="34" charset="0"/>
              <a:cs typeface="Arial MT"/>
            </a:endParaRPr>
          </a:p>
          <a:p>
            <a:pPr algn="just">
              <a:lnSpc>
                <a:spcPts val="1200"/>
              </a:lnSpc>
              <a:spcBef>
                <a:spcPts val="170"/>
              </a:spcBef>
            </a:pPr>
            <a:r>
              <a:rPr lang="es-ES" sz="1100" spc="95" dirty="0">
                <a:latin typeface="Trebuchet MS" panose="020B0603020202020204" pitchFamily="34" charset="0"/>
                <a:cs typeface="Arial MT"/>
              </a:rPr>
              <a:t>Para el dimensionamiento de cables y líneas, las condiciones de funcionamiento convencionales, como el modo de funcionamiento, las condiciones de instalación y la temperatura ambiente, son la base para las corrientes nominales Ir. Para otras condiciones de operación, se utilizan factores de corrección para determinar la capacidad </a:t>
            </a:r>
            <a:r>
              <a:rPr lang="es-ES" sz="1100" spc="95" dirty="0" smtClean="0">
                <a:latin typeface="Trebuchet MS" panose="020B0603020202020204" pitchFamily="34" charset="0"/>
                <a:cs typeface="Arial MT"/>
              </a:rPr>
              <a:t>corriente de carga, </a:t>
            </a:r>
            <a:r>
              <a:rPr lang="es-ES" sz="1100" spc="95" dirty="0">
                <a:latin typeface="Trebuchet MS" panose="020B0603020202020204" pitchFamily="34" charset="0"/>
                <a:cs typeface="Arial MT"/>
              </a:rPr>
              <a:t>como para </a:t>
            </a:r>
            <a:r>
              <a:rPr lang="es-ES" sz="1100" b="1" spc="95" dirty="0">
                <a:latin typeface="Trebuchet MS" panose="020B0603020202020204" pitchFamily="34" charset="0"/>
                <a:cs typeface="Arial MT"/>
              </a:rPr>
              <a:t>instalaciones subterráneas</a:t>
            </a:r>
            <a:r>
              <a:rPr lang="es-ES" sz="1100" spc="95" dirty="0">
                <a:latin typeface="Trebuchet MS" panose="020B0603020202020204" pitchFamily="34" charset="0"/>
                <a:cs typeface="Arial MT"/>
              </a:rPr>
              <a:t>:</a:t>
            </a:r>
          </a:p>
          <a:p>
            <a:pPr algn="just">
              <a:lnSpc>
                <a:spcPct val="100000"/>
              </a:lnSpc>
              <a:spcBef>
                <a:spcPts val="170"/>
              </a:spcBef>
            </a:pPr>
            <a:r>
              <a:rPr lang="es-ES" sz="1100" b="1" spc="95" dirty="0" smtClean="0">
                <a:latin typeface="Trebuchet MS" panose="020B0603020202020204" pitchFamily="34" charset="0"/>
                <a:cs typeface="Arial MT"/>
              </a:rPr>
              <a:t>y </a:t>
            </a:r>
            <a:r>
              <a:rPr lang="es-ES" sz="1100" b="1" spc="95" dirty="0">
                <a:latin typeface="Trebuchet MS" panose="020B0603020202020204" pitchFamily="34" charset="0"/>
                <a:cs typeface="Arial MT"/>
              </a:rPr>
              <a:t>para instalaciones aéreas</a:t>
            </a:r>
            <a:r>
              <a:rPr lang="es-ES" sz="1100" spc="95" dirty="0">
                <a:latin typeface="Trebuchet MS" panose="020B0603020202020204" pitchFamily="34" charset="0"/>
                <a:cs typeface="Arial MT"/>
              </a:rPr>
              <a:t>:</a:t>
            </a:r>
          </a:p>
          <a:p>
            <a:pPr algn="just">
              <a:lnSpc>
                <a:spcPct val="100000"/>
              </a:lnSpc>
              <a:spcBef>
                <a:spcPts val="170"/>
              </a:spcBef>
            </a:pPr>
            <a:r>
              <a:rPr lang="es-ES" sz="1100" spc="95" dirty="0" smtClean="0">
                <a:latin typeface="Trebuchet MS" panose="020B0603020202020204" pitchFamily="34" charset="0"/>
                <a:cs typeface="Arial MT"/>
              </a:rPr>
              <a:t>La </a:t>
            </a:r>
            <a:r>
              <a:rPr lang="es-ES" sz="1100" spc="95" dirty="0">
                <a:latin typeface="Trebuchet MS" panose="020B0603020202020204" pitchFamily="34" charset="0"/>
                <a:cs typeface="Arial MT"/>
              </a:rPr>
              <a:t>selección de la sección transversal de </a:t>
            </a:r>
            <a:r>
              <a:rPr lang="es-ES" sz="1100" b="1" spc="95" dirty="0">
                <a:latin typeface="Trebuchet MS" panose="020B0603020202020204" pitchFamily="34" charset="0"/>
                <a:cs typeface="Arial MT"/>
              </a:rPr>
              <a:t>la línea </a:t>
            </a:r>
            <a:endParaRPr lang="es-ES" sz="1100" b="1" spc="95" dirty="0" smtClean="0">
              <a:latin typeface="Trebuchet MS" panose="020B0603020202020204" pitchFamily="34" charset="0"/>
              <a:cs typeface="Arial MT"/>
            </a:endParaRPr>
          </a:p>
          <a:p>
            <a:pPr algn="just">
              <a:lnSpc>
                <a:spcPct val="100000"/>
              </a:lnSpc>
              <a:spcBef>
                <a:spcPts val="170"/>
              </a:spcBef>
            </a:pPr>
            <a:r>
              <a:rPr lang="es-ES" sz="1100" b="1" spc="95" dirty="0" smtClean="0">
                <a:latin typeface="Trebuchet MS" panose="020B0603020202020204" pitchFamily="34" charset="0"/>
                <a:cs typeface="Arial MT"/>
              </a:rPr>
              <a:t>en </a:t>
            </a:r>
            <a:r>
              <a:rPr lang="es-ES" sz="1100" b="1" spc="95" dirty="0">
                <a:latin typeface="Trebuchet MS" panose="020B0603020202020204" pitchFamily="34" charset="0"/>
                <a:cs typeface="Arial MT"/>
              </a:rPr>
              <a:t>condiciones normales de operación se deriva de </a:t>
            </a:r>
            <a:endParaRPr lang="es-ES" sz="1100" b="1" spc="95" dirty="0" smtClean="0">
              <a:latin typeface="Trebuchet MS" panose="020B0603020202020204" pitchFamily="34" charset="0"/>
              <a:cs typeface="Arial MT"/>
            </a:endParaRPr>
          </a:p>
          <a:p>
            <a:pPr algn="just">
              <a:lnSpc>
                <a:spcPct val="100000"/>
              </a:lnSpc>
              <a:spcBef>
                <a:spcPts val="170"/>
              </a:spcBef>
            </a:pPr>
            <a:r>
              <a:rPr lang="es-ES" sz="1100" b="1" spc="95" dirty="0" smtClean="0">
                <a:latin typeface="Trebuchet MS" panose="020B0603020202020204" pitchFamily="34" charset="0"/>
                <a:cs typeface="Arial MT"/>
              </a:rPr>
              <a:t>la </a:t>
            </a:r>
            <a:r>
              <a:rPr lang="es-ES" sz="1100" b="1" spc="95" dirty="0">
                <a:latin typeface="Trebuchet MS" panose="020B0603020202020204" pitchFamily="34" charset="0"/>
                <a:cs typeface="Arial MT"/>
              </a:rPr>
              <a:t>relación</a:t>
            </a:r>
            <a:r>
              <a:rPr lang="es-ES" sz="1100" b="1" spc="95" dirty="0" smtClean="0">
                <a:latin typeface="Trebuchet MS" panose="020B0603020202020204" pitchFamily="34" charset="0"/>
                <a:cs typeface="Arial MT"/>
              </a:rPr>
              <a:t>:</a:t>
            </a:r>
            <a:endParaRPr lang="es-ES" sz="1100" b="1" spc="95" dirty="0">
              <a:latin typeface="Trebuchet MS" panose="020B0603020202020204" pitchFamily="34" charset="0"/>
              <a:cs typeface="Arial MT"/>
            </a:endParaRPr>
          </a:p>
        </p:txBody>
      </p:sp>
      <p:pic>
        <p:nvPicPr>
          <p:cNvPr id="8" name="Imagen 7"/>
          <p:cNvPicPr>
            <a:picLocks noChangeAspect="1"/>
          </p:cNvPicPr>
          <p:nvPr/>
        </p:nvPicPr>
        <p:blipFill>
          <a:blip r:embed="rId2"/>
          <a:stretch>
            <a:fillRect/>
          </a:stretch>
        </p:blipFill>
        <p:spPr>
          <a:xfrm>
            <a:off x="4596809" y="4610100"/>
            <a:ext cx="4318592" cy="228600"/>
          </a:xfrm>
          <a:prstGeom prst="rect">
            <a:avLst/>
          </a:prstGeom>
        </p:spPr>
      </p:pic>
      <p:pic>
        <p:nvPicPr>
          <p:cNvPr id="10" name="Imagen 9"/>
          <p:cNvPicPr>
            <a:picLocks noChangeAspect="1"/>
          </p:cNvPicPr>
          <p:nvPr/>
        </p:nvPicPr>
        <p:blipFill>
          <a:blip r:embed="rId3"/>
          <a:stretch>
            <a:fillRect/>
          </a:stretch>
        </p:blipFill>
        <p:spPr>
          <a:xfrm>
            <a:off x="4596809" y="4838700"/>
            <a:ext cx="4318591" cy="304800"/>
          </a:xfrm>
          <a:prstGeom prst="rect">
            <a:avLst/>
          </a:prstGeom>
        </p:spPr>
      </p:pic>
      <p:pic>
        <p:nvPicPr>
          <p:cNvPr id="11" name="Imagen 10"/>
          <p:cNvPicPr>
            <a:picLocks noChangeAspect="1"/>
          </p:cNvPicPr>
          <p:nvPr/>
        </p:nvPicPr>
        <p:blipFill>
          <a:blip r:embed="rId4"/>
          <a:stretch>
            <a:fillRect/>
          </a:stretch>
        </p:blipFill>
        <p:spPr>
          <a:xfrm>
            <a:off x="4596809" y="5218800"/>
            <a:ext cx="4316819" cy="305700"/>
          </a:xfrm>
          <a:prstGeom prst="rect">
            <a:avLst/>
          </a:prstGeom>
        </p:spPr>
      </p:pic>
      <p:cxnSp>
        <p:nvCxnSpPr>
          <p:cNvPr id="13" name="Conector recto de flecha 12"/>
          <p:cNvCxnSpPr>
            <a:endCxn id="11" idx="1"/>
          </p:cNvCxnSpPr>
          <p:nvPr/>
        </p:nvCxnSpPr>
        <p:spPr>
          <a:xfrm flipV="1">
            <a:off x="3886200" y="5371650"/>
            <a:ext cx="710609" cy="4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p:nvPr/>
        </p:nvCxnSpPr>
        <p:spPr>
          <a:xfrm>
            <a:off x="2438400" y="4914000"/>
            <a:ext cx="2158409" cy="771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04800" y="190500"/>
            <a:ext cx="8610600" cy="5429050"/>
          </a:xfrm>
          <a:prstGeom prst="rect">
            <a:avLst/>
          </a:prstGeom>
        </p:spPr>
        <p:txBody>
          <a:bodyPr vert="horz" wrap="square" lIns="0" tIns="12065" rIns="0" bIns="0" rtlCol="0">
            <a:spAutoFit/>
          </a:bodyPr>
          <a:lstStyle/>
          <a:p>
            <a:pPr algn="just">
              <a:lnSpc>
                <a:spcPct val="100000"/>
              </a:lnSpc>
            </a:pPr>
            <a:r>
              <a:rPr lang="es-ES" sz="1100" dirty="0">
                <a:latin typeface="Trebuchet MS" panose="020B0603020202020204" pitchFamily="34" charset="0"/>
                <a:cs typeface="Arial MT"/>
              </a:rPr>
              <a:t>Aquí, los significados de los símbolos son</a:t>
            </a:r>
            <a:r>
              <a:rPr lang="es-ES" sz="1100" dirty="0" smtClean="0">
                <a:latin typeface="Trebuchet MS" panose="020B0603020202020204" pitchFamily="34" charset="0"/>
                <a:cs typeface="Arial MT"/>
              </a:rPr>
              <a:t>:</a:t>
            </a:r>
          </a:p>
          <a:p>
            <a:pPr algn="just">
              <a:lnSpc>
                <a:spcPct val="100000"/>
              </a:lnSpc>
            </a:pPr>
            <a:r>
              <a:rPr lang="es-ES" sz="1100" b="1" dirty="0" err="1" smtClean="0">
                <a:latin typeface="Trebuchet MS" panose="020B0603020202020204" pitchFamily="34" charset="0"/>
                <a:cs typeface="Arial MT"/>
              </a:rPr>
              <a:t>Iz</a:t>
            </a:r>
            <a:r>
              <a:rPr lang="es-ES" sz="1100" b="1" dirty="0" smtClean="0">
                <a:latin typeface="Trebuchet MS" panose="020B0603020202020204" pitchFamily="34" charset="0"/>
                <a:cs typeface="Arial MT"/>
              </a:rPr>
              <a:t>    Capacidad </a:t>
            </a:r>
            <a:r>
              <a:rPr lang="es-ES" sz="1100" b="1" dirty="0">
                <a:latin typeface="Trebuchet MS" panose="020B0603020202020204" pitchFamily="34" charset="0"/>
                <a:cs typeface="Arial MT"/>
              </a:rPr>
              <a:t>de carga actual</a:t>
            </a:r>
          </a:p>
          <a:p>
            <a:pPr algn="just">
              <a:lnSpc>
                <a:spcPct val="100000"/>
              </a:lnSpc>
            </a:pPr>
            <a:r>
              <a:rPr lang="es-ES" sz="1100" b="1" dirty="0" smtClean="0">
                <a:latin typeface="Trebuchet MS" panose="020B0603020202020204" pitchFamily="34" charset="0"/>
                <a:cs typeface="Arial MT"/>
              </a:rPr>
              <a:t>Ir    Capacidad </a:t>
            </a:r>
            <a:r>
              <a:rPr lang="es-ES" sz="1100" b="1" dirty="0">
                <a:latin typeface="Trebuchet MS" panose="020B0603020202020204" pitchFamily="34" charset="0"/>
                <a:cs typeface="Arial MT"/>
              </a:rPr>
              <a:t>de carga Ir para condiciones de funcionamiento convencionales</a:t>
            </a:r>
          </a:p>
          <a:p>
            <a:pPr algn="just">
              <a:lnSpc>
                <a:spcPct val="100000"/>
              </a:lnSpc>
            </a:pPr>
            <a:r>
              <a:rPr lang="es-ES" sz="1100" b="1" dirty="0">
                <a:latin typeface="Trebuchet MS" panose="020B0603020202020204" pitchFamily="34" charset="0"/>
                <a:cs typeface="Arial MT"/>
              </a:rPr>
              <a:t>f1 </a:t>
            </a:r>
            <a:r>
              <a:rPr lang="es-ES" sz="1100" b="1" dirty="0" smtClean="0">
                <a:latin typeface="Trebuchet MS" panose="020B0603020202020204" pitchFamily="34" charset="0"/>
                <a:cs typeface="Arial MT"/>
              </a:rPr>
              <a:t>   Factor </a:t>
            </a:r>
            <a:r>
              <a:rPr lang="es-ES" sz="1100" b="1" dirty="0">
                <a:latin typeface="Trebuchet MS" panose="020B0603020202020204" pitchFamily="34" charset="0"/>
                <a:cs typeface="Arial MT"/>
              </a:rPr>
              <a:t>de corrección, p. por desviación de temperatura</a:t>
            </a:r>
          </a:p>
          <a:p>
            <a:pPr algn="just">
              <a:lnSpc>
                <a:spcPct val="100000"/>
              </a:lnSpc>
            </a:pPr>
            <a:r>
              <a:rPr lang="es-ES" sz="1100" b="1" dirty="0">
                <a:latin typeface="Trebuchet MS" panose="020B0603020202020204" pitchFamily="34" charset="0"/>
                <a:cs typeface="Arial MT"/>
              </a:rPr>
              <a:t>f2 </a:t>
            </a:r>
            <a:r>
              <a:rPr lang="es-ES" sz="1100" b="1" dirty="0" smtClean="0">
                <a:latin typeface="Trebuchet MS" panose="020B0603020202020204" pitchFamily="34" charset="0"/>
                <a:cs typeface="Arial MT"/>
              </a:rPr>
              <a:t>   Factor </a:t>
            </a:r>
            <a:r>
              <a:rPr lang="es-ES" sz="1100" b="1" dirty="0">
                <a:latin typeface="Trebuchet MS" panose="020B0603020202020204" pitchFamily="34" charset="0"/>
                <a:cs typeface="Arial MT"/>
              </a:rPr>
              <a:t>de corrección, p. para agrupar</a:t>
            </a:r>
          </a:p>
          <a:p>
            <a:pPr algn="just">
              <a:lnSpc>
                <a:spcPct val="100000"/>
              </a:lnSpc>
            </a:pPr>
            <a:r>
              <a:rPr lang="es-ES" sz="1100" b="1" dirty="0" err="1">
                <a:latin typeface="Trebuchet MS" panose="020B0603020202020204" pitchFamily="34" charset="0"/>
                <a:cs typeface="Arial MT"/>
              </a:rPr>
              <a:t>Пf</a:t>
            </a:r>
            <a:r>
              <a:rPr lang="es-ES" sz="1100" b="1" dirty="0">
                <a:latin typeface="Trebuchet MS" panose="020B0603020202020204" pitchFamily="34" charset="0"/>
                <a:cs typeface="Arial MT"/>
              </a:rPr>
              <a:t> </a:t>
            </a:r>
            <a:r>
              <a:rPr lang="es-ES" sz="1100" b="1" dirty="0" smtClean="0">
                <a:latin typeface="Trebuchet MS" panose="020B0603020202020204" pitchFamily="34" charset="0"/>
                <a:cs typeface="Arial MT"/>
              </a:rPr>
              <a:t>   Producto </a:t>
            </a:r>
            <a:r>
              <a:rPr lang="es-ES" sz="1100" b="1" dirty="0">
                <a:latin typeface="Trebuchet MS" panose="020B0603020202020204" pitchFamily="34" charset="0"/>
                <a:cs typeface="Arial MT"/>
              </a:rPr>
              <a:t>de todos los demás factores de corrección necesarios, p. conductores de múltiples núcleos</a:t>
            </a:r>
          </a:p>
          <a:p>
            <a:pPr algn="just">
              <a:lnSpc>
                <a:spcPct val="100000"/>
              </a:lnSpc>
            </a:pP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a:t>
            </a:r>
            <a:r>
              <a:rPr lang="es-ES" sz="1100" b="1" dirty="0" smtClean="0">
                <a:latin typeface="Trebuchet MS" panose="020B0603020202020204" pitchFamily="34" charset="0"/>
                <a:cs typeface="Arial MT"/>
              </a:rPr>
              <a:t>   Carga </a:t>
            </a:r>
            <a:r>
              <a:rPr lang="es-ES" sz="1100" b="1" dirty="0">
                <a:latin typeface="Trebuchet MS" panose="020B0603020202020204" pitchFamily="34" charset="0"/>
                <a:cs typeface="Arial MT"/>
              </a:rPr>
              <a:t>en condiciones normales de funcionamiento</a:t>
            </a:r>
          </a:p>
          <a:p>
            <a:pPr algn="just">
              <a:lnSpc>
                <a:spcPct val="100000"/>
              </a:lnSpc>
            </a:pPr>
            <a:endParaRPr lang="es-ES" sz="1100" dirty="0">
              <a:latin typeface="Trebuchet MS" panose="020B0603020202020204" pitchFamily="34" charset="0"/>
              <a:cs typeface="Arial MT"/>
            </a:endParaRPr>
          </a:p>
          <a:p>
            <a:pPr algn="just">
              <a:lnSpc>
                <a:spcPct val="100000"/>
              </a:lnSpc>
            </a:pPr>
            <a:r>
              <a:rPr lang="es-ES" sz="1100" b="1" dirty="0" smtClean="0">
                <a:latin typeface="Trebuchet MS" panose="020B0603020202020204" pitchFamily="34" charset="0"/>
                <a:cs typeface="Arial MT"/>
              </a:rPr>
              <a:t>11.4.2   Capacidad </a:t>
            </a:r>
            <a:r>
              <a:rPr lang="es-ES" sz="1100" b="1" dirty="0">
                <a:latin typeface="Trebuchet MS" panose="020B0603020202020204" pitchFamily="34" charset="0"/>
                <a:cs typeface="Arial MT"/>
              </a:rPr>
              <a:t>de carga en condiciones de falla</a:t>
            </a:r>
          </a:p>
          <a:p>
            <a:pPr algn="just">
              <a:lnSpc>
                <a:spcPct val="100000"/>
              </a:lnSpc>
            </a:pPr>
            <a:endParaRPr lang="es-ES" sz="1100" dirty="0">
              <a:latin typeface="Trebuchet MS" panose="020B0603020202020204" pitchFamily="34" charset="0"/>
              <a:cs typeface="Arial MT"/>
            </a:endParaRPr>
          </a:p>
          <a:p>
            <a:pPr algn="just">
              <a:lnSpc>
                <a:spcPct val="100000"/>
              </a:lnSpc>
            </a:pPr>
            <a:r>
              <a:rPr lang="es-ES" sz="1100" dirty="0">
                <a:latin typeface="Trebuchet MS" panose="020B0603020202020204" pitchFamily="34" charset="0"/>
                <a:cs typeface="Arial MT"/>
              </a:rPr>
              <a:t>Con un cortocircuito, las líneas y los cables están sujetos a esfuerzos tanto térmicos como mecánicos. Las líneas no deben calentarse por encima de la temperatura de cortocircuito permitida. En el cálculo se debe considerar la temperatura inicial y la duración del cortocircuito. El estrés térmico de las líneas depende de la magnitud, el comportamiento en el tiempo y la duración del cortocircuito. De acuerdo con IEC 865, la corriente de cortocircuito equivalente térmica, con el efecto térmico dependiente del tiempo de los componentes de corriente CC y CA de la corriente de cortocircuito, se utiliza como base para probar la resistencia al cortocircuito:</a:t>
            </a: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r>
              <a:rPr lang="es-ES" sz="1100" dirty="0" smtClean="0">
                <a:latin typeface="Trebuchet MS" panose="020B0603020202020204" pitchFamily="34" charset="0"/>
                <a:cs typeface="Arial MT"/>
              </a:rPr>
              <a:t>El </a:t>
            </a:r>
            <a:r>
              <a:rPr lang="es-ES" sz="1100" dirty="0">
                <a:latin typeface="Trebuchet MS" panose="020B0603020202020204" pitchFamily="34" charset="0"/>
                <a:cs typeface="Arial MT"/>
              </a:rPr>
              <a:t>factor m es el efecto térmico resultante de la componente DC. Puede leerse en la Figura 11 o calcularse con la siguiente ecuación para f = 50 Hz:</a:t>
            </a: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r>
              <a:rPr lang="es-ES" sz="1100" dirty="0">
                <a:latin typeface="Trebuchet MS" panose="020B0603020202020204" pitchFamily="34" charset="0"/>
                <a:cs typeface="Arial MT"/>
              </a:rPr>
              <a:t>Para un cortocircuito que dura un tiempo </a:t>
            </a:r>
            <a:r>
              <a:rPr lang="es-ES" sz="1100" dirty="0" err="1" smtClean="0">
                <a:latin typeface="Trebuchet MS" panose="020B0603020202020204" pitchFamily="34" charset="0"/>
                <a:cs typeface="Arial MT"/>
              </a:rPr>
              <a:t>Tk</a:t>
            </a:r>
            <a:r>
              <a:rPr lang="es-ES" sz="1100" dirty="0" smtClean="0">
                <a:latin typeface="Trebuchet MS" panose="020B0603020202020204" pitchFamily="34" charset="0"/>
                <a:cs typeface="Arial MT"/>
              </a:rPr>
              <a:t> </a:t>
            </a:r>
            <a:r>
              <a:rPr lang="es-ES" sz="1100" dirty="0">
                <a:latin typeface="Trebuchet MS" panose="020B0603020202020204" pitchFamily="34" charset="0"/>
                <a:cs typeface="Arial MT"/>
              </a:rPr>
              <a:t>&gt; 1 segundo, podemos hacer m = 0.</a:t>
            </a:r>
          </a:p>
          <a:p>
            <a:pPr algn="just">
              <a:lnSpc>
                <a:spcPct val="100000"/>
              </a:lnSpc>
            </a:pPr>
            <a:r>
              <a:rPr lang="es-ES" sz="1100" dirty="0">
                <a:latin typeface="Trebuchet MS" panose="020B0603020202020204" pitchFamily="34" charset="0"/>
                <a:cs typeface="Arial MT"/>
              </a:rPr>
              <a:t>El factor n es el efecto térmico resultante de la componente AC. Para un cortocircuito lejos del generador n= 1.</a:t>
            </a:r>
          </a:p>
          <a:p>
            <a:pPr algn="just">
              <a:lnSpc>
                <a:spcPct val="100000"/>
              </a:lnSpc>
            </a:pPr>
            <a:r>
              <a:rPr lang="es-ES" sz="1100" dirty="0">
                <a:latin typeface="Trebuchet MS" panose="020B0603020202020204" pitchFamily="34" charset="0"/>
                <a:cs typeface="Arial MT"/>
              </a:rPr>
              <a:t>El equipo eléctrico operativo tiene una resistencia térmica suficiente a los cortocircuitos cuando:</a:t>
            </a:r>
          </a:p>
          <a:p>
            <a:pPr algn="just">
              <a:lnSpc>
                <a:spcPct val="100000"/>
              </a:lnSpc>
            </a:pPr>
            <a:r>
              <a:rPr lang="es-ES" sz="1100" dirty="0">
                <a:latin typeface="Trebuchet MS" panose="020B0603020202020204" pitchFamily="34" charset="0"/>
                <a:cs typeface="Arial MT"/>
              </a:rPr>
              <a:t>para </a:t>
            </a:r>
            <a:r>
              <a:rPr lang="es-ES" sz="1100" dirty="0" err="1" smtClean="0">
                <a:latin typeface="Trebuchet MS" panose="020B0603020202020204" pitchFamily="34" charset="0"/>
                <a:cs typeface="Arial MT"/>
              </a:rPr>
              <a:t>Tk</a:t>
            </a:r>
            <a:r>
              <a:rPr lang="es-ES" sz="1100" dirty="0" smtClean="0">
                <a:latin typeface="Trebuchet MS" panose="020B0603020202020204" pitchFamily="34" charset="0"/>
                <a:cs typeface="Arial MT"/>
              </a:rPr>
              <a:t> </a:t>
            </a:r>
            <a:r>
              <a:rPr lang="es-ES" sz="1100" dirty="0">
                <a:latin typeface="Trebuchet MS" panose="020B0603020202020204" pitchFamily="34" charset="0"/>
                <a:cs typeface="Arial MT"/>
              </a:rPr>
              <a:t>≤ </a:t>
            </a:r>
            <a:r>
              <a:rPr lang="es-ES" sz="1100" dirty="0" err="1" smtClean="0">
                <a:latin typeface="Trebuchet MS" panose="020B0603020202020204" pitchFamily="34" charset="0"/>
                <a:cs typeface="Arial MT"/>
              </a:rPr>
              <a:t>Tkr</a:t>
            </a: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r>
              <a:rPr lang="es-ES" sz="1100" dirty="0" smtClean="0">
                <a:latin typeface="Trebuchet MS" panose="020B0603020202020204" pitchFamily="34" charset="0"/>
                <a:cs typeface="Arial MT"/>
              </a:rPr>
              <a:t>Para </a:t>
            </a:r>
            <a:r>
              <a:rPr lang="es-ES" sz="1100" dirty="0">
                <a:latin typeface="Trebuchet MS" panose="020B0603020202020204" pitchFamily="34" charset="0"/>
                <a:cs typeface="Arial MT"/>
              </a:rPr>
              <a:t>el cálculo de la resistencia térmica al cortocircuito de las líneas, en lugar de la corriente, también se puede utilizar la densidad de corriente de cortocircuito equivalente térmico, siempre que se cumpla la siguiente condición:</a:t>
            </a:r>
            <a:endParaRPr sz="1100" dirty="0">
              <a:latin typeface="Trebuchet MS" panose="020B0603020202020204" pitchFamily="34" charset="0"/>
              <a:cs typeface="Arial MT"/>
            </a:endParaRPr>
          </a:p>
        </p:txBody>
      </p:sp>
      <p:pic>
        <p:nvPicPr>
          <p:cNvPr id="21" name="Imagen 20"/>
          <p:cNvPicPr>
            <a:picLocks noChangeAspect="1"/>
          </p:cNvPicPr>
          <p:nvPr/>
        </p:nvPicPr>
        <p:blipFill>
          <a:blip r:embed="rId2"/>
          <a:stretch>
            <a:fillRect/>
          </a:stretch>
        </p:blipFill>
        <p:spPr>
          <a:xfrm>
            <a:off x="1557337" y="2705100"/>
            <a:ext cx="6105525" cy="333375"/>
          </a:xfrm>
          <a:prstGeom prst="rect">
            <a:avLst/>
          </a:prstGeom>
        </p:spPr>
      </p:pic>
      <p:pic>
        <p:nvPicPr>
          <p:cNvPr id="22" name="Imagen 21"/>
          <p:cNvPicPr>
            <a:picLocks noChangeAspect="1"/>
          </p:cNvPicPr>
          <p:nvPr/>
        </p:nvPicPr>
        <p:blipFill>
          <a:blip r:embed="rId3"/>
          <a:stretch>
            <a:fillRect/>
          </a:stretch>
        </p:blipFill>
        <p:spPr>
          <a:xfrm>
            <a:off x="1571624" y="3238500"/>
            <a:ext cx="6076950" cy="485775"/>
          </a:xfrm>
          <a:prstGeom prst="rect">
            <a:avLst/>
          </a:prstGeom>
        </p:spPr>
      </p:pic>
      <p:pic>
        <p:nvPicPr>
          <p:cNvPr id="23" name="Imagen 22"/>
          <p:cNvPicPr>
            <a:picLocks noChangeAspect="1"/>
          </p:cNvPicPr>
          <p:nvPr/>
        </p:nvPicPr>
        <p:blipFill>
          <a:blip r:embed="rId4"/>
          <a:stretch>
            <a:fillRect/>
          </a:stretch>
        </p:blipFill>
        <p:spPr>
          <a:xfrm>
            <a:off x="1143000" y="4209840"/>
            <a:ext cx="5257799" cy="1009860"/>
          </a:xfrm>
          <a:prstGeom prst="rect">
            <a:avLst/>
          </a:prstGeom>
        </p:spPr>
      </p:pic>
      <p:pic>
        <p:nvPicPr>
          <p:cNvPr id="24" name="Imagen 23"/>
          <p:cNvPicPr>
            <a:picLocks noChangeAspect="1"/>
          </p:cNvPicPr>
          <p:nvPr/>
        </p:nvPicPr>
        <p:blipFill>
          <a:blip r:embed="rId5"/>
          <a:stretch>
            <a:fillRect/>
          </a:stretch>
        </p:blipFill>
        <p:spPr>
          <a:xfrm>
            <a:off x="6600825" y="4481302"/>
            <a:ext cx="1352550" cy="561975"/>
          </a:xfrm>
          <a:prstGeom prst="rect">
            <a:avLst/>
          </a:prstGeom>
        </p:spPr>
      </p:pic>
      <p:pic>
        <p:nvPicPr>
          <p:cNvPr id="25" name="Imagen 24"/>
          <p:cNvPicPr>
            <a:picLocks noChangeAspect="1"/>
          </p:cNvPicPr>
          <p:nvPr/>
        </p:nvPicPr>
        <p:blipFill>
          <a:blip r:embed="rId6"/>
          <a:stretch>
            <a:fillRect/>
          </a:stretch>
        </p:blipFill>
        <p:spPr>
          <a:xfrm>
            <a:off x="8086725" y="4628939"/>
            <a:ext cx="695325" cy="266700"/>
          </a:xfrm>
          <a:prstGeom prst="rect">
            <a:avLst/>
          </a:prstGeom>
        </p:spPr>
      </p:pic>
      <p:cxnSp>
        <p:nvCxnSpPr>
          <p:cNvPr id="27" name="Conector recto de flecha 26"/>
          <p:cNvCxnSpPr/>
          <p:nvPr/>
        </p:nvCxnSpPr>
        <p:spPr>
          <a:xfrm flipV="1">
            <a:off x="6248400" y="4895639"/>
            <a:ext cx="914400" cy="6288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228600" y="114300"/>
            <a:ext cx="8686800" cy="5257208"/>
          </a:xfrm>
          <a:prstGeom prst="rect">
            <a:avLst/>
          </a:prstGeom>
        </p:spPr>
        <p:txBody>
          <a:bodyPr vert="horz" wrap="square" lIns="0" tIns="12065" rIns="0" bIns="0" rtlCol="0">
            <a:spAutoFit/>
          </a:bodyPr>
          <a:lstStyle/>
          <a:p>
            <a:pPr marR="282575" algn="just">
              <a:lnSpc>
                <a:spcPts val="1320"/>
              </a:lnSpc>
              <a:spcBef>
                <a:spcPts val="800"/>
              </a:spcBef>
            </a:pPr>
            <a:r>
              <a:rPr lang="es-ES" sz="1100" spc="-15" dirty="0" smtClean="0">
                <a:latin typeface="Trebuchet MS" panose="020B0603020202020204" pitchFamily="34" charset="0"/>
                <a:cs typeface="Arial MT"/>
              </a:rPr>
              <a:t>El factor </a:t>
            </a:r>
            <a:r>
              <a:rPr lang="el-GR" sz="1100" spc="-15" dirty="0" smtClean="0">
                <a:latin typeface="Arial" panose="020B0604020202020204" pitchFamily="34" charset="0"/>
                <a:cs typeface="Arial" panose="020B0604020202020204" pitchFamily="34" charset="0"/>
              </a:rPr>
              <a:t>ή</a:t>
            </a:r>
            <a:r>
              <a:rPr lang="es-ES" sz="1100" spc="-15" dirty="0" smtClean="0">
                <a:latin typeface="Trebuchet MS" panose="020B0603020202020204" pitchFamily="34" charset="0"/>
                <a:cs typeface="Arial MT"/>
              </a:rPr>
              <a:t> </a:t>
            </a:r>
            <a:r>
              <a:rPr lang="es-ES" sz="1100" spc="-15" dirty="0">
                <a:latin typeface="Trebuchet MS" panose="020B0603020202020204" pitchFamily="34" charset="0"/>
                <a:cs typeface="Arial MT"/>
              </a:rPr>
              <a:t>tiene en cuenta el calor disipado al material aislante durante el tiempo del cortocircuito</a:t>
            </a:r>
            <a:r>
              <a:rPr lang="es-ES" sz="1100" spc="-15" dirty="0" smtClean="0">
                <a:latin typeface="Trebuchet MS" panose="020B0603020202020204" pitchFamily="34" charset="0"/>
                <a:cs typeface="Arial MT"/>
              </a:rPr>
              <a:t>. La </a:t>
            </a:r>
            <a:r>
              <a:rPr lang="es-ES" sz="1100" spc="-15" dirty="0">
                <a:latin typeface="Trebuchet MS" panose="020B0603020202020204" pitchFamily="34" charset="0"/>
                <a:cs typeface="Arial MT"/>
              </a:rPr>
              <a:t>densidad de corriente nominal de cortocircuito </a:t>
            </a:r>
            <a:r>
              <a:rPr lang="es-ES" sz="1100" spc="-15" dirty="0" err="1" smtClean="0">
                <a:latin typeface="Trebuchet MS" panose="020B0603020202020204" pitchFamily="34" charset="0"/>
                <a:cs typeface="Arial MT"/>
              </a:rPr>
              <a:t>Sthr</a:t>
            </a:r>
            <a:r>
              <a:rPr lang="es-ES" sz="1100" spc="-15" dirty="0" smtClean="0">
                <a:latin typeface="Trebuchet MS" panose="020B0603020202020204" pitchFamily="34" charset="0"/>
                <a:cs typeface="Arial MT"/>
              </a:rPr>
              <a:t> </a:t>
            </a:r>
            <a:r>
              <a:rPr lang="es-ES" sz="1100" spc="-15" dirty="0">
                <a:latin typeface="Trebuchet MS" panose="020B0603020202020204" pitchFamily="34" charset="0"/>
                <a:cs typeface="Arial MT"/>
              </a:rPr>
              <a:t>viene dada por:</a:t>
            </a:r>
          </a:p>
          <a:p>
            <a:pPr marR="282575" algn="just">
              <a:lnSpc>
                <a:spcPts val="1320"/>
              </a:lnSpc>
              <a:spcBef>
                <a:spcPts val="800"/>
              </a:spcBef>
            </a:pPr>
            <a:endParaRPr lang="es-ES" sz="1100" spc="-15" dirty="0" smtClean="0">
              <a:latin typeface="Trebuchet MS" panose="020B0603020202020204" pitchFamily="34" charset="0"/>
              <a:cs typeface="Arial MT"/>
            </a:endParaRPr>
          </a:p>
          <a:p>
            <a:pPr marR="282575" algn="just">
              <a:lnSpc>
                <a:spcPts val="1320"/>
              </a:lnSpc>
              <a:spcBef>
                <a:spcPts val="800"/>
              </a:spcBef>
            </a:pPr>
            <a:endParaRPr lang="es-ES" sz="1100" spc="-15" dirty="0">
              <a:latin typeface="Trebuchet MS" panose="020B0603020202020204" pitchFamily="34" charset="0"/>
              <a:cs typeface="Arial MT"/>
            </a:endParaRPr>
          </a:p>
          <a:p>
            <a:pPr marR="282575" algn="just">
              <a:lnSpc>
                <a:spcPts val="1320"/>
              </a:lnSpc>
              <a:spcBef>
                <a:spcPts val="800"/>
              </a:spcBef>
            </a:pPr>
            <a:r>
              <a:rPr lang="es-ES" sz="1100" spc="-15" dirty="0">
                <a:latin typeface="Trebuchet MS" panose="020B0603020202020204" pitchFamily="34" charset="0"/>
                <a:cs typeface="Arial MT"/>
              </a:rPr>
              <a:t>Los significados de </a:t>
            </a:r>
            <a:r>
              <a:rPr lang="es-ES" sz="1100" spc="-15" dirty="0" smtClean="0">
                <a:latin typeface="Trebuchet MS" panose="020B0603020202020204" pitchFamily="34" charset="0"/>
                <a:cs typeface="Arial MT"/>
              </a:rPr>
              <a:t>los </a:t>
            </a:r>
            <a:r>
              <a:rPr lang="es-ES" sz="1100" spc="-15" dirty="0">
                <a:latin typeface="Trebuchet MS" panose="020B0603020202020204" pitchFamily="34" charset="0"/>
                <a:cs typeface="Arial MT"/>
              </a:rPr>
              <a:t>símbolos son</a:t>
            </a:r>
          </a:p>
          <a:p>
            <a:pPr marR="282575" algn="just">
              <a:lnSpc>
                <a:spcPts val="1320"/>
              </a:lnSpc>
              <a:spcBef>
                <a:spcPts val="800"/>
              </a:spcBef>
            </a:pPr>
            <a:endParaRPr lang="es-ES" sz="1100" spc="-15" dirty="0" smtClean="0">
              <a:latin typeface="Trebuchet MS" panose="020B0603020202020204" pitchFamily="34" charset="0"/>
              <a:cs typeface="Arial MT"/>
            </a:endParaRPr>
          </a:p>
          <a:p>
            <a:pPr marR="282575" algn="just">
              <a:lnSpc>
                <a:spcPts val="1320"/>
              </a:lnSpc>
              <a:spcBef>
                <a:spcPts val="800"/>
              </a:spcBef>
            </a:pPr>
            <a:endParaRPr lang="es-ES" sz="1100" spc="-15" dirty="0">
              <a:latin typeface="Trebuchet MS" panose="020B0603020202020204" pitchFamily="34" charset="0"/>
              <a:cs typeface="Arial MT"/>
            </a:endParaRPr>
          </a:p>
          <a:p>
            <a:pPr marR="282575" algn="just">
              <a:lnSpc>
                <a:spcPts val="1320"/>
              </a:lnSpc>
              <a:spcBef>
                <a:spcPts val="800"/>
              </a:spcBef>
            </a:pPr>
            <a:endParaRPr lang="es-ES" sz="1100" spc="-15" dirty="0" smtClean="0">
              <a:latin typeface="Trebuchet MS" panose="020B0603020202020204" pitchFamily="34" charset="0"/>
              <a:cs typeface="Arial MT"/>
            </a:endParaRPr>
          </a:p>
          <a:p>
            <a:pPr marR="282575" algn="just">
              <a:lnSpc>
                <a:spcPts val="1320"/>
              </a:lnSpc>
              <a:spcBef>
                <a:spcPts val="800"/>
              </a:spcBef>
            </a:pPr>
            <a:endParaRPr lang="es-ES" sz="1100" spc="-15" dirty="0">
              <a:latin typeface="Trebuchet MS" panose="020B0603020202020204" pitchFamily="34" charset="0"/>
              <a:cs typeface="Arial MT"/>
            </a:endParaRPr>
          </a:p>
          <a:p>
            <a:pPr marR="282575" algn="just">
              <a:lnSpc>
                <a:spcPts val="1320"/>
              </a:lnSpc>
              <a:spcBef>
                <a:spcPts val="800"/>
              </a:spcBef>
            </a:pPr>
            <a:endParaRPr lang="es-ES" sz="1100" spc="-15" dirty="0" smtClean="0">
              <a:latin typeface="Trebuchet MS" panose="020B0603020202020204" pitchFamily="34" charset="0"/>
              <a:cs typeface="Arial MT"/>
            </a:endParaRPr>
          </a:p>
          <a:p>
            <a:pPr marR="282575" algn="just">
              <a:lnSpc>
                <a:spcPts val="1320"/>
              </a:lnSpc>
              <a:spcBef>
                <a:spcPts val="800"/>
              </a:spcBef>
            </a:pPr>
            <a:endParaRPr lang="es-ES" sz="1100" spc="-15" dirty="0">
              <a:latin typeface="Trebuchet MS" panose="020B0603020202020204" pitchFamily="34" charset="0"/>
              <a:cs typeface="Arial MT"/>
            </a:endParaRPr>
          </a:p>
          <a:p>
            <a:pPr marR="282575" algn="just">
              <a:lnSpc>
                <a:spcPts val="1320"/>
              </a:lnSpc>
              <a:spcBef>
                <a:spcPts val="800"/>
              </a:spcBef>
            </a:pPr>
            <a:endParaRPr lang="es-ES" sz="1100" spc="-15" dirty="0" smtClean="0">
              <a:latin typeface="Trebuchet MS" panose="020B0603020202020204" pitchFamily="34" charset="0"/>
              <a:cs typeface="Arial MT"/>
            </a:endParaRPr>
          </a:p>
          <a:p>
            <a:pPr marR="282575" algn="just">
              <a:lnSpc>
                <a:spcPts val="1320"/>
              </a:lnSpc>
              <a:spcBef>
                <a:spcPts val="800"/>
              </a:spcBef>
            </a:pPr>
            <a:endParaRPr lang="es-ES" sz="1100" spc="-15" dirty="0">
              <a:latin typeface="Trebuchet MS" panose="020B0603020202020204" pitchFamily="34" charset="0"/>
              <a:cs typeface="Arial MT"/>
            </a:endParaRPr>
          </a:p>
          <a:p>
            <a:pPr marR="282575" algn="just">
              <a:lnSpc>
                <a:spcPts val="1320"/>
              </a:lnSpc>
              <a:spcBef>
                <a:spcPts val="800"/>
              </a:spcBef>
            </a:pPr>
            <a:endParaRPr lang="es-ES" sz="1100" spc="-15" dirty="0" smtClean="0">
              <a:latin typeface="Trebuchet MS" panose="020B0603020202020204" pitchFamily="34" charset="0"/>
              <a:cs typeface="Arial MT"/>
            </a:endParaRPr>
          </a:p>
          <a:p>
            <a:pPr marR="282575" algn="just">
              <a:lnSpc>
                <a:spcPts val="1320"/>
              </a:lnSpc>
              <a:spcBef>
                <a:spcPts val="800"/>
              </a:spcBef>
            </a:pPr>
            <a:endParaRPr lang="es-ES" sz="1100" spc="-15" dirty="0">
              <a:latin typeface="Trebuchet MS" panose="020B0603020202020204" pitchFamily="34" charset="0"/>
              <a:cs typeface="Arial MT"/>
            </a:endParaRPr>
          </a:p>
          <a:p>
            <a:pPr marR="282575" algn="just">
              <a:lnSpc>
                <a:spcPts val="1320"/>
              </a:lnSpc>
              <a:spcBef>
                <a:spcPts val="800"/>
              </a:spcBef>
            </a:pPr>
            <a:endParaRPr lang="es-ES" sz="1100" spc="-15" dirty="0" smtClean="0">
              <a:latin typeface="Trebuchet MS" panose="020B0603020202020204" pitchFamily="34" charset="0"/>
              <a:cs typeface="Arial MT"/>
            </a:endParaRPr>
          </a:p>
          <a:p>
            <a:pPr marR="282575" algn="just">
              <a:lnSpc>
                <a:spcPts val="1320"/>
              </a:lnSpc>
              <a:spcBef>
                <a:spcPts val="800"/>
              </a:spcBef>
            </a:pPr>
            <a:endParaRPr lang="es-ES" sz="1100" spc="-15" dirty="0">
              <a:latin typeface="Trebuchet MS" panose="020B0603020202020204" pitchFamily="34" charset="0"/>
              <a:cs typeface="Arial MT"/>
            </a:endParaRPr>
          </a:p>
          <a:p>
            <a:pPr marR="282575" algn="just">
              <a:lnSpc>
                <a:spcPts val="1320"/>
              </a:lnSpc>
              <a:spcBef>
                <a:spcPts val="800"/>
              </a:spcBef>
            </a:pPr>
            <a:r>
              <a:rPr lang="es-ES" sz="1100" spc="-15" dirty="0" smtClean="0">
                <a:latin typeface="Trebuchet MS" panose="020B0603020202020204" pitchFamily="34" charset="0"/>
                <a:cs typeface="Arial MT"/>
              </a:rPr>
              <a:t>Los </a:t>
            </a:r>
            <a:r>
              <a:rPr lang="es-ES" sz="1100" spc="-15" dirty="0">
                <a:latin typeface="Trebuchet MS" panose="020B0603020202020204" pitchFamily="34" charset="0"/>
                <a:cs typeface="Arial MT"/>
              </a:rPr>
              <a:t>factores para la Ecuación </a:t>
            </a:r>
            <a:r>
              <a:rPr lang="es-ES" sz="1100" spc="-15" dirty="0" smtClean="0">
                <a:latin typeface="Trebuchet MS" panose="020B0603020202020204" pitchFamily="34" charset="0"/>
                <a:cs typeface="Arial MT"/>
              </a:rPr>
              <a:t>(11.19) </a:t>
            </a:r>
            <a:r>
              <a:rPr lang="es-ES" sz="1100" spc="-15" dirty="0">
                <a:latin typeface="Trebuchet MS" panose="020B0603020202020204" pitchFamily="34" charset="0"/>
                <a:cs typeface="Arial MT"/>
              </a:rPr>
              <a:t>se toman de la (Tabla 11.2).</a:t>
            </a:r>
          </a:p>
          <a:p>
            <a:pPr marR="282575" algn="just">
              <a:lnSpc>
                <a:spcPts val="1320"/>
              </a:lnSpc>
              <a:spcBef>
                <a:spcPts val="800"/>
              </a:spcBef>
            </a:pPr>
            <a:r>
              <a:rPr lang="es-ES" sz="1100" spc="-15" dirty="0" smtClean="0">
                <a:latin typeface="Trebuchet MS" panose="020B0603020202020204" pitchFamily="34" charset="0"/>
                <a:cs typeface="Arial MT"/>
              </a:rPr>
              <a:t>Para </a:t>
            </a:r>
            <a:r>
              <a:rPr lang="es-ES" sz="1100" spc="-15" dirty="0">
                <a:latin typeface="Trebuchet MS" panose="020B0603020202020204" pitchFamily="34" charset="0"/>
                <a:cs typeface="Arial MT"/>
              </a:rPr>
              <a:t>la curva de temperatura límite, el coeficiente de material k </a:t>
            </a:r>
            <a:r>
              <a:rPr lang="es-ES" sz="1100" spc="-15" dirty="0" smtClean="0">
                <a:latin typeface="Trebuchet MS" panose="020B0603020202020204" pitchFamily="34" charset="0"/>
                <a:cs typeface="Arial MT"/>
              </a:rPr>
              <a:t>de </a:t>
            </a:r>
            <a:r>
              <a:rPr lang="es-ES" sz="1100" spc="-15" dirty="0">
                <a:latin typeface="Trebuchet MS" panose="020B0603020202020204" pitchFamily="34" charset="0"/>
                <a:cs typeface="Arial MT"/>
              </a:rPr>
              <a:t>la línea puede tomarse de la Tabla 11.3 o calcularse. La tabla 11.4 da las temperaturas de </a:t>
            </a:r>
            <a:r>
              <a:rPr lang="es-ES" sz="1100" spc="-15" dirty="0" smtClean="0">
                <a:latin typeface="Trebuchet MS" panose="020B0603020202020204" pitchFamily="34" charset="0"/>
                <a:cs typeface="Arial MT"/>
              </a:rPr>
              <a:t>línea, </a:t>
            </a:r>
            <a:r>
              <a:rPr lang="es-ES" sz="1100" spc="-15" dirty="0">
                <a:latin typeface="Trebuchet MS" panose="020B0603020202020204" pitchFamily="34" charset="0"/>
                <a:cs typeface="Arial MT"/>
              </a:rPr>
              <a:t>admisibles para un cortocircuito, según el material aislante del cable. La tabla 11.5 da las temperaturas de cortocircuito para líneas aéreas.</a:t>
            </a:r>
            <a:endParaRPr sz="900" dirty="0">
              <a:latin typeface="Arial MT"/>
              <a:cs typeface="Arial MT"/>
            </a:endParaRPr>
          </a:p>
        </p:txBody>
      </p:sp>
      <p:sp>
        <p:nvSpPr>
          <p:cNvPr id="13" name="object 13"/>
          <p:cNvSpPr txBox="1"/>
          <p:nvPr/>
        </p:nvSpPr>
        <p:spPr>
          <a:xfrm>
            <a:off x="2056034" y="2670054"/>
            <a:ext cx="6325966" cy="153888"/>
          </a:xfrm>
          <a:prstGeom prst="rect">
            <a:avLst/>
          </a:prstGeom>
        </p:spPr>
        <p:txBody>
          <a:bodyPr vert="horz" wrap="square" lIns="0" tIns="15240" rIns="0" bIns="0" rtlCol="0">
            <a:spAutoFit/>
          </a:bodyPr>
          <a:lstStyle/>
          <a:p>
            <a:pPr marL="12700">
              <a:lnSpc>
                <a:spcPct val="100000"/>
              </a:lnSpc>
              <a:spcBef>
                <a:spcPts val="120"/>
              </a:spcBef>
            </a:pPr>
            <a:r>
              <a:rPr sz="900" spc="-35" dirty="0" smtClean="0">
                <a:latin typeface="Arial MT"/>
                <a:cs typeface="Arial MT"/>
              </a:rPr>
              <a:t>:</a:t>
            </a:r>
            <a:endParaRPr sz="900" dirty="0">
              <a:latin typeface="Arial MT"/>
              <a:cs typeface="Arial MT"/>
            </a:endParaRPr>
          </a:p>
        </p:txBody>
      </p:sp>
      <p:sp>
        <p:nvSpPr>
          <p:cNvPr id="17" name="object 17"/>
          <p:cNvSpPr/>
          <p:nvPr/>
        </p:nvSpPr>
        <p:spPr>
          <a:xfrm>
            <a:off x="4807562" y="3087259"/>
            <a:ext cx="65450" cy="0"/>
          </a:xfrm>
          <a:custGeom>
            <a:avLst/>
            <a:gdLst/>
            <a:ahLst/>
            <a:cxnLst/>
            <a:rect l="l" t="t" r="r" b="b"/>
            <a:pathLst>
              <a:path w="43814">
                <a:moveTo>
                  <a:pt x="0" y="0"/>
                </a:moveTo>
                <a:lnTo>
                  <a:pt x="43205" y="0"/>
                </a:lnTo>
              </a:path>
            </a:pathLst>
          </a:custGeom>
          <a:ln w="3175">
            <a:solidFill>
              <a:srgbClr val="000000"/>
            </a:solidFill>
          </a:ln>
        </p:spPr>
        <p:txBody>
          <a:bodyPr wrap="square" lIns="0" tIns="0" rIns="0" bIns="0" rtlCol="0"/>
          <a:lstStyle/>
          <a:p>
            <a:endParaRPr/>
          </a:p>
        </p:txBody>
      </p:sp>
      <p:pic>
        <p:nvPicPr>
          <p:cNvPr id="19" name="Imagen 18"/>
          <p:cNvPicPr>
            <a:picLocks noChangeAspect="1"/>
          </p:cNvPicPr>
          <p:nvPr/>
        </p:nvPicPr>
        <p:blipFill>
          <a:blip r:embed="rId2"/>
          <a:stretch>
            <a:fillRect/>
          </a:stretch>
        </p:blipFill>
        <p:spPr>
          <a:xfrm>
            <a:off x="2590800" y="457200"/>
            <a:ext cx="6057900" cy="647700"/>
          </a:xfrm>
          <a:prstGeom prst="rect">
            <a:avLst/>
          </a:prstGeom>
        </p:spPr>
      </p:pic>
      <p:pic>
        <p:nvPicPr>
          <p:cNvPr id="20" name="Imagen 19"/>
          <p:cNvPicPr>
            <a:picLocks noChangeAspect="1"/>
          </p:cNvPicPr>
          <p:nvPr/>
        </p:nvPicPr>
        <p:blipFill>
          <a:blip r:embed="rId3"/>
          <a:stretch>
            <a:fillRect/>
          </a:stretch>
        </p:blipFill>
        <p:spPr>
          <a:xfrm>
            <a:off x="233363" y="1304925"/>
            <a:ext cx="4435494" cy="3000375"/>
          </a:xfrm>
          <a:prstGeom prst="rect">
            <a:avLst/>
          </a:prstGeom>
        </p:spPr>
      </p:pic>
      <p:sp>
        <p:nvSpPr>
          <p:cNvPr id="21" name="Rectángulo 20"/>
          <p:cNvSpPr/>
          <p:nvPr/>
        </p:nvSpPr>
        <p:spPr>
          <a:xfrm>
            <a:off x="4668856" y="2888942"/>
            <a:ext cx="4572000" cy="425758"/>
          </a:xfrm>
          <a:prstGeom prst="rect">
            <a:avLst/>
          </a:prstGeom>
        </p:spPr>
        <p:txBody>
          <a:bodyPr>
            <a:spAutoFit/>
          </a:bodyPr>
          <a:lstStyle/>
          <a:p>
            <a:pPr marR="282575" algn="ctr">
              <a:lnSpc>
                <a:spcPts val="1320"/>
              </a:lnSpc>
              <a:spcBef>
                <a:spcPts val="800"/>
              </a:spcBef>
            </a:pPr>
            <a:r>
              <a:rPr lang="es-ES" sz="1100" b="1" spc="-15" dirty="0">
                <a:latin typeface="Trebuchet MS" panose="020B0603020202020204" pitchFamily="34" charset="0"/>
                <a:cs typeface="Arial MT"/>
              </a:rPr>
              <a:t>Tabla </a:t>
            </a:r>
            <a:r>
              <a:rPr lang="es-ES" sz="1100" b="1" spc="-15" dirty="0" smtClean="0">
                <a:latin typeface="Trebuchet MS" panose="020B0603020202020204" pitchFamily="34" charset="0"/>
                <a:cs typeface="Arial MT"/>
              </a:rPr>
              <a:t>11.2</a:t>
            </a:r>
            <a:r>
              <a:rPr lang="es-ES" sz="1100" b="1" spc="-15" dirty="0">
                <a:latin typeface="Trebuchet MS" panose="020B0603020202020204" pitchFamily="34" charset="0"/>
                <a:cs typeface="Arial MT"/>
              </a:rPr>
              <a:t>: Parámetros para la densidad de corriente nominal de cortocircuito</a:t>
            </a:r>
          </a:p>
        </p:txBody>
      </p:sp>
      <p:pic>
        <p:nvPicPr>
          <p:cNvPr id="22" name="Imagen 21"/>
          <p:cNvPicPr>
            <a:picLocks noChangeAspect="1"/>
          </p:cNvPicPr>
          <p:nvPr/>
        </p:nvPicPr>
        <p:blipFill>
          <a:blip r:embed="rId4"/>
          <a:stretch>
            <a:fillRect/>
          </a:stretch>
        </p:blipFill>
        <p:spPr>
          <a:xfrm>
            <a:off x="4792056" y="1314450"/>
            <a:ext cx="4124325" cy="1390650"/>
          </a:xfrm>
          <a:prstGeom prst="rect">
            <a:avLst/>
          </a:prstGeom>
        </p:spPr>
      </p:pic>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33400" y="3162301"/>
            <a:ext cx="3657600" cy="2382062"/>
          </a:xfrm>
          <a:prstGeom prst="rect">
            <a:avLst/>
          </a:prstGeom>
        </p:spPr>
        <p:txBody>
          <a:bodyPr vert="horz" wrap="square" lIns="0" tIns="12065" rIns="0" bIns="0" rtlCol="0">
            <a:spAutoFit/>
          </a:bodyPr>
          <a:lstStyle/>
          <a:p>
            <a:pPr algn="just">
              <a:lnSpc>
                <a:spcPct val="100000"/>
              </a:lnSpc>
              <a:spcBef>
                <a:spcPts val="30"/>
              </a:spcBef>
            </a:pPr>
            <a:r>
              <a:rPr lang="es-ES" sz="1100" dirty="0" smtClean="0">
                <a:latin typeface="Trebuchet MS" panose="020B0603020202020204" pitchFamily="34" charset="0"/>
                <a:cs typeface="Arial MT"/>
              </a:rPr>
              <a:t>Los símbolos tienen los significados:</a:t>
            </a:r>
          </a:p>
          <a:p>
            <a:pPr algn="just">
              <a:lnSpc>
                <a:spcPct val="100000"/>
              </a:lnSpc>
              <a:spcBef>
                <a:spcPts val="30"/>
              </a:spcBef>
            </a:pPr>
            <a:r>
              <a:rPr lang="es-ES" sz="1100" b="1" dirty="0">
                <a:latin typeface="Trebuchet MS" panose="020B0603020202020204" pitchFamily="34" charset="0"/>
                <a:cs typeface="Arial MT"/>
              </a:rPr>
              <a:t>PVC </a:t>
            </a:r>
            <a:r>
              <a:rPr lang="es-ES" sz="1100" b="1" dirty="0" smtClean="0">
                <a:latin typeface="Trebuchet MS" panose="020B0603020202020204" pitchFamily="34" charset="0"/>
                <a:cs typeface="Arial MT"/>
              </a:rPr>
              <a:t>    Aislamiento de cloruro de polivinilo</a:t>
            </a:r>
          </a:p>
          <a:p>
            <a:pPr algn="just">
              <a:lnSpc>
                <a:spcPct val="100000"/>
              </a:lnSpc>
              <a:spcBef>
                <a:spcPts val="30"/>
              </a:spcBef>
            </a:pPr>
            <a:r>
              <a:rPr lang="es-ES" sz="1100" b="1" dirty="0" smtClean="0">
                <a:latin typeface="Trebuchet MS" panose="020B0603020202020204" pitchFamily="34" charset="0"/>
                <a:cs typeface="Arial MT"/>
              </a:rPr>
              <a:t>XLPE    Aislamiento de polietileno reticulado </a:t>
            </a:r>
          </a:p>
          <a:p>
            <a:pPr algn="just">
              <a:lnSpc>
                <a:spcPct val="100000"/>
              </a:lnSpc>
              <a:spcBef>
                <a:spcPts val="30"/>
              </a:spcBef>
            </a:pPr>
            <a:r>
              <a:rPr lang="es-ES" sz="1100" b="1" dirty="0" smtClean="0">
                <a:latin typeface="Trebuchet MS" panose="020B0603020202020204" pitchFamily="34" charset="0"/>
                <a:cs typeface="Arial MT"/>
              </a:rPr>
              <a:t>EPR      Aislamiento de caucho de etileno-</a:t>
            </a:r>
            <a:r>
              <a:rPr lang="es-ES" sz="1100" b="1" dirty="0" err="1" smtClean="0">
                <a:latin typeface="Trebuchet MS" panose="020B0603020202020204" pitchFamily="34" charset="0"/>
                <a:cs typeface="Arial MT"/>
              </a:rPr>
              <a:t>propileno</a:t>
            </a:r>
            <a:r>
              <a:rPr lang="es-ES" sz="1100" b="1" dirty="0" smtClean="0">
                <a:latin typeface="Trebuchet MS" panose="020B0603020202020204" pitchFamily="34" charset="0"/>
                <a:cs typeface="Arial MT"/>
              </a:rPr>
              <a:t> </a:t>
            </a:r>
          </a:p>
          <a:p>
            <a:pPr algn="just">
              <a:lnSpc>
                <a:spcPct val="100000"/>
              </a:lnSpc>
              <a:spcBef>
                <a:spcPts val="30"/>
              </a:spcBef>
            </a:pPr>
            <a:r>
              <a:rPr lang="es-ES" sz="1100" b="1" dirty="0" smtClean="0">
                <a:latin typeface="Trebuchet MS" panose="020B0603020202020204" pitchFamily="34" charset="0"/>
                <a:cs typeface="Arial MT"/>
              </a:rPr>
              <a:t>G         Aislamiento de caucho</a:t>
            </a:r>
          </a:p>
          <a:p>
            <a:pPr algn="just">
              <a:lnSpc>
                <a:spcPct val="100000"/>
              </a:lnSpc>
              <a:spcBef>
                <a:spcPts val="30"/>
              </a:spcBef>
            </a:pPr>
            <a:r>
              <a:rPr lang="es-ES" sz="1100" dirty="0" smtClean="0">
                <a:latin typeface="Trebuchet MS" panose="020B0603020202020204" pitchFamily="34" charset="0"/>
                <a:cs typeface="Arial MT"/>
              </a:rPr>
              <a:t>La figura 11.3 muestra la densidad de corriente nominal de cortocircuito en función de la temperatura de la línea para el cobre.</a:t>
            </a:r>
          </a:p>
          <a:p>
            <a:pPr algn="just">
              <a:lnSpc>
                <a:spcPct val="100000"/>
              </a:lnSpc>
              <a:spcBef>
                <a:spcPts val="30"/>
              </a:spcBef>
            </a:pPr>
            <a:r>
              <a:rPr lang="es-ES" sz="1100" dirty="0" smtClean="0">
                <a:latin typeface="Trebuchet MS" panose="020B0603020202020204" pitchFamily="34" charset="0"/>
                <a:cs typeface="Arial MT"/>
              </a:rPr>
              <a:t>La figura 11.4 muestra la densidad de corriente nominal de cortocircuito en función de la temperatura de línea para aluminio.</a:t>
            </a:r>
          </a:p>
          <a:p>
            <a:pPr algn="just">
              <a:lnSpc>
                <a:spcPct val="100000"/>
              </a:lnSpc>
              <a:spcBef>
                <a:spcPts val="30"/>
              </a:spcBef>
            </a:pPr>
            <a:r>
              <a:rPr lang="es-ES" sz="1100" dirty="0" smtClean="0">
                <a:latin typeface="Trebuchet MS" panose="020B0603020202020204" pitchFamily="34" charset="0"/>
                <a:cs typeface="Arial MT"/>
              </a:rPr>
              <a:t>Para la planificación conforme a las normas, también es necesario tener en cuenta la información en la Tabla 11.6.</a:t>
            </a:r>
            <a:endParaRPr sz="800" dirty="0">
              <a:latin typeface="Arial MT"/>
              <a:cs typeface="Arial MT"/>
            </a:endParaRPr>
          </a:p>
        </p:txBody>
      </p:sp>
      <p:sp>
        <p:nvSpPr>
          <p:cNvPr id="11" name="Rectángulo 10"/>
          <p:cNvSpPr/>
          <p:nvPr/>
        </p:nvSpPr>
        <p:spPr>
          <a:xfrm>
            <a:off x="470870" y="350760"/>
            <a:ext cx="1531188" cy="261610"/>
          </a:xfrm>
          <a:prstGeom prst="rect">
            <a:avLst/>
          </a:prstGeom>
        </p:spPr>
        <p:txBody>
          <a:bodyPr wrap="none">
            <a:spAutoFit/>
          </a:bodyPr>
          <a:lstStyle/>
          <a:p>
            <a:pPr algn="ctr">
              <a:lnSpc>
                <a:spcPct val="100000"/>
              </a:lnSpc>
              <a:spcBef>
                <a:spcPts val="30"/>
              </a:spcBef>
            </a:pPr>
            <a:r>
              <a:rPr lang="es-ES" sz="1100" b="1" dirty="0">
                <a:latin typeface="Trebuchet MS" panose="020B0603020202020204" pitchFamily="34" charset="0"/>
                <a:cs typeface="Arial MT"/>
              </a:rPr>
              <a:t>Tabla 11.3: Factor k</a:t>
            </a:r>
          </a:p>
        </p:txBody>
      </p:sp>
      <p:pic>
        <p:nvPicPr>
          <p:cNvPr id="12" name="Imagen 11"/>
          <p:cNvPicPr>
            <a:picLocks noChangeAspect="1"/>
          </p:cNvPicPr>
          <p:nvPr/>
        </p:nvPicPr>
        <p:blipFill>
          <a:blip r:embed="rId2"/>
          <a:stretch>
            <a:fillRect/>
          </a:stretch>
        </p:blipFill>
        <p:spPr>
          <a:xfrm>
            <a:off x="228331" y="647700"/>
            <a:ext cx="1629943" cy="990078"/>
          </a:xfrm>
          <a:prstGeom prst="rect">
            <a:avLst/>
          </a:prstGeom>
        </p:spPr>
      </p:pic>
      <p:sp>
        <p:nvSpPr>
          <p:cNvPr id="15" name="Rectángulo 14"/>
          <p:cNvSpPr/>
          <p:nvPr/>
        </p:nvSpPr>
        <p:spPr>
          <a:xfrm>
            <a:off x="1236464" y="282127"/>
            <a:ext cx="4572000" cy="430887"/>
          </a:xfrm>
          <a:prstGeom prst="rect">
            <a:avLst/>
          </a:prstGeom>
        </p:spPr>
        <p:txBody>
          <a:bodyPr>
            <a:spAutoFit/>
          </a:bodyPr>
          <a:lstStyle/>
          <a:p>
            <a:pPr algn="ctr">
              <a:lnSpc>
                <a:spcPct val="100000"/>
              </a:lnSpc>
              <a:spcBef>
                <a:spcPts val="30"/>
              </a:spcBef>
            </a:pPr>
            <a:r>
              <a:rPr lang="es-ES" sz="1100" b="1" dirty="0" smtClean="0">
                <a:latin typeface="Trebuchet MS" panose="020B0603020202020204" pitchFamily="34" charset="0"/>
                <a:cs typeface="Arial MT"/>
              </a:rPr>
              <a:t>Tabla </a:t>
            </a:r>
            <a:r>
              <a:rPr lang="es-ES" sz="1100" b="1" dirty="0">
                <a:latin typeface="Trebuchet MS" panose="020B0603020202020204" pitchFamily="34" charset="0"/>
                <a:cs typeface="Arial MT"/>
              </a:rPr>
              <a:t>11.4: Temperaturas de </a:t>
            </a:r>
            <a:endParaRPr lang="es-ES" sz="1100" b="1" dirty="0" smtClean="0">
              <a:latin typeface="Trebuchet MS" panose="020B0603020202020204" pitchFamily="34" charset="0"/>
              <a:cs typeface="Arial MT"/>
            </a:endParaRPr>
          </a:p>
          <a:p>
            <a:pPr algn="ctr">
              <a:lnSpc>
                <a:spcPct val="100000"/>
              </a:lnSpc>
              <a:spcBef>
                <a:spcPts val="30"/>
              </a:spcBef>
            </a:pPr>
            <a:r>
              <a:rPr lang="es-ES" sz="1100" b="1" dirty="0" smtClean="0">
                <a:latin typeface="Trebuchet MS" panose="020B0603020202020204" pitchFamily="34" charset="0"/>
                <a:cs typeface="Arial MT"/>
              </a:rPr>
              <a:t>cortocircuito </a:t>
            </a:r>
            <a:r>
              <a:rPr lang="es-ES" sz="1100" b="1" dirty="0">
                <a:latin typeface="Trebuchet MS" panose="020B0603020202020204" pitchFamily="34" charset="0"/>
                <a:cs typeface="Arial MT"/>
              </a:rPr>
              <a:t>para cables en °C</a:t>
            </a:r>
          </a:p>
        </p:txBody>
      </p:sp>
      <p:pic>
        <p:nvPicPr>
          <p:cNvPr id="16" name="Imagen 15"/>
          <p:cNvPicPr>
            <a:picLocks noChangeAspect="1"/>
          </p:cNvPicPr>
          <p:nvPr/>
        </p:nvPicPr>
        <p:blipFill>
          <a:blip r:embed="rId3"/>
          <a:stretch>
            <a:fillRect/>
          </a:stretch>
        </p:blipFill>
        <p:spPr>
          <a:xfrm>
            <a:off x="2002058" y="668947"/>
            <a:ext cx="2988230" cy="933450"/>
          </a:xfrm>
          <a:prstGeom prst="rect">
            <a:avLst/>
          </a:prstGeom>
        </p:spPr>
      </p:pic>
      <p:sp>
        <p:nvSpPr>
          <p:cNvPr id="17" name="Rectángulo 16"/>
          <p:cNvSpPr/>
          <p:nvPr/>
        </p:nvSpPr>
        <p:spPr>
          <a:xfrm>
            <a:off x="76200" y="1779434"/>
            <a:ext cx="4572000" cy="430887"/>
          </a:xfrm>
          <a:prstGeom prst="rect">
            <a:avLst/>
          </a:prstGeom>
        </p:spPr>
        <p:txBody>
          <a:bodyPr>
            <a:spAutoFit/>
          </a:bodyPr>
          <a:lstStyle/>
          <a:p>
            <a:pPr algn="ctr">
              <a:lnSpc>
                <a:spcPct val="100000"/>
              </a:lnSpc>
              <a:spcBef>
                <a:spcPts val="30"/>
              </a:spcBef>
            </a:pPr>
            <a:r>
              <a:rPr lang="es-ES" sz="1100" b="1" dirty="0">
                <a:latin typeface="Trebuchet MS" panose="020B0603020202020204" pitchFamily="34" charset="0"/>
                <a:cs typeface="Arial MT"/>
              </a:rPr>
              <a:t>Tabla 11.5: Temperaturas de cortocircuito Te para líneas aéreas en °C</a:t>
            </a:r>
          </a:p>
        </p:txBody>
      </p:sp>
      <p:pic>
        <p:nvPicPr>
          <p:cNvPr id="18" name="Imagen 17"/>
          <p:cNvPicPr>
            <a:picLocks noChangeAspect="1"/>
          </p:cNvPicPr>
          <p:nvPr/>
        </p:nvPicPr>
        <p:blipFill rotWithShape="1">
          <a:blip r:embed="rId4"/>
          <a:srcRect b="57949"/>
          <a:stretch/>
        </p:blipFill>
        <p:spPr>
          <a:xfrm>
            <a:off x="276225" y="2019300"/>
            <a:ext cx="4371975" cy="1001345"/>
          </a:xfrm>
          <a:prstGeom prst="rect">
            <a:avLst/>
          </a:prstGeom>
        </p:spPr>
      </p:pic>
      <p:sp>
        <p:nvSpPr>
          <p:cNvPr id="19" name="Rectángulo 18"/>
          <p:cNvSpPr/>
          <p:nvPr/>
        </p:nvSpPr>
        <p:spPr>
          <a:xfrm>
            <a:off x="5687140" y="365823"/>
            <a:ext cx="2911373" cy="430887"/>
          </a:xfrm>
          <a:prstGeom prst="rect">
            <a:avLst/>
          </a:prstGeom>
        </p:spPr>
        <p:txBody>
          <a:bodyPr wrap="none">
            <a:spAutoFit/>
          </a:bodyPr>
          <a:lstStyle/>
          <a:p>
            <a:pPr algn="ctr">
              <a:lnSpc>
                <a:spcPct val="100000"/>
              </a:lnSpc>
              <a:spcBef>
                <a:spcPts val="30"/>
              </a:spcBef>
            </a:pPr>
            <a:r>
              <a:rPr lang="es-ES" sz="1100" b="1" dirty="0">
                <a:latin typeface="Trebuchet MS" panose="020B0603020202020204" pitchFamily="34" charset="0"/>
                <a:cs typeface="Arial MT"/>
              </a:rPr>
              <a:t>Tabla </a:t>
            </a:r>
            <a:r>
              <a:rPr lang="es-ES" sz="1100" b="1" dirty="0" smtClean="0">
                <a:latin typeface="Trebuchet MS" panose="020B0603020202020204" pitchFamily="34" charset="0"/>
                <a:cs typeface="Arial MT"/>
              </a:rPr>
              <a:t>11.6: Información de planificación </a:t>
            </a:r>
          </a:p>
          <a:p>
            <a:pPr algn="ctr">
              <a:lnSpc>
                <a:spcPct val="100000"/>
              </a:lnSpc>
              <a:spcBef>
                <a:spcPts val="30"/>
              </a:spcBef>
            </a:pPr>
            <a:r>
              <a:rPr lang="es-ES" sz="1100" b="1" dirty="0" smtClean="0">
                <a:latin typeface="Trebuchet MS" panose="020B0603020202020204" pitchFamily="34" charset="0"/>
                <a:cs typeface="Arial MT"/>
              </a:rPr>
              <a:t>para cables y </a:t>
            </a:r>
            <a:r>
              <a:rPr lang="es-ES" sz="1100" b="1" dirty="0" err="1" smtClean="0">
                <a:latin typeface="Trebuchet MS" panose="020B0603020202020204" pitchFamily="34" charset="0"/>
                <a:cs typeface="Arial MT"/>
              </a:rPr>
              <a:t>lineas</a:t>
            </a:r>
            <a:endParaRPr lang="es-ES" sz="1100" b="1" dirty="0">
              <a:latin typeface="Trebuchet MS" panose="020B0603020202020204" pitchFamily="34" charset="0"/>
              <a:cs typeface="Arial MT"/>
            </a:endParaRPr>
          </a:p>
        </p:txBody>
      </p:sp>
      <p:pic>
        <p:nvPicPr>
          <p:cNvPr id="20" name="Imagen 19"/>
          <p:cNvPicPr>
            <a:picLocks noChangeAspect="1"/>
          </p:cNvPicPr>
          <p:nvPr/>
        </p:nvPicPr>
        <p:blipFill>
          <a:blip r:embed="rId5"/>
          <a:stretch>
            <a:fillRect/>
          </a:stretch>
        </p:blipFill>
        <p:spPr>
          <a:xfrm>
            <a:off x="4990288" y="609861"/>
            <a:ext cx="3945331" cy="4934502"/>
          </a:xfrm>
          <a:prstGeom prst="rect">
            <a:avLst/>
          </a:prstGeom>
        </p:spPr>
      </p:pic>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189614" y="4747915"/>
            <a:ext cx="4178353" cy="700385"/>
          </a:xfrm>
          <a:prstGeom prst="rect">
            <a:avLst/>
          </a:prstGeom>
        </p:spPr>
        <p:txBody>
          <a:bodyPr vert="horz" wrap="square" lIns="0" tIns="7620" rIns="0" bIns="0" rtlCol="0">
            <a:spAutoFit/>
          </a:bodyPr>
          <a:lstStyle/>
          <a:p>
            <a:pPr marL="50165" marR="43180" algn="just">
              <a:lnSpc>
                <a:spcPct val="103899"/>
              </a:lnSpc>
              <a:spcBef>
                <a:spcPts val="60"/>
              </a:spcBef>
            </a:pPr>
            <a:r>
              <a:rPr lang="es-ES" sz="1100" b="1" spc="-30" dirty="0">
                <a:latin typeface="Trebuchet MS" panose="020B0603020202020204" pitchFamily="34" charset="0"/>
                <a:cs typeface="Arial MT"/>
              </a:rPr>
              <a:t>Figura </a:t>
            </a:r>
            <a:r>
              <a:rPr lang="es-ES" sz="1100" b="1" spc="-30" dirty="0" smtClean="0">
                <a:latin typeface="Trebuchet MS" panose="020B0603020202020204" pitchFamily="34" charset="0"/>
                <a:cs typeface="Arial MT"/>
              </a:rPr>
              <a:t>11.3 </a:t>
            </a:r>
            <a:r>
              <a:rPr lang="es-ES" sz="1100" b="1" spc="-30" dirty="0">
                <a:latin typeface="Trebuchet MS" panose="020B0603020202020204" pitchFamily="34" charset="0"/>
                <a:cs typeface="Arial MT"/>
              </a:rPr>
              <a:t>Densidad nominal de corriente de cortocircuito (</a:t>
            </a:r>
            <a:r>
              <a:rPr lang="es-ES" sz="1100" b="1" spc="-30" dirty="0" err="1">
                <a:latin typeface="Trebuchet MS" panose="020B0603020202020204" pitchFamily="34" charset="0"/>
                <a:cs typeface="Arial MT"/>
              </a:rPr>
              <a:t>Tkr</a:t>
            </a:r>
            <a:r>
              <a:rPr lang="es-ES" sz="1100" b="1" spc="-30" dirty="0">
                <a:latin typeface="Trebuchet MS" panose="020B0603020202020204" pitchFamily="34" charset="0"/>
                <a:cs typeface="Arial MT"/>
              </a:rPr>
              <a:t> = 1 segundo) en función de la temperatura de línea para cobre (líneas continuas) y para perfil plano de acero sin alear y alambre de acero (líneas discontinuas) [55</a:t>
            </a:r>
            <a:r>
              <a:rPr lang="es-ES" sz="1100" b="1" spc="-30" dirty="0" smtClean="0">
                <a:latin typeface="Trebuchet MS" panose="020B0603020202020204" pitchFamily="34" charset="0"/>
                <a:cs typeface="Arial MT"/>
              </a:rPr>
              <a:t>]</a:t>
            </a:r>
          </a:p>
        </p:txBody>
      </p:sp>
      <p:sp>
        <p:nvSpPr>
          <p:cNvPr id="10" name="Rectángulo 9"/>
          <p:cNvSpPr/>
          <p:nvPr/>
        </p:nvSpPr>
        <p:spPr>
          <a:xfrm>
            <a:off x="4419600" y="266700"/>
            <a:ext cx="4572000" cy="784958"/>
          </a:xfrm>
          <a:prstGeom prst="rect">
            <a:avLst/>
          </a:prstGeom>
        </p:spPr>
        <p:txBody>
          <a:bodyPr>
            <a:spAutoFit/>
          </a:bodyPr>
          <a:lstStyle/>
          <a:p>
            <a:pPr marL="50165" marR="43180" algn="just">
              <a:lnSpc>
                <a:spcPct val="103899"/>
              </a:lnSpc>
              <a:spcBef>
                <a:spcPts val="60"/>
              </a:spcBef>
            </a:pPr>
            <a:r>
              <a:rPr lang="es-ES" sz="1100" b="1" spc="-30" dirty="0" smtClean="0">
                <a:latin typeface="Trebuchet MS" panose="020B0603020202020204" pitchFamily="34" charset="0"/>
                <a:cs typeface="Arial MT"/>
              </a:rPr>
              <a:t>Figura </a:t>
            </a:r>
            <a:r>
              <a:rPr lang="es-ES" sz="1100" b="1" spc="-30" dirty="0">
                <a:latin typeface="Trebuchet MS" panose="020B0603020202020204" pitchFamily="34" charset="0"/>
                <a:cs typeface="Arial MT"/>
              </a:rPr>
              <a:t>11.4 Densidad nominal de corriente de cortocircuito (</a:t>
            </a:r>
            <a:r>
              <a:rPr lang="es-ES" sz="1100" b="1" spc="-30" dirty="0" err="1">
                <a:latin typeface="Trebuchet MS" panose="020B0603020202020204" pitchFamily="34" charset="0"/>
                <a:cs typeface="Arial MT"/>
              </a:rPr>
              <a:t>Tkr</a:t>
            </a:r>
            <a:r>
              <a:rPr lang="es-ES" sz="1100" b="1" spc="-30" dirty="0">
                <a:latin typeface="Trebuchet MS" panose="020B0603020202020204" pitchFamily="34" charset="0"/>
                <a:cs typeface="Arial MT"/>
              </a:rPr>
              <a:t> = 1 segundo) en función de la temperatura de línea para aluminio, aleación de aluminio (</a:t>
            </a:r>
            <a:r>
              <a:rPr lang="es-ES" sz="1100" b="1" spc="-30" dirty="0" err="1">
                <a:latin typeface="Trebuchet MS" panose="020B0603020202020204" pitchFamily="34" charset="0"/>
                <a:cs typeface="Arial MT"/>
              </a:rPr>
              <a:t>AlMgSi</a:t>
            </a:r>
            <a:r>
              <a:rPr lang="es-ES" sz="1100" b="1" spc="-30" dirty="0">
                <a:latin typeface="Trebuchet MS" panose="020B0603020202020204" pitchFamily="34" charset="0"/>
                <a:cs typeface="Arial MT"/>
              </a:rPr>
              <a:t>), para cables con y sin componente de acero [55]</a:t>
            </a:r>
            <a:endParaRPr lang="es-ES" sz="1100" b="1" dirty="0">
              <a:latin typeface="Arial MT"/>
              <a:cs typeface="Arial MT"/>
            </a:endParaRPr>
          </a:p>
        </p:txBody>
      </p:sp>
      <p:pic>
        <p:nvPicPr>
          <p:cNvPr id="11" name="Imagen 10"/>
          <p:cNvPicPr>
            <a:picLocks noChangeAspect="1"/>
          </p:cNvPicPr>
          <p:nvPr/>
        </p:nvPicPr>
        <p:blipFill>
          <a:blip r:embed="rId2"/>
          <a:stretch>
            <a:fillRect/>
          </a:stretch>
        </p:blipFill>
        <p:spPr>
          <a:xfrm>
            <a:off x="189614" y="303028"/>
            <a:ext cx="4306186" cy="4362450"/>
          </a:xfrm>
          <a:prstGeom prst="rect">
            <a:avLst/>
          </a:prstGeom>
        </p:spPr>
      </p:pic>
      <p:pic>
        <p:nvPicPr>
          <p:cNvPr id="12" name="Imagen 11"/>
          <p:cNvPicPr>
            <a:picLocks noChangeAspect="1"/>
          </p:cNvPicPr>
          <p:nvPr/>
        </p:nvPicPr>
        <p:blipFill>
          <a:blip r:embed="rId3"/>
          <a:stretch>
            <a:fillRect/>
          </a:stretch>
        </p:blipFill>
        <p:spPr>
          <a:xfrm>
            <a:off x="4495801" y="1120770"/>
            <a:ext cx="4419600" cy="4295775"/>
          </a:xfrm>
          <a:prstGeom prst="rect">
            <a:avLst/>
          </a:prstGeom>
        </p:spPr>
      </p:pic>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90743" y="307063"/>
            <a:ext cx="0" cy="143296"/>
          </a:xfrm>
          <a:custGeom>
            <a:avLst/>
            <a:gdLst/>
            <a:ahLst/>
            <a:cxnLst/>
            <a:rect l="l" t="t" r="r" b="b"/>
            <a:pathLst>
              <a:path h="216534">
                <a:moveTo>
                  <a:pt x="0" y="216001"/>
                </a:moveTo>
                <a:lnTo>
                  <a:pt x="0" y="0"/>
                </a:lnTo>
              </a:path>
            </a:pathLst>
          </a:custGeom>
          <a:ln w="14401">
            <a:solidFill>
              <a:srgbClr val="000000"/>
            </a:solidFill>
          </a:ln>
        </p:spPr>
        <p:txBody>
          <a:bodyPr wrap="square" lIns="0" tIns="0" rIns="0" bIns="0" rtlCol="0"/>
          <a:lstStyle/>
          <a:p>
            <a:endParaRPr/>
          </a:p>
        </p:txBody>
      </p:sp>
      <p:sp>
        <p:nvSpPr>
          <p:cNvPr id="12" name="object 12"/>
          <p:cNvSpPr txBox="1"/>
          <p:nvPr/>
        </p:nvSpPr>
        <p:spPr>
          <a:xfrm>
            <a:off x="228601" y="2400300"/>
            <a:ext cx="2290762" cy="705706"/>
          </a:xfrm>
          <a:prstGeom prst="rect">
            <a:avLst/>
          </a:prstGeom>
        </p:spPr>
        <p:txBody>
          <a:bodyPr vert="horz" wrap="square" lIns="0" tIns="8255" rIns="0" bIns="0" rtlCol="0">
            <a:spAutoFit/>
          </a:bodyPr>
          <a:lstStyle/>
          <a:p>
            <a:pPr marL="12700" marR="5080" algn="just">
              <a:lnSpc>
                <a:spcPct val="103299"/>
              </a:lnSpc>
              <a:spcBef>
                <a:spcPts val="65"/>
              </a:spcBef>
            </a:pPr>
            <a:r>
              <a:rPr lang="es-ES" sz="1100" b="1" spc="-30" dirty="0">
                <a:latin typeface="Trebuchet MS" panose="020B0603020202020204" pitchFamily="34" charset="0"/>
                <a:cs typeface="Arial MT"/>
              </a:rPr>
              <a:t>Figura </a:t>
            </a:r>
            <a:r>
              <a:rPr lang="es-ES" sz="1100" b="1" spc="-30" dirty="0" smtClean="0">
                <a:latin typeface="Trebuchet MS" panose="020B0603020202020204" pitchFamily="34" charset="0"/>
                <a:cs typeface="Arial MT"/>
              </a:rPr>
              <a:t>11.5 </a:t>
            </a:r>
            <a:r>
              <a:rPr lang="es-ES" sz="1100" b="1" spc="-30" dirty="0">
                <a:latin typeface="Trebuchet MS" panose="020B0603020202020204" pitchFamily="34" charset="0"/>
                <a:cs typeface="Arial MT"/>
              </a:rPr>
              <a:t>Corriente nominal de cortocircuito térmicamente admisible para cables con aislamiento de PVC de 1 a 10 </a:t>
            </a:r>
            <a:r>
              <a:rPr lang="es-ES" sz="1100" b="1" spc="-30" dirty="0" err="1">
                <a:latin typeface="Trebuchet MS" panose="020B0603020202020204" pitchFamily="34" charset="0"/>
                <a:cs typeface="Arial MT"/>
              </a:rPr>
              <a:t>kV</a:t>
            </a:r>
            <a:r>
              <a:rPr lang="es-ES" sz="1100" b="1" spc="-30" dirty="0">
                <a:latin typeface="Trebuchet MS" panose="020B0603020202020204" pitchFamily="34" charset="0"/>
                <a:cs typeface="Arial MT"/>
              </a:rPr>
              <a:t>[35]</a:t>
            </a:r>
            <a:endParaRPr sz="1100" b="1" dirty="0">
              <a:latin typeface="Trebuchet MS" panose="020B0603020202020204" pitchFamily="34" charset="0"/>
              <a:cs typeface="Arial MT"/>
            </a:endParaRPr>
          </a:p>
        </p:txBody>
      </p:sp>
      <p:pic>
        <p:nvPicPr>
          <p:cNvPr id="13" name="Imagen 12"/>
          <p:cNvPicPr>
            <a:picLocks noChangeAspect="1"/>
          </p:cNvPicPr>
          <p:nvPr/>
        </p:nvPicPr>
        <p:blipFill>
          <a:blip r:embed="rId2"/>
          <a:stretch>
            <a:fillRect/>
          </a:stretch>
        </p:blipFill>
        <p:spPr>
          <a:xfrm>
            <a:off x="2519362" y="114300"/>
            <a:ext cx="4643438" cy="5486400"/>
          </a:xfrm>
          <a:prstGeom prst="rect">
            <a:avLst/>
          </a:prstGeom>
        </p:spPr>
      </p:pic>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36023"/>
            <a:ext cx="4648200" cy="5346977"/>
          </a:xfrm>
          <a:prstGeom prst="rect">
            <a:avLst/>
          </a:prstGeom>
        </p:spPr>
        <p:txBody>
          <a:bodyPr vert="horz" wrap="square" lIns="0" tIns="12065" rIns="0" bIns="0" rtlCol="0">
            <a:spAutoFit/>
          </a:bodyPr>
          <a:lstStyle/>
          <a:p>
            <a:pPr indent="12700" algn="just">
              <a:lnSpc>
                <a:spcPct val="100000"/>
              </a:lnSpc>
              <a:spcBef>
                <a:spcPts val="55"/>
              </a:spcBef>
            </a:pPr>
            <a:r>
              <a:rPr lang="es-ES" sz="1100" b="1" dirty="0" smtClean="0">
                <a:latin typeface="Trebuchet MS" panose="020B0603020202020204" pitchFamily="34" charset="0"/>
                <a:cs typeface="Arial MT"/>
              </a:rPr>
              <a:t>11.4.3   Tipos </a:t>
            </a:r>
            <a:r>
              <a:rPr lang="es-ES" sz="1100" b="1" dirty="0">
                <a:latin typeface="Trebuchet MS" panose="020B0603020202020204" pitchFamily="34" charset="0"/>
                <a:cs typeface="Arial MT"/>
              </a:rPr>
              <a:t>de instalación y valores de carga para líneas y cables</a:t>
            </a:r>
          </a:p>
          <a:p>
            <a:pPr indent="12700" algn="just">
              <a:lnSpc>
                <a:spcPct val="100000"/>
              </a:lnSpc>
              <a:spcBef>
                <a:spcPts val="55"/>
              </a:spcBef>
            </a:pPr>
            <a:endParaRPr lang="es-ES" sz="1100" dirty="0">
              <a:latin typeface="Trebuchet MS" panose="020B0603020202020204" pitchFamily="34" charset="0"/>
              <a:cs typeface="Arial MT"/>
            </a:endParaRPr>
          </a:p>
          <a:p>
            <a:pPr indent="12700" algn="just">
              <a:lnSpc>
                <a:spcPct val="100000"/>
              </a:lnSpc>
              <a:spcBef>
                <a:spcPts val="55"/>
              </a:spcBef>
            </a:pPr>
            <a:r>
              <a:rPr lang="es-ES" sz="1100" dirty="0">
                <a:latin typeface="Trebuchet MS" panose="020B0603020202020204" pitchFamily="34" charset="0"/>
                <a:cs typeface="Arial MT"/>
              </a:rPr>
              <a:t>Los valores recomendados para la capacidad de carga de corriente de cables y líneas aisladas para instalación permanente en edificios y de líneas flexibles se describen en IEC 523.</a:t>
            </a:r>
          </a:p>
          <a:p>
            <a:pPr indent="12700" algn="just">
              <a:lnSpc>
                <a:spcPct val="100000"/>
              </a:lnSpc>
              <a:spcBef>
                <a:spcPts val="55"/>
              </a:spcBef>
            </a:pPr>
            <a:r>
              <a:rPr lang="es-ES" sz="1100" dirty="0">
                <a:latin typeface="Trebuchet MS" panose="020B0603020202020204" pitchFamily="34" charset="0"/>
                <a:cs typeface="Arial MT"/>
              </a:rPr>
              <a:t>Para la selección de cables y líneas aisladas para sistemas de alta corriente, las siguientes condiciones son esenciales para todas las tablas y cálculos:</a:t>
            </a:r>
          </a:p>
          <a:p>
            <a:pPr indent="12700" algn="just">
              <a:lnSpc>
                <a:spcPct val="100000"/>
              </a:lnSpc>
              <a:spcBef>
                <a:spcPts val="55"/>
              </a:spcBef>
            </a:pPr>
            <a:endParaRPr lang="es-ES" sz="1100" dirty="0">
              <a:latin typeface="Trebuchet MS" panose="020B0603020202020204" pitchFamily="34" charset="0"/>
              <a:cs typeface="Arial MT"/>
            </a:endParaRPr>
          </a:p>
          <a:p>
            <a:pPr indent="12700" algn="just">
              <a:lnSpc>
                <a:spcPct val="100000"/>
              </a:lnSpc>
              <a:spcBef>
                <a:spcPts val="55"/>
              </a:spcBef>
            </a:pPr>
            <a:r>
              <a:rPr lang="es-ES" sz="1100" b="1" dirty="0">
                <a:latin typeface="Trebuchet MS" panose="020B0603020202020204" pitchFamily="34" charset="0"/>
                <a:cs typeface="Arial MT"/>
              </a:rPr>
              <a:t>Capacidad de carga en condiciones normales de funcionamiento:</a:t>
            </a:r>
          </a:p>
          <a:p>
            <a:pPr marL="228600" indent="-228600" algn="just">
              <a:lnSpc>
                <a:spcPct val="100000"/>
              </a:lnSpc>
              <a:spcBef>
                <a:spcPts val="55"/>
              </a:spcBef>
              <a:buFont typeface="+mj-lt"/>
              <a:buAutoNum type="arabicPeriod"/>
            </a:pPr>
            <a:r>
              <a:rPr lang="es-ES" sz="1100" b="1" dirty="0">
                <a:latin typeface="Trebuchet MS" panose="020B0603020202020204" pitchFamily="34" charset="0"/>
                <a:cs typeface="Arial MT"/>
              </a:rPr>
              <a:t>Condiciones de funcionamiento y capacidad de carga</a:t>
            </a:r>
          </a:p>
          <a:p>
            <a:pPr marL="446088" indent="-171450" algn="just">
              <a:lnSpc>
                <a:spcPct val="100000"/>
              </a:lnSpc>
              <a:spcBef>
                <a:spcPts val="55"/>
              </a:spcBef>
              <a:buFont typeface="Wingdings" panose="05000000000000000000" pitchFamily="2" charset="2"/>
              <a:buChar char="q"/>
            </a:pPr>
            <a:r>
              <a:rPr lang="es-ES" sz="1100" dirty="0">
                <a:latin typeface="Trebuchet MS" panose="020B0603020202020204" pitchFamily="34" charset="0"/>
                <a:cs typeface="Arial MT"/>
              </a:rPr>
              <a:t>El modo de operación es operación continua.</a:t>
            </a:r>
          </a:p>
          <a:p>
            <a:pPr marL="446088" indent="-171450" algn="just">
              <a:lnSpc>
                <a:spcPct val="100000"/>
              </a:lnSpc>
              <a:spcBef>
                <a:spcPts val="55"/>
              </a:spcBef>
              <a:buFont typeface="Wingdings" panose="05000000000000000000" pitchFamily="2" charset="2"/>
              <a:buChar char="q"/>
            </a:pPr>
            <a:r>
              <a:rPr lang="es-ES" sz="1100" dirty="0">
                <a:latin typeface="Trebuchet MS" panose="020B0603020202020204" pitchFamily="34" charset="0"/>
                <a:cs typeface="Arial MT"/>
              </a:rPr>
              <a:t>La capacidad de carga (valor nominal) determinada en Ir designado en todas las tablas</a:t>
            </a:r>
          </a:p>
          <a:p>
            <a:pPr marL="446088" indent="-171450" algn="just">
              <a:lnSpc>
                <a:spcPct val="100000"/>
              </a:lnSpc>
              <a:spcBef>
                <a:spcPts val="55"/>
              </a:spcBef>
              <a:buFont typeface="Wingdings" panose="05000000000000000000" pitchFamily="2" charset="2"/>
              <a:buChar char="q"/>
            </a:pPr>
            <a:r>
              <a:rPr lang="es-ES" sz="1100" dirty="0">
                <a:latin typeface="Trebuchet MS" panose="020B0603020202020204" pitchFamily="34" charset="0"/>
                <a:cs typeface="Arial MT"/>
              </a:rPr>
              <a:t>Para cables y líneas hay nuevos tipos de instalación</a:t>
            </a:r>
          </a:p>
          <a:p>
            <a:pPr marL="446088" indent="-171450" algn="just">
              <a:lnSpc>
                <a:spcPct val="100000"/>
              </a:lnSpc>
              <a:spcBef>
                <a:spcPts val="55"/>
              </a:spcBef>
              <a:buFont typeface="Wingdings" panose="05000000000000000000" pitchFamily="2" charset="2"/>
              <a:buChar char="q"/>
            </a:pPr>
            <a:r>
              <a:rPr lang="es-ES" sz="1100" dirty="0">
                <a:latin typeface="Trebuchet MS" panose="020B0603020202020204" pitchFamily="34" charset="0"/>
                <a:cs typeface="Arial MT"/>
              </a:rPr>
              <a:t>Los valores de capacidad de carga en las tablas se especifican para 30 °C</a:t>
            </a:r>
          </a:p>
          <a:p>
            <a:pPr marL="446088" indent="-171450" algn="just">
              <a:lnSpc>
                <a:spcPct val="100000"/>
              </a:lnSpc>
              <a:spcBef>
                <a:spcPts val="55"/>
              </a:spcBef>
              <a:buFont typeface="Wingdings" panose="05000000000000000000" pitchFamily="2" charset="2"/>
              <a:buChar char="q"/>
            </a:pPr>
            <a:r>
              <a:rPr lang="es-ES" sz="1100" dirty="0">
                <a:latin typeface="Trebuchet MS" panose="020B0603020202020204" pitchFamily="34" charset="0"/>
                <a:cs typeface="Arial MT"/>
              </a:rPr>
              <a:t>La temperatura máxima de funcionamiento es de 70 °C.</a:t>
            </a:r>
          </a:p>
          <a:p>
            <a:pPr marL="228600" indent="-228600" algn="just">
              <a:lnSpc>
                <a:spcPct val="100000"/>
              </a:lnSpc>
              <a:spcBef>
                <a:spcPts val="55"/>
              </a:spcBef>
              <a:buFont typeface="+mj-lt"/>
              <a:buAutoNum type="arabicPeriod" startAt="2"/>
            </a:pPr>
            <a:r>
              <a:rPr lang="es-ES" sz="1100" b="1" dirty="0">
                <a:latin typeface="Trebuchet MS" panose="020B0603020202020204" pitchFamily="34" charset="0"/>
                <a:cs typeface="Arial MT"/>
              </a:rPr>
              <a:t>Capacidad de carga en condiciones de falla</a:t>
            </a:r>
          </a:p>
          <a:p>
            <a:pPr marL="446088" indent="-171450" algn="just">
              <a:lnSpc>
                <a:spcPct val="100000"/>
              </a:lnSpc>
              <a:spcBef>
                <a:spcPts val="55"/>
              </a:spcBef>
              <a:buFont typeface="Wingdings" panose="05000000000000000000" pitchFamily="2" charset="2"/>
              <a:buChar char="q"/>
            </a:pPr>
            <a:r>
              <a:rPr lang="es-ES" sz="1100" dirty="0" smtClean="0">
                <a:latin typeface="Trebuchet MS" panose="020B0603020202020204" pitchFamily="34" charset="0"/>
                <a:cs typeface="Arial MT"/>
              </a:rPr>
              <a:t>IE</a:t>
            </a:r>
            <a:r>
              <a:rPr lang="es-ES" sz="1100" dirty="0">
                <a:latin typeface="Trebuchet MS" panose="020B0603020202020204" pitchFamily="34" charset="0"/>
                <a:cs typeface="Arial MT"/>
              </a:rPr>
              <a:t>865 es la referencia para el cálculo de la resistencia al cortocircuito térmico</a:t>
            </a:r>
          </a:p>
          <a:p>
            <a:pPr marL="446088" indent="-171450" algn="just">
              <a:lnSpc>
                <a:spcPct val="100000"/>
              </a:lnSpc>
              <a:spcBef>
                <a:spcPts val="55"/>
              </a:spcBef>
              <a:buFont typeface="Wingdings" panose="05000000000000000000" pitchFamily="2" charset="2"/>
              <a:buChar char="q"/>
            </a:pPr>
            <a:r>
              <a:rPr lang="es-ES" sz="1100" dirty="0">
                <a:latin typeface="Trebuchet MS" panose="020B0603020202020204" pitchFamily="34" charset="0"/>
                <a:cs typeface="Arial MT"/>
              </a:rPr>
              <a:t>La temperatura </a:t>
            </a:r>
            <a:r>
              <a:rPr lang="es-ES" sz="1100" dirty="0" smtClean="0">
                <a:latin typeface="Trebuchet MS" panose="020B0603020202020204" pitchFamily="34" charset="0"/>
                <a:cs typeface="Arial MT"/>
              </a:rPr>
              <a:t>C de </a:t>
            </a:r>
            <a:r>
              <a:rPr lang="es-ES" sz="1100" dirty="0">
                <a:latin typeface="Trebuchet MS" panose="020B0603020202020204" pitchFamily="34" charset="0"/>
                <a:cs typeface="Arial MT"/>
              </a:rPr>
              <a:t>cortocircuito admisible para líneas de PVC en 160 °C para una duración máxima de cortocircuito de 5 segundos.</a:t>
            </a:r>
          </a:p>
          <a:p>
            <a:pPr indent="12700" algn="just">
              <a:lnSpc>
                <a:spcPct val="100000"/>
              </a:lnSpc>
              <a:spcBef>
                <a:spcPts val="55"/>
              </a:spcBef>
            </a:pPr>
            <a:r>
              <a:rPr lang="es-ES" sz="1100" b="1" dirty="0" smtClean="0">
                <a:latin typeface="Trebuchet MS" panose="020B0603020202020204" pitchFamily="34" charset="0"/>
                <a:cs typeface="Arial MT"/>
              </a:rPr>
              <a:t>Líneas </a:t>
            </a:r>
            <a:r>
              <a:rPr lang="es-ES" sz="1100" b="1" dirty="0">
                <a:latin typeface="Trebuchet MS" panose="020B0603020202020204" pitchFamily="34" charset="0"/>
                <a:cs typeface="Arial MT"/>
              </a:rPr>
              <a:t>y cables aéreos:</a:t>
            </a:r>
          </a:p>
          <a:p>
            <a:pPr indent="12700" algn="just">
              <a:lnSpc>
                <a:spcPct val="100000"/>
              </a:lnSpc>
              <a:spcBef>
                <a:spcPts val="55"/>
              </a:spcBef>
            </a:pPr>
            <a:endParaRPr lang="es-ES" sz="1100" dirty="0">
              <a:latin typeface="Trebuchet MS" panose="020B0603020202020204" pitchFamily="34" charset="0"/>
              <a:cs typeface="Arial MT"/>
            </a:endParaRPr>
          </a:p>
          <a:p>
            <a:pPr marL="171450" indent="-171450" algn="just">
              <a:lnSpc>
                <a:spcPct val="100000"/>
              </a:lnSpc>
              <a:spcBef>
                <a:spcPts val="55"/>
              </a:spcBef>
              <a:buFont typeface="Wingdings" panose="05000000000000000000" pitchFamily="2" charset="2"/>
              <a:buChar char="ü"/>
            </a:pPr>
            <a:r>
              <a:rPr lang="es-ES" sz="1100" dirty="0">
                <a:latin typeface="Trebuchet MS" panose="020B0603020202020204" pitchFamily="34" charset="0"/>
                <a:cs typeface="Arial MT"/>
              </a:rPr>
              <a:t>Factor de carga de 1.0</a:t>
            </a:r>
          </a:p>
          <a:p>
            <a:pPr marL="171450" indent="-171450" algn="just">
              <a:lnSpc>
                <a:spcPct val="100000"/>
              </a:lnSpc>
              <a:spcBef>
                <a:spcPts val="55"/>
              </a:spcBef>
              <a:buFont typeface="Wingdings" panose="05000000000000000000" pitchFamily="2" charset="2"/>
              <a:buChar char="ü"/>
            </a:pPr>
            <a:r>
              <a:rPr lang="es-ES" sz="1100" dirty="0">
                <a:latin typeface="Trebuchet MS" panose="020B0603020202020204" pitchFamily="34" charset="0"/>
                <a:cs typeface="Arial MT"/>
              </a:rPr>
              <a:t>Funcionamiento continuo, carga de la compañía de suministro eléctrico </a:t>
            </a:r>
            <a:endParaRPr lang="es-ES" sz="1100" dirty="0" smtClean="0">
              <a:latin typeface="Trebuchet MS" panose="020B0603020202020204" pitchFamily="34" charset="0"/>
              <a:cs typeface="Arial MT"/>
            </a:endParaRPr>
          </a:p>
          <a:p>
            <a:pPr marL="171450" indent="-171450" algn="just">
              <a:lnSpc>
                <a:spcPct val="100000"/>
              </a:lnSpc>
              <a:spcBef>
                <a:spcPts val="55"/>
              </a:spcBef>
              <a:buFont typeface="Wingdings" panose="05000000000000000000" pitchFamily="2" charset="2"/>
              <a:buChar char="ü"/>
            </a:pPr>
            <a:r>
              <a:rPr lang="es-ES" sz="1100" dirty="0" smtClean="0">
                <a:latin typeface="Trebuchet MS" panose="020B0603020202020204" pitchFamily="34" charset="0"/>
                <a:cs typeface="Arial MT"/>
              </a:rPr>
              <a:t>Temperatura </a:t>
            </a:r>
            <a:r>
              <a:rPr lang="es-ES" sz="1100" dirty="0">
                <a:latin typeface="Trebuchet MS" panose="020B0603020202020204" pitchFamily="34" charset="0"/>
                <a:cs typeface="Arial MT"/>
              </a:rPr>
              <a:t>ambiente 30 °C</a:t>
            </a:r>
          </a:p>
          <a:p>
            <a:pPr marL="171450" indent="-171450" algn="just">
              <a:lnSpc>
                <a:spcPct val="100000"/>
              </a:lnSpc>
              <a:spcBef>
                <a:spcPts val="55"/>
              </a:spcBef>
              <a:buFont typeface="Wingdings" panose="05000000000000000000" pitchFamily="2" charset="2"/>
              <a:buChar char="ü"/>
            </a:pPr>
            <a:r>
              <a:rPr lang="es-ES" sz="1100" dirty="0">
                <a:latin typeface="Trebuchet MS" panose="020B0603020202020204" pitchFamily="34" charset="0"/>
                <a:cs typeface="Arial MT"/>
              </a:rPr>
              <a:t>Temperatura de funcionamiento 70 °</a:t>
            </a:r>
            <a:r>
              <a:rPr lang="es-ES" sz="1100" dirty="0" smtClean="0">
                <a:latin typeface="Trebuchet MS" panose="020B0603020202020204" pitchFamily="34" charset="0"/>
                <a:cs typeface="Arial MT"/>
              </a:rPr>
              <a:t>C</a:t>
            </a:r>
            <a:endParaRPr lang="es-ES" sz="1100" dirty="0">
              <a:latin typeface="Trebuchet MS" panose="020B0603020202020204" pitchFamily="34" charset="0"/>
              <a:cs typeface="Arial MT"/>
            </a:endParaRPr>
          </a:p>
        </p:txBody>
      </p:sp>
      <p:sp>
        <p:nvSpPr>
          <p:cNvPr id="11" name="Rectángulo 10"/>
          <p:cNvSpPr/>
          <p:nvPr/>
        </p:nvSpPr>
        <p:spPr>
          <a:xfrm>
            <a:off x="4867940" y="237824"/>
            <a:ext cx="4038600" cy="2695610"/>
          </a:xfrm>
          <a:prstGeom prst="rect">
            <a:avLst/>
          </a:prstGeom>
        </p:spPr>
        <p:txBody>
          <a:bodyPr wrap="square">
            <a:spAutoFit/>
          </a:bodyPr>
          <a:lstStyle/>
          <a:p>
            <a:pPr indent="12700" algn="just">
              <a:lnSpc>
                <a:spcPct val="100000"/>
              </a:lnSpc>
              <a:spcBef>
                <a:spcPts val="55"/>
              </a:spcBef>
            </a:pPr>
            <a:r>
              <a:rPr lang="es-ES" sz="1100" dirty="0">
                <a:latin typeface="Trebuchet MS" panose="020B0603020202020204" pitchFamily="34" charset="0"/>
                <a:cs typeface="Arial MT"/>
              </a:rPr>
              <a:t>Los términos que aparecen con frecuencia para la capacidad de carga de líneas y cables, así como los factores de corrección, se explicarán brevemente aquí (Tabla 11.7).</a:t>
            </a:r>
          </a:p>
          <a:p>
            <a:pPr indent="12700" algn="just">
              <a:lnSpc>
                <a:spcPct val="100000"/>
              </a:lnSpc>
              <a:spcBef>
                <a:spcPts val="55"/>
              </a:spcBef>
            </a:pPr>
            <a:endParaRPr lang="es-ES" sz="1100" dirty="0">
              <a:latin typeface="Trebuchet MS" panose="020B0603020202020204" pitchFamily="34" charset="0"/>
              <a:cs typeface="Arial MT"/>
            </a:endParaRPr>
          </a:p>
          <a:p>
            <a:pPr indent="12700" algn="just">
              <a:lnSpc>
                <a:spcPct val="100000"/>
              </a:lnSpc>
              <a:spcBef>
                <a:spcPts val="55"/>
              </a:spcBef>
            </a:pPr>
            <a:r>
              <a:rPr lang="es-ES" sz="1100" dirty="0">
                <a:latin typeface="Trebuchet MS" panose="020B0603020202020204" pitchFamily="34" charset="0"/>
                <a:cs typeface="Arial MT"/>
              </a:rPr>
              <a:t>Bandeja </a:t>
            </a:r>
            <a:r>
              <a:rPr lang="es-ES" sz="1100" dirty="0" err="1">
                <a:latin typeface="Trebuchet MS" panose="020B0603020202020204" pitchFamily="34" charset="0"/>
                <a:cs typeface="Arial MT"/>
              </a:rPr>
              <a:t>portacables</a:t>
            </a:r>
            <a:r>
              <a:rPr lang="es-ES" sz="1100" dirty="0">
                <a:latin typeface="Trebuchet MS" panose="020B0603020202020204" pitchFamily="34" charset="0"/>
                <a:cs typeface="Arial MT"/>
              </a:rPr>
              <a:t>: Placa portadora continua con partes laterales elevadas, pero sin tapa. Una bandeja </a:t>
            </a:r>
            <a:r>
              <a:rPr lang="es-ES" sz="1100" dirty="0" err="1">
                <a:latin typeface="Trebuchet MS" panose="020B0603020202020204" pitchFamily="34" charset="0"/>
                <a:cs typeface="Arial MT"/>
              </a:rPr>
              <a:t>portacables</a:t>
            </a:r>
            <a:r>
              <a:rPr lang="es-ES" sz="1100" dirty="0">
                <a:latin typeface="Trebuchet MS" panose="020B0603020202020204" pitchFamily="34" charset="0"/>
                <a:cs typeface="Arial MT"/>
              </a:rPr>
              <a:t> se considera perforada cuando los agujeros perforados cubren al menos el 30 % de la superficie total.</a:t>
            </a:r>
          </a:p>
          <a:p>
            <a:pPr indent="12700" algn="just">
              <a:lnSpc>
                <a:spcPct val="100000"/>
              </a:lnSpc>
              <a:spcBef>
                <a:spcPts val="55"/>
              </a:spcBef>
            </a:pPr>
            <a:r>
              <a:rPr lang="es-ES" sz="1100" dirty="0" err="1">
                <a:latin typeface="Trebuchet MS" panose="020B0603020202020204" pitchFamily="34" charset="0"/>
                <a:cs typeface="Arial MT"/>
              </a:rPr>
              <a:t>Portacables</a:t>
            </a:r>
            <a:r>
              <a:rPr lang="es-ES" sz="1100" dirty="0">
                <a:latin typeface="Trebuchet MS" panose="020B0603020202020204" pitchFamily="34" charset="0"/>
                <a:cs typeface="Arial MT"/>
              </a:rPr>
              <a:t>: Construcción portadora en la que la superficie de apoyo no supera el 10 % de la superficie total.</a:t>
            </a:r>
          </a:p>
          <a:p>
            <a:pPr indent="12700" algn="just">
              <a:lnSpc>
                <a:spcPct val="100000"/>
              </a:lnSpc>
              <a:spcBef>
                <a:spcPts val="55"/>
              </a:spcBef>
            </a:pPr>
            <a:endParaRPr lang="es-ES" sz="1100" dirty="0">
              <a:latin typeface="Trebuchet MS" panose="020B0603020202020204" pitchFamily="34" charset="0"/>
              <a:cs typeface="Arial MT"/>
            </a:endParaRPr>
          </a:p>
          <a:p>
            <a:pPr indent="12700" algn="just">
              <a:lnSpc>
                <a:spcPct val="100000"/>
              </a:lnSpc>
              <a:spcBef>
                <a:spcPts val="55"/>
              </a:spcBef>
            </a:pPr>
            <a:r>
              <a:rPr lang="es-ES" sz="1100" dirty="0">
                <a:latin typeface="Trebuchet MS" panose="020B0603020202020204" pitchFamily="34" charset="0"/>
                <a:cs typeface="Arial MT"/>
              </a:rPr>
              <a:t>Las siguientes tablas resumen los valores de capacidad de carga de corriente de cables y líneas para instalación permanente en edificios y de líneas flexibles. Capacidad de carga de corriente, en general, Factores de corrección.</a:t>
            </a:r>
            <a:endParaRPr lang="es-ES" sz="1100" dirty="0">
              <a:latin typeface="Arial MT"/>
              <a:cs typeface="Arial MT"/>
            </a:endParaRP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219200" y="266700"/>
            <a:ext cx="6626554" cy="350737"/>
          </a:xfrm>
          <a:prstGeom prst="rect">
            <a:avLst/>
          </a:prstGeom>
        </p:spPr>
        <p:txBody>
          <a:bodyPr vert="horz" wrap="square" lIns="0" tIns="12065" rIns="0" bIns="0" rtlCol="0">
            <a:spAutoFit/>
          </a:bodyPr>
          <a:lstStyle/>
          <a:p>
            <a:pPr algn="just">
              <a:lnSpc>
                <a:spcPct val="100000"/>
              </a:lnSpc>
              <a:spcBef>
                <a:spcPts val="50"/>
              </a:spcBef>
            </a:pPr>
            <a:r>
              <a:rPr lang="es-ES" sz="1100" b="1" dirty="0">
                <a:latin typeface="Trebuchet MS" panose="020B0603020202020204" pitchFamily="34" charset="0"/>
                <a:cs typeface="Arial MT"/>
              </a:rPr>
              <a:t>Tabla </a:t>
            </a:r>
            <a:r>
              <a:rPr lang="es-ES" sz="1100" b="1" dirty="0" smtClean="0">
                <a:latin typeface="Trebuchet MS" panose="020B0603020202020204" pitchFamily="34" charset="0"/>
                <a:cs typeface="Arial MT"/>
              </a:rPr>
              <a:t>11.7</a:t>
            </a:r>
            <a:r>
              <a:rPr lang="es-ES" sz="1100" b="1" dirty="0">
                <a:latin typeface="Trebuchet MS" panose="020B0603020202020204" pitchFamily="34" charset="0"/>
                <a:cs typeface="Arial MT"/>
              </a:rPr>
              <a:t>: Tipos de instalación de referencia A1, A2, B1, B2, C, E, F y 6 para cables y líneas para instalación permanente en edificios a 70 °C y 30 °C de temperatura de funcionamiento [64]</a:t>
            </a:r>
            <a:endParaRPr sz="1100" b="1" dirty="0">
              <a:latin typeface="Trebuchet MS" panose="020B0603020202020204" pitchFamily="34" charset="0"/>
              <a:cs typeface="Arial MT"/>
            </a:endParaRPr>
          </a:p>
        </p:txBody>
      </p:sp>
      <p:pic>
        <p:nvPicPr>
          <p:cNvPr id="26" name="Imagen 25"/>
          <p:cNvPicPr>
            <a:picLocks noChangeAspect="1"/>
          </p:cNvPicPr>
          <p:nvPr/>
        </p:nvPicPr>
        <p:blipFill rotWithShape="1">
          <a:blip r:embed="rId2"/>
          <a:srcRect t="52138"/>
          <a:stretch/>
        </p:blipFill>
        <p:spPr>
          <a:xfrm>
            <a:off x="304800" y="3162301"/>
            <a:ext cx="4514850" cy="2386591"/>
          </a:xfrm>
          <a:prstGeom prst="rect">
            <a:avLst/>
          </a:prstGeom>
        </p:spPr>
      </p:pic>
      <p:pic>
        <p:nvPicPr>
          <p:cNvPr id="27" name="Imagen 26"/>
          <p:cNvPicPr>
            <a:picLocks noChangeAspect="1"/>
          </p:cNvPicPr>
          <p:nvPr/>
        </p:nvPicPr>
        <p:blipFill rotWithShape="1">
          <a:blip r:embed="rId2"/>
          <a:srcRect t="815" r="5882" b="51120"/>
          <a:stretch/>
        </p:blipFill>
        <p:spPr>
          <a:xfrm>
            <a:off x="2057400" y="671513"/>
            <a:ext cx="4191000" cy="2490788"/>
          </a:xfrm>
          <a:prstGeom prst="rect">
            <a:avLst/>
          </a:prstGeom>
        </p:spPr>
      </p:pic>
      <p:pic>
        <p:nvPicPr>
          <p:cNvPr id="28" name="Imagen 27"/>
          <p:cNvPicPr>
            <a:picLocks noChangeAspect="1"/>
          </p:cNvPicPr>
          <p:nvPr/>
        </p:nvPicPr>
        <p:blipFill>
          <a:blip r:embed="rId3"/>
          <a:stretch>
            <a:fillRect/>
          </a:stretch>
        </p:blipFill>
        <p:spPr>
          <a:xfrm>
            <a:off x="4972050" y="3086100"/>
            <a:ext cx="3867150" cy="2462792"/>
          </a:xfrm>
          <a:prstGeom prst="rect">
            <a:avLst/>
          </a:prstGeom>
        </p:spPr>
      </p:pic>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447800" y="342900"/>
            <a:ext cx="6456764" cy="352725"/>
          </a:xfrm>
          <a:prstGeom prst="rect">
            <a:avLst/>
          </a:prstGeom>
        </p:spPr>
        <p:txBody>
          <a:bodyPr vert="horz" wrap="square" lIns="0" tIns="12065" rIns="0" bIns="0" rtlCol="0">
            <a:spAutoFit/>
          </a:bodyPr>
          <a:lstStyle/>
          <a:p>
            <a:pPr marL="6350" marR="5080" indent="-6350" algn="just">
              <a:lnSpc>
                <a:spcPct val="103899"/>
              </a:lnSpc>
            </a:pPr>
            <a:r>
              <a:rPr lang="es-ES" sz="1100" b="1" spc="-55" dirty="0" smtClean="0">
                <a:latin typeface="Trebuchet MS" panose="020B0603020202020204" pitchFamily="34" charset="0"/>
                <a:cs typeface="Arial MT"/>
              </a:rPr>
              <a:t>Tabla </a:t>
            </a:r>
            <a:r>
              <a:rPr lang="es-ES" sz="1100" b="1" spc="-55" dirty="0">
                <a:latin typeface="Trebuchet MS" panose="020B0603020202020204" pitchFamily="34" charset="0"/>
                <a:cs typeface="Arial MT"/>
              </a:rPr>
              <a:t>ll.8: Capacidad de carga de cables y líneas para instalación permanente en edificios a 70 °C y 30 °C de temperatura de funcionamiento [64]</a:t>
            </a:r>
            <a:endParaRPr sz="1100" b="1" dirty="0">
              <a:latin typeface="Trebuchet MS" panose="020B0603020202020204" pitchFamily="34" charset="0"/>
              <a:cs typeface="Arial MT"/>
            </a:endParaRPr>
          </a:p>
        </p:txBody>
      </p:sp>
      <p:pic>
        <p:nvPicPr>
          <p:cNvPr id="26" name="Imagen 25"/>
          <p:cNvPicPr>
            <a:picLocks noChangeAspect="1"/>
          </p:cNvPicPr>
          <p:nvPr/>
        </p:nvPicPr>
        <p:blipFill>
          <a:blip r:embed="rId2"/>
          <a:stretch>
            <a:fillRect/>
          </a:stretch>
        </p:blipFill>
        <p:spPr>
          <a:xfrm>
            <a:off x="228600" y="924226"/>
            <a:ext cx="4210050" cy="2542874"/>
          </a:xfrm>
          <a:prstGeom prst="rect">
            <a:avLst/>
          </a:prstGeom>
        </p:spPr>
      </p:pic>
      <p:pic>
        <p:nvPicPr>
          <p:cNvPr id="27" name="Imagen 26"/>
          <p:cNvPicPr>
            <a:picLocks noChangeAspect="1"/>
          </p:cNvPicPr>
          <p:nvPr/>
        </p:nvPicPr>
        <p:blipFill>
          <a:blip r:embed="rId3"/>
          <a:stretch>
            <a:fillRect/>
          </a:stretch>
        </p:blipFill>
        <p:spPr>
          <a:xfrm>
            <a:off x="4438650" y="2489869"/>
            <a:ext cx="4476750" cy="2577431"/>
          </a:xfrm>
          <a:prstGeom prst="rect">
            <a:avLst/>
          </a:prstGeom>
        </p:spPr>
      </p:pic>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ángulo 8"/>
          <p:cNvSpPr/>
          <p:nvPr/>
        </p:nvSpPr>
        <p:spPr>
          <a:xfrm>
            <a:off x="228600" y="266700"/>
            <a:ext cx="4286250" cy="938719"/>
          </a:xfrm>
          <a:prstGeom prst="rect">
            <a:avLst/>
          </a:prstGeom>
        </p:spPr>
        <p:txBody>
          <a:bodyPr wrap="square">
            <a:spAutoFit/>
          </a:bodyPr>
          <a:lstStyle/>
          <a:p>
            <a:pPr marL="12700" algn="just">
              <a:lnSpc>
                <a:spcPct val="100000"/>
              </a:lnSpc>
              <a:spcBef>
                <a:spcPts val="95"/>
              </a:spcBef>
            </a:pPr>
            <a:r>
              <a:rPr lang="es-ES" sz="1100" b="1" spc="-125" dirty="0" smtClean="0">
                <a:latin typeface="Trebuchet MS" panose="020B0603020202020204" pitchFamily="34" charset="0"/>
                <a:cs typeface="Arial MT"/>
              </a:rPr>
              <a:t>Tabla </a:t>
            </a:r>
            <a:r>
              <a:rPr lang="es-ES" sz="1100" b="1" spc="-125" dirty="0">
                <a:latin typeface="Trebuchet MS" panose="020B0603020202020204" pitchFamily="34" charset="0"/>
                <a:cs typeface="Arial MT"/>
              </a:rPr>
              <a:t>ll.9: Valores recomendados para la capacidad de carga de corriente de cables y líneas con conductor de cobre y aislamiento de PVC para instalación permanente en edificios, operación continua, temperatura de operación 70 °C, temperatura ambiente 25 °C y coincidencia de corriente nominal de equipo de protección de sobrecarga a la corriente de disparo convencional [64]</a:t>
            </a:r>
            <a:endParaRPr lang="es-ES" sz="1100" b="1" dirty="0">
              <a:latin typeface="Arial MT"/>
              <a:cs typeface="Arial MT"/>
            </a:endParaRPr>
          </a:p>
        </p:txBody>
      </p:sp>
      <p:pic>
        <p:nvPicPr>
          <p:cNvPr id="10" name="Imagen 9"/>
          <p:cNvPicPr>
            <a:picLocks noChangeAspect="1"/>
          </p:cNvPicPr>
          <p:nvPr/>
        </p:nvPicPr>
        <p:blipFill>
          <a:blip r:embed="rId2"/>
          <a:stretch>
            <a:fillRect/>
          </a:stretch>
        </p:blipFill>
        <p:spPr>
          <a:xfrm>
            <a:off x="228600" y="1571625"/>
            <a:ext cx="4286250" cy="3562350"/>
          </a:xfrm>
          <a:prstGeom prst="rect">
            <a:avLst/>
          </a:prstGeom>
        </p:spPr>
      </p:pic>
      <p:pic>
        <p:nvPicPr>
          <p:cNvPr id="11" name="Imagen 10"/>
          <p:cNvPicPr>
            <a:picLocks noChangeAspect="1"/>
          </p:cNvPicPr>
          <p:nvPr/>
        </p:nvPicPr>
        <p:blipFill>
          <a:blip r:embed="rId3"/>
          <a:stretch>
            <a:fillRect/>
          </a:stretch>
        </p:blipFill>
        <p:spPr>
          <a:xfrm>
            <a:off x="4514850" y="295940"/>
            <a:ext cx="4400550" cy="5304760"/>
          </a:xfrm>
          <a:prstGeom prst="rect">
            <a:avLst/>
          </a:prstGeom>
        </p:spPr>
      </p:pic>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021098" y="298377"/>
            <a:ext cx="6626554" cy="350737"/>
          </a:xfrm>
          <a:prstGeom prst="rect">
            <a:avLst/>
          </a:prstGeom>
        </p:spPr>
        <p:txBody>
          <a:bodyPr vert="horz" wrap="square" lIns="0" tIns="12065" rIns="0" bIns="0" rtlCol="0">
            <a:spAutoFit/>
          </a:bodyPr>
          <a:lstStyle/>
          <a:p>
            <a:pPr algn="just">
              <a:lnSpc>
                <a:spcPct val="100000"/>
              </a:lnSpc>
              <a:spcBef>
                <a:spcPts val="50"/>
              </a:spcBef>
            </a:pPr>
            <a:r>
              <a:rPr lang="es-ES" sz="1100" b="1" dirty="0">
                <a:latin typeface="Trebuchet MS" panose="020B0603020202020204" pitchFamily="34" charset="0"/>
                <a:cs typeface="Arial MT"/>
              </a:rPr>
              <a:t>Tabla </a:t>
            </a:r>
            <a:r>
              <a:rPr lang="es-ES" sz="1100" b="1" dirty="0" smtClean="0">
                <a:latin typeface="Trebuchet MS" panose="020B0603020202020204" pitchFamily="34" charset="0"/>
                <a:cs typeface="Arial MT"/>
              </a:rPr>
              <a:t>11.11: </a:t>
            </a:r>
            <a:r>
              <a:rPr lang="es-ES" sz="1100" b="1" dirty="0">
                <a:latin typeface="Trebuchet MS" panose="020B0603020202020204" pitchFamily="34" charset="0"/>
                <a:cs typeface="Arial MT"/>
              </a:rPr>
              <a:t>Factores de corrección para agrupamiento de cables y líneas con carga nominal para operación continua [64]</a:t>
            </a:r>
            <a:endParaRPr sz="1100" b="1" dirty="0">
              <a:latin typeface="Trebuchet MS" panose="020B0603020202020204" pitchFamily="34" charset="0"/>
              <a:cs typeface="Arial MT"/>
            </a:endParaRPr>
          </a:p>
        </p:txBody>
      </p:sp>
      <p:pic>
        <p:nvPicPr>
          <p:cNvPr id="21" name="Imagen 20"/>
          <p:cNvPicPr>
            <a:picLocks noChangeAspect="1"/>
          </p:cNvPicPr>
          <p:nvPr/>
        </p:nvPicPr>
        <p:blipFill>
          <a:blip r:embed="rId2"/>
          <a:stretch>
            <a:fillRect/>
          </a:stretch>
        </p:blipFill>
        <p:spPr>
          <a:xfrm>
            <a:off x="228600" y="876300"/>
            <a:ext cx="3962400" cy="4267200"/>
          </a:xfrm>
          <a:prstGeom prst="rect">
            <a:avLst/>
          </a:prstGeom>
        </p:spPr>
      </p:pic>
      <p:pic>
        <p:nvPicPr>
          <p:cNvPr id="22" name="Imagen 21"/>
          <p:cNvPicPr>
            <a:picLocks noChangeAspect="1"/>
          </p:cNvPicPr>
          <p:nvPr/>
        </p:nvPicPr>
        <p:blipFill>
          <a:blip r:embed="rId3"/>
          <a:stretch>
            <a:fillRect/>
          </a:stretch>
        </p:blipFill>
        <p:spPr>
          <a:xfrm>
            <a:off x="4343400" y="649114"/>
            <a:ext cx="4505325" cy="4838700"/>
          </a:xfrm>
          <a:prstGeom prst="rect">
            <a:avLst/>
          </a:prstGeom>
        </p:spPr>
      </p:pic>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295400" y="266700"/>
            <a:ext cx="6626554" cy="350737"/>
          </a:xfrm>
          <a:prstGeom prst="rect">
            <a:avLst/>
          </a:prstGeom>
        </p:spPr>
        <p:txBody>
          <a:bodyPr vert="horz" wrap="square" lIns="0" tIns="12065" rIns="0" bIns="0" rtlCol="0">
            <a:spAutoFit/>
          </a:bodyPr>
          <a:lstStyle/>
          <a:p>
            <a:pPr algn="just">
              <a:lnSpc>
                <a:spcPct val="100000"/>
              </a:lnSpc>
              <a:spcBef>
                <a:spcPts val="50"/>
              </a:spcBef>
            </a:pPr>
            <a:r>
              <a:rPr lang="es-ES" sz="1100" b="1" dirty="0">
                <a:latin typeface="Trebuchet MS" panose="020B0603020202020204" pitchFamily="34" charset="0"/>
                <a:cs typeface="Arial MT"/>
              </a:rPr>
              <a:t>Tabla ll.l2: Factores de corrección para agrupamiento de cables y líneas multipolares en bandejas </a:t>
            </a:r>
            <a:r>
              <a:rPr lang="es-ES" sz="1100" b="1" dirty="0" err="1">
                <a:latin typeface="Trebuchet MS" panose="020B0603020202020204" pitchFamily="34" charset="0"/>
                <a:cs typeface="Arial MT"/>
              </a:rPr>
              <a:t>portacables</a:t>
            </a:r>
            <a:r>
              <a:rPr lang="es-ES" sz="1100" b="1" dirty="0">
                <a:latin typeface="Trebuchet MS" panose="020B0603020202020204" pitchFamily="34" charset="0"/>
                <a:cs typeface="Arial MT"/>
              </a:rPr>
              <a:t> y racks [64]</a:t>
            </a:r>
            <a:endParaRPr sz="1100" b="1" dirty="0">
              <a:latin typeface="Trebuchet MS" panose="020B0603020202020204" pitchFamily="34" charset="0"/>
              <a:cs typeface="Arial MT"/>
            </a:endParaRPr>
          </a:p>
        </p:txBody>
      </p:sp>
      <p:pic>
        <p:nvPicPr>
          <p:cNvPr id="19" name="Imagen 18"/>
          <p:cNvPicPr>
            <a:picLocks noChangeAspect="1"/>
          </p:cNvPicPr>
          <p:nvPr/>
        </p:nvPicPr>
        <p:blipFill>
          <a:blip r:embed="rId2"/>
          <a:stretch>
            <a:fillRect/>
          </a:stretch>
        </p:blipFill>
        <p:spPr>
          <a:xfrm>
            <a:off x="398626" y="800100"/>
            <a:ext cx="4782974" cy="4648200"/>
          </a:xfrm>
          <a:prstGeom prst="rect">
            <a:avLst/>
          </a:prstGeom>
        </p:spPr>
      </p:pic>
      <p:pic>
        <p:nvPicPr>
          <p:cNvPr id="20" name="Imagen 19"/>
          <p:cNvPicPr>
            <a:picLocks noChangeAspect="1"/>
          </p:cNvPicPr>
          <p:nvPr/>
        </p:nvPicPr>
        <p:blipFill>
          <a:blip r:embed="rId3"/>
          <a:stretch>
            <a:fillRect/>
          </a:stretch>
        </p:blipFill>
        <p:spPr>
          <a:xfrm>
            <a:off x="5334000" y="1562100"/>
            <a:ext cx="3505200" cy="2286000"/>
          </a:xfrm>
          <a:prstGeom prst="rect">
            <a:avLst/>
          </a:prstGeom>
        </p:spPr>
      </p:pic>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285307" y="342900"/>
            <a:ext cx="8610600" cy="473848"/>
          </a:xfrm>
          <a:prstGeom prst="rect">
            <a:avLst/>
          </a:prstGeom>
        </p:spPr>
        <p:txBody>
          <a:bodyPr vert="horz" wrap="square" lIns="0" tIns="12065" rIns="0" bIns="0" rtlCol="0">
            <a:spAutoFit/>
          </a:bodyPr>
          <a:lstStyle/>
          <a:p>
            <a:pPr algn="just"/>
            <a:r>
              <a:rPr lang="es-ES" sz="1100" b="1" spc="-55" dirty="0">
                <a:latin typeface="Trebuchet MS" panose="020B0603020202020204" pitchFamily="34" charset="0"/>
                <a:cs typeface="Arial MT"/>
              </a:rPr>
              <a:t>Tabla </a:t>
            </a:r>
            <a:r>
              <a:rPr lang="es-ES" sz="1100" b="1" spc="-55" dirty="0" smtClean="0">
                <a:latin typeface="Trebuchet MS" panose="020B0603020202020204" pitchFamily="34" charset="0"/>
                <a:cs typeface="Arial MT"/>
              </a:rPr>
              <a:t>11.14</a:t>
            </a:r>
            <a:r>
              <a:rPr lang="es-ES" sz="1100" b="1" spc="-55" dirty="0">
                <a:latin typeface="Trebuchet MS" panose="020B0603020202020204" pitchFamily="34" charset="0"/>
                <a:cs typeface="Arial MT"/>
              </a:rPr>
              <a:t>: Factores de corrección para cables y líneas multipolares con S ≤ 10 mm2</a:t>
            </a:r>
          </a:p>
          <a:p>
            <a:pPr algn="just"/>
            <a:endParaRPr lang="es-ES" sz="1100" b="1" spc="-55" dirty="0">
              <a:latin typeface="Trebuchet MS" panose="020B0603020202020204" pitchFamily="34" charset="0"/>
              <a:cs typeface="Arial MT"/>
            </a:endParaRPr>
          </a:p>
          <a:p>
            <a:pPr algn="just"/>
            <a:endParaRPr lang="es-ES" sz="800" spc="-55" dirty="0">
              <a:latin typeface="Trebuchet MS" panose="020B0603020202020204" pitchFamily="34" charset="0"/>
              <a:cs typeface="Arial MT"/>
            </a:endParaRPr>
          </a:p>
        </p:txBody>
      </p:sp>
      <p:pic>
        <p:nvPicPr>
          <p:cNvPr id="16" name="Imagen 15"/>
          <p:cNvPicPr>
            <a:picLocks noChangeAspect="1"/>
          </p:cNvPicPr>
          <p:nvPr/>
        </p:nvPicPr>
        <p:blipFill>
          <a:blip r:embed="rId2"/>
          <a:stretch>
            <a:fillRect/>
          </a:stretch>
        </p:blipFill>
        <p:spPr>
          <a:xfrm>
            <a:off x="990599" y="647700"/>
            <a:ext cx="2729023" cy="2133600"/>
          </a:xfrm>
          <a:prstGeom prst="rect">
            <a:avLst/>
          </a:prstGeom>
        </p:spPr>
      </p:pic>
      <p:pic>
        <p:nvPicPr>
          <p:cNvPr id="17" name="Imagen 16"/>
          <p:cNvPicPr>
            <a:picLocks noChangeAspect="1"/>
          </p:cNvPicPr>
          <p:nvPr/>
        </p:nvPicPr>
        <p:blipFill>
          <a:blip r:embed="rId3"/>
          <a:stretch>
            <a:fillRect/>
          </a:stretch>
        </p:blipFill>
        <p:spPr>
          <a:xfrm>
            <a:off x="3886200" y="1823711"/>
            <a:ext cx="4905154" cy="3624590"/>
          </a:xfrm>
          <a:prstGeom prst="rect">
            <a:avLst/>
          </a:prstGeom>
        </p:spPr>
      </p:pic>
      <p:sp>
        <p:nvSpPr>
          <p:cNvPr id="18" name="Rectángulo 17"/>
          <p:cNvSpPr/>
          <p:nvPr/>
        </p:nvSpPr>
        <p:spPr>
          <a:xfrm>
            <a:off x="4052777" y="1562101"/>
            <a:ext cx="4572000" cy="430887"/>
          </a:xfrm>
          <a:prstGeom prst="rect">
            <a:avLst/>
          </a:prstGeom>
        </p:spPr>
        <p:txBody>
          <a:bodyPr>
            <a:spAutoFit/>
          </a:bodyPr>
          <a:lstStyle/>
          <a:p>
            <a:pPr algn="just"/>
            <a:r>
              <a:rPr lang="es-ES" sz="1100" b="1" spc="-55" dirty="0">
                <a:latin typeface="Trebuchet MS" panose="020B0603020202020204" pitchFamily="34" charset="0"/>
                <a:cs typeface="Arial MT"/>
              </a:rPr>
              <a:t>Tabla </a:t>
            </a:r>
            <a:r>
              <a:rPr lang="es-ES" sz="1100" b="1" spc="-55" dirty="0" smtClean="0">
                <a:latin typeface="Trebuchet MS" panose="020B0603020202020204" pitchFamily="34" charset="0"/>
                <a:cs typeface="Arial MT"/>
              </a:rPr>
              <a:t>11.15</a:t>
            </a:r>
            <a:r>
              <a:rPr lang="es-ES" sz="1100" b="1" spc="-55" dirty="0">
                <a:latin typeface="Trebuchet MS" panose="020B0603020202020204" pitchFamily="34" charset="0"/>
                <a:cs typeface="Arial MT"/>
              </a:rPr>
              <a:t>: Factores de corrección para temperaturas ambiente desviadas</a:t>
            </a: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304800" y="342900"/>
            <a:ext cx="8610600" cy="3636893"/>
          </a:xfrm>
          <a:prstGeom prst="rect">
            <a:avLst/>
          </a:prstGeom>
        </p:spPr>
        <p:txBody>
          <a:bodyPr vert="horz" wrap="square" lIns="0" tIns="12065" rIns="0" bIns="0" rtlCol="0">
            <a:spAutoFit/>
          </a:bodyPr>
          <a:lstStyle/>
          <a:p>
            <a:pPr algn="just"/>
            <a:r>
              <a:rPr lang="es-ES" sz="1100" b="1" spc="-55" dirty="0" smtClean="0">
                <a:latin typeface="Trebuchet MS" panose="020B0603020202020204" pitchFamily="34" charset="0"/>
                <a:cs typeface="Arial MT"/>
              </a:rPr>
              <a:t>11.4.4   Capacidad </a:t>
            </a:r>
            <a:r>
              <a:rPr lang="es-ES" sz="1100" b="1" spc="-55" dirty="0">
                <a:latin typeface="Trebuchet MS" panose="020B0603020202020204" pitchFamily="34" charset="0"/>
                <a:cs typeface="Arial MT"/>
              </a:rPr>
              <a:t>de carga de corriente de cables de corriente pesada y factores de corrección para instalaciones subterráneas y aéreas</a:t>
            </a:r>
          </a:p>
          <a:p>
            <a:pPr algn="just"/>
            <a:endParaRPr lang="es-ES" sz="1100" spc="-55" dirty="0">
              <a:latin typeface="Trebuchet MS" panose="020B0603020202020204" pitchFamily="34" charset="0"/>
              <a:cs typeface="Arial MT"/>
            </a:endParaRPr>
          </a:p>
          <a:p>
            <a:pPr algn="just"/>
            <a:r>
              <a:rPr lang="es-ES" sz="1100" b="1" spc="-55" dirty="0">
                <a:latin typeface="Trebuchet MS" panose="020B0603020202020204" pitchFamily="34" charset="0"/>
                <a:cs typeface="Arial MT"/>
              </a:rPr>
              <a:t>Capacidad de carga de corriente según DIN VDE 0276, Parte 60s, Factores de corrección según DIN VDE 0276, Parte 1000</a:t>
            </a:r>
          </a:p>
          <a:p>
            <a:pPr algn="just"/>
            <a:r>
              <a:rPr lang="es-ES" sz="1100" spc="-55" dirty="0">
                <a:latin typeface="Trebuchet MS" panose="020B0603020202020204" pitchFamily="34" charset="0"/>
                <a:cs typeface="Arial MT"/>
              </a:rPr>
              <a:t>Las siguientes condiciones son esenciales para la selección de cables en base a todas las tablas de secciones transversales de líneas y cálculos para la capacidad de carga de corriente de cables subterráneos y cables aéreos</a:t>
            </a:r>
            <a:r>
              <a:rPr lang="es-ES" sz="1100" spc="-55" dirty="0" smtClean="0">
                <a:latin typeface="Trebuchet MS" panose="020B0603020202020204" pitchFamily="34" charset="0"/>
                <a:cs typeface="Arial MT"/>
              </a:rPr>
              <a:t>:</a:t>
            </a:r>
          </a:p>
          <a:p>
            <a:pPr algn="just"/>
            <a:endParaRPr lang="es-ES" sz="1100" spc="-55" dirty="0">
              <a:latin typeface="Trebuchet MS" panose="020B0603020202020204" pitchFamily="34" charset="0"/>
              <a:cs typeface="Arial MT"/>
            </a:endParaRPr>
          </a:p>
          <a:p>
            <a:pPr marL="19685" marR="5080" algn="just">
              <a:lnSpc>
                <a:spcPct val="110800"/>
              </a:lnSpc>
              <a:spcBef>
                <a:spcPts val="95"/>
              </a:spcBef>
            </a:pPr>
            <a:r>
              <a:rPr lang="es-ES" sz="1100" b="1" spc="-30" dirty="0">
                <a:latin typeface="Trebuchet MS" panose="020B0603020202020204" pitchFamily="34" charset="0"/>
                <a:cs typeface="Arial MT"/>
              </a:rPr>
              <a:t>cables subterráneos:</a:t>
            </a:r>
          </a:p>
          <a:p>
            <a:pPr marL="19685" marR="5080" algn="just">
              <a:lnSpc>
                <a:spcPct val="110800"/>
              </a:lnSpc>
              <a:spcBef>
                <a:spcPts val="95"/>
              </a:spcBef>
            </a:pPr>
            <a:endParaRPr lang="es-ES" sz="1100" spc="-30" dirty="0" smtClean="0">
              <a:latin typeface="Trebuchet MS" panose="020B0603020202020204" pitchFamily="34" charset="0"/>
              <a:cs typeface="Arial MT"/>
            </a:endParaRPr>
          </a:p>
          <a:p>
            <a:pPr marL="19685" marR="5080" algn="just">
              <a:lnSpc>
                <a:spcPct val="110800"/>
              </a:lnSpc>
              <a:spcBef>
                <a:spcPts val="95"/>
              </a:spcBef>
            </a:pPr>
            <a:endParaRPr lang="es-ES" sz="1100" spc="-30" dirty="0">
              <a:latin typeface="Trebuchet MS" panose="020B0603020202020204" pitchFamily="34" charset="0"/>
              <a:cs typeface="Arial MT"/>
            </a:endParaRPr>
          </a:p>
          <a:p>
            <a:pPr marL="19685" marR="5080" algn="just">
              <a:lnSpc>
                <a:spcPct val="110800"/>
              </a:lnSpc>
              <a:spcBef>
                <a:spcPts val="95"/>
              </a:spcBef>
            </a:pPr>
            <a:endParaRPr lang="es-ES" sz="1100" spc="-30" dirty="0" smtClean="0">
              <a:latin typeface="Trebuchet MS" panose="020B0603020202020204" pitchFamily="34" charset="0"/>
              <a:cs typeface="Arial MT"/>
            </a:endParaRPr>
          </a:p>
          <a:p>
            <a:pPr marL="19685" marR="5080" algn="just">
              <a:lnSpc>
                <a:spcPct val="110800"/>
              </a:lnSpc>
              <a:spcBef>
                <a:spcPts val="95"/>
              </a:spcBef>
            </a:pPr>
            <a:endParaRPr lang="es-ES" sz="1100" spc="-30" dirty="0">
              <a:latin typeface="Trebuchet MS" panose="020B0603020202020204" pitchFamily="34" charset="0"/>
              <a:cs typeface="Arial MT"/>
            </a:endParaRPr>
          </a:p>
          <a:p>
            <a:pPr marL="19685" marR="5080" algn="just">
              <a:lnSpc>
                <a:spcPct val="110800"/>
              </a:lnSpc>
              <a:spcBef>
                <a:spcPts val="95"/>
              </a:spcBef>
            </a:pPr>
            <a:endParaRPr lang="es-ES" sz="1100" spc="-30" dirty="0">
              <a:latin typeface="Trebuchet MS" panose="020B0603020202020204" pitchFamily="34" charset="0"/>
              <a:cs typeface="Arial MT"/>
            </a:endParaRPr>
          </a:p>
          <a:p>
            <a:pPr marL="19685" marR="5080" algn="just">
              <a:lnSpc>
                <a:spcPct val="110800"/>
              </a:lnSpc>
              <a:spcBef>
                <a:spcPts val="95"/>
              </a:spcBef>
            </a:pPr>
            <a:r>
              <a:rPr lang="es-ES" sz="1100" b="1" spc="-30" dirty="0">
                <a:latin typeface="Trebuchet MS" panose="020B0603020202020204" pitchFamily="34" charset="0"/>
                <a:cs typeface="Arial MT"/>
              </a:rPr>
              <a:t>Líneas y cables aéreos:</a:t>
            </a:r>
          </a:p>
          <a:p>
            <a:pPr marL="265113" marR="5080" indent="-171450" algn="just">
              <a:lnSpc>
                <a:spcPct val="110800"/>
              </a:lnSpc>
              <a:spcBef>
                <a:spcPts val="95"/>
              </a:spcBef>
              <a:buFont typeface="Arial" panose="020B0604020202020204" pitchFamily="34" charset="0"/>
              <a:buChar char="•"/>
            </a:pPr>
            <a:r>
              <a:rPr lang="es-ES" sz="1100" spc="-30" dirty="0" smtClean="0">
                <a:latin typeface="Trebuchet MS" panose="020B0603020202020204" pitchFamily="34" charset="0"/>
                <a:cs typeface="Arial MT"/>
              </a:rPr>
              <a:t>Factor </a:t>
            </a:r>
            <a:r>
              <a:rPr lang="es-ES" sz="1100" spc="-30" dirty="0">
                <a:latin typeface="Trebuchet MS" panose="020B0603020202020204" pitchFamily="34" charset="0"/>
                <a:cs typeface="Arial MT"/>
              </a:rPr>
              <a:t>de carga de 1.0</a:t>
            </a:r>
          </a:p>
          <a:p>
            <a:pPr marL="265113" marR="5080" indent="-171450" algn="just">
              <a:lnSpc>
                <a:spcPct val="110800"/>
              </a:lnSpc>
              <a:spcBef>
                <a:spcPts val="95"/>
              </a:spcBef>
              <a:buFont typeface="Arial" panose="020B0604020202020204" pitchFamily="34" charset="0"/>
              <a:buChar char="•"/>
            </a:pPr>
            <a:r>
              <a:rPr lang="es-ES" sz="1100" spc="-30" dirty="0">
                <a:latin typeface="Trebuchet MS" panose="020B0603020202020204" pitchFamily="34" charset="0"/>
                <a:cs typeface="Arial MT"/>
              </a:rPr>
              <a:t>Funcionamiento continuo, carga de la compañía de suministro eléctrico </a:t>
            </a:r>
            <a:endParaRPr lang="es-ES" sz="1100" spc="-30" dirty="0" smtClean="0">
              <a:latin typeface="Trebuchet MS" panose="020B0603020202020204" pitchFamily="34" charset="0"/>
              <a:cs typeface="Arial MT"/>
            </a:endParaRPr>
          </a:p>
          <a:p>
            <a:pPr marL="265113" marR="5080" indent="-171450" algn="just">
              <a:lnSpc>
                <a:spcPct val="110800"/>
              </a:lnSpc>
              <a:spcBef>
                <a:spcPts val="95"/>
              </a:spcBef>
              <a:buFont typeface="Arial" panose="020B0604020202020204" pitchFamily="34" charset="0"/>
              <a:buChar char="•"/>
            </a:pPr>
            <a:r>
              <a:rPr lang="es-ES" sz="1100" spc="-30" dirty="0" smtClean="0">
                <a:latin typeface="Trebuchet MS" panose="020B0603020202020204" pitchFamily="34" charset="0"/>
                <a:cs typeface="Arial MT"/>
              </a:rPr>
              <a:t>Temperatura </a:t>
            </a:r>
            <a:r>
              <a:rPr lang="es-ES" sz="1100" spc="-30" dirty="0">
                <a:latin typeface="Trebuchet MS" panose="020B0603020202020204" pitchFamily="34" charset="0"/>
                <a:cs typeface="Arial MT"/>
              </a:rPr>
              <a:t>ambiente 30 °C</a:t>
            </a:r>
          </a:p>
          <a:p>
            <a:pPr marL="265113" marR="5080" indent="-171450" algn="just">
              <a:lnSpc>
                <a:spcPct val="110800"/>
              </a:lnSpc>
              <a:spcBef>
                <a:spcPts val="95"/>
              </a:spcBef>
              <a:buFont typeface="Arial" panose="020B0604020202020204" pitchFamily="34" charset="0"/>
              <a:buChar char="•"/>
            </a:pPr>
            <a:r>
              <a:rPr lang="es-ES" sz="1100" spc="-30" dirty="0">
                <a:latin typeface="Trebuchet MS" panose="020B0603020202020204" pitchFamily="34" charset="0"/>
                <a:cs typeface="Arial MT"/>
              </a:rPr>
              <a:t>Temperatura de funcionamiento 70 °C</a:t>
            </a:r>
          </a:p>
          <a:p>
            <a:pPr marL="19685" marR="5080" algn="just">
              <a:lnSpc>
                <a:spcPct val="110800"/>
              </a:lnSpc>
              <a:spcBef>
                <a:spcPts val="95"/>
              </a:spcBef>
            </a:pPr>
            <a:endParaRPr lang="es-ES" sz="1100" spc="-30" dirty="0">
              <a:latin typeface="Trebuchet MS" panose="020B0603020202020204" pitchFamily="34" charset="0"/>
              <a:cs typeface="Arial MT"/>
            </a:endParaRPr>
          </a:p>
          <a:p>
            <a:pPr marL="19685" marR="5080" algn="just">
              <a:lnSpc>
                <a:spcPct val="110800"/>
              </a:lnSpc>
              <a:spcBef>
                <a:spcPts val="95"/>
              </a:spcBef>
            </a:pPr>
            <a:r>
              <a:rPr lang="es-ES" sz="1100" spc="-30" dirty="0">
                <a:latin typeface="Trebuchet MS" panose="020B0603020202020204" pitchFamily="34" charset="0"/>
                <a:cs typeface="Arial MT"/>
              </a:rPr>
              <a:t>Las siguientes tablas enumeran los valores recomendados para la capacidad de carga de corriente de los cables de corriente pesada</a:t>
            </a:r>
            <a:r>
              <a:rPr lang="es-ES" sz="1100" spc="-30" dirty="0" smtClean="0">
                <a:latin typeface="Trebuchet MS" panose="020B0603020202020204" pitchFamily="34" charset="0"/>
                <a:cs typeface="Arial MT"/>
              </a:rPr>
              <a:t>.</a:t>
            </a:r>
            <a:endParaRPr lang="es-ES" sz="1100" spc="-30" dirty="0">
              <a:latin typeface="Trebuchet MS" panose="020B0603020202020204" pitchFamily="34" charset="0"/>
              <a:cs typeface="Arial MT"/>
            </a:endParaRPr>
          </a:p>
        </p:txBody>
      </p:sp>
      <p:sp>
        <p:nvSpPr>
          <p:cNvPr id="4" name="Rectángulo 3"/>
          <p:cNvSpPr/>
          <p:nvPr/>
        </p:nvSpPr>
        <p:spPr>
          <a:xfrm>
            <a:off x="304800" y="1485900"/>
            <a:ext cx="5105400" cy="1082989"/>
          </a:xfrm>
          <a:prstGeom prst="rect">
            <a:avLst/>
          </a:prstGeom>
        </p:spPr>
        <p:txBody>
          <a:bodyPr wrap="square">
            <a:spAutoFit/>
          </a:bodyPr>
          <a:lstStyle/>
          <a:p>
            <a:pPr marL="191135" marR="5080" indent="-171450" algn="just">
              <a:lnSpc>
                <a:spcPct val="110800"/>
              </a:lnSpc>
              <a:spcBef>
                <a:spcPts val="95"/>
              </a:spcBef>
              <a:buFont typeface="Arial" panose="020B0604020202020204" pitchFamily="34" charset="0"/>
              <a:buChar char="•"/>
            </a:pPr>
            <a:r>
              <a:rPr lang="es-ES" sz="1100" spc="-30" dirty="0">
                <a:latin typeface="Trebuchet MS" panose="020B0603020202020204" pitchFamily="34" charset="0"/>
                <a:cs typeface="Arial MT"/>
              </a:rPr>
              <a:t>Carga de la compañía de suministro eléctrico con un factor de carga de 0,7 </a:t>
            </a:r>
          </a:p>
          <a:p>
            <a:pPr marL="191135" marR="5080" indent="-171450" algn="just">
              <a:lnSpc>
                <a:spcPct val="110800"/>
              </a:lnSpc>
              <a:spcBef>
                <a:spcPts val="95"/>
              </a:spcBef>
              <a:buFont typeface="Arial" panose="020B0604020202020204" pitchFamily="34" charset="0"/>
              <a:buChar char="•"/>
            </a:pPr>
            <a:r>
              <a:rPr lang="es-ES" sz="1100" spc="-30" dirty="0">
                <a:latin typeface="Trebuchet MS" panose="020B0603020202020204" pitchFamily="34" charset="0"/>
                <a:cs typeface="Arial MT"/>
              </a:rPr>
              <a:t>Profundidad de instalación 0,7 a 1,2 m</a:t>
            </a:r>
          </a:p>
          <a:p>
            <a:pPr marL="191135" marR="5080" indent="-171450" algn="just">
              <a:lnSpc>
                <a:spcPct val="110800"/>
              </a:lnSpc>
              <a:spcBef>
                <a:spcPts val="95"/>
              </a:spcBef>
              <a:buFont typeface="Arial" panose="020B0604020202020204" pitchFamily="34" charset="0"/>
              <a:buChar char="•"/>
            </a:pPr>
            <a:r>
              <a:rPr lang="es-ES" sz="1100" spc="-30" dirty="0">
                <a:latin typeface="Trebuchet MS" panose="020B0603020202020204" pitchFamily="34" charset="0"/>
                <a:cs typeface="Arial MT"/>
              </a:rPr>
              <a:t>Temperatura de Tierra 20 °C</a:t>
            </a:r>
          </a:p>
          <a:p>
            <a:pPr marL="191135" marR="5080" indent="-171450" algn="just">
              <a:lnSpc>
                <a:spcPct val="110800"/>
              </a:lnSpc>
              <a:spcBef>
                <a:spcPts val="95"/>
              </a:spcBef>
              <a:buFont typeface="Arial" panose="020B0604020202020204" pitchFamily="34" charset="0"/>
              <a:buChar char="•"/>
            </a:pPr>
            <a:r>
              <a:rPr lang="es-ES" sz="1100" spc="-30" dirty="0">
                <a:latin typeface="Trebuchet MS" panose="020B0603020202020204" pitchFamily="34" charset="0"/>
                <a:cs typeface="Arial MT"/>
              </a:rPr>
              <a:t>Resistividad térmica del suelo 1,0 K · m/W </a:t>
            </a:r>
          </a:p>
          <a:p>
            <a:pPr marL="191135" marR="5080" indent="-171450" algn="just">
              <a:lnSpc>
                <a:spcPct val="110800"/>
              </a:lnSpc>
              <a:spcBef>
                <a:spcPts val="95"/>
              </a:spcBef>
              <a:buFont typeface="Arial" panose="020B0604020202020204" pitchFamily="34" charset="0"/>
              <a:buChar char="•"/>
            </a:pPr>
            <a:r>
              <a:rPr lang="es-ES" sz="1100" spc="-30" dirty="0">
                <a:latin typeface="Trebuchet MS" panose="020B0603020202020204" pitchFamily="34" charset="0"/>
                <a:cs typeface="Arial MT"/>
              </a:rPr>
              <a:t>Número de cables/Sistemas 1</a:t>
            </a:r>
          </a:p>
        </p:txBody>
      </p:sp>
    </p:spTree>
    <p:extLst>
      <p:ext uri="{BB962C8B-B14F-4D97-AF65-F5344CB8AC3E}">
        <p14:creationId xmlns:p14="http://schemas.microsoft.com/office/powerpoint/2010/main" val="2687431100"/>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228600" y="342900"/>
            <a:ext cx="4191000" cy="588623"/>
          </a:xfrm>
          <a:prstGeom prst="rect">
            <a:avLst/>
          </a:prstGeom>
        </p:spPr>
        <p:txBody>
          <a:bodyPr vert="horz" wrap="square" lIns="0" tIns="12065" rIns="0" bIns="0" rtlCol="0">
            <a:spAutoFit/>
          </a:bodyPr>
          <a:lstStyle/>
          <a:p>
            <a:pPr marL="19685" marR="5080" algn="just">
              <a:lnSpc>
                <a:spcPct val="110800"/>
              </a:lnSpc>
              <a:spcBef>
                <a:spcPts val="95"/>
              </a:spcBef>
            </a:pPr>
            <a:r>
              <a:rPr lang="es-ES" sz="1100" b="1" spc="-30" dirty="0" smtClean="0">
                <a:latin typeface="Trebuchet MS" panose="020B0603020202020204" pitchFamily="34" charset="0"/>
                <a:cs typeface="Arial MT"/>
              </a:rPr>
              <a:t>Tabla 11.16</a:t>
            </a:r>
            <a:r>
              <a:rPr lang="es-ES" sz="1100" b="1" spc="-30" dirty="0">
                <a:latin typeface="Trebuchet MS" panose="020B0603020202020204" pitchFamily="34" charset="0"/>
                <a:cs typeface="Arial MT"/>
              </a:rPr>
              <a:t>: Capacidad de carga, instalación aérea subterránea, Esquema de instalación para la tabla 11.16 y 11.17 [64</a:t>
            </a:r>
            <a:r>
              <a:rPr lang="es-ES" sz="1100" b="1" spc="-30" dirty="0" smtClean="0">
                <a:latin typeface="Trebuchet MS" panose="020B0603020202020204" pitchFamily="34" charset="0"/>
                <a:cs typeface="Arial MT"/>
              </a:rPr>
              <a:t>]</a:t>
            </a:r>
          </a:p>
          <a:p>
            <a:pPr marL="19685" marR="5080" algn="just">
              <a:lnSpc>
                <a:spcPct val="110800"/>
              </a:lnSpc>
              <a:spcBef>
                <a:spcPts val="95"/>
              </a:spcBef>
            </a:pPr>
            <a:endParaRPr sz="1100" dirty="0">
              <a:latin typeface="Trebuchet MS" panose="020B0603020202020204" pitchFamily="34" charset="0"/>
              <a:cs typeface="Arial MT"/>
            </a:endParaRPr>
          </a:p>
        </p:txBody>
      </p:sp>
      <p:pic>
        <p:nvPicPr>
          <p:cNvPr id="2" name="Imagen 1"/>
          <p:cNvPicPr>
            <a:picLocks noChangeAspect="1"/>
          </p:cNvPicPr>
          <p:nvPr/>
        </p:nvPicPr>
        <p:blipFill>
          <a:blip r:embed="rId2"/>
          <a:stretch>
            <a:fillRect/>
          </a:stretch>
        </p:blipFill>
        <p:spPr>
          <a:xfrm>
            <a:off x="371475" y="952500"/>
            <a:ext cx="4238625" cy="3981450"/>
          </a:xfrm>
          <a:prstGeom prst="rect">
            <a:avLst/>
          </a:prstGeom>
        </p:spPr>
      </p:pic>
      <p:pic>
        <p:nvPicPr>
          <p:cNvPr id="3" name="Imagen 2"/>
          <p:cNvPicPr>
            <a:picLocks noChangeAspect="1"/>
          </p:cNvPicPr>
          <p:nvPr/>
        </p:nvPicPr>
        <p:blipFill>
          <a:blip r:embed="rId3"/>
          <a:stretch>
            <a:fillRect/>
          </a:stretch>
        </p:blipFill>
        <p:spPr>
          <a:xfrm>
            <a:off x="4610100" y="342900"/>
            <a:ext cx="4305300" cy="5105400"/>
          </a:xfrm>
          <a:prstGeom prst="rect">
            <a:avLst/>
          </a:prstGeom>
        </p:spPr>
      </p:pic>
    </p:spTree>
    <p:extLst>
      <p:ext uri="{BB962C8B-B14F-4D97-AF65-F5344CB8AC3E}">
        <p14:creationId xmlns:p14="http://schemas.microsoft.com/office/powerpoint/2010/main" val="3243571689"/>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ángulo 5"/>
          <p:cNvSpPr/>
          <p:nvPr/>
        </p:nvSpPr>
        <p:spPr>
          <a:xfrm>
            <a:off x="2228053" y="266700"/>
            <a:ext cx="4859344" cy="207749"/>
          </a:xfrm>
          <a:prstGeom prst="rect">
            <a:avLst/>
          </a:prstGeom>
        </p:spPr>
        <p:txBody>
          <a:bodyPr wrap="none">
            <a:spAutoFit/>
          </a:bodyPr>
          <a:lstStyle/>
          <a:p>
            <a:pPr>
              <a:lnSpc>
                <a:spcPts val="850"/>
              </a:lnSpc>
            </a:pPr>
            <a:r>
              <a:rPr lang="es-ES" sz="1100" b="1" spc="-55" dirty="0">
                <a:latin typeface="Trebuchet MS" panose="020B0603020202020204" pitchFamily="34" charset="0"/>
                <a:cs typeface="Arial MT"/>
              </a:rPr>
              <a:t>Tabla </a:t>
            </a:r>
            <a:r>
              <a:rPr lang="es-ES" sz="1100" b="1" spc="-55" dirty="0" smtClean="0">
                <a:latin typeface="Trebuchet MS" panose="020B0603020202020204" pitchFamily="34" charset="0"/>
                <a:cs typeface="Arial MT"/>
              </a:rPr>
              <a:t>11.17</a:t>
            </a:r>
            <a:r>
              <a:rPr lang="es-ES" sz="1100" b="1" spc="-55" dirty="0">
                <a:latin typeface="Trebuchet MS" panose="020B0603020202020204" pitchFamily="34" charset="0"/>
                <a:cs typeface="Arial MT"/>
              </a:rPr>
              <a:t>: Capacidad de carga, instalación aérea, cable con U0/U = 0,6/1 </a:t>
            </a:r>
            <a:r>
              <a:rPr lang="es-ES" sz="1100" b="1" spc="-55" dirty="0" err="1">
                <a:latin typeface="Trebuchet MS" panose="020B0603020202020204" pitchFamily="34" charset="0"/>
                <a:cs typeface="Arial MT"/>
              </a:rPr>
              <a:t>kV</a:t>
            </a:r>
            <a:endParaRPr lang="en-US" sz="1100" b="1" dirty="0">
              <a:latin typeface="Trebuchet MS" panose="020B0603020202020204" pitchFamily="34" charset="0"/>
              <a:cs typeface="Arial MT"/>
            </a:endParaRPr>
          </a:p>
        </p:txBody>
      </p:sp>
      <p:pic>
        <p:nvPicPr>
          <p:cNvPr id="7" name="Imagen 6"/>
          <p:cNvPicPr>
            <a:picLocks noChangeAspect="1"/>
          </p:cNvPicPr>
          <p:nvPr/>
        </p:nvPicPr>
        <p:blipFill>
          <a:blip r:embed="rId2"/>
          <a:stretch>
            <a:fillRect/>
          </a:stretch>
        </p:blipFill>
        <p:spPr>
          <a:xfrm>
            <a:off x="2286000" y="474449"/>
            <a:ext cx="4724400" cy="4992901"/>
          </a:xfrm>
          <a:prstGeom prst="rect">
            <a:avLst/>
          </a:prstGeom>
        </p:spPr>
      </p:pic>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494284" y="298377"/>
            <a:ext cx="6422617" cy="350737"/>
          </a:xfrm>
          <a:prstGeom prst="rect">
            <a:avLst/>
          </a:prstGeom>
        </p:spPr>
        <p:txBody>
          <a:bodyPr vert="horz" wrap="square" lIns="0" tIns="12065" rIns="0" bIns="0" rtlCol="0">
            <a:spAutoFit/>
          </a:bodyPr>
          <a:lstStyle/>
          <a:p>
            <a:pPr algn="ctr">
              <a:lnSpc>
                <a:spcPct val="100000"/>
              </a:lnSpc>
              <a:spcBef>
                <a:spcPts val="50"/>
              </a:spcBef>
            </a:pPr>
            <a:r>
              <a:rPr lang="es-ES" sz="1100" b="1" dirty="0">
                <a:latin typeface="Trebuchet MS" panose="020B0603020202020204" pitchFamily="34" charset="0"/>
                <a:cs typeface="Arial MT"/>
              </a:rPr>
              <a:t>Tabla </a:t>
            </a:r>
            <a:r>
              <a:rPr lang="es-ES" sz="1100" b="1" dirty="0" smtClean="0">
                <a:latin typeface="Trebuchet MS" panose="020B0603020202020204" pitchFamily="34" charset="0"/>
                <a:cs typeface="Arial MT"/>
              </a:rPr>
              <a:t>11.18</a:t>
            </a:r>
            <a:r>
              <a:rPr lang="es-ES" sz="1100" b="1" dirty="0">
                <a:latin typeface="Trebuchet MS" panose="020B0603020202020204" pitchFamily="34" charset="0"/>
                <a:cs typeface="Arial MT"/>
              </a:rPr>
              <a:t>: Factores de corrección para agrupamiento de líneas aéreas, cables unipolares en sistemas trifásicos, Esquema de instalación para la tabla 11.19</a:t>
            </a:r>
            <a:endParaRPr sz="1100" b="1" dirty="0">
              <a:latin typeface="Trebuchet MS" panose="020B0603020202020204" pitchFamily="34" charset="0"/>
              <a:cs typeface="Arial MT"/>
            </a:endParaRPr>
          </a:p>
        </p:txBody>
      </p:sp>
      <p:pic>
        <p:nvPicPr>
          <p:cNvPr id="17" name="Imagen 16"/>
          <p:cNvPicPr>
            <a:picLocks noChangeAspect="1"/>
          </p:cNvPicPr>
          <p:nvPr/>
        </p:nvPicPr>
        <p:blipFill>
          <a:blip r:embed="rId2"/>
          <a:stretch>
            <a:fillRect/>
          </a:stretch>
        </p:blipFill>
        <p:spPr>
          <a:xfrm>
            <a:off x="1676400" y="649114"/>
            <a:ext cx="6172200" cy="4865861"/>
          </a:xfrm>
          <a:prstGeom prst="rect">
            <a:avLst/>
          </a:prstGeom>
        </p:spPr>
      </p:pic>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85599"/>
            <a:ext cx="8727746" cy="188257"/>
          </a:xfrm>
          <a:prstGeom prst="rect">
            <a:avLst/>
          </a:prstGeom>
        </p:spPr>
        <p:txBody>
          <a:bodyPr vert="horz" wrap="square" lIns="0" tIns="12065" rIns="0" bIns="0" rtlCol="0">
            <a:spAutoFit/>
          </a:bodyPr>
          <a:lstStyle/>
          <a:p>
            <a:pPr marL="18415" marR="400685" indent="-6350">
              <a:lnSpc>
                <a:spcPct val="103899"/>
              </a:lnSpc>
            </a:pPr>
            <a:r>
              <a:rPr lang="es-ES" sz="1100" b="1" spc="-55" dirty="0">
                <a:latin typeface="Trebuchet MS" panose="020B0603020202020204" pitchFamily="34" charset="0"/>
                <a:cs typeface="Arial MT"/>
              </a:rPr>
              <a:t>Tabla </a:t>
            </a:r>
            <a:r>
              <a:rPr lang="es-ES" sz="1100" b="1" spc="-55" dirty="0" smtClean="0">
                <a:latin typeface="Trebuchet MS" panose="020B0603020202020204" pitchFamily="34" charset="0"/>
                <a:cs typeface="Arial MT"/>
              </a:rPr>
              <a:t>11.19</a:t>
            </a:r>
            <a:r>
              <a:rPr lang="es-ES" sz="1100" b="1" spc="-55" dirty="0">
                <a:latin typeface="Trebuchet MS" panose="020B0603020202020204" pitchFamily="34" charset="0"/>
                <a:cs typeface="Arial MT"/>
              </a:rPr>
              <a:t>: Factores de corrección para agrupamiento de líneas aéreas, cables unipolares en sistemas trifásicos</a:t>
            </a:r>
            <a:endParaRPr sz="1100" b="1" dirty="0">
              <a:latin typeface="Trebuchet MS" panose="020B0603020202020204" pitchFamily="34" charset="0"/>
              <a:cs typeface="Arial MT"/>
            </a:endParaRPr>
          </a:p>
        </p:txBody>
      </p:sp>
      <p:pic>
        <p:nvPicPr>
          <p:cNvPr id="10" name="Imagen 9"/>
          <p:cNvPicPr>
            <a:picLocks noChangeAspect="1"/>
          </p:cNvPicPr>
          <p:nvPr/>
        </p:nvPicPr>
        <p:blipFill>
          <a:blip r:embed="rId2"/>
          <a:stretch>
            <a:fillRect/>
          </a:stretch>
        </p:blipFill>
        <p:spPr>
          <a:xfrm>
            <a:off x="228600" y="473856"/>
            <a:ext cx="4343400" cy="4984783"/>
          </a:xfrm>
          <a:prstGeom prst="rect">
            <a:avLst/>
          </a:prstGeom>
        </p:spPr>
      </p:pic>
      <p:pic>
        <p:nvPicPr>
          <p:cNvPr id="11" name="Imagen 10"/>
          <p:cNvPicPr>
            <a:picLocks noChangeAspect="1"/>
          </p:cNvPicPr>
          <p:nvPr/>
        </p:nvPicPr>
        <p:blipFill>
          <a:blip r:embed="rId3"/>
          <a:stretch>
            <a:fillRect/>
          </a:stretch>
        </p:blipFill>
        <p:spPr>
          <a:xfrm>
            <a:off x="4666236" y="473856"/>
            <a:ext cx="4210050" cy="3526644"/>
          </a:xfrm>
          <a:prstGeom prst="rect">
            <a:avLst/>
          </a:prstGeom>
        </p:spPr>
      </p:pic>
      <p:sp>
        <p:nvSpPr>
          <p:cNvPr id="12" name="object 9"/>
          <p:cNvSpPr txBox="1"/>
          <p:nvPr/>
        </p:nvSpPr>
        <p:spPr>
          <a:xfrm>
            <a:off x="3928099" y="4305300"/>
            <a:ext cx="4948187" cy="749757"/>
          </a:xfrm>
          <a:prstGeom prst="rect">
            <a:avLst/>
          </a:prstGeom>
        </p:spPr>
        <p:txBody>
          <a:bodyPr vert="horz" wrap="square" lIns="0" tIns="12700" rIns="0" bIns="0" rtlCol="0">
            <a:spAutoFit/>
          </a:bodyPr>
          <a:lstStyle/>
          <a:p>
            <a:pPr marL="12700" marR="5080" indent="-12700" algn="just">
              <a:lnSpc>
                <a:spcPct val="110800"/>
              </a:lnSpc>
            </a:pPr>
            <a:r>
              <a:rPr lang="es-ES" sz="1100" spc="-20" dirty="0">
                <a:latin typeface="Trebuchet MS" panose="020B0603020202020204" pitchFamily="34" charset="0"/>
                <a:cs typeface="Arial MT"/>
              </a:rPr>
              <a:t>Para la instalación agrupada no es necesaria la reducción de carga si la separación entre sistemas vecinos es al menos cuatro veces el diámetro del cable, siempre que no haya aumento de la temperatura ambiente como resultado de pérdidas de calor.</a:t>
            </a:r>
            <a:endParaRPr sz="1100" dirty="0">
              <a:latin typeface="Trebuchet MS" panose="020B0603020202020204" pitchFamily="34" charset="0"/>
              <a:cs typeface="Arial MT"/>
            </a:endParaRP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12651" y="190500"/>
            <a:ext cx="4225999" cy="350737"/>
          </a:xfrm>
          <a:prstGeom prst="rect">
            <a:avLst/>
          </a:prstGeom>
        </p:spPr>
        <p:txBody>
          <a:bodyPr vert="horz" wrap="square" lIns="0" tIns="12065" rIns="0" bIns="0" rtlCol="0">
            <a:spAutoFit/>
          </a:bodyPr>
          <a:lstStyle/>
          <a:p>
            <a:pPr algn="ctr">
              <a:lnSpc>
                <a:spcPct val="100000"/>
              </a:lnSpc>
              <a:spcBef>
                <a:spcPts val="50"/>
              </a:spcBef>
            </a:pPr>
            <a:r>
              <a:rPr lang="es-ES" sz="1100" b="1" dirty="0">
                <a:latin typeface="Trebuchet MS" panose="020B0603020202020204" pitchFamily="34" charset="0"/>
                <a:cs typeface="Arial MT"/>
              </a:rPr>
              <a:t>Tabla </a:t>
            </a:r>
            <a:r>
              <a:rPr lang="es-ES" sz="1100" b="1" dirty="0" smtClean="0">
                <a:latin typeface="Trebuchet MS" panose="020B0603020202020204" pitchFamily="34" charset="0"/>
                <a:cs typeface="Arial MT"/>
              </a:rPr>
              <a:t>11.20</a:t>
            </a:r>
            <a:r>
              <a:rPr lang="es-ES" sz="1100" b="1" dirty="0">
                <a:latin typeface="Trebuchet MS" panose="020B0603020202020204" pitchFamily="34" charset="0"/>
                <a:cs typeface="Arial MT"/>
              </a:rPr>
              <a:t>: Factores de corrección para agrupamiento de líneas aéreas, cables multipolares y cables </a:t>
            </a:r>
            <a:r>
              <a:rPr lang="es-ES" sz="1100" b="1" dirty="0" err="1">
                <a:latin typeface="Trebuchet MS" panose="020B0603020202020204" pitchFamily="34" charset="0"/>
                <a:cs typeface="Arial MT"/>
              </a:rPr>
              <a:t>monopolares</a:t>
            </a:r>
            <a:r>
              <a:rPr lang="es-ES" sz="1100" b="1" dirty="0">
                <a:latin typeface="Trebuchet MS" panose="020B0603020202020204" pitchFamily="34" charset="0"/>
                <a:cs typeface="Arial MT"/>
              </a:rPr>
              <a:t> de CC</a:t>
            </a:r>
            <a:endParaRPr sz="1100" b="1" dirty="0">
              <a:latin typeface="Trebuchet MS" panose="020B0603020202020204" pitchFamily="34" charset="0"/>
              <a:cs typeface="Arial MT"/>
            </a:endParaRPr>
          </a:p>
        </p:txBody>
      </p:sp>
      <p:pic>
        <p:nvPicPr>
          <p:cNvPr id="10" name="Imagen 9"/>
          <p:cNvPicPr>
            <a:picLocks noChangeAspect="1"/>
          </p:cNvPicPr>
          <p:nvPr/>
        </p:nvPicPr>
        <p:blipFill>
          <a:blip r:embed="rId2"/>
          <a:stretch>
            <a:fillRect/>
          </a:stretch>
        </p:blipFill>
        <p:spPr>
          <a:xfrm>
            <a:off x="228600" y="571500"/>
            <a:ext cx="4210050" cy="4562475"/>
          </a:xfrm>
          <a:prstGeom prst="rect">
            <a:avLst/>
          </a:prstGeom>
        </p:spPr>
      </p:pic>
      <p:pic>
        <p:nvPicPr>
          <p:cNvPr id="11" name="Imagen 10"/>
          <p:cNvPicPr>
            <a:picLocks noChangeAspect="1"/>
          </p:cNvPicPr>
          <p:nvPr/>
        </p:nvPicPr>
        <p:blipFill>
          <a:blip r:embed="rId3"/>
          <a:stretch>
            <a:fillRect/>
          </a:stretch>
        </p:blipFill>
        <p:spPr>
          <a:xfrm>
            <a:off x="4572000" y="707065"/>
            <a:ext cx="4286250" cy="4426910"/>
          </a:xfrm>
          <a:prstGeom prst="rect">
            <a:avLst/>
          </a:prstGeom>
        </p:spPr>
      </p:pic>
      <p:sp>
        <p:nvSpPr>
          <p:cNvPr id="12" name="object 3"/>
          <p:cNvSpPr txBox="1"/>
          <p:nvPr/>
        </p:nvSpPr>
        <p:spPr>
          <a:xfrm>
            <a:off x="4572000" y="260635"/>
            <a:ext cx="4286250" cy="520014"/>
          </a:xfrm>
          <a:prstGeom prst="rect">
            <a:avLst/>
          </a:prstGeom>
        </p:spPr>
        <p:txBody>
          <a:bodyPr vert="horz" wrap="square" lIns="0" tIns="12065" rIns="0" bIns="0" rtlCol="0">
            <a:spAutoFit/>
          </a:bodyPr>
          <a:lstStyle/>
          <a:p>
            <a:pPr algn="ctr">
              <a:lnSpc>
                <a:spcPct val="100000"/>
              </a:lnSpc>
              <a:spcBef>
                <a:spcPts val="50"/>
              </a:spcBef>
            </a:pPr>
            <a:r>
              <a:rPr lang="es-ES" sz="1100" b="1" dirty="0">
                <a:latin typeface="Trebuchet MS" panose="020B0603020202020204" pitchFamily="34" charset="0"/>
                <a:cs typeface="Arial MT"/>
              </a:rPr>
              <a:t>Tabla </a:t>
            </a:r>
            <a:r>
              <a:rPr lang="es-ES" sz="1100" b="1" dirty="0" smtClean="0">
                <a:latin typeface="Trebuchet MS" panose="020B0603020202020204" pitchFamily="34" charset="0"/>
                <a:cs typeface="Arial MT"/>
              </a:rPr>
              <a:t>11.20</a:t>
            </a:r>
            <a:r>
              <a:rPr lang="es-ES" sz="1100" b="1" dirty="0">
                <a:latin typeface="Trebuchet MS" panose="020B0603020202020204" pitchFamily="34" charset="0"/>
                <a:cs typeface="Arial MT"/>
              </a:rPr>
              <a:t>: Factores de corrección para agrupamiento de líneas aéreas, cables multipolares y cables unipolares de CC, Esquema de instalación para la tabla 11.20</a:t>
            </a:r>
            <a:endParaRPr sz="1100" b="1" dirty="0">
              <a:latin typeface="Trebuchet MS" panose="020B0603020202020204" pitchFamily="34" charset="0"/>
              <a:cs typeface="Arial MT"/>
            </a:endParaRPr>
          </a:p>
        </p:txBody>
      </p:sp>
      <p:sp>
        <p:nvSpPr>
          <p:cNvPr id="13" name="object 8"/>
          <p:cNvSpPr txBox="1"/>
          <p:nvPr/>
        </p:nvSpPr>
        <p:spPr>
          <a:xfrm>
            <a:off x="304800" y="5102963"/>
            <a:ext cx="8629649" cy="388568"/>
          </a:xfrm>
          <a:prstGeom prst="rect">
            <a:avLst/>
          </a:prstGeom>
        </p:spPr>
        <p:txBody>
          <a:bodyPr vert="horz" wrap="square" lIns="0" tIns="12700" rIns="0" bIns="0" rtlCol="0">
            <a:spAutoFit/>
          </a:bodyPr>
          <a:lstStyle/>
          <a:p>
            <a:pPr marL="12700" marR="5080" algn="just">
              <a:lnSpc>
                <a:spcPct val="110800"/>
              </a:lnSpc>
            </a:pPr>
            <a:r>
              <a:rPr lang="es-ES" sz="1100" spc="-5" dirty="0">
                <a:latin typeface="Trebuchet MS" panose="020B0603020202020204" pitchFamily="34" charset="0"/>
                <a:cs typeface="Arial MT"/>
              </a:rPr>
              <a:t>No es necesaria una reducción de la carga si el espacio horizontal o vertical entre los sistemas vecinos es al menos el doble del diámetro del cable, siempre que no haya un aumento de la temperatura ambiente como resultado de pérdidas de calor.</a:t>
            </a:r>
            <a:endParaRPr sz="1100" dirty="0">
              <a:latin typeface="Trebuchet MS" panose="020B0603020202020204" pitchFamily="34" charset="0"/>
              <a:cs typeface="Arial MT"/>
            </a:endParaRPr>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66700"/>
            <a:ext cx="4391684" cy="648126"/>
          </a:xfrm>
          <a:prstGeom prst="rect">
            <a:avLst/>
          </a:prstGeom>
        </p:spPr>
        <p:txBody>
          <a:bodyPr vert="horz" wrap="square" lIns="0" tIns="12065" rIns="0" bIns="0" rtlCol="0">
            <a:spAutoFit/>
          </a:bodyPr>
          <a:lstStyle/>
          <a:p>
            <a:pPr>
              <a:lnSpc>
                <a:spcPct val="100000"/>
              </a:lnSpc>
              <a:spcBef>
                <a:spcPts val="50"/>
              </a:spcBef>
            </a:pPr>
            <a:endParaRPr sz="700" dirty="0">
              <a:latin typeface="Arial MT"/>
              <a:cs typeface="Arial MT"/>
            </a:endParaRPr>
          </a:p>
          <a:p>
            <a:pPr marL="18415" marR="375920" indent="-6350" algn="ctr">
              <a:lnSpc>
                <a:spcPct val="103899"/>
              </a:lnSpc>
            </a:pPr>
            <a:r>
              <a:rPr lang="es-ES" sz="1100" b="1" spc="-55" dirty="0">
                <a:latin typeface="Trebuchet MS" panose="020B0603020202020204" pitchFamily="34" charset="0"/>
                <a:cs typeface="Arial MT"/>
              </a:rPr>
              <a:t>Tabla </a:t>
            </a:r>
            <a:r>
              <a:rPr lang="es-ES" sz="1100" b="1" spc="-55" dirty="0" smtClean="0">
                <a:latin typeface="Trebuchet MS" panose="020B0603020202020204" pitchFamily="34" charset="0"/>
                <a:cs typeface="Arial MT"/>
              </a:rPr>
              <a:t>11.20</a:t>
            </a:r>
            <a:r>
              <a:rPr lang="es-ES" sz="1100" b="1" spc="-55" dirty="0">
                <a:latin typeface="Trebuchet MS" panose="020B0603020202020204" pitchFamily="34" charset="0"/>
                <a:cs typeface="Arial MT"/>
              </a:rPr>
              <a:t>: (continuación): Factores de corrección para agrupación de líneas aéreas, cables </a:t>
            </a:r>
            <a:r>
              <a:rPr lang="es-ES" sz="1100" b="1" spc="-55" dirty="0" err="1">
                <a:latin typeface="Trebuchet MS" panose="020B0603020202020204" pitchFamily="34" charset="0"/>
                <a:cs typeface="Arial MT"/>
              </a:rPr>
              <a:t>multinúcleo</a:t>
            </a:r>
            <a:r>
              <a:rPr lang="es-ES" sz="1100" b="1" spc="-55" dirty="0">
                <a:latin typeface="Trebuchet MS" panose="020B0603020202020204" pitchFamily="34" charset="0"/>
                <a:cs typeface="Arial MT"/>
              </a:rPr>
              <a:t> y cables unipolares DC</a:t>
            </a:r>
            <a:endParaRPr sz="1100" b="1" dirty="0">
              <a:latin typeface="Trebuchet MS" panose="020B0603020202020204" pitchFamily="34" charset="0"/>
              <a:cs typeface="Arial MT"/>
            </a:endParaRPr>
          </a:p>
        </p:txBody>
      </p:sp>
      <p:sp>
        <p:nvSpPr>
          <p:cNvPr id="9" name="object 9"/>
          <p:cNvSpPr txBox="1"/>
          <p:nvPr/>
        </p:nvSpPr>
        <p:spPr>
          <a:xfrm>
            <a:off x="4543425" y="266700"/>
            <a:ext cx="4330982" cy="350737"/>
          </a:xfrm>
          <a:prstGeom prst="rect">
            <a:avLst/>
          </a:prstGeom>
        </p:spPr>
        <p:txBody>
          <a:bodyPr vert="horz" wrap="square" lIns="0" tIns="12065" rIns="0" bIns="0" rtlCol="0">
            <a:spAutoFit/>
          </a:bodyPr>
          <a:lstStyle/>
          <a:p>
            <a:pPr marL="12700" algn="ctr">
              <a:lnSpc>
                <a:spcPct val="100000"/>
              </a:lnSpc>
              <a:spcBef>
                <a:spcPts val="95"/>
              </a:spcBef>
            </a:pPr>
            <a:r>
              <a:rPr lang="es-ES" sz="1100" b="1" spc="-55" dirty="0">
                <a:latin typeface="Trebuchet MS" panose="020B0603020202020204" pitchFamily="34" charset="0"/>
                <a:cs typeface="Arial MT"/>
              </a:rPr>
              <a:t>Tabla </a:t>
            </a:r>
            <a:r>
              <a:rPr lang="es-ES" sz="1100" b="1" spc="-55" dirty="0" smtClean="0">
                <a:latin typeface="Trebuchet MS" panose="020B0603020202020204" pitchFamily="34" charset="0"/>
                <a:cs typeface="Arial MT"/>
              </a:rPr>
              <a:t>11.21: </a:t>
            </a:r>
            <a:r>
              <a:rPr lang="es-ES" sz="1100" b="1" spc="-55" dirty="0">
                <a:latin typeface="Trebuchet MS" panose="020B0603020202020204" pitchFamily="34" charset="0"/>
                <a:cs typeface="Arial MT"/>
              </a:rPr>
              <a:t>Factores de corrección para temperaturas ambiente desviadas</a:t>
            </a:r>
            <a:endParaRPr sz="1100" b="1" dirty="0">
              <a:latin typeface="Trebuchet MS" panose="020B0603020202020204" pitchFamily="34" charset="0"/>
              <a:cs typeface="Arial MT"/>
            </a:endParaRPr>
          </a:p>
        </p:txBody>
      </p:sp>
      <p:pic>
        <p:nvPicPr>
          <p:cNvPr id="11" name="Imagen 10"/>
          <p:cNvPicPr>
            <a:picLocks noChangeAspect="1"/>
          </p:cNvPicPr>
          <p:nvPr/>
        </p:nvPicPr>
        <p:blipFill>
          <a:blip r:embed="rId2"/>
          <a:stretch>
            <a:fillRect/>
          </a:stretch>
        </p:blipFill>
        <p:spPr>
          <a:xfrm>
            <a:off x="381000" y="971550"/>
            <a:ext cx="4162425" cy="3562350"/>
          </a:xfrm>
          <a:prstGeom prst="rect">
            <a:avLst/>
          </a:prstGeom>
        </p:spPr>
      </p:pic>
      <p:pic>
        <p:nvPicPr>
          <p:cNvPr id="12" name="Imagen 11"/>
          <p:cNvPicPr>
            <a:picLocks noChangeAspect="1"/>
          </p:cNvPicPr>
          <p:nvPr/>
        </p:nvPicPr>
        <p:blipFill>
          <a:blip r:embed="rId3"/>
          <a:stretch>
            <a:fillRect/>
          </a:stretch>
        </p:blipFill>
        <p:spPr>
          <a:xfrm>
            <a:off x="4572994" y="571500"/>
            <a:ext cx="4210050" cy="1190625"/>
          </a:xfrm>
          <a:prstGeom prst="rect">
            <a:avLst/>
          </a:prstGeom>
        </p:spPr>
      </p:pic>
      <p:sp>
        <p:nvSpPr>
          <p:cNvPr id="13" name="Rectángulo 12"/>
          <p:cNvSpPr/>
          <p:nvPr/>
        </p:nvSpPr>
        <p:spPr>
          <a:xfrm>
            <a:off x="4540461" y="1790700"/>
            <a:ext cx="4304630" cy="600164"/>
          </a:xfrm>
          <a:prstGeom prst="rect">
            <a:avLst/>
          </a:prstGeom>
        </p:spPr>
        <p:txBody>
          <a:bodyPr wrap="square">
            <a:spAutoFit/>
          </a:bodyPr>
          <a:lstStyle/>
          <a:p>
            <a:pPr algn="just">
              <a:lnSpc>
                <a:spcPct val="100000"/>
              </a:lnSpc>
              <a:spcBef>
                <a:spcPts val="50"/>
              </a:spcBef>
            </a:pPr>
            <a:r>
              <a:rPr lang="es-ES" sz="1100" b="1" dirty="0" smtClean="0">
                <a:latin typeface="Trebuchet MS" panose="020B0603020202020204" pitchFamily="34" charset="0"/>
                <a:cs typeface="Arial MT"/>
              </a:rPr>
              <a:t>Tabla </a:t>
            </a:r>
            <a:r>
              <a:rPr lang="es-ES" sz="1100" b="1" dirty="0">
                <a:latin typeface="Trebuchet MS" panose="020B0603020202020204" pitchFamily="34" charset="0"/>
                <a:cs typeface="Arial MT"/>
              </a:rPr>
              <a:t>11.22: Factores de corrección para cables multipolares con secciones de conductor de 1,5 mm2 a 10 mm2; instalación subterránea o aérea</a:t>
            </a:r>
          </a:p>
        </p:txBody>
      </p:sp>
      <p:pic>
        <p:nvPicPr>
          <p:cNvPr id="14" name="Imagen 13"/>
          <p:cNvPicPr>
            <a:picLocks noChangeAspect="1"/>
          </p:cNvPicPr>
          <p:nvPr/>
        </p:nvPicPr>
        <p:blipFill>
          <a:blip r:embed="rId4"/>
          <a:stretch>
            <a:fillRect/>
          </a:stretch>
        </p:blipFill>
        <p:spPr>
          <a:xfrm>
            <a:off x="4669342" y="2324100"/>
            <a:ext cx="4191000" cy="1457325"/>
          </a:xfrm>
          <a:prstGeom prst="rect">
            <a:avLst/>
          </a:prstGeom>
        </p:spPr>
      </p:pic>
      <p:sp>
        <p:nvSpPr>
          <p:cNvPr id="15" name="Rectángulo 14"/>
          <p:cNvSpPr/>
          <p:nvPr/>
        </p:nvSpPr>
        <p:spPr>
          <a:xfrm>
            <a:off x="228600" y="4482125"/>
            <a:ext cx="4572000" cy="1028487"/>
          </a:xfrm>
          <a:prstGeom prst="rect">
            <a:avLst/>
          </a:prstGeom>
        </p:spPr>
        <p:txBody>
          <a:bodyPr>
            <a:spAutoFit/>
          </a:bodyPr>
          <a:lstStyle/>
          <a:p>
            <a:pPr algn="just">
              <a:lnSpc>
                <a:spcPct val="100000"/>
              </a:lnSpc>
              <a:spcBef>
                <a:spcPts val="50"/>
              </a:spcBef>
            </a:pPr>
            <a:endParaRPr lang="es-ES" sz="1200" dirty="0">
              <a:latin typeface="Trebuchet MS" panose="020B0603020202020204" pitchFamily="34" charset="0"/>
              <a:cs typeface="Arial MT"/>
            </a:endParaRPr>
          </a:p>
          <a:p>
            <a:pPr algn="just">
              <a:lnSpc>
                <a:spcPct val="100000"/>
              </a:lnSpc>
              <a:spcBef>
                <a:spcPts val="50"/>
              </a:spcBef>
            </a:pPr>
            <a:r>
              <a:rPr lang="es-ES" sz="1200" dirty="0">
                <a:latin typeface="Trebuchet MS" panose="020B0603020202020204" pitchFamily="34" charset="0"/>
                <a:cs typeface="Arial MT"/>
              </a:rPr>
              <a:t>La capacidad de carga de corriente continua admisible para líneas aéreas (Tablas </a:t>
            </a:r>
            <a:r>
              <a:rPr lang="es-ES" sz="1200" dirty="0" smtClean="0">
                <a:latin typeface="Trebuchet MS" panose="020B0603020202020204" pitchFamily="34" charset="0"/>
                <a:cs typeface="Arial MT"/>
              </a:rPr>
              <a:t>11.23 </a:t>
            </a:r>
            <a:r>
              <a:rPr lang="es-ES" sz="1200" dirty="0">
                <a:latin typeface="Trebuchet MS" panose="020B0603020202020204" pitchFamily="34" charset="0"/>
                <a:cs typeface="Arial MT"/>
              </a:rPr>
              <a:t>y </a:t>
            </a:r>
            <a:r>
              <a:rPr lang="es-ES" sz="1200" dirty="0" smtClean="0">
                <a:latin typeface="Trebuchet MS" panose="020B0603020202020204" pitchFamily="34" charset="0"/>
                <a:cs typeface="Arial MT"/>
              </a:rPr>
              <a:t>11.24) </a:t>
            </a:r>
            <a:r>
              <a:rPr lang="es-ES" sz="1200" dirty="0">
                <a:latin typeface="Trebuchet MS" panose="020B0603020202020204" pitchFamily="34" charset="0"/>
                <a:cs typeface="Arial MT"/>
              </a:rPr>
              <a:t>se aplica para CC y CA hasta 60, para una velocidad del viento de 0,6 m/s y una temperatura de 35 °C.</a:t>
            </a:r>
          </a:p>
        </p:txBody>
      </p:sp>
      <p:pic>
        <p:nvPicPr>
          <p:cNvPr id="16" name="Imagen 15"/>
          <p:cNvPicPr>
            <a:picLocks noChangeAspect="1"/>
          </p:cNvPicPr>
          <p:nvPr/>
        </p:nvPicPr>
        <p:blipFill>
          <a:blip r:embed="rId5"/>
          <a:stretch>
            <a:fillRect/>
          </a:stretch>
        </p:blipFill>
        <p:spPr>
          <a:xfrm>
            <a:off x="4695825" y="4061704"/>
            <a:ext cx="4164517" cy="1476375"/>
          </a:xfrm>
          <a:prstGeom prst="rect">
            <a:avLst/>
          </a:prstGeom>
        </p:spPr>
      </p:pic>
      <p:sp>
        <p:nvSpPr>
          <p:cNvPr id="17" name="Rectángulo 16"/>
          <p:cNvSpPr/>
          <p:nvPr/>
        </p:nvSpPr>
        <p:spPr>
          <a:xfrm>
            <a:off x="4408258" y="3721065"/>
            <a:ext cx="4572000" cy="430887"/>
          </a:xfrm>
          <a:prstGeom prst="rect">
            <a:avLst/>
          </a:prstGeom>
        </p:spPr>
        <p:txBody>
          <a:bodyPr>
            <a:spAutoFit/>
          </a:bodyPr>
          <a:lstStyle/>
          <a:p>
            <a:pPr algn="ctr">
              <a:lnSpc>
                <a:spcPct val="100000"/>
              </a:lnSpc>
              <a:spcBef>
                <a:spcPts val="50"/>
              </a:spcBef>
            </a:pPr>
            <a:r>
              <a:rPr lang="es-ES" sz="1100" b="1" dirty="0">
                <a:latin typeface="Trebuchet MS" panose="020B0603020202020204" pitchFamily="34" charset="0"/>
                <a:cs typeface="Arial MT"/>
              </a:rPr>
              <a:t>Tabla 11.23: Capacidad de carga de corriente continua de las líneas aéreas</a:t>
            </a:r>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1631" y="2209826"/>
            <a:ext cx="4247366" cy="689291"/>
          </a:xfrm>
          <a:prstGeom prst="rect">
            <a:avLst/>
          </a:prstGeom>
        </p:spPr>
        <p:txBody>
          <a:bodyPr vert="horz" wrap="square" lIns="0" tIns="12065" rIns="0" bIns="0" rtlCol="0">
            <a:spAutoFit/>
          </a:bodyPr>
          <a:lstStyle/>
          <a:p>
            <a:pPr algn="just">
              <a:lnSpc>
                <a:spcPct val="100000"/>
              </a:lnSpc>
              <a:spcBef>
                <a:spcPts val="50"/>
              </a:spcBef>
            </a:pPr>
            <a:r>
              <a:rPr lang="es-ES" sz="1100" dirty="0" smtClean="0">
                <a:latin typeface="Trebuchet MS" panose="020B0603020202020204" pitchFamily="34" charset="0"/>
                <a:cs typeface="Arial MT"/>
              </a:rPr>
              <a:t>La </a:t>
            </a:r>
            <a:r>
              <a:rPr lang="es-ES" sz="1100" dirty="0">
                <a:latin typeface="Trebuchet MS" panose="020B0603020202020204" pitchFamily="34" charset="0"/>
                <a:cs typeface="Arial MT"/>
              </a:rPr>
              <a:t>capacidad de conducción de corriente continua de las barras colectoras (Tabla 11.25) se aplica a una temperatura ambiente de 35 °C y tiene en cuenta un aumento de temperatura de 30 K, resultante de las pérdidas de calor actuales.</a:t>
            </a:r>
            <a:endParaRPr sz="800" dirty="0">
              <a:latin typeface="Arial MT"/>
              <a:cs typeface="Arial MT"/>
            </a:endParaRPr>
          </a:p>
        </p:txBody>
      </p:sp>
      <p:pic>
        <p:nvPicPr>
          <p:cNvPr id="17" name="Imagen 16"/>
          <p:cNvPicPr>
            <a:picLocks noChangeAspect="1"/>
          </p:cNvPicPr>
          <p:nvPr/>
        </p:nvPicPr>
        <p:blipFill>
          <a:blip r:embed="rId2"/>
          <a:stretch>
            <a:fillRect/>
          </a:stretch>
        </p:blipFill>
        <p:spPr>
          <a:xfrm>
            <a:off x="230372" y="552450"/>
            <a:ext cx="4238625" cy="1466850"/>
          </a:xfrm>
          <a:prstGeom prst="rect">
            <a:avLst/>
          </a:prstGeom>
        </p:spPr>
      </p:pic>
      <p:sp>
        <p:nvSpPr>
          <p:cNvPr id="18" name="Rectángulo 17"/>
          <p:cNvSpPr/>
          <p:nvPr/>
        </p:nvSpPr>
        <p:spPr>
          <a:xfrm>
            <a:off x="230372" y="190500"/>
            <a:ext cx="4113028" cy="430887"/>
          </a:xfrm>
          <a:prstGeom prst="rect">
            <a:avLst/>
          </a:prstGeom>
        </p:spPr>
        <p:txBody>
          <a:bodyPr wrap="square">
            <a:spAutoFit/>
          </a:bodyPr>
          <a:lstStyle/>
          <a:p>
            <a:pPr algn="ctr">
              <a:lnSpc>
                <a:spcPct val="100000"/>
              </a:lnSpc>
              <a:spcBef>
                <a:spcPts val="50"/>
              </a:spcBef>
            </a:pPr>
            <a:r>
              <a:rPr lang="es-ES" sz="1100" b="1" dirty="0">
                <a:latin typeface="Trebuchet MS" panose="020B0603020202020204" pitchFamily="34" charset="0"/>
                <a:cs typeface="Arial MT"/>
              </a:rPr>
              <a:t>Tabla </a:t>
            </a:r>
            <a:r>
              <a:rPr lang="es-ES" sz="1100" b="1" dirty="0" smtClean="0">
                <a:latin typeface="Trebuchet MS" panose="020B0603020202020204" pitchFamily="34" charset="0"/>
                <a:cs typeface="Arial MT"/>
              </a:rPr>
              <a:t>11.24</a:t>
            </a:r>
            <a:r>
              <a:rPr lang="es-ES" sz="1100" b="1" dirty="0">
                <a:latin typeface="Trebuchet MS" panose="020B0603020202020204" pitchFamily="34" charset="0"/>
                <a:cs typeface="Arial MT"/>
              </a:rPr>
              <a:t>: Capacidad de carga de corriente continua de las líneas aéreas</a:t>
            </a:r>
          </a:p>
        </p:txBody>
      </p:sp>
      <p:pic>
        <p:nvPicPr>
          <p:cNvPr id="19" name="Imagen 18"/>
          <p:cNvPicPr>
            <a:picLocks noChangeAspect="1"/>
          </p:cNvPicPr>
          <p:nvPr/>
        </p:nvPicPr>
        <p:blipFill>
          <a:blip r:embed="rId3"/>
          <a:stretch>
            <a:fillRect/>
          </a:stretch>
        </p:blipFill>
        <p:spPr>
          <a:xfrm>
            <a:off x="4661064" y="952500"/>
            <a:ext cx="4162425" cy="3162300"/>
          </a:xfrm>
          <a:prstGeom prst="rect">
            <a:avLst/>
          </a:prstGeom>
        </p:spPr>
      </p:pic>
      <p:sp>
        <p:nvSpPr>
          <p:cNvPr id="20" name="object 4"/>
          <p:cNvSpPr txBox="1"/>
          <p:nvPr/>
        </p:nvSpPr>
        <p:spPr>
          <a:xfrm>
            <a:off x="3429000" y="694840"/>
            <a:ext cx="6626554" cy="181460"/>
          </a:xfrm>
          <a:prstGeom prst="rect">
            <a:avLst/>
          </a:prstGeom>
        </p:spPr>
        <p:txBody>
          <a:bodyPr vert="horz" wrap="square" lIns="0" tIns="12065" rIns="0" bIns="0" rtlCol="0">
            <a:spAutoFit/>
          </a:bodyPr>
          <a:lstStyle/>
          <a:p>
            <a:pPr marL="12700" algn="ctr">
              <a:lnSpc>
                <a:spcPct val="100000"/>
              </a:lnSpc>
            </a:pPr>
            <a:r>
              <a:rPr lang="es-ES" sz="1100" b="1" spc="-55" dirty="0" smtClean="0">
                <a:latin typeface="Trebuchet MS" panose="020B0603020202020204" pitchFamily="34" charset="0"/>
                <a:cs typeface="Arial MT"/>
              </a:rPr>
              <a:t>Tabla 11.25</a:t>
            </a:r>
            <a:r>
              <a:rPr lang="es-ES" sz="1100" b="1" spc="-55" dirty="0">
                <a:latin typeface="Trebuchet MS" panose="020B0603020202020204" pitchFamily="34" charset="0"/>
                <a:cs typeface="Arial MT"/>
              </a:rPr>
              <a:t>: Capacidad de carga de corriente continua de barras colectoras</a:t>
            </a:r>
            <a:endParaRPr sz="1100" b="1" dirty="0">
              <a:latin typeface="Trebuchet MS" panose="020B0603020202020204" pitchFamily="34" charset="0"/>
              <a:cs typeface="Arial MT"/>
            </a:endParaRP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p:nvPr/>
        </p:nvSpPr>
        <p:spPr>
          <a:xfrm>
            <a:off x="228600" y="266700"/>
            <a:ext cx="8686800" cy="4436471"/>
          </a:xfrm>
          <a:prstGeom prst="rect">
            <a:avLst/>
          </a:prstGeom>
        </p:spPr>
        <p:txBody>
          <a:bodyPr vert="horz" wrap="square" lIns="0" tIns="22225" rIns="0" bIns="0" rtlCol="0">
            <a:spAutoFit/>
          </a:bodyPr>
          <a:lstStyle/>
          <a:p>
            <a:pPr marL="12700" algn="just">
              <a:lnSpc>
                <a:spcPct val="100000"/>
              </a:lnSpc>
              <a:spcBef>
                <a:spcPts val="175"/>
              </a:spcBef>
            </a:pPr>
            <a:r>
              <a:rPr lang="es-ES" sz="1100" b="1" spc="95" dirty="0" smtClean="0">
                <a:latin typeface="Trebuchet MS" panose="020B0603020202020204" pitchFamily="34" charset="0"/>
                <a:cs typeface="Arial MT"/>
              </a:rPr>
              <a:t>11.5   </a:t>
            </a:r>
            <a:r>
              <a:rPr lang="es-ES" sz="1100" b="1" spc="95" dirty="0">
                <a:latin typeface="Trebuchet MS" panose="020B0603020202020204" pitchFamily="34" charset="0"/>
                <a:cs typeface="Arial MT"/>
              </a:rPr>
              <a:t>Ejemplos de capacidad </a:t>
            </a:r>
            <a:r>
              <a:rPr lang="es-ES" sz="1100" b="1" spc="95" dirty="0" smtClean="0">
                <a:latin typeface="Trebuchet MS" panose="020B0603020202020204" pitchFamily="34" charset="0"/>
                <a:cs typeface="Arial MT"/>
              </a:rPr>
              <a:t>de corriente de carga</a:t>
            </a:r>
            <a:endParaRPr lang="es-ES" sz="1100" b="1" spc="95" dirty="0">
              <a:latin typeface="Trebuchet MS" panose="020B0603020202020204" pitchFamily="34" charset="0"/>
              <a:cs typeface="Arial MT"/>
            </a:endParaRPr>
          </a:p>
          <a:p>
            <a:pPr marL="12700" algn="just">
              <a:lnSpc>
                <a:spcPct val="100000"/>
              </a:lnSpc>
              <a:spcBef>
                <a:spcPts val="175"/>
              </a:spcBef>
            </a:pPr>
            <a:endParaRPr lang="es-ES" sz="1100" spc="95" dirty="0">
              <a:latin typeface="Trebuchet MS" panose="020B0603020202020204" pitchFamily="34" charset="0"/>
              <a:cs typeface="Arial MT"/>
            </a:endParaRPr>
          </a:p>
          <a:p>
            <a:pPr marL="12700" algn="just">
              <a:lnSpc>
                <a:spcPct val="100000"/>
              </a:lnSpc>
              <a:spcBef>
                <a:spcPts val="175"/>
              </a:spcBef>
            </a:pPr>
            <a:r>
              <a:rPr lang="es-ES" sz="1100" b="1" spc="95" dirty="0">
                <a:latin typeface="Trebuchet MS" panose="020B0603020202020204" pitchFamily="34" charset="0"/>
                <a:cs typeface="Arial MT"/>
              </a:rPr>
              <a:t>11.5.1 Ejemplo l: Comprobación de la capacidad de corriente de carga</a:t>
            </a:r>
          </a:p>
          <a:p>
            <a:pPr marL="12700" algn="just">
              <a:lnSpc>
                <a:spcPct val="100000"/>
              </a:lnSpc>
              <a:spcBef>
                <a:spcPts val="175"/>
              </a:spcBef>
            </a:pPr>
            <a:endParaRPr lang="es-ES" sz="1100" spc="95" dirty="0" smtClean="0">
              <a:latin typeface="Trebuchet MS" panose="020B0603020202020204" pitchFamily="34" charset="0"/>
              <a:cs typeface="Arial MT"/>
            </a:endParaRPr>
          </a:p>
          <a:p>
            <a:pPr marL="12700" algn="just">
              <a:lnSpc>
                <a:spcPct val="100000"/>
              </a:lnSpc>
              <a:spcBef>
                <a:spcPts val="175"/>
              </a:spcBef>
            </a:pPr>
            <a:endParaRPr lang="es-ES" sz="1100" spc="95" dirty="0">
              <a:latin typeface="Trebuchet MS" panose="020B0603020202020204" pitchFamily="34" charset="0"/>
              <a:cs typeface="Arial MT"/>
            </a:endParaRPr>
          </a:p>
          <a:p>
            <a:pPr marL="12700" algn="just">
              <a:lnSpc>
                <a:spcPct val="100000"/>
              </a:lnSpc>
              <a:spcBef>
                <a:spcPts val="175"/>
              </a:spcBef>
            </a:pPr>
            <a:endParaRPr lang="es-ES" sz="1100" spc="95" dirty="0" smtClean="0">
              <a:latin typeface="Trebuchet MS" panose="020B0603020202020204" pitchFamily="34" charset="0"/>
              <a:cs typeface="Arial MT"/>
            </a:endParaRPr>
          </a:p>
          <a:p>
            <a:pPr marL="12700" algn="just">
              <a:lnSpc>
                <a:spcPct val="100000"/>
              </a:lnSpc>
              <a:spcBef>
                <a:spcPts val="175"/>
              </a:spcBef>
            </a:pPr>
            <a:endParaRPr lang="es-ES" sz="1100" spc="95" dirty="0">
              <a:latin typeface="Trebuchet MS" panose="020B0603020202020204" pitchFamily="34" charset="0"/>
              <a:cs typeface="Arial MT"/>
            </a:endParaRPr>
          </a:p>
          <a:p>
            <a:pPr marL="12700" algn="just">
              <a:lnSpc>
                <a:spcPct val="100000"/>
              </a:lnSpc>
              <a:spcBef>
                <a:spcPts val="175"/>
              </a:spcBef>
            </a:pPr>
            <a:endParaRPr lang="es-ES" sz="1100" spc="95" dirty="0" smtClean="0">
              <a:latin typeface="Trebuchet MS" panose="020B0603020202020204" pitchFamily="34" charset="0"/>
              <a:cs typeface="Arial MT"/>
            </a:endParaRPr>
          </a:p>
          <a:p>
            <a:pPr marL="12700" algn="just">
              <a:lnSpc>
                <a:spcPct val="100000"/>
              </a:lnSpc>
              <a:spcBef>
                <a:spcPts val="175"/>
              </a:spcBef>
            </a:pPr>
            <a:endParaRPr lang="es-ES" sz="1100" spc="95" dirty="0">
              <a:latin typeface="Trebuchet MS" panose="020B0603020202020204" pitchFamily="34" charset="0"/>
              <a:cs typeface="Arial MT"/>
            </a:endParaRPr>
          </a:p>
          <a:p>
            <a:pPr marL="12700" algn="just">
              <a:lnSpc>
                <a:spcPct val="100000"/>
              </a:lnSpc>
              <a:spcBef>
                <a:spcPts val="175"/>
              </a:spcBef>
            </a:pPr>
            <a:endParaRPr lang="es-ES" sz="1100" spc="95" dirty="0" smtClean="0">
              <a:latin typeface="Trebuchet MS" panose="020B0603020202020204" pitchFamily="34" charset="0"/>
              <a:cs typeface="Arial MT"/>
            </a:endParaRPr>
          </a:p>
          <a:p>
            <a:pPr marL="12700" algn="just">
              <a:lnSpc>
                <a:spcPct val="100000"/>
              </a:lnSpc>
              <a:spcBef>
                <a:spcPts val="175"/>
              </a:spcBef>
            </a:pPr>
            <a:endParaRPr lang="es-ES" sz="1100" spc="95" dirty="0">
              <a:latin typeface="Trebuchet MS" panose="020B0603020202020204" pitchFamily="34" charset="0"/>
              <a:cs typeface="Arial MT"/>
            </a:endParaRPr>
          </a:p>
          <a:p>
            <a:pPr marL="12700" algn="just">
              <a:lnSpc>
                <a:spcPct val="100000"/>
              </a:lnSpc>
              <a:spcBef>
                <a:spcPts val="175"/>
              </a:spcBef>
            </a:pPr>
            <a:endParaRPr lang="es-ES" sz="1100" spc="95" dirty="0" smtClean="0">
              <a:latin typeface="Trebuchet MS" panose="020B0603020202020204" pitchFamily="34" charset="0"/>
              <a:cs typeface="Arial MT"/>
            </a:endParaRPr>
          </a:p>
          <a:p>
            <a:pPr marL="12700" algn="just">
              <a:lnSpc>
                <a:spcPct val="100000"/>
              </a:lnSpc>
              <a:spcBef>
                <a:spcPts val="175"/>
              </a:spcBef>
            </a:pPr>
            <a:endParaRPr lang="es-ES" sz="1100" spc="95" dirty="0">
              <a:latin typeface="Trebuchet MS" panose="020B0603020202020204" pitchFamily="34" charset="0"/>
              <a:cs typeface="Arial MT"/>
            </a:endParaRPr>
          </a:p>
          <a:p>
            <a:pPr marL="12700" algn="just">
              <a:lnSpc>
                <a:spcPct val="100000"/>
              </a:lnSpc>
              <a:spcBef>
                <a:spcPts val="175"/>
              </a:spcBef>
            </a:pPr>
            <a:endParaRPr lang="es-ES" sz="1100" spc="95" dirty="0" smtClean="0">
              <a:latin typeface="Trebuchet MS" panose="020B0603020202020204" pitchFamily="34" charset="0"/>
              <a:cs typeface="Arial MT"/>
            </a:endParaRPr>
          </a:p>
          <a:p>
            <a:pPr marL="12700" algn="just">
              <a:lnSpc>
                <a:spcPct val="100000"/>
              </a:lnSpc>
              <a:spcBef>
                <a:spcPts val="175"/>
              </a:spcBef>
            </a:pPr>
            <a:endParaRPr lang="es-ES" sz="1100" spc="95" dirty="0">
              <a:latin typeface="Trebuchet MS" panose="020B0603020202020204" pitchFamily="34" charset="0"/>
              <a:cs typeface="Arial MT"/>
            </a:endParaRPr>
          </a:p>
          <a:p>
            <a:pPr marL="12700" algn="just">
              <a:lnSpc>
                <a:spcPct val="100000"/>
              </a:lnSpc>
              <a:spcBef>
                <a:spcPts val="175"/>
              </a:spcBef>
            </a:pPr>
            <a:r>
              <a:rPr lang="es-ES" sz="1100" b="1" spc="95" dirty="0">
                <a:latin typeface="Trebuchet MS" panose="020B0603020202020204" pitchFamily="34" charset="0"/>
                <a:cs typeface="Arial MT"/>
              </a:rPr>
              <a:t>Figura </a:t>
            </a:r>
            <a:r>
              <a:rPr lang="es-ES" sz="1100" b="1" spc="95" dirty="0" smtClean="0">
                <a:latin typeface="Trebuchet MS" panose="020B0603020202020204" pitchFamily="34" charset="0"/>
                <a:cs typeface="Arial MT"/>
              </a:rPr>
              <a:t>11.6 </a:t>
            </a:r>
            <a:r>
              <a:rPr lang="es-ES" sz="1100" b="1" spc="95" dirty="0">
                <a:latin typeface="Trebuchet MS" panose="020B0603020202020204" pitchFamily="34" charset="0"/>
                <a:cs typeface="Arial MT"/>
              </a:rPr>
              <a:t>Comprobación de la capacidad de carga actual</a:t>
            </a:r>
          </a:p>
          <a:p>
            <a:pPr marL="12700" algn="just">
              <a:lnSpc>
                <a:spcPct val="100000"/>
              </a:lnSpc>
              <a:spcBef>
                <a:spcPts val="175"/>
              </a:spcBef>
            </a:pPr>
            <a:endParaRPr lang="es-ES" sz="1100" spc="95" dirty="0">
              <a:latin typeface="Trebuchet MS" panose="020B0603020202020204" pitchFamily="34" charset="0"/>
              <a:cs typeface="Arial MT"/>
            </a:endParaRPr>
          </a:p>
          <a:p>
            <a:pPr marL="12700" algn="just">
              <a:lnSpc>
                <a:spcPct val="100000"/>
              </a:lnSpc>
              <a:spcBef>
                <a:spcPts val="175"/>
              </a:spcBef>
            </a:pPr>
            <a:r>
              <a:rPr lang="es-ES" sz="1100" spc="95" dirty="0">
                <a:latin typeface="Trebuchet MS" panose="020B0603020202020204" pitchFamily="34" charset="0"/>
                <a:cs typeface="Arial MT"/>
              </a:rPr>
              <a:t>Dada la Figura 11.6.</a:t>
            </a:r>
          </a:p>
          <a:p>
            <a:pPr marL="12700" algn="just">
              <a:lnSpc>
                <a:spcPct val="100000"/>
              </a:lnSpc>
              <a:spcBef>
                <a:spcPts val="175"/>
              </a:spcBef>
            </a:pPr>
            <a:endParaRPr lang="es-ES" sz="1100" spc="95" dirty="0">
              <a:latin typeface="Trebuchet MS" panose="020B0603020202020204" pitchFamily="34" charset="0"/>
              <a:cs typeface="Arial MT"/>
            </a:endParaRPr>
          </a:p>
          <a:p>
            <a:pPr marL="184150" indent="-171450" algn="just">
              <a:lnSpc>
                <a:spcPct val="100000"/>
              </a:lnSpc>
              <a:spcBef>
                <a:spcPts val="175"/>
              </a:spcBef>
              <a:buFont typeface="Arial" panose="020B0604020202020204" pitchFamily="34" charset="0"/>
              <a:buChar char="•"/>
            </a:pPr>
            <a:r>
              <a:rPr lang="es-ES" sz="1100" b="1" spc="95" dirty="0">
                <a:latin typeface="Trebuchet MS" panose="020B0603020202020204" pitchFamily="34" charset="0"/>
                <a:cs typeface="Arial MT"/>
              </a:rPr>
              <a:t>8 NYM-J 5 × </a:t>
            </a:r>
            <a:r>
              <a:rPr lang="es-ES" sz="1100" b="1" spc="95" dirty="0" smtClean="0">
                <a:latin typeface="Trebuchet MS" panose="020B0603020202020204" pitchFamily="34" charset="0"/>
                <a:cs typeface="Arial MT"/>
              </a:rPr>
              <a:t>1,5</a:t>
            </a:r>
            <a:r>
              <a:rPr lang="es-ES" sz="1100" b="1" spc="95" dirty="0" smtClean="0">
                <a:latin typeface="Arial" panose="020B0604020202020204" pitchFamily="34" charset="0"/>
                <a:cs typeface="Arial" panose="020B0604020202020204" pitchFamily="34" charset="0"/>
              </a:rPr>
              <a:t>²</a:t>
            </a:r>
            <a:r>
              <a:rPr lang="es-ES" sz="1100" b="1" spc="95" dirty="0" smtClean="0">
                <a:latin typeface="Trebuchet MS" panose="020B0603020202020204" pitchFamily="34" charset="0"/>
                <a:cs typeface="Arial MT"/>
              </a:rPr>
              <a:t> </a:t>
            </a:r>
            <a:r>
              <a:rPr lang="es-ES" sz="1100" b="1" spc="95" dirty="0">
                <a:latin typeface="Trebuchet MS" panose="020B0603020202020204" pitchFamily="34" charset="0"/>
                <a:cs typeface="Arial MT"/>
              </a:rPr>
              <a:t>Líneas de conductor de Cu </a:t>
            </a:r>
            <a:r>
              <a:rPr lang="es-ES" sz="1100" b="1" spc="95" dirty="0" smtClean="0">
                <a:latin typeface="Trebuchet MS" panose="020B0603020202020204" pitchFamily="34" charset="0"/>
                <a:cs typeface="Arial MT"/>
              </a:rPr>
              <a:t>con cubierta, </a:t>
            </a:r>
            <a:r>
              <a:rPr lang="es-ES" sz="1100" b="1" spc="95" dirty="0">
                <a:latin typeface="Trebuchet MS" panose="020B0603020202020204" pitchFamily="34" charset="0"/>
                <a:cs typeface="Arial MT"/>
              </a:rPr>
              <a:t>agrupadas directamente en la pared</a:t>
            </a:r>
            <a:r>
              <a:rPr lang="es-ES" sz="1100" b="1" spc="95" dirty="0" smtClean="0">
                <a:latin typeface="Trebuchet MS" panose="020B0603020202020204" pitchFamily="34" charset="0"/>
                <a:cs typeface="Arial MT"/>
              </a:rPr>
              <a:t>, en </a:t>
            </a:r>
            <a:r>
              <a:rPr lang="es-ES" sz="1100" b="1" spc="95" dirty="0">
                <a:latin typeface="Trebuchet MS" panose="020B0603020202020204" pitchFamily="34" charset="0"/>
                <a:cs typeface="Arial MT"/>
              </a:rPr>
              <a:t>contacto entre sí (instalación tipo C) </a:t>
            </a:r>
            <a:endParaRPr lang="es-ES" sz="1100" b="1" spc="95" dirty="0" smtClean="0">
              <a:latin typeface="Trebuchet MS" panose="020B0603020202020204" pitchFamily="34" charset="0"/>
              <a:cs typeface="Arial MT"/>
            </a:endParaRPr>
          </a:p>
          <a:p>
            <a:pPr marL="184150" indent="-171450" algn="just">
              <a:lnSpc>
                <a:spcPct val="100000"/>
              </a:lnSpc>
              <a:spcBef>
                <a:spcPts val="175"/>
              </a:spcBef>
              <a:buFont typeface="Arial" panose="020B0604020202020204" pitchFamily="34" charset="0"/>
              <a:buChar char="•"/>
            </a:pPr>
            <a:r>
              <a:rPr lang="es-ES" sz="1100" b="1" spc="95" dirty="0" smtClean="0">
                <a:latin typeface="Trebuchet MS" panose="020B0603020202020204" pitchFamily="34" charset="0"/>
                <a:cs typeface="Arial MT"/>
              </a:rPr>
              <a:t>Normas </a:t>
            </a:r>
            <a:r>
              <a:rPr lang="es-ES" sz="1100" b="1" spc="95" dirty="0">
                <a:latin typeface="Trebuchet MS" panose="020B0603020202020204" pitchFamily="34" charset="0"/>
                <a:cs typeface="Arial MT"/>
              </a:rPr>
              <a:t>aplicables: IEC </a:t>
            </a:r>
            <a:r>
              <a:rPr lang="es-ES" sz="1100" b="1" spc="95" dirty="0" smtClean="0">
                <a:latin typeface="Trebuchet MS" panose="020B0603020202020204" pitchFamily="34" charset="0"/>
                <a:cs typeface="Arial MT"/>
              </a:rPr>
              <a:t>60364</a:t>
            </a:r>
            <a:r>
              <a:rPr lang="es-ES" sz="1100" b="1" spc="95" dirty="0">
                <a:latin typeface="Trebuchet MS" panose="020B0603020202020204" pitchFamily="34" charset="0"/>
                <a:cs typeface="Arial MT"/>
              </a:rPr>
              <a:t>, Parte 43</a:t>
            </a:r>
            <a:r>
              <a:rPr lang="en-US" sz="1100" b="1" spc="-35" dirty="0" smtClean="0">
                <a:latin typeface="Trebuchet MS" panose="020B0603020202020204" pitchFamily="34" charset="0"/>
                <a:cs typeface="Arial MT"/>
              </a:rPr>
              <a:t>,</a:t>
            </a:r>
            <a:endParaRPr lang="en-US" sz="1100" b="1" dirty="0">
              <a:latin typeface="Trebuchet MS" panose="020B0603020202020204" pitchFamily="34" charset="0"/>
              <a:cs typeface="Arial MT"/>
            </a:endParaRPr>
          </a:p>
          <a:p>
            <a:pPr marL="12700">
              <a:lnSpc>
                <a:spcPct val="100000"/>
              </a:lnSpc>
              <a:spcBef>
                <a:spcPts val="75"/>
              </a:spcBef>
            </a:pPr>
            <a:endParaRPr sz="900" dirty="0">
              <a:latin typeface="Arial MT"/>
              <a:cs typeface="Arial MT"/>
            </a:endParaRPr>
          </a:p>
        </p:txBody>
      </p:sp>
      <p:pic>
        <p:nvPicPr>
          <p:cNvPr id="15" name="Imagen 14"/>
          <p:cNvPicPr>
            <a:picLocks noChangeAspect="1"/>
          </p:cNvPicPr>
          <p:nvPr/>
        </p:nvPicPr>
        <p:blipFill>
          <a:blip r:embed="rId2"/>
          <a:stretch>
            <a:fillRect/>
          </a:stretch>
        </p:blipFill>
        <p:spPr>
          <a:xfrm>
            <a:off x="1066800" y="1104900"/>
            <a:ext cx="2362200" cy="1946402"/>
          </a:xfrm>
          <a:prstGeom prst="rect">
            <a:avLst/>
          </a:prstGeom>
        </p:spPr>
      </p:pic>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81000" y="342900"/>
            <a:ext cx="8610600" cy="3736279"/>
          </a:xfrm>
          <a:prstGeom prst="rect">
            <a:avLst/>
          </a:prstGeom>
        </p:spPr>
        <p:txBody>
          <a:bodyPr vert="horz" wrap="square" lIns="0" tIns="12065" rIns="0" bIns="0" rtlCol="0">
            <a:spAutoFit/>
          </a:bodyPr>
          <a:lstStyle/>
          <a:p>
            <a:pPr algn="just">
              <a:lnSpc>
                <a:spcPct val="100000"/>
              </a:lnSpc>
            </a:pPr>
            <a:r>
              <a:rPr lang="es-ES" sz="1100" b="1" dirty="0">
                <a:latin typeface="Trebuchet MS" panose="020B0603020202020204" pitchFamily="34" charset="0"/>
                <a:cs typeface="Arial MT"/>
              </a:rPr>
              <a:t>Encontrar</a:t>
            </a:r>
            <a:r>
              <a:rPr lang="es-ES" sz="1100" dirty="0">
                <a:latin typeface="Trebuchet MS" panose="020B0603020202020204" pitchFamily="34" charset="0"/>
                <a:cs typeface="Arial MT"/>
              </a:rPr>
              <a:t>:</a:t>
            </a:r>
          </a:p>
          <a:p>
            <a:pPr marL="228600" indent="-228600" algn="just">
              <a:lnSpc>
                <a:spcPct val="100000"/>
              </a:lnSpc>
              <a:buFont typeface="+mj-lt"/>
              <a:buAutoNum type="arabicPeriod"/>
            </a:pPr>
            <a:r>
              <a:rPr lang="es-ES" sz="1100" dirty="0">
                <a:latin typeface="Trebuchet MS" panose="020B0603020202020204" pitchFamily="34" charset="0"/>
                <a:cs typeface="Arial MT"/>
              </a:rPr>
              <a:t>El equipo de protección requerido.</a:t>
            </a:r>
          </a:p>
          <a:p>
            <a:pPr marL="228600" indent="-228600" algn="just">
              <a:lnSpc>
                <a:spcPct val="100000"/>
              </a:lnSpc>
              <a:buFont typeface="+mj-lt"/>
              <a:buAutoNum type="arabicPeriod"/>
            </a:pPr>
            <a:r>
              <a:rPr lang="es-ES" sz="1100" dirty="0">
                <a:latin typeface="Trebuchet MS" panose="020B0603020202020204" pitchFamily="34" charset="0"/>
                <a:cs typeface="Arial MT"/>
              </a:rPr>
              <a:t>Las secciones transversales de la línea, teniendo en cuenta todos los factores de reducción y corrección.</a:t>
            </a:r>
          </a:p>
          <a:p>
            <a:pPr algn="just">
              <a:lnSpc>
                <a:spcPct val="100000"/>
              </a:lnSpc>
            </a:pPr>
            <a:r>
              <a:rPr lang="es-ES" sz="1100" b="1" dirty="0">
                <a:latin typeface="Trebuchet MS" panose="020B0603020202020204" pitchFamily="34" charset="0"/>
                <a:cs typeface="Arial MT"/>
              </a:rPr>
              <a:t>Equipo de protección</a:t>
            </a:r>
            <a:r>
              <a:rPr lang="es-ES" sz="1100" dirty="0">
                <a:latin typeface="Trebuchet MS" panose="020B0603020202020204" pitchFamily="34" charset="0"/>
                <a:cs typeface="Arial MT"/>
              </a:rPr>
              <a:t>: Ambos motores cuentan con fusibles de 16 A. Usando la regla de las corrientes nominales</a:t>
            </a:r>
          </a:p>
          <a:p>
            <a:pPr algn="just">
              <a:lnSpc>
                <a:spcPct val="100000"/>
              </a:lnSpc>
            </a:pPr>
            <a:endParaRPr lang="es-ES" sz="1100" dirty="0">
              <a:latin typeface="Trebuchet MS" panose="020B0603020202020204" pitchFamily="34" charset="0"/>
              <a:cs typeface="Arial MT"/>
            </a:endParaRPr>
          </a:p>
          <a:p>
            <a:pPr algn="just">
              <a:lnSpc>
                <a:spcPct val="100000"/>
              </a:lnSpc>
            </a:pPr>
            <a:r>
              <a:rPr lang="es-ES" sz="1100" b="1" dirty="0" smtClean="0">
                <a:latin typeface="Trebuchet MS" panose="020B0603020202020204" pitchFamily="34" charset="0"/>
                <a:cs typeface="Arial MT"/>
              </a:rPr>
              <a:t>	</a:t>
            </a:r>
            <a:r>
              <a:rPr lang="es-ES" sz="1100" b="1" dirty="0" err="1" smtClean="0">
                <a:latin typeface="Trebuchet MS" panose="020B0603020202020204" pitchFamily="34" charset="0"/>
                <a:cs typeface="Arial MT"/>
              </a:rPr>
              <a:t>Ib</a:t>
            </a:r>
            <a:r>
              <a:rPr lang="es-ES" sz="1100" b="1" dirty="0" smtClean="0">
                <a:latin typeface="Trebuchet MS" panose="020B0603020202020204" pitchFamily="34" charset="0"/>
                <a:cs typeface="Arial MT"/>
              </a:rPr>
              <a:t> </a:t>
            </a:r>
            <a:r>
              <a:rPr lang="es-ES" sz="1100" b="1" dirty="0">
                <a:latin typeface="Trebuchet MS" panose="020B0603020202020204" pitchFamily="34" charset="0"/>
                <a:cs typeface="Arial MT"/>
              </a:rPr>
              <a:t>≤ In ≤ </a:t>
            </a:r>
            <a:r>
              <a:rPr lang="es-ES" sz="1100" b="1" dirty="0" err="1">
                <a:latin typeface="Trebuchet MS" panose="020B0603020202020204" pitchFamily="34" charset="0"/>
                <a:cs typeface="Arial MT"/>
              </a:rPr>
              <a:t>Iz</a:t>
            </a:r>
            <a:r>
              <a:rPr lang="es-ES" sz="1100" b="1" dirty="0">
                <a:latin typeface="Trebuchet MS" panose="020B0603020202020204" pitchFamily="34" charset="0"/>
                <a:cs typeface="Arial MT"/>
              </a:rPr>
              <a:t> = l5 A ≤ 16 A ≤ </a:t>
            </a:r>
            <a:r>
              <a:rPr lang="es-ES" sz="1100" b="1" dirty="0" err="1" smtClean="0">
                <a:latin typeface="Trebuchet MS" panose="020B0603020202020204" pitchFamily="34" charset="0"/>
                <a:cs typeface="Arial MT"/>
              </a:rPr>
              <a:t>Iz</a:t>
            </a:r>
            <a:endParaRPr lang="es-ES" sz="1100" b="1" dirty="0" smtClean="0">
              <a:latin typeface="Trebuchet MS" panose="020B0603020202020204" pitchFamily="34" charset="0"/>
              <a:cs typeface="Arial MT"/>
            </a:endParaRPr>
          </a:p>
          <a:p>
            <a:pPr algn="just">
              <a:lnSpc>
                <a:spcPct val="100000"/>
              </a:lnSpc>
            </a:pPr>
            <a:endParaRPr lang="es-ES" sz="1100" b="1" dirty="0">
              <a:latin typeface="Trebuchet MS" panose="020B0603020202020204" pitchFamily="34" charset="0"/>
              <a:cs typeface="Arial MT"/>
            </a:endParaRPr>
          </a:p>
          <a:p>
            <a:pPr algn="just">
              <a:lnSpc>
                <a:spcPct val="100000"/>
              </a:lnSpc>
            </a:pPr>
            <a:r>
              <a:rPr lang="es-ES" sz="1100" b="1" dirty="0">
                <a:latin typeface="Trebuchet MS" panose="020B0603020202020204" pitchFamily="34" charset="0"/>
                <a:cs typeface="Arial MT"/>
              </a:rPr>
              <a:t>Cálculo de las secciones transversales de línea</a:t>
            </a:r>
            <a:r>
              <a:rPr lang="es-ES" sz="1100" b="1" dirty="0" smtClean="0">
                <a:latin typeface="Trebuchet MS" panose="020B0603020202020204" pitchFamily="34" charset="0"/>
                <a:cs typeface="Arial MT"/>
              </a:rPr>
              <a:t>:</a:t>
            </a:r>
          </a:p>
          <a:p>
            <a:pPr algn="just">
              <a:lnSpc>
                <a:spcPct val="100000"/>
              </a:lnSpc>
            </a:pPr>
            <a:endParaRPr lang="es-ES" sz="1100" b="1" dirty="0">
              <a:latin typeface="Trebuchet MS" panose="020B0603020202020204" pitchFamily="34" charset="0"/>
              <a:cs typeface="Arial MT"/>
            </a:endParaRPr>
          </a:p>
          <a:p>
            <a:pPr algn="just">
              <a:lnSpc>
                <a:spcPct val="100000"/>
              </a:lnSpc>
            </a:pPr>
            <a:r>
              <a:rPr lang="es-ES" sz="1100" dirty="0">
                <a:latin typeface="Trebuchet MS" panose="020B0603020202020204" pitchFamily="34" charset="0"/>
                <a:cs typeface="Arial MT"/>
              </a:rPr>
              <a:t>El factor de reducción para una temperatura diferente: de 25 °C a 30 °C, de la Tabla 11.15, es 1.06</a:t>
            </a:r>
          </a:p>
          <a:p>
            <a:pPr algn="just">
              <a:lnSpc>
                <a:spcPct val="100000"/>
              </a:lnSpc>
            </a:pPr>
            <a:r>
              <a:rPr lang="es-ES" sz="1100" dirty="0">
                <a:latin typeface="Trebuchet MS" panose="020B0603020202020204" pitchFamily="34" charset="0"/>
                <a:cs typeface="Arial MT"/>
              </a:rPr>
              <a:t>El factor de reducción para agrupamiento, de la Tabla 11.11, es 0.52. La carga requerida de la línea viene dada por:</a:t>
            </a: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r>
              <a:rPr lang="es-ES" sz="1100" dirty="0">
                <a:latin typeface="Trebuchet MS" panose="020B0603020202020204" pitchFamily="34" charset="0"/>
                <a:cs typeface="Arial MT"/>
              </a:rPr>
              <a:t>Selección de líneas: NYM-J 5 x 4 mm2, de la Tabla 11.8; </a:t>
            </a:r>
            <a:r>
              <a:rPr lang="es-ES" sz="1100" dirty="0" err="1" smtClean="0">
                <a:latin typeface="Trebuchet MS" panose="020B0603020202020204" pitchFamily="34" charset="0"/>
                <a:cs typeface="Arial MT"/>
              </a:rPr>
              <a:t>IzTab</a:t>
            </a:r>
            <a:r>
              <a:rPr lang="es-ES" sz="1100" dirty="0" smtClean="0">
                <a:latin typeface="Trebuchet MS" panose="020B0603020202020204" pitchFamily="34" charset="0"/>
                <a:cs typeface="Arial MT"/>
              </a:rPr>
              <a:t>= </a:t>
            </a:r>
            <a:r>
              <a:rPr lang="es-ES" sz="1100" dirty="0">
                <a:latin typeface="Trebuchet MS" panose="020B0603020202020204" pitchFamily="34" charset="0"/>
                <a:cs typeface="Arial MT"/>
              </a:rPr>
              <a:t>32A capacidad de carga de corriente </a:t>
            </a:r>
            <a:r>
              <a:rPr lang="es-ES" sz="1100" dirty="0" err="1">
                <a:latin typeface="Trebuchet MS" panose="020B0603020202020204" pitchFamily="34" charset="0"/>
                <a:cs typeface="Arial MT"/>
              </a:rPr>
              <a:t>corriente</a:t>
            </a:r>
            <a:r>
              <a:rPr lang="es-ES" sz="1100" dirty="0">
                <a:latin typeface="Trebuchet MS" panose="020B0603020202020204" pitchFamily="34" charset="0"/>
                <a:cs typeface="Arial MT"/>
              </a:rPr>
              <a:t>:</a:t>
            </a:r>
          </a:p>
          <a:p>
            <a:pPr lvl="2" algn="just"/>
            <a:endParaRPr lang="es-ES" sz="1100" b="1" dirty="0">
              <a:latin typeface="Trebuchet MS" panose="020B0603020202020204" pitchFamily="34" charset="0"/>
              <a:cs typeface="Arial MT"/>
            </a:endParaRPr>
          </a:p>
          <a:p>
            <a:pPr lvl="2" algn="just"/>
            <a:r>
              <a:rPr lang="es-ES" sz="1100" b="1" dirty="0" err="1">
                <a:latin typeface="Trebuchet MS" panose="020B0603020202020204" pitchFamily="34" charset="0"/>
                <a:cs typeface="Arial MT"/>
              </a:rPr>
              <a:t>Iz</a:t>
            </a:r>
            <a:r>
              <a:rPr lang="es-ES" sz="1100" b="1" dirty="0">
                <a:latin typeface="Trebuchet MS" panose="020B0603020202020204" pitchFamily="34" charset="0"/>
                <a:cs typeface="Arial MT"/>
              </a:rPr>
              <a:t> = </a:t>
            </a:r>
            <a:r>
              <a:rPr lang="es-ES" sz="1100" b="1" dirty="0" err="1" smtClean="0">
                <a:latin typeface="Trebuchet MS" panose="020B0603020202020204" pitchFamily="34" charset="0"/>
                <a:cs typeface="Arial MT"/>
              </a:rPr>
              <a:t>IzTab</a:t>
            </a:r>
            <a:r>
              <a:rPr lang="es-ES" sz="1100" b="1" dirty="0">
                <a:latin typeface="Trebuchet MS" panose="020B0603020202020204" pitchFamily="34" charset="0"/>
                <a:cs typeface="Arial MT"/>
              </a:rPr>
              <a:t>. f1 f2 = 32 A · 0,52 · 1,06 = 17,3 </a:t>
            </a:r>
            <a:r>
              <a:rPr lang="es-ES" sz="1100" b="1" dirty="0" smtClean="0">
                <a:latin typeface="Trebuchet MS" panose="020B0603020202020204" pitchFamily="34" charset="0"/>
                <a:cs typeface="Arial MT"/>
              </a:rPr>
              <a:t>A</a:t>
            </a:r>
          </a:p>
          <a:p>
            <a:pPr algn="just">
              <a:lnSpc>
                <a:spcPct val="100000"/>
              </a:lnSpc>
            </a:pPr>
            <a:endParaRPr lang="es-ES" sz="1100" dirty="0">
              <a:latin typeface="Trebuchet MS" panose="020B0603020202020204" pitchFamily="34" charset="0"/>
              <a:cs typeface="Arial MT"/>
            </a:endParaRPr>
          </a:p>
          <a:p>
            <a:pPr algn="just">
              <a:lnSpc>
                <a:spcPct val="100000"/>
              </a:lnSpc>
            </a:pPr>
            <a:r>
              <a:rPr lang="es-ES" sz="1100" dirty="0">
                <a:latin typeface="Trebuchet MS" panose="020B0603020202020204" pitchFamily="34" charset="0"/>
                <a:cs typeface="Arial MT"/>
              </a:rPr>
              <a:t>Entonces se sigue que</a:t>
            </a:r>
            <a:r>
              <a:rPr lang="es-ES" sz="1100" dirty="0" smtClean="0">
                <a:latin typeface="Trebuchet MS" panose="020B0603020202020204" pitchFamily="34" charset="0"/>
                <a:cs typeface="Arial MT"/>
              </a:rPr>
              <a:t>:</a:t>
            </a:r>
          </a:p>
          <a:p>
            <a:pPr algn="just">
              <a:lnSpc>
                <a:spcPct val="100000"/>
              </a:lnSpc>
            </a:pPr>
            <a:endParaRPr lang="es-ES" sz="1100" b="1" dirty="0">
              <a:latin typeface="Trebuchet MS" panose="020B0603020202020204" pitchFamily="34" charset="0"/>
              <a:cs typeface="Arial MT"/>
            </a:endParaRPr>
          </a:p>
          <a:p>
            <a:pPr algn="just">
              <a:lnSpc>
                <a:spcPct val="100000"/>
              </a:lnSpc>
            </a:pP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 In ≤ </a:t>
            </a:r>
            <a:r>
              <a:rPr lang="es-ES" sz="1100" b="1" dirty="0" err="1">
                <a:latin typeface="Trebuchet MS" panose="020B0603020202020204" pitchFamily="34" charset="0"/>
                <a:cs typeface="Arial MT"/>
              </a:rPr>
              <a:t>Iz</a:t>
            </a:r>
            <a:r>
              <a:rPr lang="es-ES" sz="1100" b="1" dirty="0">
                <a:latin typeface="Trebuchet MS" panose="020B0603020202020204" pitchFamily="34" charset="0"/>
                <a:cs typeface="Arial MT"/>
              </a:rPr>
              <a:t> = 15 A ≤ 16 A ≤ 17.3A Por lo tanto, se cumple el requisito.</a:t>
            </a:r>
          </a:p>
          <a:p>
            <a:pPr algn="just">
              <a:lnSpc>
                <a:spcPct val="100000"/>
              </a:lnSpc>
            </a:pPr>
            <a:endParaRPr lang="es-ES" sz="1100" dirty="0" smtClean="0">
              <a:latin typeface="Trebuchet MS" panose="020B0603020202020204" pitchFamily="34" charset="0"/>
              <a:cs typeface="Arial MT"/>
            </a:endParaRPr>
          </a:p>
        </p:txBody>
      </p:sp>
      <p:pic>
        <p:nvPicPr>
          <p:cNvPr id="12" name="Imagen 11"/>
          <p:cNvPicPr>
            <a:picLocks noChangeAspect="1"/>
          </p:cNvPicPr>
          <p:nvPr/>
        </p:nvPicPr>
        <p:blipFill>
          <a:blip r:embed="rId2"/>
          <a:stretch>
            <a:fillRect/>
          </a:stretch>
        </p:blipFill>
        <p:spPr>
          <a:xfrm>
            <a:off x="1219200" y="2171700"/>
            <a:ext cx="2057400" cy="457200"/>
          </a:xfrm>
          <a:prstGeom prst="rect">
            <a:avLst/>
          </a:prstGeom>
        </p:spPr>
      </p:pic>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81000" y="342900"/>
            <a:ext cx="8610600" cy="5259773"/>
          </a:xfrm>
          <a:prstGeom prst="rect">
            <a:avLst/>
          </a:prstGeom>
        </p:spPr>
        <p:txBody>
          <a:bodyPr vert="horz" wrap="square" lIns="0" tIns="12065" rIns="0" bIns="0" rtlCol="0">
            <a:spAutoFit/>
          </a:bodyPr>
          <a:lstStyle/>
          <a:p>
            <a:pPr algn="just">
              <a:lnSpc>
                <a:spcPct val="100000"/>
              </a:lnSpc>
            </a:pPr>
            <a:r>
              <a:rPr lang="es-ES" sz="1100" b="1" dirty="0" smtClean="0">
                <a:latin typeface="Trebuchet MS" panose="020B0603020202020204" pitchFamily="34" charset="0"/>
                <a:cs typeface="Arial MT"/>
              </a:rPr>
              <a:t>11.5.2   Ejemplo </a:t>
            </a:r>
            <a:r>
              <a:rPr lang="es-ES" sz="1100" b="1" dirty="0">
                <a:latin typeface="Trebuchet MS" panose="020B0603020202020204" pitchFamily="34" charset="0"/>
                <a:cs typeface="Arial MT"/>
              </a:rPr>
              <a:t>2: Comprobación de la capacidad de carga actual</a:t>
            </a:r>
          </a:p>
          <a:p>
            <a:pPr algn="just">
              <a:lnSpc>
                <a:spcPct val="100000"/>
              </a:lnSpc>
            </a:pPr>
            <a:endParaRPr lang="es-ES" sz="1100" b="1" dirty="0" smtClean="0">
              <a:latin typeface="Trebuchet MS" panose="020B0603020202020204" pitchFamily="34" charset="0"/>
              <a:cs typeface="Arial MT"/>
            </a:endParaRPr>
          </a:p>
          <a:p>
            <a:pPr algn="just">
              <a:lnSpc>
                <a:spcPct val="100000"/>
              </a:lnSpc>
            </a:pPr>
            <a:endParaRPr lang="es-ES" sz="1100" b="1" dirty="0">
              <a:latin typeface="Trebuchet MS" panose="020B0603020202020204" pitchFamily="34" charset="0"/>
              <a:cs typeface="Arial MT"/>
            </a:endParaRPr>
          </a:p>
          <a:p>
            <a:pPr algn="just">
              <a:lnSpc>
                <a:spcPct val="100000"/>
              </a:lnSpc>
            </a:pPr>
            <a:endParaRPr lang="es-ES" sz="1100" b="1" dirty="0" smtClean="0">
              <a:latin typeface="Trebuchet MS" panose="020B0603020202020204" pitchFamily="34" charset="0"/>
              <a:cs typeface="Arial MT"/>
            </a:endParaRPr>
          </a:p>
          <a:p>
            <a:pPr algn="just">
              <a:lnSpc>
                <a:spcPct val="100000"/>
              </a:lnSpc>
            </a:pPr>
            <a:endParaRPr lang="es-ES" sz="1100" b="1" dirty="0">
              <a:latin typeface="Trebuchet MS" panose="020B0603020202020204" pitchFamily="34" charset="0"/>
              <a:cs typeface="Arial MT"/>
            </a:endParaRPr>
          </a:p>
          <a:p>
            <a:pPr algn="just">
              <a:lnSpc>
                <a:spcPct val="100000"/>
              </a:lnSpc>
            </a:pPr>
            <a:endParaRPr lang="es-ES" sz="1100" b="1" dirty="0" smtClean="0">
              <a:latin typeface="Trebuchet MS" panose="020B0603020202020204" pitchFamily="34" charset="0"/>
              <a:cs typeface="Arial MT"/>
            </a:endParaRPr>
          </a:p>
          <a:p>
            <a:pPr algn="just">
              <a:lnSpc>
                <a:spcPct val="100000"/>
              </a:lnSpc>
            </a:pPr>
            <a:endParaRPr lang="es-ES" sz="1100" b="1" dirty="0">
              <a:latin typeface="Trebuchet MS" panose="020B0603020202020204" pitchFamily="34" charset="0"/>
              <a:cs typeface="Arial MT"/>
            </a:endParaRPr>
          </a:p>
          <a:p>
            <a:pPr algn="just">
              <a:lnSpc>
                <a:spcPct val="100000"/>
              </a:lnSpc>
            </a:pPr>
            <a:endParaRPr lang="es-ES" sz="1100" b="1" dirty="0" smtClean="0">
              <a:latin typeface="Trebuchet MS" panose="020B0603020202020204" pitchFamily="34" charset="0"/>
              <a:cs typeface="Arial MT"/>
            </a:endParaRPr>
          </a:p>
          <a:p>
            <a:pPr algn="just">
              <a:lnSpc>
                <a:spcPct val="100000"/>
              </a:lnSpc>
            </a:pPr>
            <a:endParaRPr lang="es-ES" sz="1100" b="1" dirty="0">
              <a:latin typeface="Trebuchet MS" panose="020B0603020202020204" pitchFamily="34" charset="0"/>
              <a:cs typeface="Arial MT"/>
            </a:endParaRPr>
          </a:p>
          <a:p>
            <a:pPr algn="just">
              <a:lnSpc>
                <a:spcPct val="100000"/>
              </a:lnSpc>
            </a:pPr>
            <a:endParaRPr lang="es-ES" sz="1100" b="1" dirty="0" smtClean="0">
              <a:latin typeface="Trebuchet MS" panose="020B0603020202020204" pitchFamily="34" charset="0"/>
              <a:cs typeface="Arial MT"/>
            </a:endParaRPr>
          </a:p>
          <a:p>
            <a:pPr algn="just">
              <a:lnSpc>
                <a:spcPct val="100000"/>
              </a:lnSpc>
            </a:pPr>
            <a:endParaRPr lang="es-ES" sz="1100" b="1" dirty="0" smtClean="0">
              <a:latin typeface="Trebuchet MS" panose="020B0603020202020204" pitchFamily="34" charset="0"/>
              <a:cs typeface="Arial MT"/>
            </a:endParaRPr>
          </a:p>
          <a:p>
            <a:pPr algn="just">
              <a:lnSpc>
                <a:spcPct val="100000"/>
              </a:lnSpc>
            </a:pPr>
            <a:endParaRPr lang="es-ES" sz="1100" b="1" dirty="0">
              <a:latin typeface="Trebuchet MS" panose="020B0603020202020204" pitchFamily="34" charset="0"/>
              <a:cs typeface="Arial MT"/>
            </a:endParaRPr>
          </a:p>
          <a:p>
            <a:pPr algn="just">
              <a:lnSpc>
                <a:spcPct val="100000"/>
              </a:lnSpc>
            </a:pPr>
            <a:r>
              <a:rPr lang="es-ES" sz="1100" b="1" dirty="0" smtClean="0">
                <a:latin typeface="Trebuchet MS" panose="020B0603020202020204" pitchFamily="34" charset="0"/>
                <a:cs typeface="Arial MT"/>
              </a:rPr>
              <a:t>Figura 11.7 </a:t>
            </a:r>
            <a:r>
              <a:rPr lang="es-ES" sz="1100" b="1" dirty="0">
                <a:latin typeface="Trebuchet MS" panose="020B0603020202020204" pitchFamily="34" charset="0"/>
                <a:cs typeface="Arial MT"/>
              </a:rPr>
              <a:t>Comprobación de la capacidad de carga actual</a:t>
            </a:r>
          </a:p>
          <a:p>
            <a:pPr algn="just">
              <a:lnSpc>
                <a:spcPct val="100000"/>
              </a:lnSpc>
            </a:pPr>
            <a:endParaRPr lang="es-ES" sz="1100" dirty="0">
              <a:latin typeface="Trebuchet MS" panose="020B0603020202020204" pitchFamily="34" charset="0"/>
              <a:cs typeface="Arial MT"/>
            </a:endParaRPr>
          </a:p>
          <a:p>
            <a:pPr algn="just">
              <a:lnSpc>
                <a:spcPct val="100000"/>
              </a:lnSpc>
            </a:pPr>
            <a:r>
              <a:rPr lang="es-ES" sz="1100" dirty="0" smtClean="0">
                <a:latin typeface="Trebuchet MS" panose="020B0603020202020204" pitchFamily="34" charset="0"/>
                <a:cs typeface="Arial MT"/>
              </a:rPr>
              <a:t>Comprobar </a:t>
            </a:r>
            <a:r>
              <a:rPr lang="es-ES" sz="1100" dirty="0">
                <a:latin typeface="Trebuchet MS" panose="020B0603020202020204" pitchFamily="34" charset="0"/>
                <a:cs typeface="Arial MT"/>
              </a:rPr>
              <a:t>la capacidad de carga de corriente de 12 líneas NYM-J de 3 x 1,5 mm2 en un conducto, montado en superficie (Figura 11.7). El factor de coincidencia, según información del fabricante, es de 0,8, la temperatura ambiente es de 25 °C, la instalación tipo B2 e </a:t>
            </a:r>
            <a:r>
              <a:rPr lang="es-ES" sz="1100" dirty="0" err="1">
                <a:latin typeface="Trebuchet MS" panose="020B0603020202020204" pitchFamily="34" charset="0"/>
                <a:cs typeface="Arial MT"/>
              </a:rPr>
              <a:t>Ib</a:t>
            </a:r>
            <a:r>
              <a:rPr lang="es-ES" sz="1100" dirty="0">
                <a:latin typeface="Trebuchet MS" panose="020B0603020202020204" pitchFamily="34" charset="0"/>
                <a:cs typeface="Arial MT"/>
              </a:rPr>
              <a:t> =6 A.</a:t>
            </a:r>
          </a:p>
          <a:p>
            <a:pPr algn="just">
              <a:lnSpc>
                <a:spcPct val="100000"/>
              </a:lnSpc>
            </a:pPr>
            <a:r>
              <a:rPr lang="es-ES" sz="1100" dirty="0" smtClean="0">
                <a:latin typeface="Trebuchet MS" panose="020B0603020202020204" pitchFamily="34" charset="0"/>
                <a:cs typeface="Arial MT"/>
              </a:rPr>
              <a:t>Encontrar </a:t>
            </a:r>
            <a:r>
              <a:rPr lang="es-ES" sz="1100" dirty="0">
                <a:latin typeface="Trebuchet MS" panose="020B0603020202020204" pitchFamily="34" charset="0"/>
                <a:cs typeface="Arial MT"/>
              </a:rPr>
              <a:t>la </a:t>
            </a:r>
            <a:r>
              <a:rPr lang="es-ES" sz="1100" dirty="0" smtClean="0">
                <a:latin typeface="Trebuchet MS" panose="020B0603020202020204" pitchFamily="34" charset="0"/>
                <a:cs typeface="Arial MT"/>
              </a:rPr>
              <a:t>capacidad de corriente de carga </a:t>
            </a:r>
            <a:r>
              <a:rPr lang="es-ES" sz="1100" dirty="0">
                <a:latin typeface="Trebuchet MS" panose="020B0603020202020204" pitchFamily="34" charset="0"/>
                <a:cs typeface="Arial MT"/>
              </a:rPr>
              <a:t>y </a:t>
            </a:r>
            <a:r>
              <a:rPr lang="es-ES" sz="1100" dirty="0" smtClean="0">
                <a:latin typeface="Trebuchet MS" panose="020B0603020202020204" pitchFamily="34" charset="0"/>
                <a:cs typeface="Arial MT"/>
              </a:rPr>
              <a:t>los fusibles.</a:t>
            </a:r>
          </a:p>
          <a:p>
            <a:pPr>
              <a:lnSpc>
                <a:spcPct val="100000"/>
              </a:lnSpc>
            </a:pPr>
            <a:r>
              <a:rPr lang="es-ES" sz="1100" dirty="0">
                <a:latin typeface="Trebuchet MS" panose="020B0603020202020204" pitchFamily="34" charset="0"/>
                <a:cs typeface="Arial MT"/>
              </a:rPr>
              <a:t>Factores de corrección:</a:t>
            </a:r>
          </a:p>
          <a:p>
            <a:pPr>
              <a:lnSpc>
                <a:spcPct val="100000"/>
              </a:lnSpc>
            </a:pPr>
            <a:r>
              <a:rPr lang="es-ES" sz="1100" dirty="0">
                <a:latin typeface="Trebuchet MS" panose="020B0603020202020204" pitchFamily="34" charset="0"/>
                <a:cs typeface="Arial MT"/>
              </a:rPr>
              <a:t>Factor de reducción por temperatura, de la Tabla 11.15: f1 = 1.06 </a:t>
            </a:r>
            <a:endParaRPr lang="es-ES" sz="1100" dirty="0" smtClean="0">
              <a:latin typeface="Trebuchet MS" panose="020B0603020202020204" pitchFamily="34" charset="0"/>
              <a:cs typeface="Arial MT"/>
            </a:endParaRPr>
          </a:p>
          <a:p>
            <a:pPr>
              <a:lnSpc>
                <a:spcPct val="100000"/>
              </a:lnSpc>
            </a:pPr>
            <a:r>
              <a:rPr lang="es-ES" sz="1100" dirty="0" smtClean="0">
                <a:latin typeface="Trebuchet MS" panose="020B0603020202020204" pitchFamily="34" charset="0"/>
                <a:cs typeface="Arial MT"/>
              </a:rPr>
              <a:t>Factor </a:t>
            </a:r>
            <a:r>
              <a:rPr lang="es-ES" sz="1100" dirty="0">
                <a:latin typeface="Trebuchet MS" panose="020B0603020202020204" pitchFamily="34" charset="0"/>
                <a:cs typeface="Arial MT"/>
              </a:rPr>
              <a:t>de reducción por agrupación, de la Tabla 11.11: </a:t>
            </a:r>
            <a:r>
              <a:rPr lang="es-ES" sz="1100" dirty="0" err="1" smtClean="0">
                <a:latin typeface="Trebuchet MS" panose="020B0603020202020204" pitchFamily="34" charset="0"/>
                <a:cs typeface="Arial MT"/>
              </a:rPr>
              <a:t>fz</a:t>
            </a:r>
            <a:r>
              <a:rPr lang="es-ES" sz="1100" dirty="0" smtClean="0">
                <a:latin typeface="Trebuchet MS" panose="020B0603020202020204" pitchFamily="34" charset="0"/>
                <a:cs typeface="Arial MT"/>
              </a:rPr>
              <a:t> </a:t>
            </a:r>
            <a:r>
              <a:rPr lang="es-ES" sz="1100" dirty="0">
                <a:latin typeface="Trebuchet MS" panose="020B0603020202020204" pitchFamily="34" charset="0"/>
                <a:cs typeface="Arial MT"/>
              </a:rPr>
              <a:t>= 0.45 </a:t>
            </a:r>
            <a:endParaRPr lang="es-ES" sz="1100" dirty="0" smtClean="0">
              <a:latin typeface="Trebuchet MS" panose="020B0603020202020204" pitchFamily="34" charset="0"/>
              <a:cs typeface="Arial MT"/>
            </a:endParaRPr>
          </a:p>
          <a:p>
            <a:pPr>
              <a:lnSpc>
                <a:spcPct val="100000"/>
              </a:lnSpc>
            </a:pPr>
            <a:r>
              <a:rPr lang="es-ES" sz="1100" dirty="0" smtClean="0">
                <a:latin typeface="Trebuchet MS" panose="020B0603020202020204" pitchFamily="34" charset="0"/>
                <a:cs typeface="Arial MT"/>
              </a:rPr>
              <a:t>Coincidencia</a:t>
            </a:r>
            <a:r>
              <a:rPr lang="es-ES" sz="1100" dirty="0">
                <a:latin typeface="Trebuchet MS" panose="020B0603020202020204" pitchFamily="34" charset="0"/>
                <a:cs typeface="Arial MT"/>
              </a:rPr>
              <a:t>: 12 líneas · 0.8 = 9.6 </a:t>
            </a:r>
            <a:r>
              <a:rPr lang="es-ES" sz="1100" dirty="0" smtClean="0">
                <a:latin typeface="Trebuchet MS" panose="020B0603020202020204" pitchFamily="34" charset="0"/>
                <a:cs typeface="Arial MT"/>
              </a:rPr>
              <a:t>líneas</a:t>
            </a:r>
          </a:p>
          <a:p>
            <a:pPr>
              <a:lnSpc>
                <a:spcPct val="100000"/>
              </a:lnSpc>
            </a:pPr>
            <a:endParaRPr lang="es-ES" sz="1100" dirty="0" smtClean="0">
              <a:latin typeface="Trebuchet MS" panose="020B0603020202020204" pitchFamily="34" charset="0"/>
              <a:cs typeface="Arial MT"/>
            </a:endParaRPr>
          </a:p>
          <a:p>
            <a:pPr>
              <a:lnSpc>
                <a:spcPct val="100000"/>
              </a:lnSpc>
            </a:pPr>
            <a:endParaRPr lang="es-ES" sz="1100" dirty="0" smtClean="0">
              <a:latin typeface="Trebuchet MS" panose="020B0603020202020204" pitchFamily="34" charset="0"/>
              <a:cs typeface="Arial MT"/>
            </a:endParaRPr>
          </a:p>
          <a:p>
            <a:pPr>
              <a:lnSpc>
                <a:spcPct val="100000"/>
              </a:lnSpc>
            </a:pPr>
            <a:endParaRPr lang="es-ES" sz="1100" dirty="0" smtClean="0">
              <a:latin typeface="Trebuchet MS" panose="020B0603020202020204" pitchFamily="34" charset="0"/>
              <a:cs typeface="Arial MT"/>
            </a:endParaRPr>
          </a:p>
          <a:p>
            <a:pPr>
              <a:lnSpc>
                <a:spcPct val="100000"/>
              </a:lnSpc>
            </a:pPr>
            <a:endParaRPr lang="es-ES" sz="1100" dirty="0" smtClean="0">
              <a:latin typeface="Trebuchet MS" panose="020B0603020202020204" pitchFamily="34" charset="0"/>
              <a:cs typeface="Arial MT"/>
            </a:endParaRPr>
          </a:p>
          <a:p>
            <a:pPr>
              <a:lnSpc>
                <a:spcPct val="100000"/>
              </a:lnSpc>
            </a:pPr>
            <a:endParaRPr lang="es-ES" sz="1100" dirty="0" smtClean="0">
              <a:latin typeface="Trebuchet MS" panose="020B0603020202020204" pitchFamily="34" charset="0"/>
              <a:cs typeface="Arial MT"/>
            </a:endParaRPr>
          </a:p>
          <a:p>
            <a:pPr>
              <a:lnSpc>
                <a:spcPct val="100000"/>
              </a:lnSpc>
            </a:pPr>
            <a:r>
              <a:rPr lang="es-ES" sz="1100" dirty="0" smtClean="0">
                <a:latin typeface="Trebuchet MS" panose="020B0603020202020204" pitchFamily="34" charset="0"/>
                <a:cs typeface="Arial MT"/>
              </a:rPr>
              <a:t>Con </a:t>
            </a:r>
            <a:r>
              <a:rPr lang="es-ES" sz="1100" dirty="0">
                <a:latin typeface="Trebuchet MS" panose="020B0603020202020204" pitchFamily="34" charset="0"/>
                <a:cs typeface="Arial MT"/>
              </a:rPr>
              <a:t>un fusible de 6 A:</a:t>
            </a:r>
          </a:p>
          <a:p>
            <a:pPr lvl="1"/>
            <a:endParaRPr lang="es-ES" sz="1100" b="1" dirty="0">
              <a:latin typeface="Trebuchet MS" panose="020B0603020202020204" pitchFamily="34" charset="0"/>
              <a:cs typeface="Arial MT"/>
            </a:endParaRPr>
          </a:p>
          <a:p>
            <a:pPr lvl="1"/>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 In ≤ </a:t>
            </a:r>
            <a:r>
              <a:rPr lang="es-ES" sz="1100" b="1" dirty="0" err="1">
                <a:latin typeface="Trebuchet MS" panose="020B0603020202020204" pitchFamily="34" charset="0"/>
                <a:cs typeface="Arial MT"/>
              </a:rPr>
              <a:t>Iz</a:t>
            </a:r>
            <a:r>
              <a:rPr lang="es-ES" sz="1100" b="1" dirty="0">
                <a:latin typeface="Trebuchet MS" panose="020B0603020202020204" pitchFamily="34" charset="0"/>
                <a:cs typeface="Arial MT"/>
              </a:rPr>
              <a:t> = 6A ≤ 6A ≤ 7,87 A</a:t>
            </a:r>
          </a:p>
          <a:p>
            <a:pPr>
              <a:lnSpc>
                <a:spcPct val="100000"/>
              </a:lnSpc>
            </a:pPr>
            <a:endParaRPr lang="es-ES" sz="1100" dirty="0" smtClean="0">
              <a:latin typeface="Trebuchet MS" panose="020B0603020202020204" pitchFamily="34" charset="0"/>
              <a:cs typeface="Arial MT"/>
            </a:endParaRPr>
          </a:p>
        </p:txBody>
      </p:sp>
      <p:pic>
        <p:nvPicPr>
          <p:cNvPr id="2" name="Imagen 1"/>
          <p:cNvPicPr>
            <a:picLocks noChangeAspect="1"/>
          </p:cNvPicPr>
          <p:nvPr/>
        </p:nvPicPr>
        <p:blipFill>
          <a:blip r:embed="rId2"/>
          <a:stretch>
            <a:fillRect/>
          </a:stretch>
        </p:blipFill>
        <p:spPr>
          <a:xfrm>
            <a:off x="1143000" y="571500"/>
            <a:ext cx="1981200" cy="1828800"/>
          </a:xfrm>
          <a:prstGeom prst="rect">
            <a:avLst/>
          </a:prstGeom>
        </p:spPr>
      </p:pic>
      <p:pic>
        <p:nvPicPr>
          <p:cNvPr id="4" name="Imagen 3"/>
          <p:cNvPicPr>
            <a:picLocks noChangeAspect="1"/>
          </p:cNvPicPr>
          <p:nvPr/>
        </p:nvPicPr>
        <p:blipFill>
          <a:blip r:embed="rId3"/>
          <a:stretch>
            <a:fillRect/>
          </a:stretch>
        </p:blipFill>
        <p:spPr>
          <a:xfrm>
            <a:off x="762886" y="4076700"/>
            <a:ext cx="2970914" cy="762000"/>
          </a:xfrm>
          <a:prstGeom prst="rect">
            <a:avLst/>
          </a:prstGeom>
        </p:spPr>
      </p:pic>
    </p:spTree>
    <p:extLst>
      <p:ext uri="{BB962C8B-B14F-4D97-AF65-F5344CB8AC3E}">
        <p14:creationId xmlns:p14="http://schemas.microsoft.com/office/powerpoint/2010/main" val="3794770711"/>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81000" y="342900"/>
            <a:ext cx="8610600" cy="4413388"/>
          </a:xfrm>
          <a:prstGeom prst="rect">
            <a:avLst/>
          </a:prstGeom>
        </p:spPr>
        <p:txBody>
          <a:bodyPr vert="horz" wrap="square" lIns="0" tIns="12065" rIns="0" bIns="0" rtlCol="0">
            <a:spAutoFit/>
          </a:bodyPr>
          <a:lstStyle/>
          <a:p>
            <a:pPr>
              <a:lnSpc>
                <a:spcPct val="100000"/>
              </a:lnSpc>
            </a:pPr>
            <a:r>
              <a:rPr lang="es-ES" sz="1100" b="1" dirty="0" smtClean="0">
                <a:latin typeface="Trebuchet MS" panose="020B0603020202020204" pitchFamily="34" charset="0"/>
                <a:cs typeface="Arial MT"/>
              </a:rPr>
              <a:t>11.5.3    Ejemplos</a:t>
            </a:r>
            <a:r>
              <a:rPr lang="es-ES" sz="1100" b="1" dirty="0">
                <a:latin typeface="Trebuchet MS" panose="020B0603020202020204" pitchFamily="34" charset="0"/>
                <a:cs typeface="Arial MT"/>
              </a:rPr>
              <a:t>: Protección de Cables en Paralelo</a:t>
            </a:r>
          </a:p>
          <a:p>
            <a:pPr>
              <a:lnSpc>
                <a:spcPct val="100000"/>
              </a:lnSpc>
            </a:pPr>
            <a:endParaRPr lang="es-ES" sz="1100" dirty="0" smtClean="0">
              <a:latin typeface="Trebuchet MS" panose="020B0603020202020204" pitchFamily="34" charset="0"/>
              <a:cs typeface="Arial MT"/>
            </a:endParaRPr>
          </a:p>
          <a:p>
            <a:pPr>
              <a:lnSpc>
                <a:spcPct val="100000"/>
              </a:lnSpc>
            </a:pPr>
            <a:endParaRPr lang="es-ES" sz="1100" dirty="0">
              <a:latin typeface="Trebuchet MS" panose="020B0603020202020204" pitchFamily="34" charset="0"/>
              <a:cs typeface="Arial MT"/>
            </a:endParaRPr>
          </a:p>
          <a:p>
            <a:pPr>
              <a:lnSpc>
                <a:spcPct val="100000"/>
              </a:lnSpc>
            </a:pPr>
            <a:endParaRPr lang="es-ES" sz="1100" dirty="0" smtClean="0">
              <a:latin typeface="Trebuchet MS" panose="020B0603020202020204" pitchFamily="34" charset="0"/>
              <a:cs typeface="Arial MT"/>
            </a:endParaRPr>
          </a:p>
          <a:p>
            <a:pPr>
              <a:lnSpc>
                <a:spcPct val="100000"/>
              </a:lnSpc>
            </a:pPr>
            <a:endParaRPr lang="es-ES" sz="1100" dirty="0">
              <a:latin typeface="Trebuchet MS" panose="020B0603020202020204" pitchFamily="34" charset="0"/>
              <a:cs typeface="Arial MT"/>
            </a:endParaRPr>
          </a:p>
          <a:p>
            <a:pPr>
              <a:lnSpc>
                <a:spcPct val="100000"/>
              </a:lnSpc>
            </a:pPr>
            <a:endParaRPr lang="es-ES" sz="1100" dirty="0" smtClean="0">
              <a:latin typeface="Trebuchet MS" panose="020B0603020202020204" pitchFamily="34" charset="0"/>
              <a:cs typeface="Arial MT"/>
            </a:endParaRPr>
          </a:p>
          <a:p>
            <a:pPr>
              <a:lnSpc>
                <a:spcPct val="100000"/>
              </a:lnSpc>
            </a:pPr>
            <a:endParaRPr lang="es-ES" sz="1100" dirty="0">
              <a:latin typeface="Trebuchet MS" panose="020B0603020202020204" pitchFamily="34" charset="0"/>
              <a:cs typeface="Arial MT"/>
            </a:endParaRPr>
          </a:p>
          <a:p>
            <a:pPr>
              <a:lnSpc>
                <a:spcPct val="100000"/>
              </a:lnSpc>
            </a:pPr>
            <a:endParaRPr lang="es-ES" sz="1100" dirty="0" smtClean="0">
              <a:latin typeface="Trebuchet MS" panose="020B0603020202020204" pitchFamily="34" charset="0"/>
              <a:cs typeface="Arial MT"/>
            </a:endParaRPr>
          </a:p>
          <a:p>
            <a:pPr>
              <a:lnSpc>
                <a:spcPct val="100000"/>
              </a:lnSpc>
            </a:pPr>
            <a:endParaRPr lang="es-ES" sz="1100" dirty="0">
              <a:latin typeface="Trebuchet MS" panose="020B0603020202020204" pitchFamily="34" charset="0"/>
              <a:cs typeface="Arial MT"/>
            </a:endParaRPr>
          </a:p>
          <a:p>
            <a:pPr>
              <a:lnSpc>
                <a:spcPct val="100000"/>
              </a:lnSpc>
            </a:pPr>
            <a:endParaRPr lang="es-ES" sz="1100" dirty="0" smtClean="0">
              <a:latin typeface="Trebuchet MS" panose="020B0603020202020204" pitchFamily="34" charset="0"/>
              <a:cs typeface="Arial MT"/>
            </a:endParaRPr>
          </a:p>
          <a:p>
            <a:pPr>
              <a:lnSpc>
                <a:spcPct val="100000"/>
              </a:lnSpc>
            </a:pPr>
            <a:endParaRPr lang="es-ES" sz="1100" dirty="0" smtClean="0">
              <a:latin typeface="Trebuchet MS" panose="020B0603020202020204" pitchFamily="34" charset="0"/>
              <a:cs typeface="Arial MT"/>
            </a:endParaRPr>
          </a:p>
          <a:p>
            <a:pPr>
              <a:lnSpc>
                <a:spcPct val="100000"/>
              </a:lnSpc>
            </a:pPr>
            <a:endParaRPr lang="es-ES" sz="1100" dirty="0">
              <a:latin typeface="Trebuchet MS" panose="020B0603020202020204" pitchFamily="34" charset="0"/>
              <a:cs typeface="Arial MT"/>
            </a:endParaRPr>
          </a:p>
          <a:p>
            <a:pPr>
              <a:lnSpc>
                <a:spcPct val="100000"/>
              </a:lnSpc>
            </a:pPr>
            <a:endParaRPr lang="es-ES" sz="1100" dirty="0">
              <a:latin typeface="Trebuchet MS" panose="020B0603020202020204" pitchFamily="34" charset="0"/>
              <a:cs typeface="Arial MT"/>
            </a:endParaRPr>
          </a:p>
          <a:p>
            <a:pPr>
              <a:lnSpc>
                <a:spcPct val="100000"/>
              </a:lnSpc>
            </a:pPr>
            <a:r>
              <a:rPr lang="es-ES" sz="1100" b="1" dirty="0">
                <a:latin typeface="Trebuchet MS" panose="020B0603020202020204" pitchFamily="34" charset="0"/>
                <a:cs typeface="Arial MT"/>
              </a:rPr>
              <a:t>Figura </a:t>
            </a:r>
            <a:r>
              <a:rPr lang="es-ES" sz="1100" b="1" dirty="0" smtClean="0">
                <a:latin typeface="Trebuchet MS" panose="020B0603020202020204" pitchFamily="34" charset="0"/>
                <a:cs typeface="Arial MT"/>
              </a:rPr>
              <a:t>11.8 </a:t>
            </a:r>
            <a:r>
              <a:rPr lang="es-ES" sz="1100" b="1" dirty="0">
                <a:latin typeface="Trebuchet MS" panose="020B0603020202020204" pitchFamily="34" charset="0"/>
                <a:cs typeface="Arial MT"/>
              </a:rPr>
              <a:t>Protección de cables en paralelo</a:t>
            </a:r>
          </a:p>
          <a:p>
            <a:pPr>
              <a:lnSpc>
                <a:spcPct val="100000"/>
              </a:lnSpc>
            </a:pPr>
            <a:endParaRPr lang="es-ES" sz="1100" dirty="0">
              <a:latin typeface="Trebuchet MS" panose="020B0603020202020204" pitchFamily="34" charset="0"/>
              <a:cs typeface="Arial MT"/>
            </a:endParaRPr>
          </a:p>
          <a:p>
            <a:pPr>
              <a:lnSpc>
                <a:spcPct val="100000"/>
              </a:lnSpc>
            </a:pPr>
            <a:r>
              <a:rPr lang="es-ES" sz="1100" dirty="0">
                <a:latin typeface="Trebuchet MS" panose="020B0603020202020204" pitchFamily="34" charset="0"/>
                <a:cs typeface="Arial MT"/>
              </a:rPr>
              <a:t>Se tendió un cable NYY-J 4 x 50 mm2 adicional (Figura 11.8) en paralelo con el cable NYCWY 4 x 70 mm2 existente. </a:t>
            </a:r>
            <a:r>
              <a:rPr lang="es-ES" sz="1100" dirty="0" smtClean="0">
                <a:latin typeface="Trebuchet MS" panose="020B0603020202020204" pitchFamily="34" charset="0"/>
                <a:cs typeface="Arial MT"/>
              </a:rPr>
              <a:t>Encontrar </a:t>
            </a:r>
            <a:r>
              <a:rPr lang="es-ES" sz="1100" dirty="0">
                <a:latin typeface="Trebuchet MS" panose="020B0603020202020204" pitchFamily="34" charset="0"/>
                <a:cs typeface="Arial MT"/>
              </a:rPr>
              <a:t>el fusible necesario para los cables en paralelo.</a:t>
            </a:r>
          </a:p>
          <a:p>
            <a:pPr>
              <a:lnSpc>
                <a:spcPct val="100000"/>
              </a:lnSpc>
            </a:pPr>
            <a:r>
              <a:rPr lang="es-ES" sz="1100" dirty="0">
                <a:latin typeface="Trebuchet MS" panose="020B0603020202020204" pitchFamily="34" charset="0"/>
                <a:cs typeface="Arial MT"/>
              </a:rPr>
              <a:t>Condiciones: Temperatura ambiente 25 °C, instalación aérea, dos bandejas con un cable cada una. La capacidad de carga de corriente </a:t>
            </a:r>
            <a:r>
              <a:rPr lang="es-ES" sz="1100" dirty="0" err="1">
                <a:latin typeface="Trebuchet MS" panose="020B0603020202020204" pitchFamily="34" charset="0"/>
                <a:cs typeface="Arial MT"/>
              </a:rPr>
              <a:t>Iz</a:t>
            </a:r>
            <a:r>
              <a:rPr lang="es-ES" sz="1100" dirty="0">
                <a:latin typeface="Trebuchet MS" panose="020B0603020202020204" pitchFamily="34" charset="0"/>
                <a:cs typeface="Arial MT"/>
              </a:rPr>
              <a:t> para NYCWY 4 x 70 mm2, de la tabla 11.17, es de 202 A.</a:t>
            </a:r>
          </a:p>
          <a:p>
            <a:pPr>
              <a:lnSpc>
                <a:spcPct val="100000"/>
              </a:lnSpc>
            </a:pPr>
            <a:r>
              <a:rPr lang="es-ES" sz="1100" dirty="0">
                <a:latin typeface="Trebuchet MS" panose="020B0603020202020204" pitchFamily="34" charset="0"/>
                <a:cs typeface="Arial MT"/>
              </a:rPr>
              <a:t>Factor de corrección por temperatura ambiente, de la Tabla 11.21: </a:t>
            </a:r>
            <a:r>
              <a:rPr lang="es-ES" sz="1100" dirty="0" err="1">
                <a:latin typeface="Trebuchet MS" panose="020B0603020202020204" pitchFamily="34" charset="0"/>
                <a:cs typeface="Arial MT"/>
              </a:rPr>
              <a:t>fl</a:t>
            </a:r>
            <a:r>
              <a:rPr lang="es-ES" sz="1100" dirty="0">
                <a:latin typeface="Trebuchet MS" panose="020B0603020202020204" pitchFamily="34" charset="0"/>
                <a:cs typeface="Arial MT"/>
              </a:rPr>
              <a:t> = 1,06, factor de corrección por agrupamiento, de la Tabla 11.20: </a:t>
            </a:r>
            <a:r>
              <a:rPr lang="es-ES" sz="1100" dirty="0" err="1" smtClean="0">
                <a:latin typeface="Trebuchet MS" panose="020B0603020202020204" pitchFamily="34" charset="0"/>
                <a:cs typeface="Arial MT"/>
              </a:rPr>
              <a:t>fz</a:t>
            </a:r>
            <a:r>
              <a:rPr lang="es-ES" sz="1100" dirty="0" smtClean="0">
                <a:latin typeface="Trebuchet MS" panose="020B0603020202020204" pitchFamily="34" charset="0"/>
                <a:cs typeface="Arial MT"/>
              </a:rPr>
              <a:t> </a:t>
            </a:r>
            <a:r>
              <a:rPr lang="es-ES" sz="1100" dirty="0">
                <a:latin typeface="Trebuchet MS" panose="020B0603020202020204" pitchFamily="34" charset="0"/>
                <a:cs typeface="Arial MT"/>
              </a:rPr>
              <a:t>= 0,97</a:t>
            </a:r>
          </a:p>
          <a:p>
            <a:pPr lvl="2"/>
            <a:endParaRPr lang="es-ES" sz="1100" b="1" dirty="0">
              <a:latin typeface="Trebuchet MS" panose="020B0603020202020204" pitchFamily="34" charset="0"/>
              <a:cs typeface="Arial MT"/>
            </a:endParaRPr>
          </a:p>
          <a:p>
            <a:pPr lvl="2"/>
            <a:r>
              <a:rPr lang="es-ES" sz="1100" b="1" dirty="0" err="1">
                <a:latin typeface="Trebuchet MS" panose="020B0603020202020204" pitchFamily="34" charset="0"/>
                <a:cs typeface="Arial MT"/>
              </a:rPr>
              <a:t>Iz</a:t>
            </a:r>
            <a:r>
              <a:rPr lang="es-ES" sz="1100" b="1" dirty="0">
                <a:latin typeface="Trebuchet MS" panose="020B0603020202020204" pitchFamily="34" charset="0"/>
                <a:cs typeface="Arial MT"/>
              </a:rPr>
              <a:t> = 202 × 1,06 × 0,97 = 207,7A</a:t>
            </a: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sz="1100" dirty="0">
              <a:latin typeface="Arial MT"/>
              <a:cs typeface="Arial MT"/>
            </a:endParaRPr>
          </a:p>
        </p:txBody>
      </p:sp>
      <p:pic>
        <p:nvPicPr>
          <p:cNvPr id="5" name="Imagen 4"/>
          <p:cNvPicPr>
            <a:picLocks noChangeAspect="1"/>
          </p:cNvPicPr>
          <p:nvPr/>
        </p:nvPicPr>
        <p:blipFill>
          <a:blip r:embed="rId2"/>
          <a:stretch>
            <a:fillRect/>
          </a:stretch>
        </p:blipFill>
        <p:spPr>
          <a:xfrm>
            <a:off x="914400" y="647700"/>
            <a:ext cx="2286000" cy="1828800"/>
          </a:xfrm>
          <a:prstGeom prst="rect">
            <a:avLst/>
          </a:prstGeom>
        </p:spPr>
      </p:pic>
      <p:pic>
        <p:nvPicPr>
          <p:cNvPr id="6" name="Imagen 5"/>
          <p:cNvPicPr>
            <a:picLocks noChangeAspect="1"/>
          </p:cNvPicPr>
          <p:nvPr/>
        </p:nvPicPr>
        <p:blipFill>
          <a:blip r:embed="rId3"/>
          <a:stretch>
            <a:fillRect/>
          </a:stretch>
        </p:blipFill>
        <p:spPr>
          <a:xfrm>
            <a:off x="1219200" y="4251462"/>
            <a:ext cx="2438400" cy="1273037"/>
          </a:xfrm>
          <a:prstGeom prst="rect">
            <a:avLst/>
          </a:prstGeom>
        </p:spPr>
      </p:pic>
    </p:spTree>
    <p:extLst>
      <p:ext uri="{BB962C8B-B14F-4D97-AF65-F5344CB8AC3E}">
        <p14:creationId xmlns:p14="http://schemas.microsoft.com/office/powerpoint/2010/main" val="888016571"/>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98377"/>
            <a:ext cx="8534399" cy="4921219"/>
          </a:xfrm>
          <a:prstGeom prst="rect">
            <a:avLst/>
          </a:prstGeom>
        </p:spPr>
        <p:txBody>
          <a:bodyPr vert="horz" wrap="square" lIns="0" tIns="12065" rIns="0" bIns="0" rtlCol="0">
            <a:spAutoFit/>
          </a:bodyPr>
          <a:lstStyle/>
          <a:p>
            <a:pPr>
              <a:lnSpc>
                <a:spcPct val="100000"/>
              </a:lnSpc>
            </a:pPr>
            <a:r>
              <a:rPr lang="es-ES" sz="1100" b="1" spc="-45" dirty="0">
                <a:latin typeface="Trebuchet MS" panose="020B0603020202020204" pitchFamily="34" charset="0"/>
                <a:cs typeface="Arial MT"/>
              </a:rPr>
              <a:t>11.5.4 Ejemplo 4: Conexión de un cable trifásico</a:t>
            </a:r>
          </a:p>
          <a:p>
            <a:pPr>
              <a:lnSpc>
                <a:spcPct val="100000"/>
              </a:lnSpc>
            </a:pPr>
            <a:endParaRPr lang="es-ES" sz="1100" spc="-45" dirty="0">
              <a:latin typeface="Trebuchet MS" panose="020B0603020202020204" pitchFamily="34" charset="0"/>
              <a:cs typeface="Arial MT"/>
            </a:endParaRPr>
          </a:p>
          <a:p>
            <a:pPr>
              <a:lnSpc>
                <a:spcPct val="100000"/>
              </a:lnSpc>
            </a:pPr>
            <a:endParaRPr lang="es-ES" sz="1100" spc="-45" dirty="0" smtClean="0">
              <a:latin typeface="Trebuchet MS" panose="020B0603020202020204" pitchFamily="34" charset="0"/>
              <a:cs typeface="Arial MT"/>
            </a:endParaRPr>
          </a:p>
          <a:p>
            <a:pPr>
              <a:lnSpc>
                <a:spcPct val="100000"/>
              </a:lnSpc>
            </a:pPr>
            <a:endParaRPr lang="es-ES" sz="1100" spc="-45" dirty="0">
              <a:latin typeface="Trebuchet MS" panose="020B0603020202020204" pitchFamily="34" charset="0"/>
              <a:cs typeface="Arial MT"/>
            </a:endParaRPr>
          </a:p>
          <a:p>
            <a:pPr>
              <a:lnSpc>
                <a:spcPct val="100000"/>
              </a:lnSpc>
            </a:pPr>
            <a:endParaRPr lang="es-ES" sz="1100" spc="-45" dirty="0" smtClean="0">
              <a:latin typeface="Trebuchet MS" panose="020B0603020202020204" pitchFamily="34" charset="0"/>
              <a:cs typeface="Arial MT"/>
            </a:endParaRPr>
          </a:p>
          <a:p>
            <a:pPr>
              <a:lnSpc>
                <a:spcPct val="100000"/>
              </a:lnSpc>
            </a:pPr>
            <a:endParaRPr lang="es-ES" sz="1100" spc="-45" dirty="0">
              <a:latin typeface="Trebuchet MS" panose="020B0603020202020204" pitchFamily="34" charset="0"/>
              <a:cs typeface="Arial MT"/>
            </a:endParaRPr>
          </a:p>
          <a:p>
            <a:pPr>
              <a:lnSpc>
                <a:spcPct val="100000"/>
              </a:lnSpc>
            </a:pPr>
            <a:endParaRPr lang="es-ES" sz="1100" spc="-45" dirty="0" smtClean="0">
              <a:latin typeface="Trebuchet MS" panose="020B0603020202020204" pitchFamily="34" charset="0"/>
              <a:cs typeface="Arial MT"/>
            </a:endParaRPr>
          </a:p>
          <a:p>
            <a:pPr>
              <a:lnSpc>
                <a:spcPct val="100000"/>
              </a:lnSpc>
            </a:pPr>
            <a:endParaRPr lang="es-ES" sz="1100" spc="-45" dirty="0">
              <a:latin typeface="Trebuchet MS" panose="020B0603020202020204" pitchFamily="34" charset="0"/>
              <a:cs typeface="Arial MT"/>
            </a:endParaRPr>
          </a:p>
          <a:p>
            <a:pPr>
              <a:lnSpc>
                <a:spcPct val="100000"/>
              </a:lnSpc>
            </a:pPr>
            <a:endParaRPr lang="es-ES" sz="1100" spc="-45" dirty="0" smtClean="0">
              <a:latin typeface="Trebuchet MS" panose="020B0603020202020204" pitchFamily="34" charset="0"/>
              <a:cs typeface="Arial MT"/>
            </a:endParaRPr>
          </a:p>
          <a:p>
            <a:pPr>
              <a:lnSpc>
                <a:spcPct val="100000"/>
              </a:lnSpc>
            </a:pPr>
            <a:endParaRPr lang="es-ES" sz="1100" spc="-45" dirty="0">
              <a:latin typeface="Trebuchet MS" panose="020B0603020202020204" pitchFamily="34" charset="0"/>
              <a:cs typeface="Arial MT"/>
            </a:endParaRPr>
          </a:p>
          <a:p>
            <a:pPr>
              <a:lnSpc>
                <a:spcPct val="100000"/>
              </a:lnSpc>
            </a:pPr>
            <a:endParaRPr lang="es-ES" sz="1100" spc="-45" dirty="0" smtClean="0">
              <a:latin typeface="Trebuchet MS" panose="020B0603020202020204" pitchFamily="34" charset="0"/>
              <a:cs typeface="Arial MT"/>
            </a:endParaRPr>
          </a:p>
          <a:p>
            <a:pPr>
              <a:lnSpc>
                <a:spcPct val="100000"/>
              </a:lnSpc>
            </a:pPr>
            <a:endParaRPr lang="es-ES" sz="1100" spc="-45" dirty="0">
              <a:latin typeface="Trebuchet MS" panose="020B0603020202020204" pitchFamily="34" charset="0"/>
              <a:cs typeface="Arial MT"/>
            </a:endParaRPr>
          </a:p>
          <a:p>
            <a:pPr>
              <a:lnSpc>
                <a:spcPct val="100000"/>
              </a:lnSpc>
            </a:pPr>
            <a:r>
              <a:rPr lang="es-ES" sz="1100" b="1" spc="-45" dirty="0">
                <a:latin typeface="Trebuchet MS" panose="020B0603020202020204" pitchFamily="34" charset="0"/>
                <a:cs typeface="Arial MT"/>
              </a:rPr>
              <a:t>Figura </a:t>
            </a:r>
            <a:r>
              <a:rPr lang="es-ES" sz="1100" b="1" spc="-45" dirty="0" smtClean="0">
                <a:latin typeface="Trebuchet MS" panose="020B0603020202020204" pitchFamily="34" charset="0"/>
                <a:cs typeface="Arial MT"/>
              </a:rPr>
              <a:t>11.9 </a:t>
            </a:r>
            <a:r>
              <a:rPr lang="es-ES" sz="1100" b="1" spc="-45" dirty="0">
                <a:latin typeface="Trebuchet MS" panose="020B0603020202020204" pitchFamily="34" charset="0"/>
                <a:cs typeface="Arial MT"/>
              </a:rPr>
              <a:t>Determinación de la longitud de línea para una caldera</a:t>
            </a:r>
          </a:p>
          <a:p>
            <a:pPr algn="just">
              <a:lnSpc>
                <a:spcPct val="100000"/>
              </a:lnSpc>
            </a:pPr>
            <a:endParaRPr lang="es-ES" sz="1100" spc="-45" dirty="0">
              <a:latin typeface="Trebuchet MS" panose="020B0603020202020204" pitchFamily="34" charset="0"/>
              <a:cs typeface="Arial MT"/>
            </a:endParaRPr>
          </a:p>
          <a:p>
            <a:pPr algn="just">
              <a:lnSpc>
                <a:spcPct val="100000"/>
              </a:lnSpc>
            </a:pPr>
            <a:r>
              <a:rPr lang="es-ES" sz="1100" spc="-45" dirty="0" smtClean="0">
                <a:latin typeface="Trebuchet MS" panose="020B0603020202020204" pitchFamily="34" charset="0"/>
                <a:cs typeface="Arial MT"/>
              </a:rPr>
              <a:t>Dada </a:t>
            </a:r>
            <a:r>
              <a:rPr lang="es-ES" sz="1100" spc="-45" dirty="0">
                <a:latin typeface="Trebuchet MS" panose="020B0603020202020204" pitchFamily="34" charset="0"/>
                <a:cs typeface="Arial MT"/>
              </a:rPr>
              <a:t>la conexión de un cable trifásico NYY-J 4 x 10 mm2 de 20 m de longitud (Figura 11.9) a una caldera de 30 kW, protección por </a:t>
            </a:r>
            <a:r>
              <a:rPr lang="es-ES" sz="1100" spc="-45" dirty="0" err="1">
                <a:latin typeface="Trebuchet MS" panose="020B0603020202020204" pitchFamily="34" charset="0"/>
                <a:cs typeface="Arial MT"/>
              </a:rPr>
              <a:t>magnetotérmico</a:t>
            </a:r>
            <a:r>
              <a:rPr lang="es-ES" sz="1100" spc="-45" dirty="0">
                <a:latin typeface="Trebuchet MS" panose="020B0603020202020204" pitchFamily="34" charset="0"/>
                <a:cs typeface="Arial MT"/>
              </a:rPr>
              <a:t>, característica C. La resistencia de </a:t>
            </a:r>
            <a:r>
              <a:rPr lang="es-ES" sz="1100" spc="-45" dirty="0" smtClean="0">
                <a:latin typeface="Trebuchet MS" panose="020B0603020202020204" pitchFamily="34" charset="0"/>
                <a:cs typeface="Arial MT"/>
              </a:rPr>
              <a:t>lazo </a:t>
            </a:r>
            <a:r>
              <a:rPr lang="es-ES" sz="1100" spc="-45" dirty="0">
                <a:latin typeface="Trebuchet MS" panose="020B0603020202020204" pitchFamily="34" charset="0"/>
                <a:cs typeface="Arial MT"/>
              </a:rPr>
              <a:t>es Z1 = 200 </a:t>
            </a:r>
            <a:r>
              <a:rPr lang="es-ES" sz="1100" spc="-45" dirty="0" err="1">
                <a:latin typeface="Trebuchet MS" panose="020B0603020202020204" pitchFamily="34" charset="0"/>
                <a:cs typeface="Arial MT"/>
              </a:rPr>
              <a:t>mΩ</a:t>
            </a:r>
            <a:r>
              <a:rPr lang="es-ES" sz="1100" spc="-45" dirty="0">
                <a:latin typeface="Trebuchet MS" panose="020B0603020202020204" pitchFamily="34" charset="0"/>
                <a:cs typeface="Arial MT"/>
              </a:rPr>
              <a:t>, U = 400 V. Encuentre la longitud permitida de acuerdo con IEC 60 364, página complementaria 5.</a:t>
            </a:r>
          </a:p>
          <a:p>
            <a:pPr algn="just">
              <a:lnSpc>
                <a:spcPct val="100000"/>
              </a:lnSpc>
            </a:pPr>
            <a:r>
              <a:rPr lang="es-ES" sz="1100" spc="-45" dirty="0">
                <a:latin typeface="Trebuchet MS" panose="020B0603020202020204" pitchFamily="34" charset="0"/>
                <a:cs typeface="Arial MT"/>
              </a:rPr>
              <a:t>Solución:</a:t>
            </a: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a:p>
            <a:pPr marL="171450" indent="-171450" algn="just">
              <a:lnSpc>
                <a:spcPct val="100000"/>
              </a:lnSpc>
              <a:buFont typeface="Arial" panose="020B0604020202020204" pitchFamily="34" charset="0"/>
              <a:buChar char="•"/>
            </a:pPr>
            <a:r>
              <a:rPr lang="es-ES" sz="1100" spc="-45" dirty="0">
                <a:latin typeface="Trebuchet MS" panose="020B0603020202020204" pitchFamily="34" charset="0"/>
                <a:cs typeface="Arial MT"/>
              </a:rPr>
              <a:t>Corriente nominal del dispositivo de protección contra sobrecarga In = 50 A</a:t>
            </a:r>
          </a:p>
          <a:p>
            <a:pPr algn="just">
              <a:lnSpc>
                <a:spcPct val="100000"/>
              </a:lnSpc>
            </a:pPr>
            <a:endParaRPr lang="es-ES" sz="1100" spc="-45" dirty="0">
              <a:latin typeface="Trebuchet MS" panose="020B0603020202020204" pitchFamily="34" charset="0"/>
              <a:cs typeface="Arial MT"/>
            </a:endParaRPr>
          </a:p>
          <a:p>
            <a:pPr algn="just">
              <a:lnSpc>
                <a:spcPct val="100000"/>
              </a:lnSpc>
            </a:pPr>
            <a:r>
              <a:rPr lang="es-ES" sz="1100" spc="-45" dirty="0">
                <a:latin typeface="Trebuchet MS" panose="020B0603020202020204" pitchFamily="34" charset="0"/>
                <a:cs typeface="Arial MT"/>
              </a:rPr>
              <a:t>De la página complementaria 5 de IEC 60 364, Tabla 6, se encuentran los siguientes valores: Longitud máxima de línea = 55 m, corriente mínima de cortocircuito = 500 A.</a:t>
            </a:r>
          </a:p>
          <a:p>
            <a:pPr algn="just">
              <a:lnSpc>
                <a:spcPct val="100000"/>
              </a:lnSpc>
            </a:pPr>
            <a:r>
              <a:rPr lang="es-ES" sz="1100" spc="-45" dirty="0">
                <a:latin typeface="Trebuchet MS" panose="020B0603020202020204" pitchFamily="34" charset="0"/>
                <a:cs typeface="Arial MT"/>
              </a:rPr>
              <a:t>De la Tabla 25: Longitud de línea para la caída de voltaje dada ∆U = 3 %.</a:t>
            </a: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p:txBody>
      </p:sp>
      <p:pic>
        <p:nvPicPr>
          <p:cNvPr id="23" name="Imagen 22"/>
          <p:cNvPicPr>
            <a:picLocks noChangeAspect="1"/>
          </p:cNvPicPr>
          <p:nvPr/>
        </p:nvPicPr>
        <p:blipFill>
          <a:blip r:embed="rId2"/>
          <a:stretch>
            <a:fillRect/>
          </a:stretch>
        </p:blipFill>
        <p:spPr>
          <a:xfrm>
            <a:off x="990600" y="495300"/>
            <a:ext cx="1676400" cy="1828800"/>
          </a:xfrm>
          <a:prstGeom prst="rect">
            <a:avLst/>
          </a:prstGeom>
        </p:spPr>
      </p:pic>
      <p:pic>
        <p:nvPicPr>
          <p:cNvPr id="24" name="Imagen 23"/>
          <p:cNvPicPr>
            <a:picLocks noChangeAspect="1"/>
          </p:cNvPicPr>
          <p:nvPr/>
        </p:nvPicPr>
        <p:blipFill>
          <a:blip r:embed="rId3"/>
          <a:stretch>
            <a:fillRect/>
          </a:stretch>
        </p:blipFill>
        <p:spPr>
          <a:xfrm>
            <a:off x="228600" y="3324225"/>
            <a:ext cx="2762250" cy="295275"/>
          </a:xfrm>
          <a:prstGeom prst="rect">
            <a:avLst/>
          </a:prstGeom>
        </p:spPr>
      </p:pic>
      <p:pic>
        <p:nvPicPr>
          <p:cNvPr id="25" name="Imagen 24"/>
          <p:cNvPicPr>
            <a:picLocks noChangeAspect="1"/>
          </p:cNvPicPr>
          <p:nvPr/>
        </p:nvPicPr>
        <p:blipFill>
          <a:blip r:embed="rId4"/>
          <a:stretch>
            <a:fillRect/>
          </a:stretch>
        </p:blipFill>
        <p:spPr>
          <a:xfrm>
            <a:off x="790574" y="4619625"/>
            <a:ext cx="2200276" cy="447675"/>
          </a:xfrm>
          <a:prstGeom prst="rect">
            <a:avLst/>
          </a:prstGeom>
        </p:spPr>
      </p:pic>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98377"/>
            <a:ext cx="5181599" cy="5365187"/>
          </a:xfrm>
          <a:prstGeom prst="rect">
            <a:avLst/>
          </a:prstGeom>
        </p:spPr>
        <p:txBody>
          <a:bodyPr vert="horz" wrap="square" lIns="0" tIns="12065" rIns="0" bIns="0" rtlCol="0">
            <a:spAutoFit/>
          </a:bodyPr>
          <a:lstStyle/>
          <a:p>
            <a:pPr algn="just">
              <a:lnSpc>
                <a:spcPct val="100000"/>
              </a:lnSpc>
            </a:pPr>
            <a:r>
              <a:rPr lang="es-ES" sz="1100" b="1" spc="-45" dirty="0" smtClean="0">
                <a:latin typeface="Trebuchet MS" panose="020B0603020202020204" pitchFamily="34" charset="0"/>
                <a:cs typeface="Arial MT"/>
              </a:rPr>
              <a:t>11.5.5 </a:t>
            </a:r>
            <a:r>
              <a:rPr lang="es-ES" sz="1100" b="1" spc="-45" dirty="0">
                <a:latin typeface="Trebuchet MS" panose="020B0603020202020204" pitchFamily="34" charset="0"/>
                <a:cs typeface="Arial MT"/>
              </a:rPr>
              <a:t>Ejemplo 5: Edificio de apartamentos sin calentamiento eléctrico de agua</a:t>
            </a:r>
          </a:p>
          <a:p>
            <a:pPr algn="just">
              <a:lnSpc>
                <a:spcPct val="100000"/>
              </a:lnSpc>
            </a:pPr>
            <a:endParaRPr lang="es-ES" sz="1100" spc="-45" dirty="0">
              <a:latin typeface="Trebuchet MS" panose="020B0603020202020204" pitchFamily="34" charset="0"/>
              <a:cs typeface="Arial MT"/>
            </a:endParaRPr>
          </a:p>
          <a:p>
            <a:pPr algn="just">
              <a:lnSpc>
                <a:spcPct val="100000"/>
              </a:lnSpc>
            </a:pPr>
            <a:r>
              <a:rPr lang="es-ES" sz="1100" spc="-45" dirty="0">
                <a:latin typeface="Trebuchet MS" panose="020B0603020202020204" pitchFamily="34" charset="0"/>
                <a:cs typeface="Arial MT"/>
              </a:rPr>
              <a:t>Un edificio de apartamentos sin calentador de agua eléctrico, con un tablero de montaje de medidor central, se debe planificar de acuerdo con la Figura 11.10. </a:t>
            </a:r>
            <a:r>
              <a:rPr lang="es-ES" sz="1100" spc="-45" dirty="0" smtClean="0">
                <a:latin typeface="Trebuchet MS" panose="020B0603020202020204" pitchFamily="34" charset="0"/>
                <a:cs typeface="Arial MT"/>
              </a:rPr>
              <a:t>Responder </a:t>
            </a:r>
            <a:r>
              <a:rPr lang="es-ES" sz="1100" spc="-45" dirty="0">
                <a:latin typeface="Trebuchet MS" panose="020B0603020202020204" pitchFamily="34" charset="0"/>
                <a:cs typeface="Arial MT"/>
              </a:rPr>
              <a:t>las siguientes preguntas:</a:t>
            </a:r>
          </a:p>
          <a:p>
            <a:pPr algn="just">
              <a:lnSpc>
                <a:spcPct val="100000"/>
              </a:lnSpc>
            </a:pPr>
            <a:endParaRPr lang="es-ES" sz="1100" spc="-45" dirty="0">
              <a:latin typeface="Trebuchet MS" panose="020B0603020202020204" pitchFamily="34" charset="0"/>
              <a:cs typeface="Arial MT"/>
            </a:endParaRPr>
          </a:p>
          <a:p>
            <a:pPr algn="just">
              <a:lnSpc>
                <a:spcPct val="100000"/>
              </a:lnSpc>
            </a:pPr>
            <a:r>
              <a:rPr lang="es-ES" sz="1100" spc="-45" dirty="0">
                <a:latin typeface="Trebuchet MS" panose="020B0603020202020204" pitchFamily="34" charset="0"/>
                <a:cs typeface="Arial MT"/>
              </a:rPr>
              <a:t>A Determinación del requerimiento de </a:t>
            </a:r>
            <a:r>
              <a:rPr lang="es-ES" sz="1100" spc="-45" dirty="0" smtClean="0">
                <a:latin typeface="Trebuchet MS" panose="020B0603020202020204" pitchFamily="34" charset="0"/>
                <a:cs typeface="Arial MT"/>
              </a:rPr>
              <a:t>potencia:</a:t>
            </a:r>
          </a:p>
          <a:p>
            <a:pPr algn="just">
              <a:lnSpc>
                <a:spcPct val="100000"/>
              </a:lnSpc>
            </a:pPr>
            <a:endParaRPr lang="es-ES" sz="1100" spc="-45" dirty="0">
              <a:latin typeface="Trebuchet MS" panose="020B0603020202020204" pitchFamily="34" charset="0"/>
              <a:cs typeface="Arial MT"/>
            </a:endParaRPr>
          </a:p>
          <a:p>
            <a:pPr marL="228600" indent="-228600" algn="just">
              <a:lnSpc>
                <a:spcPct val="100000"/>
              </a:lnSpc>
              <a:buFont typeface="+mj-lt"/>
              <a:buAutoNum type="arabicPeriod"/>
            </a:pPr>
            <a:r>
              <a:rPr lang="es-ES" sz="1100" spc="-45" dirty="0">
                <a:latin typeface="Trebuchet MS" panose="020B0603020202020204" pitchFamily="34" charset="0"/>
                <a:cs typeface="Arial MT"/>
              </a:rPr>
              <a:t>Tablero de montaje de medidor central, 15 unidades de apartamento en una línea principal, fusible de 100 A, </a:t>
            </a:r>
            <a:r>
              <a:rPr lang="es-ES" sz="1100" spc="-45" dirty="0" smtClean="0">
                <a:latin typeface="Trebuchet MS" panose="020B0603020202020204" pitchFamily="34" charset="0"/>
                <a:cs typeface="Arial MT"/>
              </a:rPr>
              <a:t>P1 </a:t>
            </a:r>
            <a:r>
              <a:rPr lang="es-ES" sz="1100" spc="-45" dirty="0">
                <a:latin typeface="Trebuchet MS" panose="020B0603020202020204" pitchFamily="34" charset="0"/>
                <a:cs typeface="Arial MT"/>
              </a:rPr>
              <a:t>≈ 64 </a:t>
            </a:r>
            <a:r>
              <a:rPr lang="es-ES" sz="1100" spc="-45" dirty="0" err="1">
                <a:latin typeface="Trebuchet MS" panose="020B0603020202020204" pitchFamily="34" charset="0"/>
                <a:cs typeface="Arial MT"/>
              </a:rPr>
              <a:t>kVA</a:t>
            </a:r>
            <a:r>
              <a:rPr lang="es-ES" sz="1100" spc="-45" dirty="0">
                <a:latin typeface="Trebuchet MS" panose="020B0603020202020204" pitchFamily="34" charset="0"/>
                <a:cs typeface="Arial MT"/>
              </a:rPr>
              <a:t>, fusible NH00 de 100 A</a:t>
            </a:r>
          </a:p>
          <a:p>
            <a:pPr marL="228600" indent="-228600" algn="just">
              <a:lnSpc>
                <a:spcPct val="100000"/>
              </a:lnSpc>
              <a:buFont typeface="+mj-lt"/>
              <a:buAutoNum type="arabicPeriod"/>
            </a:pPr>
            <a:r>
              <a:rPr lang="es-ES" sz="1100" spc="-45" dirty="0">
                <a:latin typeface="Trebuchet MS" panose="020B0603020202020204" pitchFamily="34" charset="0"/>
                <a:cs typeface="Arial MT"/>
              </a:rPr>
              <a:t>Requerimiento total P2 = 11 </a:t>
            </a:r>
            <a:r>
              <a:rPr lang="es-ES" sz="1100" spc="-45" dirty="0" err="1">
                <a:latin typeface="Trebuchet MS" panose="020B0603020202020204" pitchFamily="34" charset="0"/>
                <a:cs typeface="Arial MT"/>
              </a:rPr>
              <a:t>kVA</a:t>
            </a:r>
            <a:r>
              <a:rPr lang="es-ES" sz="1100" spc="-45" dirty="0">
                <a:latin typeface="Trebuchet MS" panose="020B0603020202020204" pitchFamily="34" charset="0"/>
                <a:cs typeface="Arial MT"/>
              </a:rPr>
              <a:t> · 0,7 = 7,7 </a:t>
            </a:r>
            <a:r>
              <a:rPr lang="es-ES" sz="1100" spc="-45" dirty="0" err="1" smtClean="0">
                <a:latin typeface="Trebuchet MS" panose="020B0603020202020204" pitchFamily="34" charset="0"/>
                <a:cs typeface="Arial MT"/>
              </a:rPr>
              <a:t>kVA</a:t>
            </a:r>
            <a:endParaRPr lang="es-ES" sz="1100" spc="-45" dirty="0" smtClean="0">
              <a:latin typeface="Trebuchet MS" panose="020B0603020202020204" pitchFamily="34" charset="0"/>
              <a:cs typeface="Arial MT"/>
            </a:endParaRPr>
          </a:p>
          <a:p>
            <a:pPr marL="228600" indent="-228600" algn="just">
              <a:lnSpc>
                <a:spcPct val="100000"/>
              </a:lnSpc>
              <a:buFont typeface="+mj-lt"/>
              <a:buAutoNum type="arabicPeriod"/>
            </a:pPr>
            <a:endParaRPr lang="es-ES" sz="1100" spc="-45" dirty="0">
              <a:latin typeface="Trebuchet MS" panose="020B0603020202020204" pitchFamily="34" charset="0"/>
              <a:cs typeface="Arial MT"/>
            </a:endParaRPr>
          </a:p>
          <a:p>
            <a:pPr marL="228600" indent="-228600" algn="just">
              <a:lnSpc>
                <a:spcPct val="100000"/>
              </a:lnSpc>
              <a:buFont typeface="+mj-lt"/>
              <a:buAutoNum type="arabicPeriod"/>
            </a:pPr>
            <a:r>
              <a:rPr lang="es-ES" sz="1100" spc="-45" dirty="0">
                <a:latin typeface="Trebuchet MS" panose="020B0603020202020204" pitchFamily="34" charset="0"/>
                <a:cs typeface="Arial MT"/>
              </a:rPr>
              <a:t>Oficina P3 = </a:t>
            </a:r>
            <a:r>
              <a:rPr lang="es-ES" sz="1100" spc="-45" dirty="0" smtClean="0">
                <a:latin typeface="Trebuchet MS" panose="020B0603020202020204" pitchFamily="34" charset="0"/>
                <a:cs typeface="Arial MT"/>
              </a:rPr>
              <a:t>80 </a:t>
            </a:r>
            <a:r>
              <a:rPr lang="es-ES" sz="1100" spc="-45" dirty="0" err="1" smtClean="0">
                <a:latin typeface="Trebuchet MS" panose="020B0603020202020204" pitchFamily="34" charset="0"/>
                <a:cs typeface="Arial MT"/>
              </a:rPr>
              <a:t>kVA</a:t>
            </a:r>
            <a:r>
              <a:rPr lang="es-ES" sz="1100" spc="-45" dirty="0" smtClean="0">
                <a:latin typeface="Trebuchet MS" panose="020B0603020202020204" pitchFamily="34" charset="0"/>
                <a:cs typeface="Arial MT"/>
              </a:rPr>
              <a:t> </a:t>
            </a:r>
            <a:r>
              <a:rPr lang="es-ES" sz="1100" spc="-45" dirty="0">
                <a:latin typeface="Trebuchet MS" panose="020B0603020202020204" pitchFamily="34" charset="0"/>
                <a:cs typeface="Arial MT"/>
              </a:rPr>
              <a:t>· 0,7 = 56 </a:t>
            </a:r>
            <a:r>
              <a:rPr lang="es-ES" sz="1100" spc="-45" dirty="0" err="1">
                <a:latin typeface="Trebuchet MS" panose="020B0603020202020204" pitchFamily="34" charset="0"/>
                <a:cs typeface="Arial MT"/>
              </a:rPr>
              <a:t>kVA</a:t>
            </a:r>
            <a:r>
              <a:rPr lang="es-ES" sz="1100" spc="-45" dirty="0">
                <a:latin typeface="Trebuchet MS" panose="020B0603020202020204" pitchFamily="34" charset="0"/>
                <a:cs typeface="Arial MT"/>
              </a:rPr>
              <a:t> 4. C </a:t>
            </a:r>
            <a:r>
              <a:rPr lang="es-ES" sz="1100" spc="-45" dirty="0" smtClean="0">
                <a:latin typeface="Trebuchet MS" panose="020B0603020202020204" pitchFamily="34" charset="0"/>
                <a:cs typeface="Arial MT"/>
              </a:rPr>
              <a:t>PT </a:t>
            </a:r>
            <a:r>
              <a:rPr lang="es-ES" sz="1100" spc="-45" dirty="0">
                <a:latin typeface="Trebuchet MS" panose="020B0603020202020204" pitchFamily="34" charset="0"/>
                <a:cs typeface="Arial MT"/>
              </a:rPr>
              <a:t>= P1 + P2 + P3 = 127,7 </a:t>
            </a:r>
            <a:r>
              <a:rPr lang="es-ES" sz="1100" spc="-45" dirty="0" err="1" smtClean="0">
                <a:latin typeface="Trebuchet MS" panose="020B0603020202020204" pitchFamily="34" charset="0"/>
                <a:cs typeface="Arial MT"/>
              </a:rPr>
              <a:t>kVA</a:t>
            </a:r>
            <a:endParaRPr lang="es-ES" sz="1100" spc="-45" dirty="0" smtClean="0">
              <a:latin typeface="Trebuchet MS" panose="020B0603020202020204" pitchFamily="34" charset="0"/>
              <a:cs typeface="Arial MT"/>
            </a:endParaRPr>
          </a:p>
          <a:p>
            <a:pPr marL="228600" indent="-228600" algn="just">
              <a:lnSpc>
                <a:spcPct val="100000"/>
              </a:lnSpc>
              <a:buFont typeface="+mj-lt"/>
              <a:buAutoNum type="arabicPeriod"/>
            </a:pPr>
            <a:endParaRPr lang="es-ES" sz="1100" spc="-45" dirty="0">
              <a:latin typeface="Trebuchet MS" panose="020B0603020202020204" pitchFamily="34" charset="0"/>
              <a:cs typeface="Arial MT"/>
            </a:endParaRPr>
          </a:p>
          <a:p>
            <a:pPr marL="228600" indent="-228600" algn="just">
              <a:lnSpc>
                <a:spcPct val="100000"/>
              </a:lnSpc>
              <a:buFont typeface="+mj-lt"/>
              <a:buAutoNum type="arabicPeriod"/>
            </a:pPr>
            <a:endParaRPr lang="es-ES" sz="1100" b="1" spc="-45" dirty="0" smtClean="0">
              <a:latin typeface="Trebuchet MS" panose="020B0603020202020204" pitchFamily="34" charset="0"/>
              <a:cs typeface="Arial MT"/>
            </a:endParaRPr>
          </a:p>
          <a:p>
            <a:pPr marR="5080" algn="just">
              <a:lnSpc>
                <a:spcPct val="103899"/>
              </a:lnSpc>
              <a:spcBef>
                <a:spcPts val="60"/>
              </a:spcBef>
            </a:pPr>
            <a:r>
              <a:rPr lang="es-ES" sz="1100" b="1" spc="-30" dirty="0" smtClean="0">
                <a:latin typeface="Trebuchet MS" panose="020B0603020202020204" pitchFamily="34" charset="0"/>
                <a:cs typeface="Arial MT"/>
              </a:rPr>
              <a:t>B </a:t>
            </a:r>
            <a:r>
              <a:rPr lang="es-ES" sz="1100" b="1" spc="-30" dirty="0">
                <a:latin typeface="Trebuchet MS" panose="020B0603020202020204" pitchFamily="34" charset="0"/>
                <a:cs typeface="Arial MT"/>
              </a:rPr>
              <a:t>Cálculo de las corrientes nominales, selección de líneas y dispositivos de protección contra </a:t>
            </a:r>
            <a:r>
              <a:rPr lang="es-ES" sz="1100" b="1" spc="-30" dirty="0" err="1">
                <a:latin typeface="Trebuchet MS" panose="020B0603020202020204" pitchFamily="34" charset="0"/>
                <a:cs typeface="Arial MT"/>
              </a:rPr>
              <a:t>sobrecorriente</a:t>
            </a:r>
            <a:r>
              <a:rPr lang="es-ES" sz="1100" b="1" spc="-30" dirty="0">
                <a:latin typeface="Trebuchet MS" panose="020B0603020202020204" pitchFamily="34" charset="0"/>
                <a:cs typeface="Arial MT"/>
              </a:rPr>
              <a:t>:</a:t>
            </a:r>
          </a:p>
          <a:p>
            <a:pPr marL="446088" marR="5080" indent="-228600" algn="just">
              <a:lnSpc>
                <a:spcPct val="103899"/>
              </a:lnSpc>
              <a:spcBef>
                <a:spcPts val="60"/>
              </a:spcBef>
              <a:buFont typeface="+mj-lt"/>
              <a:buAutoNum type="alphaLcParenR"/>
            </a:pPr>
            <a:r>
              <a:rPr lang="es-ES" sz="1100" b="1" spc="-30" dirty="0" smtClean="0">
                <a:latin typeface="Trebuchet MS" panose="020B0603020202020204" pitchFamily="34" charset="0"/>
                <a:cs typeface="Arial MT"/>
              </a:rPr>
              <a:t>Corriente </a:t>
            </a:r>
            <a:r>
              <a:rPr lang="es-ES" sz="1100" b="1" spc="-30" dirty="0">
                <a:latin typeface="Trebuchet MS" panose="020B0603020202020204" pitchFamily="34" charset="0"/>
                <a:cs typeface="Arial MT"/>
              </a:rPr>
              <a:t>de funcionamiento con </a:t>
            </a:r>
            <a:r>
              <a:rPr lang="es-ES" sz="1100" b="1" spc="-30" dirty="0" err="1">
                <a:latin typeface="Trebuchet MS" panose="020B0603020202020204" pitchFamily="34" charset="0"/>
                <a:cs typeface="Arial MT"/>
              </a:rPr>
              <a:t>cos</a:t>
            </a:r>
            <a:r>
              <a:rPr lang="es-ES" sz="1100" b="1" spc="-30" dirty="0">
                <a:latin typeface="Trebuchet MS" panose="020B0603020202020204" pitchFamily="34" charset="0"/>
                <a:cs typeface="Arial MT"/>
              </a:rPr>
              <a:t> φ = </a:t>
            </a:r>
            <a:r>
              <a:rPr lang="es-ES" sz="1100" b="1" spc="-30" dirty="0" smtClean="0">
                <a:latin typeface="Trebuchet MS" panose="020B0603020202020204" pitchFamily="34" charset="0"/>
                <a:cs typeface="Arial MT"/>
              </a:rPr>
              <a:t>0.95</a:t>
            </a:r>
            <a:r>
              <a:rPr lang="es-ES" sz="1100" b="1" spc="-30" dirty="0">
                <a:latin typeface="Trebuchet MS" panose="020B0603020202020204" pitchFamily="34" charset="0"/>
                <a:cs typeface="Arial MT"/>
              </a:rPr>
              <a:t>:</a:t>
            </a:r>
          </a:p>
          <a:p>
            <a:pPr marR="5080" algn="just">
              <a:lnSpc>
                <a:spcPct val="103899"/>
              </a:lnSpc>
              <a:spcBef>
                <a:spcPts val="60"/>
              </a:spcBef>
            </a:pPr>
            <a:endParaRPr lang="es-ES" sz="1100" spc="-30" dirty="0" smtClean="0">
              <a:latin typeface="Trebuchet MS" panose="020B0603020202020204" pitchFamily="34" charset="0"/>
              <a:cs typeface="Arial MT"/>
            </a:endParaRPr>
          </a:p>
          <a:p>
            <a:pPr marR="5080" algn="just">
              <a:lnSpc>
                <a:spcPct val="103899"/>
              </a:lnSpc>
              <a:spcBef>
                <a:spcPts val="60"/>
              </a:spcBef>
            </a:pPr>
            <a:endParaRPr lang="es-ES" sz="1100" spc="-30" dirty="0">
              <a:latin typeface="Trebuchet MS" panose="020B0603020202020204" pitchFamily="34" charset="0"/>
              <a:cs typeface="Arial MT"/>
            </a:endParaRPr>
          </a:p>
          <a:p>
            <a:pPr marR="5080" algn="just">
              <a:lnSpc>
                <a:spcPct val="103899"/>
              </a:lnSpc>
              <a:spcBef>
                <a:spcPts val="60"/>
              </a:spcBef>
            </a:pPr>
            <a:endParaRPr lang="es-ES" sz="1100" spc="-30" dirty="0" smtClean="0">
              <a:latin typeface="Trebuchet MS" panose="020B0603020202020204" pitchFamily="34" charset="0"/>
              <a:cs typeface="Arial MT"/>
            </a:endParaRPr>
          </a:p>
          <a:p>
            <a:pPr marR="5080" algn="just">
              <a:lnSpc>
                <a:spcPct val="103899"/>
              </a:lnSpc>
              <a:spcBef>
                <a:spcPts val="60"/>
              </a:spcBef>
            </a:pPr>
            <a:endParaRPr lang="es-ES" sz="1100" b="1" spc="-30" dirty="0">
              <a:latin typeface="Trebuchet MS" panose="020B0603020202020204" pitchFamily="34" charset="0"/>
              <a:cs typeface="Arial MT"/>
            </a:endParaRPr>
          </a:p>
          <a:p>
            <a:pPr marL="446088" marR="5080" indent="-228600" algn="just">
              <a:lnSpc>
                <a:spcPct val="103899"/>
              </a:lnSpc>
              <a:spcBef>
                <a:spcPts val="60"/>
              </a:spcBef>
              <a:buFont typeface="+mj-lt"/>
              <a:buAutoNum type="alphaLcParenR" startAt="2"/>
            </a:pPr>
            <a:r>
              <a:rPr lang="es-ES" sz="1100" b="1" spc="-30" dirty="0">
                <a:latin typeface="Trebuchet MS" panose="020B0603020202020204" pitchFamily="34" charset="0"/>
                <a:cs typeface="Arial MT"/>
              </a:rPr>
              <a:t>Equipo de protección en cuadro de servicio: NH1-200 </a:t>
            </a:r>
            <a:r>
              <a:rPr lang="es-ES" sz="1100" b="1" spc="-30" dirty="0" smtClean="0">
                <a:latin typeface="Trebuchet MS" panose="020B0603020202020204" pitchFamily="34" charset="0"/>
                <a:cs typeface="Arial MT"/>
              </a:rPr>
              <a:t>A</a:t>
            </a:r>
          </a:p>
          <a:p>
            <a:pPr marL="446088" marR="5080" indent="-228600" algn="just">
              <a:lnSpc>
                <a:spcPct val="103899"/>
              </a:lnSpc>
              <a:spcBef>
                <a:spcPts val="60"/>
              </a:spcBef>
              <a:buFont typeface="+mj-lt"/>
              <a:buAutoNum type="alphaLcParenR" startAt="2"/>
            </a:pPr>
            <a:r>
              <a:rPr lang="es-ES" sz="1100" b="1" spc="-30" dirty="0" smtClean="0">
                <a:latin typeface="Trebuchet MS" panose="020B0603020202020204" pitchFamily="34" charset="0"/>
                <a:cs typeface="Arial MT"/>
              </a:rPr>
              <a:t>0elección </a:t>
            </a:r>
            <a:r>
              <a:rPr lang="es-ES" sz="1100" b="1" spc="-30" dirty="0">
                <a:latin typeface="Trebuchet MS" panose="020B0603020202020204" pitchFamily="34" charset="0"/>
                <a:cs typeface="Arial MT"/>
              </a:rPr>
              <a:t>de línea:</a:t>
            </a:r>
          </a:p>
          <a:p>
            <a:pPr marR="5080" algn="just">
              <a:lnSpc>
                <a:spcPct val="103899"/>
              </a:lnSpc>
              <a:spcBef>
                <a:spcPts val="60"/>
              </a:spcBef>
            </a:pPr>
            <a:r>
              <a:rPr lang="es-ES" sz="1100" spc="-30" dirty="0" smtClean="0">
                <a:latin typeface="Trebuchet MS" panose="020B0603020202020204" pitchFamily="34" charset="0"/>
                <a:cs typeface="Arial MT"/>
              </a:rPr>
              <a:t>Instalación </a:t>
            </a:r>
            <a:r>
              <a:rPr lang="es-ES" sz="1100" spc="-30" dirty="0">
                <a:latin typeface="Trebuchet MS" panose="020B0603020202020204" pitchFamily="34" charset="0"/>
                <a:cs typeface="Arial MT"/>
              </a:rPr>
              <a:t>en pared, 25 °C, sin agrupamiento. Factor de corrección por temperatura:</a:t>
            </a:r>
          </a:p>
          <a:p>
            <a:pPr marR="5080" algn="just">
              <a:lnSpc>
                <a:spcPct val="103899"/>
              </a:lnSpc>
              <a:spcBef>
                <a:spcPts val="60"/>
              </a:spcBef>
            </a:pPr>
            <a:r>
              <a:rPr lang="es-ES" sz="1100" spc="-30" dirty="0">
                <a:latin typeface="Trebuchet MS" panose="020B0603020202020204" pitchFamily="34" charset="0"/>
                <a:cs typeface="Arial MT"/>
              </a:rPr>
              <a:t>f1 = 1,06, factor de corrección para instalación en pared: f2 = 0,95.</a:t>
            </a:r>
          </a:p>
          <a:p>
            <a:pPr marR="5080" algn="just">
              <a:lnSpc>
                <a:spcPct val="103899"/>
              </a:lnSpc>
              <a:spcBef>
                <a:spcPts val="60"/>
              </a:spcBef>
            </a:pPr>
            <a:endParaRPr lang="es-ES" sz="1100" spc="-30" dirty="0" smtClean="0">
              <a:latin typeface="Trebuchet MS" panose="020B0603020202020204" pitchFamily="34" charset="0"/>
              <a:cs typeface="Arial MT"/>
            </a:endParaRPr>
          </a:p>
          <a:p>
            <a:pPr marR="5080" algn="just">
              <a:lnSpc>
                <a:spcPct val="103899"/>
              </a:lnSpc>
              <a:spcBef>
                <a:spcPts val="60"/>
              </a:spcBef>
            </a:pPr>
            <a:endParaRPr lang="es-ES" sz="1100" spc="-30" dirty="0" smtClean="0">
              <a:latin typeface="Trebuchet MS" panose="020B0603020202020204" pitchFamily="34" charset="0"/>
              <a:cs typeface="Arial MT"/>
            </a:endParaRPr>
          </a:p>
          <a:p>
            <a:pPr marR="5080" algn="just">
              <a:lnSpc>
                <a:spcPct val="103899"/>
              </a:lnSpc>
              <a:spcBef>
                <a:spcPts val="60"/>
              </a:spcBef>
            </a:pPr>
            <a:r>
              <a:rPr lang="es-ES" sz="1100" spc="-30" dirty="0" smtClean="0">
                <a:latin typeface="Trebuchet MS" panose="020B0603020202020204" pitchFamily="34" charset="0"/>
                <a:cs typeface="Arial MT"/>
              </a:rPr>
              <a:t>De </a:t>
            </a:r>
            <a:r>
              <a:rPr lang="es-ES" sz="1100" spc="-30" dirty="0">
                <a:latin typeface="Trebuchet MS" panose="020B0603020202020204" pitchFamily="34" charset="0"/>
                <a:cs typeface="Arial MT"/>
              </a:rPr>
              <a:t>la Tabla 11.17, </a:t>
            </a:r>
            <a:r>
              <a:rPr lang="es-ES" sz="1100" spc="-30" dirty="0" err="1">
                <a:latin typeface="Trebuchet MS" panose="020B0603020202020204" pitchFamily="34" charset="0"/>
                <a:cs typeface="Arial MT"/>
              </a:rPr>
              <a:t>Iz</a:t>
            </a:r>
            <a:r>
              <a:rPr lang="es-ES" sz="1100" spc="-30" dirty="0">
                <a:latin typeface="Trebuchet MS" panose="020B0603020202020204" pitchFamily="34" charset="0"/>
                <a:cs typeface="Arial MT"/>
              </a:rPr>
              <a:t>' es </a:t>
            </a:r>
            <a:r>
              <a:rPr lang="es-ES" sz="1100" spc="-30" dirty="0" smtClean="0">
                <a:latin typeface="Trebuchet MS" panose="020B0603020202020204" pitchFamily="34" charset="0"/>
                <a:cs typeface="Arial MT"/>
              </a:rPr>
              <a:t> 202 </a:t>
            </a:r>
            <a:r>
              <a:rPr lang="es-ES" sz="1100" spc="-30" dirty="0">
                <a:latin typeface="Trebuchet MS" panose="020B0603020202020204" pitchFamily="34" charset="0"/>
                <a:cs typeface="Arial MT"/>
              </a:rPr>
              <a:t>A con NYCWY 4 x 70 mm2</a:t>
            </a:r>
            <a:r>
              <a:rPr lang="es-ES" sz="1100" spc="-30" dirty="0" smtClean="0">
                <a:latin typeface="Trebuchet MS" panose="020B0603020202020204" pitchFamily="34" charset="0"/>
                <a:cs typeface="Arial MT"/>
              </a:rPr>
              <a:t>.</a:t>
            </a:r>
            <a:endParaRPr sz="1100" dirty="0">
              <a:latin typeface="Trebuchet MS" panose="020B0603020202020204" pitchFamily="34" charset="0"/>
              <a:cs typeface="Arial MT"/>
            </a:endParaRPr>
          </a:p>
        </p:txBody>
      </p:sp>
      <p:pic>
        <p:nvPicPr>
          <p:cNvPr id="2" name="Imagen 1"/>
          <p:cNvPicPr>
            <a:picLocks noChangeAspect="1"/>
          </p:cNvPicPr>
          <p:nvPr/>
        </p:nvPicPr>
        <p:blipFill rotWithShape="1">
          <a:blip r:embed="rId2"/>
          <a:srcRect t="14809"/>
          <a:stretch/>
        </p:blipFill>
        <p:spPr>
          <a:xfrm>
            <a:off x="152400" y="2552700"/>
            <a:ext cx="2133600" cy="217711"/>
          </a:xfrm>
          <a:prstGeom prst="rect">
            <a:avLst/>
          </a:prstGeom>
        </p:spPr>
      </p:pic>
      <p:pic>
        <p:nvPicPr>
          <p:cNvPr id="4" name="Imagen 3"/>
          <p:cNvPicPr>
            <a:picLocks noChangeAspect="1"/>
          </p:cNvPicPr>
          <p:nvPr/>
        </p:nvPicPr>
        <p:blipFill>
          <a:blip r:embed="rId3"/>
          <a:stretch>
            <a:fillRect/>
          </a:stretch>
        </p:blipFill>
        <p:spPr>
          <a:xfrm>
            <a:off x="5410200" y="190499"/>
            <a:ext cx="3505200" cy="4267201"/>
          </a:xfrm>
          <a:prstGeom prst="rect">
            <a:avLst/>
          </a:prstGeom>
        </p:spPr>
      </p:pic>
      <p:sp>
        <p:nvSpPr>
          <p:cNvPr id="5" name="Rectángulo 4"/>
          <p:cNvSpPr/>
          <p:nvPr/>
        </p:nvSpPr>
        <p:spPr>
          <a:xfrm>
            <a:off x="5219700" y="4457700"/>
            <a:ext cx="3886200" cy="432875"/>
          </a:xfrm>
          <a:prstGeom prst="rect">
            <a:avLst/>
          </a:prstGeom>
        </p:spPr>
        <p:txBody>
          <a:bodyPr wrap="square">
            <a:spAutoFit/>
          </a:bodyPr>
          <a:lstStyle/>
          <a:p>
            <a:pPr marR="5080" algn="ctr">
              <a:lnSpc>
                <a:spcPct val="103899"/>
              </a:lnSpc>
              <a:spcBef>
                <a:spcPts val="60"/>
              </a:spcBef>
            </a:pPr>
            <a:r>
              <a:rPr lang="es-ES" sz="1100" b="1" spc="-30" dirty="0" smtClean="0">
                <a:latin typeface="Trebuchet MS" panose="020B0603020202020204" pitchFamily="34" charset="0"/>
                <a:cs typeface="Arial MT"/>
              </a:rPr>
              <a:t>Figura </a:t>
            </a:r>
            <a:r>
              <a:rPr lang="es-ES" sz="1100" b="1" spc="-30" dirty="0">
                <a:latin typeface="Trebuchet MS" panose="020B0603020202020204" pitchFamily="34" charset="0"/>
                <a:cs typeface="Arial MT"/>
              </a:rPr>
              <a:t>11.l0 Edificio de apartamentos con un tablero de montaje de medidor central</a:t>
            </a:r>
          </a:p>
        </p:txBody>
      </p:sp>
      <p:pic>
        <p:nvPicPr>
          <p:cNvPr id="6" name="Imagen 5"/>
          <p:cNvPicPr>
            <a:picLocks noChangeAspect="1"/>
          </p:cNvPicPr>
          <p:nvPr/>
        </p:nvPicPr>
        <p:blipFill>
          <a:blip r:embed="rId4"/>
          <a:stretch>
            <a:fillRect/>
          </a:stretch>
        </p:blipFill>
        <p:spPr>
          <a:xfrm>
            <a:off x="723899" y="3543300"/>
            <a:ext cx="2095500" cy="361950"/>
          </a:xfrm>
          <a:prstGeom prst="rect">
            <a:avLst/>
          </a:prstGeom>
        </p:spPr>
      </p:pic>
      <p:pic>
        <p:nvPicPr>
          <p:cNvPr id="7" name="Imagen 6"/>
          <p:cNvPicPr>
            <a:picLocks noChangeAspect="1"/>
          </p:cNvPicPr>
          <p:nvPr/>
        </p:nvPicPr>
        <p:blipFill>
          <a:blip r:embed="rId5"/>
          <a:stretch>
            <a:fillRect/>
          </a:stretch>
        </p:blipFill>
        <p:spPr>
          <a:xfrm>
            <a:off x="745164" y="4939051"/>
            <a:ext cx="2124074" cy="304800"/>
          </a:xfrm>
          <a:prstGeom prst="rect">
            <a:avLst/>
          </a:prstGeom>
        </p:spPr>
      </p:pic>
    </p:spTree>
    <p:extLst>
      <p:ext uri="{BB962C8B-B14F-4D97-AF65-F5344CB8AC3E}">
        <p14:creationId xmlns:p14="http://schemas.microsoft.com/office/powerpoint/2010/main" val="1513384111"/>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800" y="259532"/>
            <a:ext cx="5029200" cy="5455468"/>
          </a:xfrm>
          <a:prstGeom prst="rect">
            <a:avLst/>
          </a:prstGeom>
        </p:spPr>
        <p:txBody>
          <a:bodyPr vert="horz" wrap="square" lIns="0" tIns="12065" rIns="0" bIns="0" rtlCol="0">
            <a:spAutoFit/>
          </a:bodyPr>
          <a:lstStyle/>
          <a:p>
            <a:pPr marR="5080" algn="just">
              <a:lnSpc>
                <a:spcPct val="103899"/>
              </a:lnSpc>
              <a:spcBef>
                <a:spcPts val="60"/>
              </a:spcBef>
            </a:pPr>
            <a:r>
              <a:rPr lang="es-ES" sz="1100" b="1" spc="-30" dirty="0">
                <a:latin typeface="Trebuchet MS" panose="020B0603020202020204" pitchFamily="34" charset="0"/>
                <a:cs typeface="Arial MT"/>
              </a:rPr>
              <a:t>1. Tablero de montaje de alimentador a medidor para requisitos generales:</a:t>
            </a:r>
          </a:p>
          <a:p>
            <a:pPr marR="5080" algn="just">
              <a:lnSpc>
                <a:spcPct val="103899"/>
              </a:lnSpc>
              <a:spcBef>
                <a:spcPts val="60"/>
              </a:spcBef>
            </a:pPr>
            <a:r>
              <a:rPr lang="es-ES" sz="1100" spc="-30" dirty="0" smtClean="0">
                <a:latin typeface="Trebuchet MS" panose="020B0603020202020204" pitchFamily="34" charset="0"/>
                <a:cs typeface="Arial MT"/>
              </a:rPr>
              <a:t>Dado: </a:t>
            </a:r>
            <a:r>
              <a:rPr lang="es-ES" sz="1100" spc="-30" dirty="0">
                <a:latin typeface="Trebuchet MS" panose="020B0603020202020204" pitchFamily="34" charset="0"/>
                <a:cs typeface="Arial MT"/>
              </a:rPr>
              <a:t>In = 63 A con NYM-J 5 x 16 mm2 (sistema TN-S):</a:t>
            </a:r>
            <a:endParaRPr lang="es-ES" sz="800" dirty="0">
              <a:latin typeface="Arial MT"/>
              <a:cs typeface="Arial MT"/>
            </a:endParaRPr>
          </a:p>
          <a:p>
            <a:pPr algn="just">
              <a:lnSpc>
                <a:spcPct val="100000"/>
              </a:lnSpc>
            </a:pPr>
            <a:endParaRPr lang="es-ES" sz="1100" spc="-50" dirty="0" smtClean="0">
              <a:latin typeface="Trebuchet MS" panose="020B0603020202020204" pitchFamily="34" charset="0"/>
              <a:cs typeface="Arial MT"/>
            </a:endParaRPr>
          </a:p>
          <a:p>
            <a:pPr algn="just">
              <a:lnSpc>
                <a:spcPct val="100000"/>
              </a:lnSpc>
            </a:pPr>
            <a:r>
              <a:rPr lang="es-ES" sz="1100" spc="-50" dirty="0" smtClean="0">
                <a:latin typeface="Trebuchet MS" panose="020B0603020202020204" pitchFamily="34" charset="0"/>
                <a:cs typeface="Arial MT"/>
              </a:rPr>
              <a:t>Instalación </a:t>
            </a:r>
            <a:r>
              <a:rPr lang="es-ES" sz="1100" spc="-50" dirty="0">
                <a:latin typeface="Trebuchet MS" panose="020B0603020202020204" pitchFamily="34" charset="0"/>
                <a:cs typeface="Arial MT"/>
              </a:rPr>
              <a:t>tipo C, sin agrupación. De la Tabla 11.9, la capacidad de </a:t>
            </a:r>
            <a:r>
              <a:rPr lang="es-ES" sz="1100" spc="-50" dirty="0" smtClean="0">
                <a:latin typeface="Trebuchet MS" panose="020B0603020202020204" pitchFamily="34" charset="0"/>
                <a:cs typeface="Arial MT"/>
              </a:rPr>
              <a:t>corriente de carga </a:t>
            </a:r>
            <a:r>
              <a:rPr lang="es-ES" sz="1100" spc="-50" dirty="0" err="1" smtClean="0">
                <a:latin typeface="Trebuchet MS" panose="020B0603020202020204" pitchFamily="34" charset="0"/>
                <a:cs typeface="Arial MT"/>
              </a:rPr>
              <a:t>Iz</a:t>
            </a:r>
            <a:r>
              <a:rPr lang="es-ES" sz="1100" spc="-50" dirty="0" smtClean="0">
                <a:latin typeface="Trebuchet MS" panose="020B0603020202020204" pitchFamily="34" charset="0"/>
                <a:cs typeface="Arial MT"/>
              </a:rPr>
              <a:t> </a:t>
            </a:r>
            <a:r>
              <a:rPr lang="es-ES" sz="1100" spc="-50" dirty="0">
                <a:latin typeface="Trebuchet MS" panose="020B0603020202020204" pitchFamily="34" charset="0"/>
                <a:cs typeface="Arial MT"/>
              </a:rPr>
              <a:t>es entonces 81 A </a:t>
            </a:r>
            <a:r>
              <a:rPr lang="es-ES" sz="1100" spc="-50" dirty="0" smtClean="0">
                <a:latin typeface="Trebuchet MS" panose="020B0603020202020204" pitchFamily="34" charset="0"/>
                <a:cs typeface="Arial MT"/>
              </a:rPr>
              <a:t>e</a:t>
            </a:r>
            <a:endParaRPr lang="es-ES" sz="1100" spc="-50" dirty="0">
              <a:latin typeface="Trebuchet MS" panose="020B0603020202020204" pitchFamily="34" charset="0"/>
              <a:cs typeface="Arial MT"/>
            </a:endParaRPr>
          </a:p>
          <a:p>
            <a:pPr lvl="2" algn="just"/>
            <a:endParaRPr lang="es-ES" sz="1100" b="1" spc="-50" dirty="0">
              <a:latin typeface="Trebuchet MS" panose="020B0603020202020204" pitchFamily="34" charset="0"/>
              <a:cs typeface="Arial MT"/>
            </a:endParaRPr>
          </a:p>
          <a:p>
            <a:pPr lvl="2" algn="just"/>
            <a:r>
              <a:rPr lang="es-ES" sz="1100" b="1" spc="-50" dirty="0">
                <a:latin typeface="Trebuchet MS" panose="020B0603020202020204" pitchFamily="34" charset="0"/>
                <a:cs typeface="Arial MT"/>
              </a:rPr>
              <a:t>In ≤ </a:t>
            </a:r>
            <a:r>
              <a:rPr lang="es-ES" sz="1100" b="1" spc="-50" dirty="0" err="1">
                <a:latin typeface="Trebuchet MS" panose="020B0603020202020204" pitchFamily="34" charset="0"/>
                <a:cs typeface="Arial MT"/>
              </a:rPr>
              <a:t>Iz</a:t>
            </a:r>
            <a:r>
              <a:rPr lang="es-ES" sz="1100" b="1" spc="-50" dirty="0">
                <a:latin typeface="Trebuchet MS" panose="020B0603020202020204" pitchFamily="34" charset="0"/>
                <a:cs typeface="Arial MT"/>
              </a:rPr>
              <a:t> = 63 A ≤ 81 A</a:t>
            </a:r>
          </a:p>
          <a:p>
            <a:pPr algn="just">
              <a:lnSpc>
                <a:spcPct val="100000"/>
              </a:lnSpc>
            </a:pPr>
            <a:endParaRPr lang="es-ES" sz="1100" b="1" spc="-50" dirty="0">
              <a:latin typeface="Trebuchet MS" panose="020B0603020202020204" pitchFamily="34" charset="0"/>
              <a:cs typeface="Arial MT"/>
            </a:endParaRPr>
          </a:p>
          <a:p>
            <a:pPr algn="just">
              <a:lnSpc>
                <a:spcPct val="100000"/>
              </a:lnSpc>
            </a:pPr>
            <a:r>
              <a:rPr lang="es-ES" sz="1100" b="1" spc="-50" dirty="0">
                <a:latin typeface="Trebuchet MS" panose="020B0603020202020204" pitchFamily="34" charset="0"/>
                <a:cs typeface="Arial MT"/>
              </a:rPr>
              <a:t>2. Alimentador a oficina:</a:t>
            </a:r>
          </a:p>
          <a:p>
            <a:pPr algn="just">
              <a:lnSpc>
                <a:spcPct val="100000"/>
              </a:lnSpc>
            </a:pPr>
            <a:r>
              <a:rPr lang="es-ES" sz="1100" spc="-50" dirty="0">
                <a:latin typeface="Trebuchet MS" panose="020B0603020202020204" pitchFamily="34" charset="0"/>
                <a:cs typeface="Arial MT"/>
              </a:rPr>
              <a:t>Instalación tipo B2, con 25 °C</a:t>
            </a:r>
          </a:p>
          <a:p>
            <a:pPr algn="just">
              <a:lnSpc>
                <a:spcPct val="100000"/>
              </a:lnSpc>
            </a:pPr>
            <a:endParaRPr lang="es-ES" sz="1100" spc="-50" dirty="0" smtClean="0">
              <a:latin typeface="Trebuchet MS" panose="020B0603020202020204" pitchFamily="34" charset="0"/>
              <a:cs typeface="Arial MT"/>
            </a:endParaRPr>
          </a:p>
          <a:p>
            <a:pPr algn="just">
              <a:lnSpc>
                <a:spcPct val="100000"/>
              </a:lnSpc>
            </a:pPr>
            <a:endParaRPr lang="es-ES" sz="1100" spc="-50" dirty="0">
              <a:latin typeface="Trebuchet MS" panose="020B0603020202020204" pitchFamily="34" charset="0"/>
              <a:cs typeface="Arial MT"/>
            </a:endParaRPr>
          </a:p>
          <a:p>
            <a:pPr algn="just">
              <a:lnSpc>
                <a:spcPct val="100000"/>
              </a:lnSpc>
            </a:pPr>
            <a:endParaRPr lang="es-ES" sz="1100" spc="-50" dirty="0">
              <a:latin typeface="Trebuchet MS" panose="020B0603020202020204" pitchFamily="34" charset="0"/>
              <a:cs typeface="Arial MT"/>
            </a:endParaRPr>
          </a:p>
          <a:p>
            <a:pPr algn="just">
              <a:lnSpc>
                <a:spcPct val="100000"/>
              </a:lnSpc>
            </a:pPr>
            <a:r>
              <a:rPr lang="es-ES" sz="1100" spc="-50" dirty="0">
                <a:latin typeface="Trebuchet MS" panose="020B0603020202020204" pitchFamily="34" charset="0"/>
                <a:cs typeface="Arial MT"/>
              </a:rPr>
              <a:t>Corriente nominal del dispositivo de protección contra </a:t>
            </a:r>
            <a:r>
              <a:rPr lang="es-ES" sz="1100" spc="-50" dirty="0" err="1">
                <a:latin typeface="Trebuchet MS" panose="020B0603020202020204" pitchFamily="34" charset="0"/>
                <a:cs typeface="Arial MT"/>
              </a:rPr>
              <a:t>sobrecorriente</a:t>
            </a:r>
            <a:r>
              <a:rPr lang="es-ES" sz="1100" spc="-50" dirty="0">
                <a:latin typeface="Trebuchet MS" panose="020B0603020202020204" pitchFamily="34" charset="0"/>
                <a:cs typeface="Arial MT"/>
              </a:rPr>
              <a:t> seleccionado: 100 A Capacidad de carga de corriente de la Tabla 11.9: 101 A</a:t>
            </a:r>
          </a:p>
          <a:p>
            <a:pPr algn="just">
              <a:lnSpc>
                <a:spcPct val="100000"/>
              </a:lnSpc>
            </a:pPr>
            <a:endParaRPr lang="es-ES" sz="1100" b="1" spc="-50" dirty="0">
              <a:latin typeface="Trebuchet MS" panose="020B0603020202020204" pitchFamily="34" charset="0"/>
              <a:cs typeface="Arial MT"/>
            </a:endParaRPr>
          </a:p>
          <a:p>
            <a:pPr lvl="2" algn="just"/>
            <a:r>
              <a:rPr lang="es-ES" sz="1100" b="1" spc="-50" dirty="0">
                <a:latin typeface="Trebuchet MS" panose="020B0603020202020204" pitchFamily="34" charset="0"/>
                <a:cs typeface="Arial MT"/>
              </a:rPr>
              <a:t>In ≤ </a:t>
            </a:r>
            <a:r>
              <a:rPr lang="es-ES" sz="1100" b="1" spc="-50" dirty="0" err="1">
                <a:latin typeface="Trebuchet MS" panose="020B0603020202020204" pitchFamily="34" charset="0"/>
                <a:cs typeface="Arial MT"/>
              </a:rPr>
              <a:t>Iz</a:t>
            </a:r>
            <a:r>
              <a:rPr lang="es-ES" sz="1100" b="1" spc="-50" dirty="0">
                <a:latin typeface="Trebuchet MS" panose="020B0603020202020204" pitchFamily="34" charset="0"/>
                <a:cs typeface="Arial MT"/>
              </a:rPr>
              <a:t> = 100 A ≤ 101 </a:t>
            </a:r>
            <a:r>
              <a:rPr lang="es-ES" sz="1100" b="1" spc="-50" dirty="0" smtClean="0">
                <a:latin typeface="Trebuchet MS" panose="020B0603020202020204" pitchFamily="34" charset="0"/>
                <a:cs typeface="Arial MT"/>
              </a:rPr>
              <a:t>A</a:t>
            </a:r>
          </a:p>
          <a:p>
            <a:pPr algn="just">
              <a:lnSpc>
                <a:spcPct val="100000"/>
              </a:lnSpc>
            </a:pPr>
            <a:endParaRPr lang="es-ES" sz="1100" b="1" spc="-50" dirty="0">
              <a:latin typeface="Trebuchet MS" panose="020B0603020202020204" pitchFamily="34" charset="0"/>
              <a:cs typeface="Arial MT"/>
            </a:endParaRPr>
          </a:p>
          <a:p>
            <a:pPr algn="just">
              <a:lnSpc>
                <a:spcPct val="100000"/>
              </a:lnSpc>
            </a:pPr>
            <a:r>
              <a:rPr lang="es-ES" sz="1100" spc="-50" dirty="0">
                <a:latin typeface="Trebuchet MS" panose="020B0603020202020204" pitchFamily="34" charset="0"/>
                <a:cs typeface="Arial MT"/>
              </a:rPr>
              <a:t>Sección de línea: NYM-J 5 x 35 mm2</a:t>
            </a:r>
          </a:p>
          <a:p>
            <a:pPr algn="just">
              <a:lnSpc>
                <a:spcPct val="100000"/>
              </a:lnSpc>
            </a:pPr>
            <a:endParaRPr lang="es-ES" sz="1100" spc="-50" dirty="0">
              <a:latin typeface="Trebuchet MS" panose="020B0603020202020204" pitchFamily="34" charset="0"/>
              <a:cs typeface="Arial MT"/>
            </a:endParaRPr>
          </a:p>
          <a:p>
            <a:pPr algn="just">
              <a:lnSpc>
                <a:spcPct val="100000"/>
              </a:lnSpc>
            </a:pPr>
            <a:r>
              <a:rPr lang="es-ES" sz="1100" b="1" spc="-50" dirty="0">
                <a:latin typeface="Trebuchet MS" panose="020B0603020202020204" pitchFamily="34" charset="0"/>
                <a:cs typeface="Arial MT"/>
              </a:rPr>
              <a:t>3. Sistema de distribución de alimentador a medidor:</a:t>
            </a:r>
          </a:p>
          <a:p>
            <a:pPr algn="just">
              <a:lnSpc>
                <a:spcPct val="100000"/>
              </a:lnSpc>
            </a:pPr>
            <a:r>
              <a:rPr lang="es-ES" sz="1100" spc="-50" dirty="0">
                <a:latin typeface="Trebuchet MS" panose="020B0603020202020204" pitchFamily="34" charset="0"/>
                <a:cs typeface="Arial MT"/>
              </a:rPr>
              <a:t>Instalación tipo B2, con 25 °C, sin agrupamiento</a:t>
            </a:r>
          </a:p>
          <a:p>
            <a:pPr algn="just">
              <a:lnSpc>
                <a:spcPct val="100000"/>
              </a:lnSpc>
            </a:pPr>
            <a:endParaRPr lang="es-ES" sz="1100" spc="-50" dirty="0" smtClean="0">
              <a:latin typeface="Trebuchet MS" panose="020B0603020202020204" pitchFamily="34" charset="0"/>
              <a:cs typeface="Arial MT"/>
            </a:endParaRPr>
          </a:p>
          <a:p>
            <a:pPr algn="just">
              <a:lnSpc>
                <a:spcPct val="100000"/>
              </a:lnSpc>
            </a:pPr>
            <a:endParaRPr lang="es-ES" sz="1100" spc="-50" dirty="0">
              <a:latin typeface="Trebuchet MS" panose="020B0603020202020204" pitchFamily="34" charset="0"/>
              <a:cs typeface="Arial MT"/>
            </a:endParaRPr>
          </a:p>
          <a:p>
            <a:pPr algn="just">
              <a:lnSpc>
                <a:spcPct val="100000"/>
              </a:lnSpc>
            </a:pPr>
            <a:endParaRPr lang="es-ES" sz="1100" spc="-50" dirty="0">
              <a:latin typeface="Trebuchet MS" panose="020B0603020202020204" pitchFamily="34" charset="0"/>
              <a:cs typeface="Arial MT"/>
            </a:endParaRPr>
          </a:p>
          <a:p>
            <a:pPr algn="just">
              <a:lnSpc>
                <a:spcPct val="100000"/>
              </a:lnSpc>
            </a:pPr>
            <a:r>
              <a:rPr lang="es-ES" sz="1100" spc="-50" dirty="0">
                <a:latin typeface="Trebuchet MS" panose="020B0603020202020204" pitchFamily="34" charset="0"/>
                <a:cs typeface="Arial MT"/>
              </a:rPr>
              <a:t>Corriente nominal del dispositivo de protección contra </a:t>
            </a:r>
            <a:r>
              <a:rPr lang="es-ES" sz="1100" spc="-50" dirty="0" err="1">
                <a:latin typeface="Trebuchet MS" panose="020B0603020202020204" pitchFamily="34" charset="0"/>
                <a:cs typeface="Arial MT"/>
              </a:rPr>
              <a:t>sobrecorriente</a:t>
            </a:r>
            <a:r>
              <a:rPr lang="es-ES" sz="1100" spc="-50" dirty="0">
                <a:latin typeface="Trebuchet MS" panose="020B0603020202020204" pitchFamily="34" charset="0"/>
                <a:cs typeface="Arial MT"/>
              </a:rPr>
              <a:t> seleccionado: 100 A Capacidad de </a:t>
            </a:r>
            <a:r>
              <a:rPr lang="es-ES" sz="1100" spc="-50" dirty="0" smtClean="0">
                <a:latin typeface="Trebuchet MS" panose="020B0603020202020204" pitchFamily="34" charset="0"/>
                <a:cs typeface="Arial MT"/>
              </a:rPr>
              <a:t>corriente de carga, </a:t>
            </a:r>
            <a:r>
              <a:rPr lang="es-ES" sz="1100" spc="-50" dirty="0">
                <a:latin typeface="Trebuchet MS" panose="020B0603020202020204" pitchFamily="34" charset="0"/>
                <a:cs typeface="Arial MT"/>
              </a:rPr>
              <a:t>de la Tabla 11.9: 101 A</a:t>
            </a:r>
          </a:p>
          <a:p>
            <a:pPr lvl="2" algn="just"/>
            <a:endParaRPr lang="es-ES" sz="1100" b="1" spc="-50" dirty="0">
              <a:latin typeface="Trebuchet MS" panose="020B0603020202020204" pitchFamily="34" charset="0"/>
              <a:cs typeface="Arial MT"/>
            </a:endParaRPr>
          </a:p>
          <a:p>
            <a:pPr lvl="2" algn="just"/>
            <a:r>
              <a:rPr lang="es-ES" sz="1100" b="1" spc="-50" dirty="0">
                <a:latin typeface="Trebuchet MS" panose="020B0603020202020204" pitchFamily="34" charset="0"/>
                <a:cs typeface="Arial MT"/>
              </a:rPr>
              <a:t>In ≤ </a:t>
            </a:r>
            <a:r>
              <a:rPr lang="es-ES" sz="1100" b="1" spc="-50" dirty="0" err="1">
                <a:latin typeface="Trebuchet MS" panose="020B0603020202020204" pitchFamily="34" charset="0"/>
                <a:cs typeface="Arial MT"/>
              </a:rPr>
              <a:t>Iz</a:t>
            </a:r>
            <a:r>
              <a:rPr lang="es-ES" sz="1100" b="1" spc="-50" dirty="0">
                <a:latin typeface="Trebuchet MS" panose="020B0603020202020204" pitchFamily="34" charset="0"/>
                <a:cs typeface="Arial MT"/>
              </a:rPr>
              <a:t> = 100 A ≤ 101 </a:t>
            </a:r>
            <a:r>
              <a:rPr lang="es-ES" sz="1100" b="1" spc="-50" dirty="0" smtClean="0">
                <a:latin typeface="Trebuchet MS" panose="020B0603020202020204" pitchFamily="34" charset="0"/>
                <a:cs typeface="Arial MT"/>
              </a:rPr>
              <a:t>A</a:t>
            </a:r>
          </a:p>
          <a:p>
            <a:pPr algn="just">
              <a:lnSpc>
                <a:spcPct val="100000"/>
              </a:lnSpc>
            </a:pPr>
            <a:endParaRPr lang="es-ES" sz="1100" spc="-50" dirty="0">
              <a:latin typeface="Trebuchet MS" panose="020B0603020202020204" pitchFamily="34" charset="0"/>
              <a:cs typeface="Arial MT"/>
            </a:endParaRPr>
          </a:p>
          <a:p>
            <a:pPr algn="just">
              <a:lnSpc>
                <a:spcPct val="100000"/>
              </a:lnSpc>
            </a:pPr>
            <a:r>
              <a:rPr lang="es-ES" sz="1100" spc="-50" dirty="0">
                <a:latin typeface="Trebuchet MS" panose="020B0603020202020204" pitchFamily="34" charset="0"/>
                <a:cs typeface="Arial MT"/>
              </a:rPr>
              <a:t>Sección de línea: NYM-J 5 x 35 </a:t>
            </a:r>
            <a:r>
              <a:rPr lang="es-ES" sz="1100" spc="-50" dirty="0" smtClean="0">
                <a:latin typeface="Trebuchet MS" panose="020B0603020202020204" pitchFamily="34" charset="0"/>
                <a:cs typeface="Arial MT"/>
              </a:rPr>
              <a:t>mm2</a:t>
            </a:r>
          </a:p>
        </p:txBody>
      </p:sp>
      <p:pic>
        <p:nvPicPr>
          <p:cNvPr id="18" name="Imagen 17"/>
          <p:cNvPicPr>
            <a:picLocks noChangeAspect="1"/>
          </p:cNvPicPr>
          <p:nvPr/>
        </p:nvPicPr>
        <p:blipFill>
          <a:blip r:embed="rId2"/>
          <a:stretch>
            <a:fillRect/>
          </a:stretch>
        </p:blipFill>
        <p:spPr>
          <a:xfrm>
            <a:off x="971550" y="1880554"/>
            <a:ext cx="2286000" cy="380999"/>
          </a:xfrm>
          <a:prstGeom prst="rect">
            <a:avLst/>
          </a:prstGeom>
        </p:spPr>
      </p:pic>
      <p:pic>
        <p:nvPicPr>
          <p:cNvPr id="19" name="Imagen 18"/>
          <p:cNvPicPr>
            <a:picLocks noChangeAspect="1"/>
          </p:cNvPicPr>
          <p:nvPr/>
        </p:nvPicPr>
        <p:blipFill>
          <a:blip r:embed="rId3"/>
          <a:stretch>
            <a:fillRect/>
          </a:stretch>
        </p:blipFill>
        <p:spPr>
          <a:xfrm>
            <a:off x="948513" y="3924300"/>
            <a:ext cx="2266950" cy="400050"/>
          </a:xfrm>
          <a:prstGeom prst="rect">
            <a:avLst/>
          </a:prstGeom>
        </p:spPr>
      </p:pic>
      <p:sp>
        <p:nvSpPr>
          <p:cNvPr id="20" name="object 3"/>
          <p:cNvSpPr txBox="1"/>
          <p:nvPr/>
        </p:nvSpPr>
        <p:spPr>
          <a:xfrm>
            <a:off x="5410200" y="259532"/>
            <a:ext cx="3429000" cy="1881028"/>
          </a:xfrm>
          <a:prstGeom prst="rect">
            <a:avLst/>
          </a:prstGeom>
        </p:spPr>
        <p:txBody>
          <a:bodyPr vert="horz" wrap="square" lIns="0" tIns="12065" rIns="0" bIns="0" rtlCol="0">
            <a:spAutoFit/>
          </a:bodyPr>
          <a:lstStyle/>
          <a:p>
            <a:pPr marR="5080" algn="just">
              <a:lnSpc>
                <a:spcPct val="103899"/>
              </a:lnSpc>
              <a:spcBef>
                <a:spcPts val="60"/>
              </a:spcBef>
            </a:pPr>
            <a:r>
              <a:rPr lang="es-ES" sz="1100" b="1" spc="-50" dirty="0" smtClean="0">
                <a:latin typeface="Trebuchet MS" panose="020B0603020202020204" pitchFamily="34" charset="0"/>
                <a:cs typeface="Arial MT"/>
              </a:rPr>
              <a:t>4.  Alimentadores </a:t>
            </a:r>
            <a:r>
              <a:rPr lang="es-ES" sz="1100" b="1" spc="-50" dirty="0">
                <a:latin typeface="Trebuchet MS" panose="020B0603020202020204" pitchFamily="34" charset="0"/>
                <a:cs typeface="Arial MT"/>
              </a:rPr>
              <a:t>a unidades de apartamento:</a:t>
            </a:r>
          </a:p>
          <a:p>
            <a:pPr algn="just">
              <a:lnSpc>
                <a:spcPct val="100000"/>
              </a:lnSpc>
            </a:pPr>
            <a:r>
              <a:rPr lang="es-ES" sz="1100" spc="-50" dirty="0">
                <a:latin typeface="Trebuchet MS" panose="020B0603020202020204" pitchFamily="34" charset="0"/>
                <a:cs typeface="Arial MT"/>
              </a:rPr>
              <a:t>Instalación tipo B1, In = 63 A, capacidad de carga de corriente </a:t>
            </a:r>
            <a:r>
              <a:rPr lang="es-ES" sz="1100" spc="-50" dirty="0" err="1">
                <a:latin typeface="Trebuchet MS" panose="020B0603020202020204" pitchFamily="34" charset="0"/>
                <a:cs typeface="Arial MT"/>
              </a:rPr>
              <a:t>Iz</a:t>
            </a:r>
            <a:r>
              <a:rPr lang="es-ES" sz="1100" spc="-50" dirty="0">
                <a:latin typeface="Trebuchet MS" panose="020B0603020202020204" pitchFamily="34" charset="0"/>
                <a:cs typeface="Arial MT"/>
              </a:rPr>
              <a:t> de la Tabla 11.6 = 72 A</a:t>
            </a:r>
          </a:p>
          <a:p>
            <a:pPr lvl="2" algn="just"/>
            <a:r>
              <a:rPr lang="es-ES" sz="1100" b="1" spc="-50" dirty="0" smtClean="0">
                <a:latin typeface="Trebuchet MS" panose="020B0603020202020204" pitchFamily="34" charset="0"/>
                <a:cs typeface="Arial MT"/>
              </a:rPr>
              <a:t>In </a:t>
            </a:r>
            <a:r>
              <a:rPr lang="es-ES" sz="1100" b="1" spc="-50" dirty="0">
                <a:latin typeface="Trebuchet MS" panose="020B0603020202020204" pitchFamily="34" charset="0"/>
                <a:cs typeface="Arial MT"/>
              </a:rPr>
              <a:t>≤ </a:t>
            </a:r>
            <a:r>
              <a:rPr lang="es-ES" sz="1100" b="1" spc="-50" dirty="0" err="1">
                <a:latin typeface="Trebuchet MS" panose="020B0603020202020204" pitchFamily="34" charset="0"/>
                <a:cs typeface="Arial MT"/>
              </a:rPr>
              <a:t>Iz</a:t>
            </a:r>
            <a:r>
              <a:rPr lang="es-ES" sz="1100" b="1" spc="-50" dirty="0">
                <a:latin typeface="Trebuchet MS" panose="020B0603020202020204" pitchFamily="34" charset="0"/>
                <a:cs typeface="Arial MT"/>
              </a:rPr>
              <a:t> = 63 A ≤ 72 A</a:t>
            </a:r>
          </a:p>
          <a:p>
            <a:pPr algn="just">
              <a:lnSpc>
                <a:spcPct val="100000"/>
              </a:lnSpc>
            </a:pPr>
            <a:r>
              <a:rPr lang="es-ES" sz="1100" spc="-50" dirty="0">
                <a:latin typeface="Trebuchet MS" panose="020B0603020202020204" pitchFamily="34" charset="0"/>
                <a:cs typeface="Arial MT"/>
              </a:rPr>
              <a:t>Sección de línea: NYM-J 5 x 16 mm2</a:t>
            </a:r>
          </a:p>
          <a:p>
            <a:pPr algn="just">
              <a:lnSpc>
                <a:spcPct val="100000"/>
              </a:lnSpc>
            </a:pPr>
            <a:endParaRPr lang="es-ES" sz="1100" spc="-50" dirty="0">
              <a:latin typeface="Trebuchet MS" panose="020B0603020202020204" pitchFamily="34" charset="0"/>
              <a:cs typeface="Arial MT"/>
            </a:endParaRPr>
          </a:p>
          <a:p>
            <a:pPr algn="just">
              <a:lnSpc>
                <a:spcPct val="100000"/>
              </a:lnSpc>
            </a:pPr>
            <a:r>
              <a:rPr lang="es-ES" sz="1100" b="1" spc="-50" dirty="0" smtClean="0">
                <a:latin typeface="Trebuchet MS" panose="020B0603020202020204" pitchFamily="34" charset="0"/>
                <a:cs typeface="Arial MT"/>
              </a:rPr>
              <a:t>5.  Circuitos </a:t>
            </a:r>
            <a:r>
              <a:rPr lang="es-ES" sz="1100" b="1" spc="-50" dirty="0">
                <a:latin typeface="Trebuchet MS" panose="020B0603020202020204" pitchFamily="34" charset="0"/>
                <a:cs typeface="Arial MT"/>
              </a:rPr>
              <a:t>eléctricos para instalación de apartamentos:</a:t>
            </a:r>
          </a:p>
          <a:p>
            <a:pPr algn="just">
              <a:lnSpc>
                <a:spcPct val="100000"/>
              </a:lnSpc>
            </a:pPr>
            <a:r>
              <a:rPr lang="es-ES" sz="1100" spc="-50" dirty="0">
                <a:latin typeface="Trebuchet MS" panose="020B0603020202020204" pitchFamily="34" charset="0"/>
                <a:cs typeface="Arial MT"/>
              </a:rPr>
              <a:t>Instalación tipo B1, In = 16 A, capacidad de carga de corriente </a:t>
            </a:r>
            <a:r>
              <a:rPr lang="es-ES" sz="1100" spc="-50" dirty="0" err="1">
                <a:latin typeface="Trebuchet MS" panose="020B0603020202020204" pitchFamily="34" charset="0"/>
                <a:cs typeface="Arial MT"/>
              </a:rPr>
              <a:t>Iz</a:t>
            </a:r>
            <a:r>
              <a:rPr lang="es-ES" sz="1100" spc="-50" dirty="0">
                <a:latin typeface="Trebuchet MS" panose="020B0603020202020204" pitchFamily="34" charset="0"/>
                <a:cs typeface="Arial MT"/>
              </a:rPr>
              <a:t> de la Tabla </a:t>
            </a:r>
            <a:r>
              <a:rPr lang="es-ES" sz="1100" spc="-50" dirty="0" smtClean="0">
                <a:latin typeface="Trebuchet MS" panose="020B0603020202020204" pitchFamily="34" charset="0"/>
                <a:cs typeface="Arial MT"/>
              </a:rPr>
              <a:t>11.6 = </a:t>
            </a:r>
            <a:r>
              <a:rPr lang="es-ES" sz="1100" spc="-50" dirty="0">
                <a:latin typeface="Trebuchet MS" panose="020B0603020202020204" pitchFamily="34" charset="0"/>
                <a:cs typeface="Arial MT"/>
              </a:rPr>
              <a:t>18.5A</a:t>
            </a:r>
          </a:p>
          <a:p>
            <a:pPr lvl="2" algn="just"/>
            <a:r>
              <a:rPr lang="es-ES" sz="1100" b="1" spc="-50" dirty="0" smtClean="0">
                <a:latin typeface="Trebuchet MS" panose="020B0603020202020204" pitchFamily="34" charset="0"/>
                <a:cs typeface="Arial MT"/>
              </a:rPr>
              <a:t>In </a:t>
            </a:r>
            <a:r>
              <a:rPr lang="es-ES" sz="1100" b="1" spc="-50" dirty="0">
                <a:latin typeface="Trebuchet MS" panose="020B0603020202020204" pitchFamily="34" charset="0"/>
                <a:cs typeface="Arial MT"/>
              </a:rPr>
              <a:t>≤ </a:t>
            </a:r>
            <a:r>
              <a:rPr lang="es-ES" sz="1100" b="1" spc="-50" dirty="0" err="1">
                <a:latin typeface="Trebuchet MS" panose="020B0603020202020204" pitchFamily="34" charset="0"/>
                <a:cs typeface="Arial MT"/>
              </a:rPr>
              <a:t>Iz</a:t>
            </a:r>
            <a:r>
              <a:rPr lang="es-ES" sz="1100" b="1" spc="-50" dirty="0">
                <a:latin typeface="Trebuchet MS" panose="020B0603020202020204" pitchFamily="34" charset="0"/>
                <a:cs typeface="Arial MT"/>
              </a:rPr>
              <a:t> = 16 A ≤ 18.5A</a:t>
            </a:r>
          </a:p>
          <a:p>
            <a:pPr algn="just">
              <a:lnSpc>
                <a:spcPct val="100000"/>
              </a:lnSpc>
            </a:pPr>
            <a:r>
              <a:rPr lang="es-ES" sz="1100" spc="-50" dirty="0">
                <a:latin typeface="Trebuchet MS" panose="020B0603020202020204" pitchFamily="34" charset="0"/>
                <a:cs typeface="Arial MT"/>
              </a:rPr>
              <a:t>Sección de línea: NYM-J 3 x 1,5 mm2</a:t>
            </a:r>
            <a:endParaRPr sz="900" dirty="0">
              <a:latin typeface="Arial MT"/>
              <a:cs typeface="Arial MT"/>
            </a:endParaRP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66700"/>
            <a:ext cx="8686800" cy="5598327"/>
          </a:xfrm>
          <a:prstGeom prst="rect">
            <a:avLst/>
          </a:prstGeom>
        </p:spPr>
        <p:txBody>
          <a:bodyPr vert="horz" wrap="square" lIns="0" tIns="12065" rIns="0" bIns="0" rtlCol="0">
            <a:spAutoFit/>
          </a:bodyPr>
          <a:lstStyle/>
          <a:p>
            <a:pPr algn="just">
              <a:lnSpc>
                <a:spcPct val="100000"/>
              </a:lnSpc>
            </a:pPr>
            <a:r>
              <a:rPr lang="es-ES" sz="1100" b="1" spc="-105" dirty="0" smtClean="0">
                <a:latin typeface="Trebuchet MS" panose="020B0603020202020204" pitchFamily="34" charset="0"/>
                <a:cs typeface="Arial MT"/>
              </a:rPr>
              <a:t>Caídas </a:t>
            </a:r>
            <a:r>
              <a:rPr lang="es-ES" sz="1100" b="1" spc="-105" dirty="0">
                <a:latin typeface="Trebuchet MS" panose="020B0603020202020204" pitchFamily="34" charset="0"/>
                <a:cs typeface="Arial MT"/>
              </a:rPr>
              <a:t>de tensión:</a:t>
            </a:r>
          </a:p>
          <a:p>
            <a:pPr algn="just">
              <a:lnSpc>
                <a:spcPct val="100000"/>
              </a:lnSpc>
            </a:pPr>
            <a:r>
              <a:rPr lang="es-ES" sz="1100" spc="-105" dirty="0">
                <a:latin typeface="Trebuchet MS" panose="020B0603020202020204" pitchFamily="34" charset="0"/>
                <a:cs typeface="Arial MT"/>
              </a:rPr>
              <a:t>El cálculo es para una temperatura de funcionamiento de 50 °C, con el factor de corrección 1,12.</a:t>
            </a:r>
          </a:p>
          <a:p>
            <a:pPr algn="just">
              <a:lnSpc>
                <a:spcPct val="100000"/>
              </a:lnSpc>
            </a:pPr>
            <a:endParaRPr lang="es-ES" sz="1100" spc="-105" dirty="0">
              <a:latin typeface="Trebuchet MS" panose="020B0603020202020204" pitchFamily="34" charset="0"/>
              <a:cs typeface="Arial MT"/>
            </a:endParaRPr>
          </a:p>
          <a:p>
            <a:pPr algn="just">
              <a:lnSpc>
                <a:spcPct val="100000"/>
              </a:lnSpc>
            </a:pPr>
            <a:r>
              <a:rPr lang="es-ES" sz="1100" b="1" spc="-105" dirty="0">
                <a:latin typeface="Trebuchet MS" panose="020B0603020202020204" pitchFamily="34" charset="0"/>
                <a:cs typeface="Arial MT"/>
              </a:rPr>
              <a:t>1. </a:t>
            </a:r>
            <a:r>
              <a:rPr lang="es-ES" sz="1100" b="1" spc="-105" dirty="0" smtClean="0">
                <a:latin typeface="Trebuchet MS" panose="020B0603020202020204" pitchFamily="34" charset="0"/>
                <a:cs typeface="Arial MT"/>
              </a:rPr>
              <a:t>   Alimentador </a:t>
            </a:r>
            <a:r>
              <a:rPr lang="es-ES" sz="1100" b="1" spc="-105" dirty="0">
                <a:latin typeface="Trebuchet MS" panose="020B0603020202020204" pitchFamily="34" charset="0"/>
                <a:cs typeface="Arial MT"/>
              </a:rPr>
              <a:t>para línea principal:</a:t>
            </a:r>
          </a:p>
          <a:p>
            <a:pPr algn="just">
              <a:lnSpc>
                <a:spcPct val="100000"/>
              </a:lnSpc>
            </a:pPr>
            <a:r>
              <a:rPr lang="es-ES" sz="1100" spc="-105" dirty="0">
                <a:latin typeface="Trebuchet MS" panose="020B0603020202020204" pitchFamily="34" charset="0"/>
                <a:cs typeface="Arial MT"/>
              </a:rPr>
              <a:t>In = 200 A, S = 4 x 70 mm2, l = 25 m, </a:t>
            </a:r>
            <a:r>
              <a:rPr lang="es-ES" sz="1100" spc="-105" dirty="0" err="1">
                <a:latin typeface="Trebuchet MS" panose="020B0603020202020204" pitchFamily="34" charset="0"/>
                <a:cs typeface="Arial MT"/>
              </a:rPr>
              <a:t>cosφ</a:t>
            </a:r>
            <a:r>
              <a:rPr lang="es-ES" sz="1100" spc="-105" dirty="0">
                <a:latin typeface="Trebuchet MS" panose="020B0603020202020204" pitchFamily="34" charset="0"/>
                <a:cs typeface="Arial MT"/>
              </a:rPr>
              <a:t> = </a:t>
            </a:r>
            <a:r>
              <a:rPr lang="es-ES" sz="1100" spc="-105" dirty="0" smtClean="0">
                <a:latin typeface="Trebuchet MS" panose="020B0603020202020204" pitchFamily="34" charset="0"/>
                <a:cs typeface="Arial MT"/>
              </a:rPr>
              <a:t>0,95</a:t>
            </a:r>
          </a:p>
          <a:p>
            <a:pPr algn="just">
              <a:lnSpc>
                <a:spcPct val="100000"/>
              </a:lnSpc>
            </a:pPr>
            <a:endParaRPr lang="es-ES" sz="1100" spc="-105" dirty="0" smtClean="0">
              <a:latin typeface="Trebuchet MS" panose="020B0603020202020204" pitchFamily="34" charset="0"/>
              <a:cs typeface="Arial MT"/>
            </a:endParaRPr>
          </a:p>
          <a:p>
            <a:pPr algn="just">
              <a:lnSpc>
                <a:spcPct val="100000"/>
              </a:lnSpc>
            </a:pPr>
            <a:endParaRPr lang="es-ES" sz="1100" spc="-105" dirty="0">
              <a:latin typeface="Trebuchet MS" panose="020B0603020202020204" pitchFamily="34" charset="0"/>
              <a:cs typeface="Arial MT"/>
            </a:endParaRPr>
          </a:p>
          <a:p>
            <a:pPr algn="just">
              <a:lnSpc>
                <a:spcPct val="100000"/>
              </a:lnSpc>
            </a:pPr>
            <a:endParaRPr lang="es-ES" sz="1100" spc="-105" dirty="0" smtClean="0">
              <a:latin typeface="Trebuchet MS" panose="020B0603020202020204" pitchFamily="34" charset="0"/>
              <a:cs typeface="Arial MT"/>
            </a:endParaRPr>
          </a:p>
          <a:p>
            <a:pPr algn="just">
              <a:lnSpc>
                <a:spcPct val="100000"/>
              </a:lnSpc>
            </a:pPr>
            <a:endParaRPr lang="es-ES" sz="1100" spc="-105" dirty="0">
              <a:latin typeface="Trebuchet MS" panose="020B0603020202020204" pitchFamily="34" charset="0"/>
              <a:cs typeface="Arial MT"/>
            </a:endParaRPr>
          </a:p>
          <a:p>
            <a:pPr algn="just">
              <a:lnSpc>
                <a:spcPct val="100000"/>
              </a:lnSpc>
            </a:pPr>
            <a:endParaRPr lang="es-ES" sz="1100" spc="-105" dirty="0">
              <a:latin typeface="Trebuchet MS" panose="020B0603020202020204" pitchFamily="34" charset="0"/>
              <a:cs typeface="Arial MT"/>
            </a:endParaRPr>
          </a:p>
          <a:p>
            <a:pPr algn="just">
              <a:lnSpc>
                <a:spcPct val="100000"/>
              </a:lnSpc>
            </a:pPr>
            <a:r>
              <a:rPr lang="es-ES" sz="1100" b="1" spc="-105" dirty="0">
                <a:latin typeface="Trebuchet MS" panose="020B0603020202020204" pitchFamily="34" charset="0"/>
                <a:cs typeface="Arial MT"/>
              </a:rPr>
              <a:t>Según las condiciones técnicas de conexión, la caída de tensión para sistemas de 100 a 250 </a:t>
            </a:r>
            <a:r>
              <a:rPr lang="es-ES" sz="1100" b="1" spc="-105" dirty="0" err="1">
                <a:latin typeface="Trebuchet MS" panose="020B0603020202020204" pitchFamily="34" charset="0"/>
                <a:cs typeface="Arial MT"/>
              </a:rPr>
              <a:t>kVA</a:t>
            </a:r>
            <a:r>
              <a:rPr lang="es-ES" sz="1100" b="1" spc="-105" dirty="0">
                <a:latin typeface="Trebuchet MS" panose="020B0603020202020204" pitchFamily="34" charset="0"/>
                <a:cs typeface="Arial MT"/>
              </a:rPr>
              <a:t> es del 1 % como máximo. Por lo tanto, se cumple el requisito.</a:t>
            </a:r>
          </a:p>
          <a:p>
            <a:pPr algn="just">
              <a:lnSpc>
                <a:spcPct val="100000"/>
              </a:lnSpc>
            </a:pPr>
            <a:endParaRPr lang="es-ES" sz="1100" spc="-105" dirty="0">
              <a:latin typeface="Trebuchet MS" panose="020B0603020202020204" pitchFamily="34" charset="0"/>
              <a:cs typeface="Arial MT"/>
            </a:endParaRPr>
          </a:p>
          <a:p>
            <a:pPr algn="just">
              <a:lnSpc>
                <a:spcPct val="100000"/>
              </a:lnSpc>
            </a:pPr>
            <a:r>
              <a:rPr lang="es-ES" sz="1100" b="1" spc="-105" dirty="0">
                <a:latin typeface="Trebuchet MS" panose="020B0603020202020204" pitchFamily="34" charset="0"/>
                <a:cs typeface="Arial MT"/>
              </a:rPr>
              <a:t>2. </a:t>
            </a:r>
            <a:r>
              <a:rPr lang="es-ES" sz="1100" b="1" spc="-105" dirty="0" smtClean="0">
                <a:latin typeface="Trebuchet MS" panose="020B0603020202020204" pitchFamily="34" charset="0"/>
                <a:cs typeface="Arial MT"/>
              </a:rPr>
              <a:t>   Contador </a:t>
            </a:r>
            <a:r>
              <a:rPr lang="es-ES" sz="1100" b="1" spc="-105" dirty="0">
                <a:latin typeface="Trebuchet MS" panose="020B0603020202020204" pitchFamily="34" charset="0"/>
                <a:cs typeface="Arial MT"/>
              </a:rPr>
              <a:t>principal - alimentador de contador individual:</a:t>
            </a:r>
          </a:p>
          <a:p>
            <a:pPr algn="just">
              <a:lnSpc>
                <a:spcPct val="100000"/>
              </a:lnSpc>
            </a:pPr>
            <a:r>
              <a:rPr lang="es-ES" sz="1100" spc="-105" dirty="0">
                <a:latin typeface="Trebuchet MS" panose="020B0603020202020204" pitchFamily="34" charset="0"/>
                <a:cs typeface="Arial MT"/>
              </a:rPr>
              <a:t>In = 63 A, S = 5 x 16 mm2, l = 25 m, </a:t>
            </a:r>
            <a:r>
              <a:rPr lang="es-ES" sz="1100" spc="-105" dirty="0" err="1">
                <a:latin typeface="Trebuchet MS" panose="020B0603020202020204" pitchFamily="34" charset="0"/>
                <a:cs typeface="Arial MT"/>
              </a:rPr>
              <a:t>cosφ</a:t>
            </a:r>
            <a:r>
              <a:rPr lang="es-ES" sz="1100" spc="-105" dirty="0">
                <a:latin typeface="Trebuchet MS" panose="020B0603020202020204" pitchFamily="34" charset="0"/>
                <a:cs typeface="Arial MT"/>
              </a:rPr>
              <a:t>=1</a:t>
            </a:r>
          </a:p>
          <a:p>
            <a:pPr algn="just">
              <a:lnSpc>
                <a:spcPct val="100000"/>
              </a:lnSpc>
            </a:pPr>
            <a:endParaRPr lang="es-ES" sz="1100" spc="-105" dirty="0" smtClean="0">
              <a:latin typeface="Trebuchet MS" panose="020B0603020202020204" pitchFamily="34" charset="0"/>
              <a:cs typeface="Arial MT"/>
            </a:endParaRPr>
          </a:p>
          <a:p>
            <a:pPr algn="just">
              <a:lnSpc>
                <a:spcPct val="100000"/>
              </a:lnSpc>
            </a:pPr>
            <a:endParaRPr lang="es-ES" sz="1100" spc="-105" dirty="0">
              <a:latin typeface="Trebuchet MS" panose="020B0603020202020204" pitchFamily="34" charset="0"/>
              <a:cs typeface="Arial MT"/>
            </a:endParaRPr>
          </a:p>
          <a:p>
            <a:pPr algn="just">
              <a:lnSpc>
                <a:spcPct val="100000"/>
              </a:lnSpc>
            </a:pPr>
            <a:endParaRPr lang="es-ES" sz="1100" spc="-105" dirty="0" smtClean="0">
              <a:latin typeface="Trebuchet MS" panose="020B0603020202020204" pitchFamily="34" charset="0"/>
              <a:cs typeface="Arial MT"/>
            </a:endParaRPr>
          </a:p>
          <a:p>
            <a:pPr algn="just">
              <a:lnSpc>
                <a:spcPct val="100000"/>
              </a:lnSpc>
            </a:pPr>
            <a:r>
              <a:rPr lang="es-ES" sz="1100" spc="-105" dirty="0" smtClean="0">
                <a:latin typeface="Trebuchet MS" panose="020B0603020202020204" pitchFamily="34" charset="0"/>
                <a:cs typeface="Arial MT"/>
              </a:rPr>
              <a:t>Caídas </a:t>
            </a:r>
            <a:r>
              <a:rPr lang="es-ES" sz="1100" spc="-105" dirty="0">
                <a:latin typeface="Trebuchet MS" panose="020B0603020202020204" pitchFamily="34" charset="0"/>
                <a:cs typeface="Arial MT"/>
              </a:rPr>
              <a:t>de tensión restantes para los circuitos finales (máximo 4 %)</a:t>
            </a:r>
          </a:p>
          <a:p>
            <a:pPr algn="just">
              <a:lnSpc>
                <a:spcPct val="100000"/>
              </a:lnSpc>
            </a:pPr>
            <a:r>
              <a:rPr lang="es-ES" sz="1100" spc="-105" dirty="0">
                <a:latin typeface="Trebuchet MS" panose="020B0603020202020204" pitchFamily="34" charset="0"/>
                <a:cs typeface="Arial MT"/>
              </a:rPr>
              <a:t>∆u para la línea principal + ∆u para los contadores 0,59 % +0,85 % = 1,44 %</a:t>
            </a:r>
          </a:p>
          <a:p>
            <a:pPr algn="just">
              <a:lnSpc>
                <a:spcPct val="100000"/>
              </a:lnSpc>
            </a:pPr>
            <a:endParaRPr lang="es-ES" sz="1100" spc="-105" dirty="0">
              <a:latin typeface="Trebuchet MS" panose="020B0603020202020204" pitchFamily="34" charset="0"/>
              <a:cs typeface="Arial MT"/>
            </a:endParaRPr>
          </a:p>
          <a:p>
            <a:pPr lvl="2" algn="just"/>
            <a:r>
              <a:rPr lang="es-ES" sz="1100" b="1" spc="-105" dirty="0">
                <a:latin typeface="Trebuchet MS" panose="020B0603020202020204" pitchFamily="34" charset="0"/>
                <a:cs typeface="Arial MT"/>
              </a:rPr>
              <a:t>4% — 1,44 % = 2,56 %</a:t>
            </a:r>
          </a:p>
          <a:p>
            <a:pPr algn="just">
              <a:lnSpc>
                <a:spcPct val="100000"/>
              </a:lnSpc>
            </a:pPr>
            <a:endParaRPr lang="es-ES" sz="1100" spc="-105" dirty="0">
              <a:latin typeface="Trebuchet MS" panose="020B0603020202020204" pitchFamily="34" charset="0"/>
              <a:cs typeface="Arial MT"/>
            </a:endParaRPr>
          </a:p>
          <a:p>
            <a:pPr algn="just">
              <a:lnSpc>
                <a:spcPct val="100000"/>
              </a:lnSpc>
            </a:pPr>
            <a:r>
              <a:rPr lang="es-ES" sz="1100" b="1" spc="-105" dirty="0">
                <a:latin typeface="Trebuchet MS" panose="020B0603020202020204" pitchFamily="34" charset="0"/>
                <a:cs typeface="Arial MT"/>
              </a:rPr>
              <a:t>3. </a:t>
            </a:r>
            <a:r>
              <a:rPr lang="es-ES" sz="1100" b="1" spc="-105" dirty="0" smtClean="0">
                <a:latin typeface="Trebuchet MS" panose="020B0603020202020204" pitchFamily="34" charset="0"/>
                <a:cs typeface="Arial MT"/>
              </a:rPr>
              <a:t>   Alimentador </a:t>
            </a:r>
            <a:r>
              <a:rPr lang="es-ES" sz="1100" b="1" spc="-105" dirty="0">
                <a:latin typeface="Trebuchet MS" panose="020B0603020202020204" pitchFamily="34" charset="0"/>
                <a:cs typeface="Arial MT"/>
              </a:rPr>
              <a:t>a oficina:</a:t>
            </a:r>
          </a:p>
          <a:p>
            <a:pPr algn="just">
              <a:lnSpc>
                <a:spcPct val="100000"/>
              </a:lnSpc>
            </a:pPr>
            <a:r>
              <a:rPr lang="es-ES" sz="1100" spc="-105" dirty="0">
                <a:latin typeface="Trebuchet MS" panose="020B0603020202020204" pitchFamily="34" charset="0"/>
                <a:cs typeface="Arial MT"/>
              </a:rPr>
              <a:t>In = 100 A, 1 =5x 35 mm2, l = 35 m, </a:t>
            </a:r>
            <a:r>
              <a:rPr lang="es-ES" sz="1100" spc="-105" dirty="0" err="1">
                <a:latin typeface="Trebuchet MS" panose="020B0603020202020204" pitchFamily="34" charset="0"/>
                <a:cs typeface="Arial MT"/>
              </a:rPr>
              <a:t>cosφ</a:t>
            </a:r>
            <a:r>
              <a:rPr lang="es-ES" sz="1100" spc="-105" dirty="0">
                <a:latin typeface="Trebuchet MS" panose="020B0603020202020204" pitchFamily="34" charset="0"/>
                <a:cs typeface="Arial MT"/>
              </a:rPr>
              <a:t> = </a:t>
            </a:r>
            <a:r>
              <a:rPr lang="es-ES" sz="1100" spc="-105" dirty="0" smtClean="0">
                <a:latin typeface="Trebuchet MS" panose="020B0603020202020204" pitchFamily="34" charset="0"/>
                <a:cs typeface="Arial MT"/>
              </a:rPr>
              <a:t>0,95</a:t>
            </a:r>
          </a:p>
          <a:p>
            <a:pPr algn="just">
              <a:lnSpc>
                <a:spcPct val="100000"/>
              </a:lnSpc>
            </a:pPr>
            <a:endParaRPr lang="es-ES" sz="1100" spc="-105" dirty="0">
              <a:latin typeface="Trebuchet MS" panose="020B0603020202020204" pitchFamily="34" charset="0"/>
              <a:cs typeface="Arial MT"/>
            </a:endParaRPr>
          </a:p>
          <a:p>
            <a:pPr algn="just">
              <a:lnSpc>
                <a:spcPct val="100000"/>
              </a:lnSpc>
            </a:pPr>
            <a:endParaRPr lang="es-ES" sz="1100" spc="-105" dirty="0">
              <a:latin typeface="Trebuchet MS" panose="020B0603020202020204" pitchFamily="34" charset="0"/>
              <a:cs typeface="Arial MT"/>
            </a:endParaRPr>
          </a:p>
          <a:p>
            <a:pPr algn="just">
              <a:lnSpc>
                <a:spcPct val="100000"/>
              </a:lnSpc>
            </a:pPr>
            <a:endParaRPr lang="es-ES" sz="1100" spc="-105" dirty="0">
              <a:latin typeface="Trebuchet MS" panose="020B0603020202020204" pitchFamily="34" charset="0"/>
              <a:cs typeface="Arial MT"/>
            </a:endParaRPr>
          </a:p>
          <a:p>
            <a:pPr algn="just">
              <a:lnSpc>
                <a:spcPct val="100000"/>
              </a:lnSpc>
            </a:pPr>
            <a:r>
              <a:rPr lang="es-ES" sz="1100" spc="-105" dirty="0">
                <a:latin typeface="Trebuchet MS" panose="020B0603020202020204" pitchFamily="34" charset="0"/>
                <a:cs typeface="Arial MT"/>
              </a:rPr>
              <a:t>Caídas de tensión remanente para los circuitos finales (máximo 4%)</a:t>
            </a:r>
          </a:p>
          <a:p>
            <a:pPr algn="just">
              <a:lnSpc>
                <a:spcPct val="100000"/>
              </a:lnSpc>
            </a:pPr>
            <a:r>
              <a:rPr lang="es-ES" sz="1100" spc="-105" dirty="0" smtClean="0">
                <a:latin typeface="Trebuchet MS" panose="020B0603020202020204" pitchFamily="34" charset="0"/>
                <a:cs typeface="Arial MT"/>
              </a:rPr>
              <a:t>∆</a:t>
            </a:r>
            <a:r>
              <a:rPr lang="es-ES" sz="1100" spc="-105" dirty="0">
                <a:latin typeface="Trebuchet MS" panose="020B0603020202020204" pitchFamily="34" charset="0"/>
                <a:cs typeface="Arial MT"/>
              </a:rPr>
              <a:t>u para la línea principal + ∆u para los contadores = 0,59 % + 0,823 % = 1,413 %</a:t>
            </a:r>
          </a:p>
          <a:p>
            <a:pPr lvl="2" algn="just"/>
            <a:endParaRPr lang="es-ES" sz="1100" b="1" spc="-105" dirty="0">
              <a:latin typeface="Trebuchet MS" panose="020B0603020202020204" pitchFamily="34" charset="0"/>
              <a:cs typeface="Arial MT"/>
            </a:endParaRPr>
          </a:p>
          <a:p>
            <a:pPr lvl="2" algn="just"/>
            <a:r>
              <a:rPr lang="es-ES" sz="1100" b="1" spc="-105" dirty="0">
                <a:latin typeface="Trebuchet MS" panose="020B0603020202020204" pitchFamily="34" charset="0"/>
                <a:cs typeface="Arial MT"/>
              </a:rPr>
              <a:t>4% — 1,413 % = 2,58 %</a:t>
            </a:r>
          </a:p>
          <a:p>
            <a:pPr algn="just">
              <a:lnSpc>
                <a:spcPct val="100000"/>
              </a:lnSpc>
            </a:pPr>
            <a:endParaRPr lang="es-ES" sz="1100" spc="-105" dirty="0" smtClean="0">
              <a:latin typeface="Trebuchet MS" panose="020B0603020202020204" pitchFamily="34" charset="0"/>
              <a:cs typeface="Arial MT"/>
            </a:endParaRPr>
          </a:p>
          <a:p>
            <a:pPr algn="just">
              <a:lnSpc>
                <a:spcPct val="100000"/>
              </a:lnSpc>
            </a:pPr>
            <a:endParaRPr lang="es-ES" sz="1100" spc="-105" dirty="0">
              <a:latin typeface="Trebuchet MS" panose="020B0603020202020204" pitchFamily="34" charset="0"/>
              <a:cs typeface="Arial MT"/>
            </a:endParaRPr>
          </a:p>
        </p:txBody>
      </p:sp>
      <p:pic>
        <p:nvPicPr>
          <p:cNvPr id="44" name="Imagen 43"/>
          <p:cNvPicPr>
            <a:picLocks noChangeAspect="1"/>
          </p:cNvPicPr>
          <p:nvPr/>
        </p:nvPicPr>
        <p:blipFill>
          <a:blip r:embed="rId2"/>
          <a:stretch>
            <a:fillRect/>
          </a:stretch>
        </p:blipFill>
        <p:spPr>
          <a:xfrm>
            <a:off x="1066801" y="1181100"/>
            <a:ext cx="2667000" cy="790575"/>
          </a:xfrm>
          <a:prstGeom prst="rect">
            <a:avLst/>
          </a:prstGeom>
        </p:spPr>
      </p:pic>
      <p:pic>
        <p:nvPicPr>
          <p:cNvPr id="45" name="Imagen 44"/>
          <p:cNvPicPr>
            <a:picLocks noChangeAspect="1"/>
          </p:cNvPicPr>
          <p:nvPr/>
        </p:nvPicPr>
        <p:blipFill>
          <a:blip r:embed="rId3"/>
          <a:stretch>
            <a:fillRect/>
          </a:stretch>
        </p:blipFill>
        <p:spPr>
          <a:xfrm>
            <a:off x="1066802" y="2705100"/>
            <a:ext cx="2667000" cy="381000"/>
          </a:xfrm>
          <a:prstGeom prst="rect">
            <a:avLst/>
          </a:prstGeom>
        </p:spPr>
      </p:pic>
      <p:pic>
        <p:nvPicPr>
          <p:cNvPr id="46" name="Imagen 45"/>
          <p:cNvPicPr>
            <a:picLocks noChangeAspect="1"/>
          </p:cNvPicPr>
          <p:nvPr/>
        </p:nvPicPr>
        <p:blipFill>
          <a:blip r:embed="rId4"/>
          <a:stretch>
            <a:fillRect/>
          </a:stretch>
        </p:blipFill>
        <p:spPr>
          <a:xfrm>
            <a:off x="1066801" y="4381500"/>
            <a:ext cx="2667000" cy="381000"/>
          </a:xfrm>
          <a:prstGeom prst="rect">
            <a:avLst/>
          </a:prstGeom>
        </p:spPr>
      </p:pic>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799" y="342900"/>
            <a:ext cx="8562753" cy="4921219"/>
          </a:xfrm>
          <a:prstGeom prst="rect">
            <a:avLst/>
          </a:prstGeom>
        </p:spPr>
        <p:txBody>
          <a:bodyPr vert="horz" wrap="square" lIns="0" tIns="12065" rIns="0" bIns="0" rtlCol="0">
            <a:spAutoFit/>
          </a:bodyPr>
          <a:lstStyle/>
          <a:p>
            <a:pPr algn="just">
              <a:lnSpc>
                <a:spcPct val="100000"/>
              </a:lnSpc>
            </a:pPr>
            <a:r>
              <a:rPr lang="es-ES" sz="1100" b="1" spc="-105" dirty="0" smtClean="0">
                <a:latin typeface="Trebuchet MS" panose="020B0603020202020204" pitchFamily="34" charset="0"/>
                <a:cs typeface="Arial MT"/>
              </a:rPr>
              <a:t>4</a:t>
            </a:r>
            <a:r>
              <a:rPr lang="es-ES" sz="1100" b="1" spc="-105" dirty="0">
                <a:latin typeface="Trebuchet MS" panose="020B0603020202020204" pitchFamily="34" charset="0"/>
                <a:cs typeface="Arial MT"/>
              </a:rPr>
              <a:t>. </a:t>
            </a:r>
            <a:r>
              <a:rPr lang="es-ES" sz="1100" b="1" spc="-105" dirty="0" smtClean="0">
                <a:latin typeface="Trebuchet MS" panose="020B0603020202020204" pitchFamily="34" charset="0"/>
                <a:cs typeface="Arial MT"/>
              </a:rPr>
              <a:t>  Sistema </a:t>
            </a:r>
            <a:r>
              <a:rPr lang="es-ES" sz="1100" b="1" spc="-105" dirty="0">
                <a:latin typeface="Trebuchet MS" panose="020B0603020202020204" pitchFamily="34" charset="0"/>
                <a:cs typeface="Arial MT"/>
              </a:rPr>
              <a:t>de distribución de alimentador a medidor:</a:t>
            </a:r>
          </a:p>
          <a:p>
            <a:pPr algn="just">
              <a:lnSpc>
                <a:spcPct val="100000"/>
              </a:lnSpc>
            </a:pPr>
            <a:r>
              <a:rPr lang="es-ES" sz="1100" spc="-105" dirty="0">
                <a:latin typeface="Trebuchet MS" panose="020B0603020202020204" pitchFamily="34" charset="0"/>
                <a:cs typeface="Arial MT"/>
              </a:rPr>
              <a:t>In = 100 A, 1 =5x 35 mm2, l = 25 m, </a:t>
            </a:r>
            <a:r>
              <a:rPr lang="es-ES" sz="1100" spc="-105" dirty="0" err="1">
                <a:latin typeface="Trebuchet MS" panose="020B0603020202020204" pitchFamily="34" charset="0"/>
                <a:cs typeface="Arial MT"/>
              </a:rPr>
              <a:t>cos</a:t>
            </a:r>
            <a:r>
              <a:rPr lang="el-GR" sz="1100" spc="-105" dirty="0">
                <a:latin typeface="Trebuchet MS" panose="020B0603020202020204" pitchFamily="34" charset="0"/>
                <a:cs typeface="Arial MT"/>
              </a:rPr>
              <a:t>φ = 0,95</a:t>
            </a:r>
            <a:endParaRPr lang="el-GR" sz="900" dirty="0">
              <a:latin typeface="Arial MT"/>
              <a:cs typeface="Arial MT"/>
            </a:endParaRPr>
          </a:p>
          <a:p>
            <a:pPr marL="38100" algn="just">
              <a:lnSpc>
                <a:spcPct val="100000"/>
              </a:lnSpc>
            </a:pPr>
            <a:endParaRPr lang="es-ES" sz="1100" spc="-40" dirty="0" smtClean="0">
              <a:latin typeface="Trebuchet MS" panose="020B0603020202020204" pitchFamily="34" charset="0"/>
              <a:cs typeface="Arial MT"/>
            </a:endParaRPr>
          </a:p>
          <a:p>
            <a:pPr marL="38100" algn="just">
              <a:lnSpc>
                <a:spcPct val="100000"/>
              </a:lnSpc>
            </a:pPr>
            <a:endParaRPr lang="es-ES" sz="1100" spc="-40" dirty="0">
              <a:latin typeface="Trebuchet MS" panose="020B0603020202020204" pitchFamily="34" charset="0"/>
              <a:cs typeface="Arial MT"/>
            </a:endParaRPr>
          </a:p>
          <a:p>
            <a:pPr marL="38100" algn="just">
              <a:lnSpc>
                <a:spcPct val="100000"/>
              </a:lnSpc>
            </a:pPr>
            <a:endParaRPr lang="es-ES" sz="1100" spc="-40" dirty="0" smtClean="0">
              <a:latin typeface="Trebuchet MS" panose="020B0603020202020204" pitchFamily="34" charset="0"/>
              <a:cs typeface="Arial MT"/>
            </a:endParaRPr>
          </a:p>
          <a:p>
            <a:pPr marL="38100" algn="just">
              <a:lnSpc>
                <a:spcPct val="100000"/>
              </a:lnSpc>
            </a:pPr>
            <a:r>
              <a:rPr lang="es-ES" sz="1100" b="1" spc="-40" dirty="0" smtClean="0">
                <a:latin typeface="Trebuchet MS" panose="020B0603020202020204" pitchFamily="34" charset="0"/>
                <a:cs typeface="Arial MT"/>
              </a:rPr>
              <a:t>5</a:t>
            </a:r>
            <a:r>
              <a:rPr lang="es-ES" sz="1100" b="1" spc="-40" dirty="0">
                <a:latin typeface="Trebuchet MS" panose="020B0603020202020204" pitchFamily="34" charset="0"/>
                <a:cs typeface="Arial MT"/>
              </a:rPr>
              <a:t>. </a:t>
            </a:r>
            <a:r>
              <a:rPr lang="es-ES" sz="1100" b="1" spc="-40" dirty="0" smtClean="0">
                <a:latin typeface="Trebuchet MS" panose="020B0603020202020204" pitchFamily="34" charset="0"/>
                <a:cs typeface="Arial MT"/>
              </a:rPr>
              <a:t>  Áreas </a:t>
            </a:r>
            <a:r>
              <a:rPr lang="es-ES" sz="1100" b="1" spc="-40" dirty="0">
                <a:latin typeface="Trebuchet MS" panose="020B0603020202020204" pitchFamily="34" charset="0"/>
                <a:cs typeface="Arial MT"/>
              </a:rPr>
              <a:t>de apartamentos:</a:t>
            </a:r>
          </a:p>
          <a:p>
            <a:pPr marL="38100" algn="just">
              <a:lnSpc>
                <a:spcPct val="100000"/>
              </a:lnSpc>
            </a:pPr>
            <a:r>
              <a:rPr lang="es-ES" sz="1100" spc="-40" dirty="0">
                <a:latin typeface="Trebuchet MS" panose="020B0603020202020204" pitchFamily="34" charset="0"/>
                <a:cs typeface="Arial MT"/>
              </a:rPr>
              <a:t>In = 63 A, 1 =5x 16 mm2, l = 25 m, </a:t>
            </a:r>
            <a:r>
              <a:rPr lang="es-ES" sz="1100" spc="-40" dirty="0" err="1">
                <a:latin typeface="Trebuchet MS" panose="020B0603020202020204" pitchFamily="34" charset="0"/>
                <a:cs typeface="Arial MT"/>
              </a:rPr>
              <a:t>cosφ</a:t>
            </a:r>
            <a:r>
              <a:rPr lang="es-ES" sz="1100" spc="-40" dirty="0">
                <a:latin typeface="Trebuchet MS" panose="020B0603020202020204" pitchFamily="34" charset="0"/>
                <a:cs typeface="Arial MT"/>
              </a:rPr>
              <a:t> =1</a:t>
            </a:r>
          </a:p>
          <a:p>
            <a:pPr marL="38100" algn="just">
              <a:lnSpc>
                <a:spcPct val="100000"/>
              </a:lnSpc>
            </a:pPr>
            <a:r>
              <a:rPr lang="es-ES" sz="1100" spc="-40" dirty="0">
                <a:latin typeface="Trebuchet MS" panose="020B0603020202020204" pitchFamily="34" charset="0"/>
                <a:cs typeface="Arial MT"/>
              </a:rPr>
              <a:t>∆u = 0,85 %</a:t>
            </a:r>
          </a:p>
          <a:p>
            <a:pPr marL="38100" algn="just">
              <a:lnSpc>
                <a:spcPct val="100000"/>
              </a:lnSpc>
            </a:pPr>
            <a:r>
              <a:rPr lang="es-ES" sz="1100" spc="-40" dirty="0">
                <a:latin typeface="Trebuchet MS" panose="020B0603020202020204" pitchFamily="34" charset="0"/>
                <a:cs typeface="Arial MT"/>
              </a:rPr>
              <a:t>Se permite un 3 % desde la placa de montaje del medidor hasta los circuitos finales, de modo </a:t>
            </a:r>
            <a:r>
              <a:rPr lang="es-ES" sz="1100" spc="-40" dirty="0" smtClean="0">
                <a:latin typeface="Trebuchet MS" panose="020B0603020202020204" pitchFamily="34" charset="0"/>
                <a:cs typeface="Arial MT"/>
              </a:rPr>
              <a:t>que  queda </a:t>
            </a:r>
            <a:r>
              <a:rPr lang="es-ES" sz="1100" spc="-40" dirty="0">
                <a:latin typeface="Trebuchet MS" panose="020B0603020202020204" pitchFamily="34" charset="0"/>
                <a:cs typeface="Arial MT"/>
              </a:rPr>
              <a:t>un 2,15 % para los circuitos finales.</a:t>
            </a:r>
          </a:p>
          <a:p>
            <a:pPr marL="38100" algn="just">
              <a:lnSpc>
                <a:spcPct val="100000"/>
              </a:lnSpc>
            </a:pPr>
            <a:endParaRPr lang="es-ES" sz="1100" spc="-40" dirty="0">
              <a:latin typeface="Trebuchet MS" panose="020B0603020202020204" pitchFamily="34" charset="0"/>
              <a:cs typeface="Arial MT"/>
            </a:endParaRPr>
          </a:p>
          <a:p>
            <a:pPr marL="38100" algn="just">
              <a:lnSpc>
                <a:spcPct val="100000"/>
              </a:lnSpc>
            </a:pPr>
            <a:r>
              <a:rPr lang="es-ES" sz="1100" b="1" spc="-40" dirty="0" smtClean="0">
                <a:latin typeface="Trebuchet MS" panose="020B0603020202020204" pitchFamily="34" charset="0"/>
                <a:cs typeface="Arial MT"/>
              </a:rPr>
              <a:t>6. </a:t>
            </a:r>
            <a:r>
              <a:rPr lang="es-ES" sz="1100" b="1" spc="-40" dirty="0">
                <a:latin typeface="Trebuchet MS" panose="020B0603020202020204" pitchFamily="34" charset="0"/>
                <a:cs typeface="Arial MT"/>
              </a:rPr>
              <a:t>Circuitos de salida eléctrica:</a:t>
            </a:r>
          </a:p>
          <a:p>
            <a:pPr marL="38100" algn="just">
              <a:lnSpc>
                <a:spcPct val="100000"/>
              </a:lnSpc>
            </a:pPr>
            <a:r>
              <a:rPr lang="es-ES" sz="1100" spc="-40" dirty="0" smtClean="0">
                <a:latin typeface="Trebuchet MS" panose="020B0603020202020204" pitchFamily="34" charset="0"/>
                <a:cs typeface="Arial MT"/>
              </a:rPr>
              <a:t>In </a:t>
            </a:r>
            <a:r>
              <a:rPr lang="es-ES" sz="1100" spc="-40" dirty="0">
                <a:latin typeface="Trebuchet MS" panose="020B0603020202020204" pitchFamily="34" charset="0"/>
                <a:cs typeface="Arial MT"/>
              </a:rPr>
              <a:t>= 16 A, 1 = 3 x 1,5 mm2, l = 20 m, </a:t>
            </a:r>
            <a:r>
              <a:rPr lang="es-ES" sz="1100" spc="-40" dirty="0" err="1">
                <a:latin typeface="Trebuchet MS" panose="020B0603020202020204" pitchFamily="34" charset="0"/>
                <a:cs typeface="Arial MT"/>
              </a:rPr>
              <a:t>cosφ</a:t>
            </a:r>
            <a:r>
              <a:rPr lang="es-ES" sz="1100" spc="-40" dirty="0">
                <a:latin typeface="Trebuchet MS" panose="020B0603020202020204" pitchFamily="34" charset="0"/>
                <a:cs typeface="Arial MT"/>
              </a:rPr>
              <a:t> = 1, Un = 230, </a:t>
            </a:r>
            <a:r>
              <a:rPr lang="es-ES" sz="1100" spc="-40" dirty="0" smtClean="0">
                <a:latin typeface="Trebuchet MS" panose="020B0603020202020204" pitchFamily="34" charset="0"/>
                <a:cs typeface="Arial MT"/>
              </a:rPr>
              <a:t>TU </a:t>
            </a:r>
            <a:r>
              <a:rPr lang="es-ES" sz="1100" spc="-40" dirty="0">
                <a:latin typeface="Trebuchet MS" panose="020B0603020202020204" pitchFamily="34" charset="0"/>
                <a:cs typeface="Arial MT"/>
              </a:rPr>
              <a:t>= 20 °C</a:t>
            </a:r>
          </a:p>
          <a:p>
            <a:pPr marL="38100" algn="just">
              <a:lnSpc>
                <a:spcPct val="100000"/>
              </a:lnSpc>
            </a:pPr>
            <a:endParaRPr lang="es-ES" sz="1100" spc="-40" dirty="0" smtClean="0">
              <a:latin typeface="Trebuchet MS" panose="020B0603020202020204" pitchFamily="34" charset="0"/>
              <a:cs typeface="Arial MT"/>
            </a:endParaRPr>
          </a:p>
          <a:p>
            <a:pPr marL="38100" algn="just">
              <a:lnSpc>
                <a:spcPct val="100000"/>
              </a:lnSpc>
            </a:pPr>
            <a:endParaRPr lang="es-ES" sz="1100" spc="-40" dirty="0">
              <a:latin typeface="Trebuchet MS" panose="020B0603020202020204" pitchFamily="34" charset="0"/>
              <a:cs typeface="Arial MT"/>
            </a:endParaRPr>
          </a:p>
          <a:p>
            <a:pPr marL="38100" algn="just">
              <a:lnSpc>
                <a:spcPct val="100000"/>
              </a:lnSpc>
            </a:pPr>
            <a:endParaRPr lang="es-ES" sz="1100" spc="-40" dirty="0">
              <a:latin typeface="Trebuchet MS" panose="020B0603020202020204" pitchFamily="34" charset="0"/>
              <a:cs typeface="Arial MT"/>
            </a:endParaRPr>
          </a:p>
          <a:p>
            <a:pPr marL="38100" algn="just">
              <a:lnSpc>
                <a:spcPct val="100000"/>
              </a:lnSpc>
            </a:pPr>
            <a:r>
              <a:rPr lang="es-ES" sz="1100" spc="-40" dirty="0">
                <a:latin typeface="Trebuchet MS" panose="020B0603020202020204" pitchFamily="34" charset="0"/>
                <a:cs typeface="Arial MT"/>
              </a:rPr>
              <a:t>Las caídas de tensión son demasiado altas. Se permite un máximo de 2,15%. Medidas:</a:t>
            </a:r>
          </a:p>
          <a:p>
            <a:pPr marL="266700" indent="-228600" algn="just">
              <a:lnSpc>
                <a:spcPct val="100000"/>
              </a:lnSpc>
              <a:buFont typeface="+mj-lt"/>
              <a:buAutoNum type="arabicPeriod"/>
            </a:pPr>
            <a:r>
              <a:rPr lang="es-ES" sz="1100" spc="-40" dirty="0">
                <a:latin typeface="Trebuchet MS" panose="020B0603020202020204" pitchFamily="34" charset="0"/>
                <a:cs typeface="Arial MT"/>
              </a:rPr>
              <a:t>Aumentar la sección transversal en un paso</a:t>
            </a:r>
          </a:p>
          <a:p>
            <a:pPr marL="266700" indent="-228600" algn="just">
              <a:lnSpc>
                <a:spcPct val="100000"/>
              </a:lnSpc>
              <a:buFont typeface="+mj-lt"/>
              <a:buAutoNum type="arabicPeriod"/>
            </a:pPr>
            <a:r>
              <a:rPr lang="es-ES" sz="1100" spc="-40" dirty="0" smtClean="0">
                <a:latin typeface="Trebuchet MS" panose="020B0603020202020204" pitchFamily="34" charset="0"/>
                <a:cs typeface="Arial MT"/>
              </a:rPr>
              <a:t>Reducir </a:t>
            </a:r>
            <a:r>
              <a:rPr lang="es-ES" sz="1100" spc="-40" dirty="0">
                <a:latin typeface="Trebuchet MS" panose="020B0603020202020204" pitchFamily="34" charset="0"/>
                <a:cs typeface="Arial MT"/>
              </a:rPr>
              <a:t>el </a:t>
            </a:r>
            <a:r>
              <a:rPr lang="es-ES" sz="1100" spc="-40" dirty="0" smtClean="0">
                <a:latin typeface="Trebuchet MS" panose="020B0603020202020204" pitchFamily="34" charset="0"/>
                <a:cs typeface="Arial MT"/>
              </a:rPr>
              <a:t>interruptor </a:t>
            </a:r>
            <a:r>
              <a:rPr lang="es-ES" sz="1100" spc="-40" dirty="0">
                <a:latin typeface="Trebuchet MS" panose="020B0603020202020204" pitchFamily="34" charset="0"/>
                <a:cs typeface="Arial MT"/>
              </a:rPr>
              <a:t>a 10 A.</a:t>
            </a:r>
          </a:p>
          <a:p>
            <a:pPr marL="38100" algn="just">
              <a:lnSpc>
                <a:spcPct val="100000"/>
              </a:lnSpc>
            </a:pPr>
            <a:endParaRPr lang="es-ES" sz="1100" spc="-40" dirty="0">
              <a:latin typeface="Trebuchet MS" panose="020B0603020202020204" pitchFamily="34" charset="0"/>
              <a:cs typeface="Arial MT"/>
            </a:endParaRPr>
          </a:p>
          <a:p>
            <a:pPr marL="38100" algn="just">
              <a:lnSpc>
                <a:spcPct val="100000"/>
              </a:lnSpc>
            </a:pPr>
            <a:r>
              <a:rPr lang="es-ES" sz="1100" b="1" spc="-40" dirty="0" smtClean="0">
                <a:latin typeface="Trebuchet MS" panose="020B0603020202020204" pitchFamily="34" charset="0"/>
                <a:cs typeface="Arial MT"/>
              </a:rPr>
              <a:t>D   Control </a:t>
            </a:r>
            <a:r>
              <a:rPr lang="es-ES" sz="1100" b="1" spc="-40" dirty="0">
                <a:latin typeface="Trebuchet MS" panose="020B0603020202020204" pitchFamily="34" charset="0"/>
                <a:cs typeface="Arial MT"/>
              </a:rPr>
              <a:t>de selectividad:</a:t>
            </a:r>
          </a:p>
          <a:p>
            <a:pPr marL="38100" algn="just">
              <a:lnSpc>
                <a:spcPct val="100000"/>
              </a:lnSpc>
            </a:pPr>
            <a:r>
              <a:rPr lang="es-ES" sz="1100" spc="-40" dirty="0">
                <a:latin typeface="Trebuchet MS" panose="020B0603020202020204" pitchFamily="34" charset="0"/>
                <a:cs typeface="Arial MT"/>
              </a:rPr>
              <a:t>Para la condición de selectividad se aplica la regla:</a:t>
            </a:r>
          </a:p>
          <a:p>
            <a:pPr marL="38100" algn="just">
              <a:lnSpc>
                <a:spcPct val="100000"/>
              </a:lnSpc>
            </a:pPr>
            <a:r>
              <a:rPr lang="es-ES" sz="1100" spc="-40" dirty="0">
                <a:latin typeface="Trebuchet MS" panose="020B0603020202020204" pitchFamily="34" charset="0"/>
                <a:cs typeface="Arial MT"/>
              </a:rPr>
              <a:t>La corriente nominal del fusible aguas arriba debe ser al menos 1,6 veces la corriente nominal del fusible aguas abajo. Esta caída está asegurada excepto para el circuito entre el apartamento y el sistema de distribución de medidores.</a:t>
            </a:r>
          </a:p>
          <a:p>
            <a:pPr marL="38100" algn="just">
              <a:lnSpc>
                <a:spcPct val="100000"/>
              </a:lnSpc>
            </a:pPr>
            <a:endParaRPr lang="es-ES" sz="1100" spc="-40" dirty="0">
              <a:latin typeface="Trebuchet MS" panose="020B0603020202020204" pitchFamily="34" charset="0"/>
              <a:cs typeface="Arial MT"/>
            </a:endParaRPr>
          </a:p>
          <a:p>
            <a:pPr marL="38100" algn="just">
              <a:lnSpc>
                <a:spcPct val="100000"/>
              </a:lnSpc>
            </a:pPr>
            <a:r>
              <a:rPr lang="es-ES" sz="1100" b="1" spc="-40" dirty="0" smtClean="0">
                <a:latin typeface="Trebuchet MS" panose="020B0603020202020204" pitchFamily="34" charset="0"/>
                <a:cs typeface="Arial MT"/>
              </a:rPr>
              <a:t>E   Condiciones </a:t>
            </a:r>
            <a:r>
              <a:rPr lang="es-ES" sz="1100" b="1" spc="-40" dirty="0">
                <a:latin typeface="Trebuchet MS" panose="020B0603020202020204" pitchFamily="34" charset="0"/>
                <a:cs typeface="Arial MT"/>
              </a:rPr>
              <a:t>de </a:t>
            </a:r>
            <a:r>
              <a:rPr lang="es-ES" sz="1100" b="1" spc="-40" dirty="0" smtClean="0">
                <a:latin typeface="Trebuchet MS" panose="020B0603020202020204" pitchFamily="34" charset="0"/>
                <a:cs typeface="Arial MT"/>
              </a:rPr>
              <a:t>apertura:</a:t>
            </a:r>
            <a:endParaRPr lang="es-ES" sz="1100" b="1" spc="-40" dirty="0">
              <a:latin typeface="Trebuchet MS" panose="020B0603020202020204" pitchFamily="34" charset="0"/>
              <a:cs typeface="Arial MT"/>
            </a:endParaRPr>
          </a:p>
          <a:p>
            <a:pPr marL="38100" algn="just">
              <a:lnSpc>
                <a:spcPct val="100000"/>
              </a:lnSpc>
            </a:pPr>
            <a:endParaRPr lang="es-ES" sz="1100" spc="-40" dirty="0">
              <a:latin typeface="Trebuchet MS" panose="020B0603020202020204" pitchFamily="34" charset="0"/>
              <a:cs typeface="Arial MT"/>
            </a:endParaRPr>
          </a:p>
          <a:p>
            <a:pPr marL="38100" algn="just">
              <a:lnSpc>
                <a:spcPct val="100000"/>
              </a:lnSpc>
            </a:pPr>
            <a:r>
              <a:rPr lang="es-ES" sz="1100" spc="-40" dirty="0" smtClean="0">
                <a:latin typeface="Trebuchet MS" panose="020B0603020202020204" pitchFamily="34" charset="0"/>
                <a:cs typeface="Arial MT"/>
              </a:rPr>
              <a:t>Alimentador </a:t>
            </a:r>
            <a:r>
              <a:rPr lang="es-ES" sz="1100" spc="-40" dirty="0">
                <a:latin typeface="Trebuchet MS" panose="020B0603020202020204" pitchFamily="34" charset="0"/>
                <a:cs typeface="Arial MT"/>
              </a:rPr>
              <a:t>principal</a:t>
            </a:r>
          </a:p>
          <a:p>
            <a:pPr marL="38100" algn="just">
              <a:lnSpc>
                <a:spcPct val="100000"/>
              </a:lnSpc>
            </a:pPr>
            <a:r>
              <a:rPr lang="es-ES" sz="1100" spc="-40" dirty="0">
                <a:latin typeface="Trebuchet MS" panose="020B0603020202020204" pitchFamily="34" charset="0"/>
                <a:cs typeface="Arial MT"/>
              </a:rPr>
              <a:t>El factor 1.24 es el aumento de temperatura de 20 °C a 80 °C, y la </a:t>
            </a:r>
            <a:r>
              <a:rPr lang="es-ES" sz="1100" spc="-40" dirty="0" smtClean="0">
                <a:latin typeface="Trebuchet MS" panose="020B0603020202020204" pitchFamily="34" charset="0"/>
                <a:cs typeface="Arial MT"/>
              </a:rPr>
              <a:t>reactancia para el cable es                             mirar la Tabla 11.11</a:t>
            </a:r>
          </a:p>
          <a:p>
            <a:pPr marL="38100" algn="just">
              <a:lnSpc>
                <a:spcPct val="100000"/>
              </a:lnSpc>
            </a:pPr>
            <a:endParaRPr lang="es-ES" sz="1100" spc="-40" dirty="0">
              <a:latin typeface="Trebuchet MS" panose="020B0603020202020204" pitchFamily="34" charset="0"/>
              <a:cs typeface="Arial MT"/>
            </a:endParaRPr>
          </a:p>
        </p:txBody>
      </p:sp>
      <p:pic>
        <p:nvPicPr>
          <p:cNvPr id="44" name="Imagen 43"/>
          <p:cNvPicPr>
            <a:picLocks noChangeAspect="1"/>
          </p:cNvPicPr>
          <p:nvPr/>
        </p:nvPicPr>
        <p:blipFill>
          <a:blip r:embed="rId2"/>
          <a:stretch>
            <a:fillRect/>
          </a:stretch>
        </p:blipFill>
        <p:spPr>
          <a:xfrm>
            <a:off x="1219200" y="723900"/>
            <a:ext cx="2590800" cy="457200"/>
          </a:xfrm>
          <a:prstGeom prst="rect">
            <a:avLst/>
          </a:prstGeom>
        </p:spPr>
      </p:pic>
      <p:pic>
        <p:nvPicPr>
          <p:cNvPr id="45" name="Imagen 44"/>
          <p:cNvPicPr>
            <a:picLocks noChangeAspect="1"/>
          </p:cNvPicPr>
          <p:nvPr/>
        </p:nvPicPr>
        <p:blipFill>
          <a:blip r:embed="rId3"/>
          <a:stretch>
            <a:fillRect/>
          </a:stretch>
        </p:blipFill>
        <p:spPr>
          <a:xfrm>
            <a:off x="1219200" y="2400300"/>
            <a:ext cx="2819400" cy="457200"/>
          </a:xfrm>
          <a:prstGeom prst="rect">
            <a:avLst/>
          </a:prstGeom>
        </p:spPr>
      </p:pic>
      <p:pic>
        <p:nvPicPr>
          <p:cNvPr id="46" name="Imagen 45"/>
          <p:cNvPicPr>
            <a:picLocks noChangeAspect="1"/>
          </p:cNvPicPr>
          <p:nvPr/>
        </p:nvPicPr>
        <p:blipFill>
          <a:blip r:embed="rId4"/>
          <a:stretch>
            <a:fillRect/>
          </a:stretch>
        </p:blipFill>
        <p:spPr>
          <a:xfrm>
            <a:off x="4081462" y="2690812"/>
            <a:ext cx="981075" cy="333375"/>
          </a:xfrm>
          <a:prstGeom prst="rect">
            <a:avLst/>
          </a:prstGeom>
        </p:spPr>
      </p:pic>
      <p:pic>
        <p:nvPicPr>
          <p:cNvPr id="47" name="Imagen 46"/>
          <p:cNvPicPr>
            <a:picLocks noChangeAspect="1"/>
          </p:cNvPicPr>
          <p:nvPr/>
        </p:nvPicPr>
        <p:blipFill rotWithShape="1">
          <a:blip r:embed="rId4"/>
          <a:srcRect t="22857"/>
          <a:stretch/>
        </p:blipFill>
        <p:spPr>
          <a:xfrm>
            <a:off x="5867400" y="4838700"/>
            <a:ext cx="981075" cy="257175"/>
          </a:xfrm>
          <a:prstGeom prst="rect">
            <a:avLst/>
          </a:prstGeom>
        </p:spPr>
      </p:pic>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94050" y="266700"/>
            <a:ext cx="8545150" cy="5346977"/>
          </a:xfrm>
          <a:prstGeom prst="rect">
            <a:avLst/>
          </a:prstGeom>
        </p:spPr>
        <p:txBody>
          <a:bodyPr vert="horz" wrap="square" lIns="0" tIns="12065" rIns="0" bIns="0" rtlCol="0">
            <a:spAutoFit/>
          </a:bodyPr>
          <a:lstStyle/>
          <a:p>
            <a:pPr marL="38100" algn="just">
              <a:lnSpc>
                <a:spcPct val="100000"/>
              </a:lnSpc>
            </a:pPr>
            <a:endParaRPr lang="es-ES" sz="1100" spc="-40" dirty="0" smtClean="0">
              <a:latin typeface="Trebuchet MS" panose="020B0603020202020204" pitchFamily="34" charset="0"/>
              <a:cs typeface="Arial MT"/>
            </a:endParaRPr>
          </a:p>
          <a:p>
            <a:pPr marL="38100" algn="just">
              <a:lnSpc>
                <a:spcPct val="100000"/>
              </a:lnSpc>
            </a:pPr>
            <a:endParaRPr lang="es-ES" sz="1100" spc="-40" dirty="0">
              <a:latin typeface="Trebuchet MS" panose="020B0603020202020204" pitchFamily="34" charset="0"/>
              <a:cs typeface="Arial MT"/>
            </a:endParaRPr>
          </a:p>
          <a:p>
            <a:pPr marL="38100" algn="just">
              <a:lnSpc>
                <a:spcPct val="100000"/>
              </a:lnSpc>
            </a:pPr>
            <a:endParaRPr lang="es-ES" sz="1100" spc="-40" dirty="0" smtClean="0">
              <a:latin typeface="Trebuchet MS" panose="020B0603020202020204" pitchFamily="34" charset="0"/>
              <a:cs typeface="Arial MT"/>
            </a:endParaRPr>
          </a:p>
          <a:p>
            <a:pPr marL="38100" algn="just">
              <a:lnSpc>
                <a:spcPct val="100000"/>
              </a:lnSpc>
            </a:pPr>
            <a:endParaRPr lang="es-ES" sz="1100" spc="-40" dirty="0">
              <a:latin typeface="Trebuchet MS" panose="020B0603020202020204" pitchFamily="34" charset="0"/>
              <a:cs typeface="Arial MT"/>
            </a:endParaRPr>
          </a:p>
          <a:p>
            <a:pPr marL="38100" algn="just">
              <a:lnSpc>
                <a:spcPct val="100000"/>
              </a:lnSpc>
            </a:pPr>
            <a:endParaRPr lang="es-ES" sz="1100" spc="-40" dirty="0" smtClean="0">
              <a:latin typeface="Trebuchet MS" panose="020B0603020202020204" pitchFamily="34" charset="0"/>
              <a:cs typeface="Arial MT"/>
            </a:endParaRPr>
          </a:p>
          <a:p>
            <a:pPr marL="38100" algn="just">
              <a:lnSpc>
                <a:spcPct val="100000"/>
              </a:lnSpc>
            </a:pPr>
            <a:endParaRPr lang="es-ES" sz="1100" spc="-40" dirty="0" smtClean="0">
              <a:latin typeface="Trebuchet MS" panose="020B0603020202020204" pitchFamily="34" charset="0"/>
              <a:cs typeface="Arial MT"/>
            </a:endParaRPr>
          </a:p>
          <a:p>
            <a:pPr marL="38100" algn="just">
              <a:lnSpc>
                <a:spcPct val="100000"/>
              </a:lnSpc>
            </a:pPr>
            <a:endParaRPr lang="es-ES" sz="1100" spc="-40" dirty="0">
              <a:latin typeface="Trebuchet MS" panose="020B0603020202020204" pitchFamily="34" charset="0"/>
              <a:cs typeface="Arial MT"/>
            </a:endParaRPr>
          </a:p>
          <a:p>
            <a:pPr marL="38100" algn="just">
              <a:lnSpc>
                <a:spcPct val="100000"/>
              </a:lnSpc>
            </a:pPr>
            <a:endParaRPr lang="es-ES" sz="1100" spc="-40" dirty="0">
              <a:latin typeface="Trebuchet MS" panose="020B0603020202020204" pitchFamily="34" charset="0"/>
              <a:cs typeface="Arial MT"/>
            </a:endParaRPr>
          </a:p>
          <a:p>
            <a:pPr marL="38100" algn="just">
              <a:lnSpc>
                <a:spcPct val="100000"/>
              </a:lnSpc>
              <a:tabLst>
                <a:tab pos="0" algn="l"/>
              </a:tabLst>
            </a:pPr>
            <a:endParaRPr lang="es-ES" sz="1100" spc="-40" dirty="0" smtClean="0">
              <a:latin typeface="Trebuchet MS" panose="020B0603020202020204" pitchFamily="34" charset="0"/>
              <a:cs typeface="Arial MT"/>
            </a:endParaRPr>
          </a:p>
          <a:p>
            <a:pPr marL="38100" algn="just">
              <a:lnSpc>
                <a:spcPct val="100000"/>
              </a:lnSpc>
              <a:tabLst>
                <a:tab pos="0" algn="l"/>
              </a:tabLst>
            </a:pPr>
            <a:r>
              <a:rPr lang="es-ES" sz="1100" b="1" spc="-40" dirty="0" smtClean="0">
                <a:latin typeface="Trebuchet MS" panose="020B0603020202020204" pitchFamily="34" charset="0"/>
                <a:cs typeface="Arial MT"/>
              </a:rPr>
              <a:t>Distribución </a:t>
            </a:r>
            <a:r>
              <a:rPr lang="es-ES" sz="1100" b="1" spc="-40" dirty="0">
                <a:latin typeface="Trebuchet MS" panose="020B0603020202020204" pitchFamily="34" charset="0"/>
                <a:cs typeface="Arial MT"/>
              </a:rPr>
              <a:t>de contadores – apartamento:</a:t>
            </a:r>
            <a:endParaRPr lang="es-ES" sz="900" b="1" dirty="0">
              <a:latin typeface="Arial MT"/>
              <a:cs typeface="Arial MT"/>
            </a:endParaRPr>
          </a:p>
          <a:p>
            <a:pPr marL="12700" algn="just">
              <a:lnSpc>
                <a:spcPct val="100000"/>
              </a:lnSpc>
              <a:spcBef>
                <a:spcPts val="95"/>
              </a:spcBef>
            </a:pPr>
            <a:endParaRPr lang="es-ES" sz="1100" spc="-5" dirty="0" smtClean="0">
              <a:latin typeface="Trebuchet MS" panose="020B0603020202020204" pitchFamily="34" charset="0"/>
              <a:cs typeface="Arial MT"/>
            </a:endParaRPr>
          </a:p>
          <a:p>
            <a:pPr marL="12700" algn="just">
              <a:lnSpc>
                <a:spcPct val="100000"/>
              </a:lnSpc>
              <a:spcBef>
                <a:spcPts val="95"/>
              </a:spcBef>
            </a:pPr>
            <a:endParaRPr lang="es-ES" sz="1100" spc="-5" dirty="0">
              <a:latin typeface="Trebuchet MS" panose="020B0603020202020204" pitchFamily="34" charset="0"/>
              <a:cs typeface="Arial MT"/>
            </a:endParaRPr>
          </a:p>
          <a:p>
            <a:pPr marL="12700" algn="just">
              <a:lnSpc>
                <a:spcPct val="100000"/>
              </a:lnSpc>
              <a:spcBef>
                <a:spcPts val="95"/>
              </a:spcBef>
            </a:pPr>
            <a:endParaRPr lang="es-ES" sz="1100" spc="-5" dirty="0" smtClean="0">
              <a:latin typeface="Trebuchet MS" panose="020B0603020202020204" pitchFamily="34" charset="0"/>
              <a:cs typeface="Arial MT"/>
            </a:endParaRPr>
          </a:p>
          <a:p>
            <a:pPr marL="12700" algn="just">
              <a:lnSpc>
                <a:spcPct val="100000"/>
              </a:lnSpc>
              <a:spcBef>
                <a:spcPts val="95"/>
              </a:spcBef>
            </a:pPr>
            <a:r>
              <a:rPr lang="es-ES" sz="1100" b="1" spc="-5" dirty="0" smtClean="0">
                <a:latin typeface="Trebuchet MS" panose="020B0603020202020204" pitchFamily="34" charset="0"/>
                <a:cs typeface="Arial MT"/>
              </a:rPr>
              <a:t>Sub-distribución por </a:t>
            </a:r>
            <a:r>
              <a:rPr lang="es-ES" sz="1100" b="1" spc="-5" dirty="0">
                <a:latin typeface="Trebuchet MS" panose="020B0603020202020204" pitchFamily="34" charset="0"/>
                <a:cs typeface="Arial MT"/>
              </a:rPr>
              <a:t>apartamentos:</a:t>
            </a:r>
          </a:p>
          <a:p>
            <a:pPr marL="12700" algn="just">
              <a:lnSpc>
                <a:spcPct val="100000"/>
              </a:lnSpc>
              <a:spcBef>
                <a:spcPts val="95"/>
              </a:spcBef>
            </a:pPr>
            <a:endParaRPr lang="es-ES" sz="1100" spc="-5" dirty="0" smtClean="0">
              <a:latin typeface="Trebuchet MS" panose="020B0603020202020204" pitchFamily="34" charset="0"/>
              <a:cs typeface="Arial MT"/>
            </a:endParaRPr>
          </a:p>
          <a:p>
            <a:pPr marL="12700" algn="just">
              <a:lnSpc>
                <a:spcPct val="100000"/>
              </a:lnSpc>
              <a:spcBef>
                <a:spcPts val="95"/>
              </a:spcBef>
            </a:pPr>
            <a:endParaRPr lang="es-ES" sz="1100" spc="-5" dirty="0" smtClean="0">
              <a:latin typeface="Trebuchet MS" panose="020B0603020202020204" pitchFamily="34" charset="0"/>
              <a:cs typeface="Arial MT"/>
            </a:endParaRPr>
          </a:p>
          <a:p>
            <a:pPr marL="12700" algn="just">
              <a:lnSpc>
                <a:spcPct val="100000"/>
              </a:lnSpc>
              <a:spcBef>
                <a:spcPts val="95"/>
              </a:spcBef>
            </a:pPr>
            <a:endParaRPr lang="es-ES" sz="1100" spc="-5" dirty="0">
              <a:latin typeface="Trebuchet MS" panose="020B0603020202020204" pitchFamily="34" charset="0"/>
              <a:cs typeface="Arial MT"/>
            </a:endParaRPr>
          </a:p>
          <a:p>
            <a:pPr marL="12700" algn="just">
              <a:lnSpc>
                <a:spcPct val="100000"/>
              </a:lnSpc>
              <a:spcBef>
                <a:spcPts val="95"/>
              </a:spcBef>
            </a:pPr>
            <a:r>
              <a:rPr lang="es-ES" sz="1100" b="1" spc="-5" dirty="0">
                <a:latin typeface="Trebuchet MS" panose="020B0603020202020204" pitchFamily="34" charset="0"/>
                <a:cs typeface="Arial MT"/>
              </a:rPr>
              <a:t>Toma </a:t>
            </a:r>
            <a:r>
              <a:rPr lang="es-ES" sz="1100" b="1" spc="-5" dirty="0" smtClean="0">
                <a:latin typeface="Trebuchet MS" panose="020B0603020202020204" pitchFamily="34" charset="0"/>
                <a:cs typeface="Arial MT"/>
              </a:rPr>
              <a:t>corriente</a:t>
            </a:r>
            <a:r>
              <a:rPr lang="es-ES" sz="1100" b="1" spc="-5" dirty="0">
                <a:latin typeface="Trebuchet MS" panose="020B0603020202020204" pitchFamily="34" charset="0"/>
                <a:cs typeface="Arial MT"/>
              </a:rPr>
              <a:t>:</a:t>
            </a:r>
          </a:p>
          <a:p>
            <a:pPr marL="12700" algn="just">
              <a:lnSpc>
                <a:spcPct val="100000"/>
              </a:lnSpc>
              <a:spcBef>
                <a:spcPts val="95"/>
              </a:spcBef>
            </a:pPr>
            <a:endParaRPr lang="es-ES" sz="1100" spc="-5" dirty="0" smtClean="0">
              <a:latin typeface="Trebuchet MS" panose="020B0603020202020204" pitchFamily="34" charset="0"/>
              <a:cs typeface="Arial MT"/>
            </a:endParaRPr>
          </a:p>
          <a:p>
            <a:pPr marL="12700" algn="just">
              <a:lnSpc>
                <a:spcPct val="100000"/>
              </a:lnSpc>
              <a:spcBef>
                <a:spcPts val="95"/>
              </a:spcBef>
            </a:pPr>
            <a:endParaRPr lang="es-ES" sz="1100" spc="-5" dirty="0">
              <a:latin typeface="Trebuchet MS" panose="020B0603020202020204" pitchFamily="34" charset="0"/>
              <a:cs typeface="Arial MT"/>
            </a:endParaRPr>
          </a:p>
          <a:p>
            <a:pPr marL="12700" algn="just">
              <a:lnSpc>
                <a:spcPct val="100000"/>
              </a:lnSpc>
              <a:spcBef>
                <a:spcPts val="95"/>
              </a:spcBef>
            </a:pPr>
            <a:endParaRPr lang="es-ES" sz="1100" spc="-5" dirty="0">
              <a:latin typeface="Trebuchet MS" panose="020B0603020202020204" pitchFamily="34" charset="0"/>
              <a:cs typeface="Arial MT"/>
            </a:endParaRPr>
          </a:p>
          <a:p>
            <a:pPr marL="12700" algn="just">
              <a:lnSpc>
                <a:spcPct val="100000"/>
              </a:lnSpc>
              <a:spcBef>
                <a:spcPts val="95"/>
              </a:spcBef>
            </a:pPr>
            <a:r>
              <a:rPr lang="es-ES" sz="1100" b="1" spc="-5" dirty="0">
                <a:latin typeface="Trebuchet MS" panose="020B0603020202020204" pitchFamily="34" charset="0"/>
                <a:cs typeface="Arial MT"/>
              </a:rPr>
              <a:t>La impedancia total de cortocircuito es:</a:t>
            </a:r>
          </a:p>
          <a:p>
            <a:pPr marL="12700" algn="just">
              <a:lnSpc>
                <a:spcPct val="100000"/>
              </a:lnSpc>
              <a:spcBef>
                <a:spcPts val="95"/>
              </a:spcBef>
            </a:pPr>
            <a:endParaRPr lang="es-ES" sz="1100" spc="-5" dirty="0">
              <a:latin typeface="Trebuchet MS" panose="020B0603020202020204" pitchFamily="34" charset="0"/>
              <a:cs typeface="Arial MT"/>
            </a:endParaRPr>
          </a:p>
          <a:p>
            <a:pPr marL="469900" lvl="1" algn="just">
              <a:spcBef>
                <a:spcPts val="95"/>
              </a:spcBef>
            </a:pPr>
            <a:r>
              <a:rPr lang="es-ES" sz="1100" b="1" spc="-5" dirty="0">
                <a:latin typeface="Trebuchet MS" panose="020B0603020202020204" pitchFamily="34" charset="0"/>
                <a:cs typeface="Arial MT"/>
              </a:rPr>
              <a:t>ZK = ZV + Z1sistema = 300 </a:t>
            </a:r>
            <a:r>
              <a:rPr lang="es-ES" sz="1100" b="1" spc="-5" dirty="0" err="1">
                <a:latin typeface="Trebuchet MS" panose="020B0603020202020204" pitchFamily="34" charset="0"/>
                <a:cs typeface="Arial MT"/>
              </a:rPr>
              <a:t>mΩ</a:t>
            </a:r>
            <a:r>
              <a:rPr lang="es-ES" sz="1100" b="1" spc="-5" dirty="0">
                <a:latin typeface="Trebuchet MS" panose="020B0603020202020204" pitchFamily="34" charset="0"/>
                <a:cs typeface="Arial MT"/>
              </a:rPr>
              <a:t> + 707.б </a:t>
            </a:r>
            <a:r>
              <a:rPr lang="es-ES" sz="1100" b="1" spc="-5" dirty="0" err="1">
                <a:latin typeface="Trebuchet MS" panose="020B0603020202020204" pitchFamily="34" charset="0"/>
                <a:cs typeface="Arial MT"/>
              </a:rPr>
              <a:t>mΩ</a:t>
            </a:r>
            <a:r>
              <a:rPr lang="es-ES" sz="1100" b="1" spc="-5" dirty="0">
                <a:latin typeface="Trebuchet MS" panose="020B0603020202020204" pitchFamily="34" charset="0"/>
                <a:cs typeface="Arial MT"/>
              </a:rPr>
              <a:t> ≈ 1Ω</a:t>
            </a:r>
          </a:p>
          <a:p>
            <a:pPr marL="12700" algn="just">
              <a:lnSpc>
                <a:spcPct val="100000"/>
              </a:lnSpc>
              <a:spcBef>
                <a:spcPts val="95"/>
              </a:spcBef>
            </a:pPr>
            <a:endParaRPr lang="es-ES" sz="1100" spc="-5" dirty="0">
              <a:latin typeface="Trebuchet MS" panose="020B0603020202020204" pitchFamily="34" charset="0"/>
              <a:cs typeface="Arial MT"/>
            </a:endParaRPr>
          </a:p>
          <a:p>
            <a:pPr marL="12700" algn="just">
              <a:lnSpc>
                <a:spcPct val="100000"/>
              </a:lnSpc>
              <a:spcBef>
                <a:spcPts val="95"/>
              </a:spcBef>
            </a:pPr>
            <a:r>
              <a:rPr lang="es-ES" sz="1100" b="1" spc="-5" dirty="0" smtClean="0">
                <a:latin typeface="Trebuchet MS" panose="020B0603020202020204" pitchFamily="34" charset="0"/>
                <a:cs typeface="Arial MT"/>
              </a:rPr>
              <a:t>Corriente </a:t>
            </a:r>
            <a:r>
              <a:rPr lang="es-ES" sz="1100" b="1" spc="-5" dirty="0">
                <a:latin typeface="Trebuchet MS" panose="020B0603020202020204" pitchFamily="34" charset="0"/>
                <a:cs typeface="Arial MT"/>
              </a:rPr>
              <a:t>de cortocircuito unipolar en </a:t>
            </a:r>
            <a:r>
              <a:rPr lang="es-ES" sz="1100" b="1" spc="-5" dirty="0" smtClean="0">
                <a:latin typeface="Trebuchet MS" panose="020B0603020202020204" pitchFamily="34" charset="0"/>
                <a:cs typeface="Arial MT"/>
              </a:rPr>
              <a:t>el </a:t>
            </a:r>
            <a:r>
              <a:rPr lang="es-ES" sz="1100" b="1" spc="-5" dirty="0">
                <a:latin typeface="Trebuchet MS" panose="020B0603020202020204" pitchFamily="34" charset="0"/>
                <a:cs typeface="Arial MT"/>
              </a:rPr>
              <a:t>toma </a:t>
            </a:r>
            <a:r>
              <a:rPr lang="es-ES" sz="1100" b="1" spc="-5" dirty="0" smtClean="0">
                <a:latin typeface="Trebuchet MS" panose="020B0603020202020204" pitchFamily="34" charset="0"/>
                <a:cs typeface="Arial MT"/>
              </a:rPr>
              <a:t>corriente</a:t>
            </a:r>
            <a:r>
              <a:rPr lang="es-ES" sz="1100" b="1" spc="-5" dirty="0">
                <a:latin typeface="Trebuchet MS" panose="020B0603020202020204" pitchFamily="34" charset="0"/>
                <a:cs typeface="Arial MT"/>
              </a:rPr>
              <a:t>:</a:t>
            </a:r>
          </a:p>
          <a:p>
            <a:pPr marL="12700" algn="just">
              <a:lnSpc>
                <a:spcPct val="100000"/>
              </a:lnSpc>
              <a:spcBef>
                <a:spcPts val="95"/>
              </a:spcBef>
            </a:pPr>
            <a:endParaRPr lang="es-ES" sz="1100" spc="-5" dirty="0" smtClean="0">
              <a:latin typeface="Trebuchet MS" panose="020B0603020202020204" pitchFamily="34" charset="0"/>
              <a:cs typeface="Arial MT"/>
            </a:endParaRPr>
          </a:p>
          <a:p>
            <a:pPr marL="12700" algn="just">
              <a:lnSpc>
                <a:spcPct val="100000"/>
              </a:lnSpc>
              <a:spcBef>
                <a:spcPts val="95"/>
              </a:spcBef>
            </a:pPr>
            <a:endParaRPr lang="es-ES" sz="1100" spc="-5" dirty="0">
              <a:latin typeface="Trebuchet MS" panose="020B0603020202020204" pitchFamily="34" charset="0"/>
              <a:cs typeface="Arial MT"/>
            </a:endParaRPr>
          </a:p>
          <a:p>
            <a:pPr marL="12700" algn="just">
              <a:lnSpc>
                <a:spcPct val="100000"/>
              </a:lnSpc>
              <a:spcBef>
                <a:spcPts val="95"/>
              </a:spcBef>
            </a:pPr>
            <a:endParaRPr lang="es-ES" sz="1100" spc="-5" dirty="0" smtClean="0">
              <a:latin typeface="Trebuchet MS" panose="020B0603020202020204" pitchFamily="34" charset="0"/>
              <a:cs typeface="Arial MT"/>
            </a:endParaRPr>
          </a:p>
          <a:p>
            <a:pPr marL="12700" algn="just">
              <a:lnSpc>
                <a:spcPct val="100000"/>
              </a:lnSpc>
              <a:spcBef>
                <a:spcPts val="95"/>
              </a:spcBef>
            </a:pPr>
            <a:endParaRPr lang="es-ES" sz="1100" spc="-5" dirty="0">
              <a:latin typeface="Trebuchet MS" panose="020B0603020202020204" pitchFamily="34" charset="0"/>
              <a:cs typeface="Arial MT"/>
            </a:endParaRPr>
          </a:p>
        </p:txBody>
      </p:sp>
      <p:pic>
        <p:nvPicPr>
          <p:cNvPr id="45" name="Imagen 44"/>
          <p:cNvPicPr>
            <a:picLocks noChangeAspect="1"/>
          </p:cNvPicPr>
          <p:nvPr/>
        </p:nvPicPr>
        <p:blipFill>
          <a:blip r:embed="rId2"/>
          <a:stretch>
            <a:fillRect/>
          </a:stretch>
        </p:blipFill>
        <p:spPr>
          <a:xfrm>
            <a:off x="678514" y="300370"/>
            <a:ext cx="3509024" cy="1384891"/>
          </a:xfrm>
          <a:prstGeom prst="rect">
            <a:avLst/>
          </a:prstGeom>
        </p:spPr>
      </p:pic>
      <p:pic>
        <p:nvPicPr>
          <p:cNvPr id="46" name="Imagen 45"/>
          <p:cNvPicPr>
            <a:picLocks noChangeAspect="1"/>
          </p:cNvPicPr>
          <p:nvPr/>
        </p:nvPicPr>
        <p:blipFill>
          <a:blip r:embed="rId3"/>
          <a:stretch>
            <a:fillRect/>
          </a:stretch>
        </p:blipFill>
        <p:spPr>
          <a:xfrm>
            <a:off x="678514" y="2000652"/>
            <a:ext cx="2601550" cy="533400"/>
          </a:xfrm>
          <a:prstGeom prst="rect">
            <a:avLst/>
          </a:prstGeom>
        </p:spPr>
      </p:pic>
      <p:pic>
        <p:nvPicPr>
          <p:cNvPr id="47" name="Imagen 46"/>
          <p:cNvPicPr>
            <a:picLocks noChangeAspect="1"/>
          </p:cNvPicPr>
          <p:nvPr/>
        </p:nvPicPr>
        <p:blipFill>
          <a:blip r:embed="rId4"/>
          <a:stretch>
            <a:fillRect/>
          </a:stretch>
        </p:blipFill>
        <p:spPr>
          <a:xfrm>
            <a:off x="685800" y="2769297"/>
            <a:ext cx="2601550" cy="457200"/>
          </a:xfrm>
          <a:prstGeom prst="rect">
            <a:avLst/>
          </a:prstGeom>
        </p:spPr>
      </p:pic>
      <p:pic>
        <p:nvPicPr>
          <p:cNvPr id="48" name="Imagen 47"/>
          <p:cNvPicPr>
            <a:picLocks noChangeAspect="1"/>
          </p:cNvPicPr>
          <p:nvPr/>
        </p:nvPicPr>
        <p:blipFill>
          <a:blip r:embed="rId5"/>
          <a:stretch>
            <a:fillRect/>
          </a:stretch>
        </p:blipFill>
        <p:spPr>
          <a:xfrm>
            <a:off x="685800" y="3416513"/>
            <a:ext cx="2982550" cy="504160"/>
          </a:xfrm>
          <a:prstGeom prst="rect">
            <a:avLst/>
          </a:prstGeom>
        </p:spPr>
      </p:pic>
      <p:pic>
        <p:nvPicPr>
          <p:cNvPr id="49" name="Imagen 48"/>
          <p:cNvPicPr>
            <a:picLocks noChangeAspect="1"/>
          </p:cNvPicPr>
          <p:nvPr/>
        </p:nvPicPr>
        <p:blipFill>
          <a:blip r:embed="rId6"/>
          <a:stretch>
            <a:fillRect/>
          </a:stretch>
        </p:blipFill>
        <p:spPr>
          <a:xfrm>
            <a:off x="685800" y="4927480"/>
            <a:ext cx="2705100" cy="476250"/>
          </a:xfrm>
          <a:prstGeom prst="rect">
            <a:avLst/>
          </a:prstGeom>
        </p:spPr>
      </p:pic>
      <p:sp>
        <p:nvSpPr>
          <p:cNvPr id="50" name="Rectángulo 49"/>
          <p:cNvSpPr/>
          <p:nvPr/>
        </p:nvSpPr>
        <p:spPr>
          <a:xfrm>
            <a:off x="4651664" y="266700"/>
            <a:ext cx="4572000" cy="625812"/>
          </a:xfrm>
          <a:prstGeom prst="rect">
            <a:avLst/>
          </a:prstGeom>
        </p:spPr>
        <p:txBody>
          <a:bodyPr>
            <a:spAutoFit/>
          </a:bodyPr>
          <a:lstStyle/>
          <a:p>
            <a:pPr marL="12700" algn="just">
              <a:lnSpc>
                <a:spcPct val="100000"/>
              </a:lnSpc>
              <a:spcBef>
                <a:spcPts val="95"/>
              </a:spcBef>
            </a:pPr>
            <a:r>
              <a:rPr lang="es-ES" sz="1100" spc="-5" dirty="0">
                <a:latin typeface="Trebuchet MS" panose="020B0603020202020204" pitchFamily="34" charset="0"/>
                <a:cs typeface="Arial MT"/>
              </a:rPr>
              <a:t>Corriente de </a:t>
            </a:r>
            <a:r>
              <a:rPr lang="es-ES" sz="1100" spc="-5" dirty="0" smtClean="0">
                <a:latin typeface="Trebuchet MS" panose="020B0603020202020204" pitchFamily="34" charset="0"/>
                <a:cs typeface="Arial MT"/>
              </a:rPr>
              <a:t>apertura </a:t>
            </a:r>
            <a:r>
              <a:rPr lang="es-ES" sz="1100" spc="-5" dirty="0">
                <a:latin typeface="Trebuchet MS" panose="020B0603020202020204" pitchFamily="34" charset="0"/>
                <a:cs typeface="Arial MT"/>
              </a:rPr>
              <a:t>del interruptor automático </a:t>
            </a:r>
            <a:r>
              <a:rPr lang="es-ES" sz="1100" spc="-5" dirty="0" err="1">
                <a:latin typeface="Trebuchet MS" panose="020B0603020202020204" pitchFamily="34" charset="0"/>
                <a:cs typeface="Arial MT"/>
              </a:rPr>
              <a:t>Ia</a:t>
            </a:r>
            <a:r>
              <a:rPr lang="es-ES" sz="1100" spc="-5" dirty="0">
                <a:latin typeface="Trebuchet MS" panose="020B0603020202020204" pitchFamily="34" charset="0"/>
                <a:cs typeface="Arial MT"/>
              </a:rPr>
              <a:t> = 5 · 16 A = 80 A,</a:t>
            </a:r>
          </a:p>
          <a:p>
            <a:pPr marL="927100" lvl="2" algn="just">
              <a:spcBef>
                <a:spcPts val="95"/>
              </a:spcBef>
            </a:pPr>
            <a:r>
              <a:rPr lang="es-ES" sz="1100" b="1" spc="-5" dirty="0">
                <a:latin typeface="Trebuchet MS" panose="020B0603020202020204" pitchFamily="34" charset="0"/>
                <a:cs typeface="Arial MT"/>
              </a:rPr>
              <a:t>Ik''1 ≥ </a:t>
            </a:r>
            <a:r>
              <a:rPr lang="es-ES" sz="1100" b="1" spc="-5" dirty="0" err="1">
                <a:latin typeface="Trebuchet MS" panose="020B0603020202020204" pitchFamily="34" charset="0"/>
                <a:cs typeface="Arial MT"/>
              </a:rPr>
              <a:t>Ia</a:t>
            </a:r>
            <a:endParaRPr lang="es-ES" sz="1100" b="1" spc="-5" dirty="0">
              <a:latin typeface="Trebuchet MS" panose="020B0603020202020204" pitchFamily="34" charset="0"/>
              <a:cs typeface="Arial MT"/>
            </a:endParaRPr>
          </a:p>
          <a:p>
            <a:pPr marL="12700" algn="just">
              <a:lnSpc>
                <a:spcPct val="100000"/>
              </a:lnSpc>
              <a:spcBef>
                <a:spcPts val="95"/>
              </a:spcBef>
            </a:pPr>
            <a:r>
              <a:rPr lang="es-ES" sz="1100" b="1" spc="-5" dirty="0">
                <a:latin typeface="Trebuchet MS" panose="020B0603020202020204" pitchFamily="34" charset="0"/>
                <a:cs typeface="Arial MT"/>
              </a:rPr>
              <a:t>219,5 A &gt; 80 A, por lo que se cumple el requisito.</a:t>
            </a:r>
          </a:p>
        </p:txBody>
      </p:sp>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94050" y="266700"/>
            <a:ext cx="5344750" cy="5668603"/>
          </a:xfrm>
          <a:prstGeom prst="rect">
            <a:avLst/>
          </a:prstGeom>
        </p:spPr>
        <p:txBody>
          <a:bodyPr vert="horz" wrap="square" lIns="0" tIns="12065" rIns="0" bIns="0" rtlCol="0">
            <a:spAutoFit/>
          </a:bodyPr>
          <a:lstStyle/>
          <a:p>
            <a:pPr marL="12700" algn="just">
              <a:lnSpc>
                <a:spcPct val="100000"/>
              </a:lnSpc>
              <a:spcBef>
                <a:spcPts val="95"/>
              </a:spcBef>
            </a:pPr>
            <a:r>
              <a:rPr lang="es-ES" sz="1100" b="1" spc="-5" dirty="0" smtClean="0">
                <a:latin typeface="Trebuchet MS" panose="020B0603020202020204" pitchFamily="34" charset="0"/>
                <a:cs typeface="Arial MT"/>
              </a:rPr>
              <a:t>11.6   Ejemplos </a:t>
            </a:r>
            <a:r>
              <a:rPr lang="es-ES" sz="1100" b="1" spc="-5" dirty="0">
                <a:latin typeface="Trebuchet MS" panose="020B0603020202020204" pitchFamily="34" charset="0"/>
                <a:cs typeface="Arial MT"/>
              </a:rPr>
              <a:t>para el Cálculo de </a:t>
            </a:r>
            <a:r>
              <a:rPr lang="es-ES" sz="1100" b="1" spc="-5" dirty="0" err="1">
                <a:latin typeface="Trebuchet MS" panose="020B0603020202020204" pitchFamily="34" charset="0"/>
                <a:cs typeface="Arial MT"/>
              </a:rPr>
              <a:t>Sobrecorrientes</a:t>
            </a:r>
            <a:endParaRPr lang="es-ES" sz="1100" b="1" spc="-5" dirty="0">
              <a:latin typeface="Trebuchet MS" panose="020B0603020202020204" pitchFamily="34" charset="0"/>
              <a:cs typeface="Arial MT"/>
            </a:endParaRPr>
          </a:p>
          <a:p>
            <a:pPr marL="12700" algn="just">
              <a:lnSpc>
                <a:spcPct val="100000"/>
              </a:lnSpc>
              <a:spcBef>
                <a:spcPts val="95"/>
              </a:spcBef>
            </a:pPr>
            <a:endParaRPr lang="es-ES" sz="1100" b="1" spc="-5" dirty="0">
              <a:latin typeface="Trebuchet MS" panose="020B0603020202020204" pitchFamily="34" charset="0"/>
              <a:cs typeface="Arial MT"/>
            </a:endParaRPr>
          </a:p>
          <a:p>
            <a:pPr marL="12700" algn="just">
              <a:lnSpc>
                <a:spcPct val="100000"/>
              </a:lnSpc>
              <a:spcBef>
                <a:spcPts val="95"/>
              </a:spcBef>
            </a:pPr>
            <a:r>
              <a:rPr lang="es-ES" sz="1100" b="1" spc="-5" dirty="0" smtClean="0">
                <a:latin typeface="Trebuchet MS" panose="020B0603020202020204" pitchFamily="34" charset="0"/>
                <a:cs typeface="Arial MT"/>
              </a:rPr>
              <a:t>11.6.1   Ejemplo 1:   Determinación </a:t>
            </a:r>
            <a:r>
              <a:rPr lang="es-ES" sz="1100" b="1" spc="-5" dirty="0">
                <a:latin typeface="Trebuchet MS" panose="020B0603020202020204" pitchFamily="34" charset="0"/>
                <a:cs typeface="Arial MT"/>
              </a:rPr>
              <a:t>de </a:t>
            </a:r>
            <a:r>
              <a:rPr lang="es-ES" sz="1100" b="1" spc="-5" dirty="0" err="1">
                <a:latin typeface="Trebuchet MS" panose="020B0603020202020204" pitchFamily="34" charset="0"/>
                <a:cs typeface="Arial MT"/>
              </a:rPr>
              <a:t>Sobrecorrientes</a:t>
            </a:r>
            <a:r>
              <a:rPr lang="es-ES" sz="1100" b="1" spc="-5" dirty="0">
                <a:latin typeface="Trebuchet MS" panose="020B0603020202020204" pitchFamily="34" charset="0"/>
                <a:cs typeface="Arial MT"/>
              </a:rPr>
              <a:t> y Corrientes de </a:t>
            </a:r>
            <a:r>
              <a:rPr lang="es-ES" sz="1100" b="1" spc="-5" dirty="0" smtClean="0">
                <a:latin typeface="Trebuchet MS" panose="020B0603020202020204" pitchFamily="34" charset="0"/>
                <a:cs typeface="Arial MT"/>
              </a:rPr>
              <a:t>Cortocircuito</a:t>
            </a:r>
          </a:p>
          <a:p>
            <a:pPr marL="12700" algn="just">
              <a:lnSpc>
                <a:spcPct val="100000"/>
              </a:lnSpc>
              <a:spcBef>
                <a:spcPts val="95"/>
              </a:spcBef>
            </a:pPr>
            <a:endParaRPr lang="es-ES" sz="1100" b="1" spc="-5" dirty="0">
              <a:latin typeface="Trebuchet MS" panose="020B0603020202020204" pitchFamily="34" charset="0"/>
              <a:cs typeface="Arial MT"/>
            </a:endParaRPr>
          </a:p>
          <a:p>
            <a:pPr marL="12700" algn="just">
              <a:lnSpc>
                <a:spcPct val="100000"/>
              </a:lnSpc>
              <a:spcBef>
                <a:spcPts val="95"/>
              </a:spcBef>
            </a:pPr>
            <a:endParaRPr lang="es-ES" sz="1100" b="1" spc="-5" dirty="0" smtClean="0">
              <a:latin typeface="Trebuchet MS" panose="020B0603020202020204" pitchFamily="34" charset="0"/>
              <a:cs typeface="Arial MT"/>
            </a:endParaRPr>
          </a:p>
          <a:p>
            <a:pPr marL="12700" algn="just">
              <a:lnSpc>
                <a:spcPct val="100000"/>
              </a:lnSpc>
              <a:spcBef>
                <a:spcPts val="95"/>
              </a:spcBef>
            </a:pPr>
            <a:endParaRPr lang="es-ES" sz="1100" b="1" spc="-5" dirty="0">
              <a:latin typeface="Trebuchet MS" panose="020B0603020202020204" pitchFamily="34" charset="0"/>
              <a:cs typeface="Arial MT"/>
            </a:endParaRPr>
          </a:p>
          <a:p>
            <a:pPr marL="12700" algn="just">
              <a:lnSpc>
                <a:spcPct val="100000"/>
              </a:lnSpc>
              <a:spcBef>
                <a:spcPts val="95"/>
              </a:spcBef>
            </a:pPr>
            <a:endParaRPr lang="es-ES" sz="1100" b="1" spc="-5" dirty="0" smtClean="0">
              <a:latin typeface="Trebuchet MS" panose="020B0603020202020204" pitchFamily="34" charset="0"/>
              <a:cs typeface="Arial MT"/>
            </a:endParaRPr>
          </a:p>
          <a:p>
            <a:pPr marL="12700" algn="just">
              <a:lnSpc>
                <a:spcPct val="100000"/>
              </a:lnSpc>
              <a:spcBef>
                <a:spcPts val="95"/>
              </a:spcBef>
            </a:pPr>
            <a:endParaRPr lang="es-ES" sz="1100" b="1" spc="-5" dirty="0">
              <a:latin typeface="Trebuchet MS" panose="020B0603020202020204" pitchFamily="34" charset="0"/>
              <a:cs typeface="Arial MT"/>
            </a:endParaRPr>
          </a:p>
          <a:p>
            <a:pPr marL="12700" algn="just">
              <a:lnSpc>
                <a:spcPct val="100000"/>
              </a:lnSpc>
              <a:spcBef>
                <a:spcPts val="95"/>
              </a:spcBef>
            </a:pPr>
            <a:endParaRPr lang="es-ES" sz="1100" b="1" spc="-5" dirty="0" smtClean="0">
              <a:latin typeface="Trebuchet MS" panose="020B0603020202020204" pitchFamily="34" charset="0"/>
              <a:cs typeface="Arial MT"/>
            </a:endParaRPr>
          </a:p>
          <a:p>
            <a:pPr marL="12700" algn="just">
              <a:lnSpc>
                <a:spcPct val="100000"/>
              </a:lnSpc>
              <a:spcBef>
                <a:spcPts val="95"/>
              </a:spcBef>
            </a:pPr>
            <a:endParaRPr lang="es-ES" sz="1100" b="1" spc="-5" dirty="0">
              <a:latin typeface="Trebuchet MS" panose="020B0603020202020204" pitchFamily="34" charset="0"/>
              <a:cs typeface="Arial MT"/>
            </a:endParaRPr>
          </a:p>
          <a:p>
            <a:pPr marL="12700" algn="just">
              <a:lnSpc>
                <a:spcPct val="100000"/>
              </a:lnSpc>
              <a:spcBef>
                <a:spcPts val="95"/>
              </a:spcBef>
            </a:pPr>
            <a:endParaRPr lang="es-ES" sz="1100" b="1" spc="-5" dirty="0" smtClean="0">
              <a:latin typeface="Trebuchet MS" panose="020B0603020202020204" pitchFamily="34" charset="0"/>
              <a:cs typeface="Arial MT"/>
            </a:endParaRPr>
          </a:p>
          <a:p>
            <a:pPr marL="12700" algn="just">
              <a:lnSpc>
                <a:spcPct val="100000"/>
              </a:lnSpc>
              <a:spcBef>
                <a:spcPts val="95"/>
              </a:spcBef>
            </a:pPr>
            <a:endParaRPr lang="es-ES" sz="1100" b="1" spc="-5" dirty="0">
              <a:latin typeface="Trebuchet MS" panose="020B0603020202020204" pitchFamily="34" charset="0"/>
              <a:cs typeface="Arial MT"/>
            </a:endParaRPr>
          </a:p>
          <a:p>
            <a:pPr marL="12700" algn="just">
              <a:lnSpc>
                <a:spcPct val="100000"/>
              </a:lnSpc>
              <a:spcBef>
                <a:spcPts val="95"/>
              </a:spcBef>
            </a:pPr>
            <a:endParaRPr lang="es-ES" sz="1100" b="1" spc="-5" dirty="0" smtClean="0">
              <a:latin typeface="Trebuchet MS" panose="020B0603020202020204" pitchFamily="34" charset="0"/>
              <a:cs typeface="Arial MT"/>
            </a:endParaRPr>
          </a:p>
          <a:p>
            <a:pPr marL="12700" algn="just">
              <a:lnSpc>
                <a:spcPct val="100000"/>
              </a:lnSpc>
              <a:spcBef>
                <a:spcPts val="95"/>
              </a:spcBef>
            </a:pPr>
            <a:endParaRPr lang="es-ES" sz="1100" b="1" spc="-5" dirty="0" smtClean="0">
              <a:latin typeface="Trebuchet MS" panose="020B0603020202020204" pitchFamily="34" charset="0"/>
              <a:cs typeface="Arial MT"/>
            </a:endParaRPr>
          </a:p>
          <a:p>
            <a:pPr marL="12700" algn="just">
              <a:lnSpc>
                <a:spcPct val="100000"/>
              </a:lnSpc>
              <a:spcBef>
                <a:spcPts val="95"/>
              </a:spcBef>
            </a:pPr>
            <a:r>
              <a:rPr lang="es-ES" sz="1100" b="1" spc="-5" dirty="0" smtClean="0">
                <a:latin typeface="Trebuchet MS" panose="020B0603020202020204" pitchFamily="34" charset="0"/>
                <a:cs typeface="Arial MT"/>
              </a:rPr>
              <a:t>Figura 11.11 </a:t>
            </a:r>
            <a:r>
              <a:rPr lang="es-ES" sz="1100" b="1" spc="-5" dirty="0">
                <a:latin typeface="Trebuchet MS" panose="020B0603020202020204" pitchFamily="34" charset="0"/>
                <a:cs typeface="Arial MT"/>
              </a:rPr>
              <a:t>Determinación de las corrientes de sobrecarga y </a:t>
            </a:r>
            <a:r>
              <a:rPr lang="es-ES" sz="1100" b="1" spc="-5" dirty="0" smtClean="0">
                <a:latin typeface="Trebuchet MS" panose="020B0603020202020204" pitchFamily="34" charset="0"/>
                <a:cs typeface="Arial MT"/>
              </a:rPr>
              <a:t>cortocircuito</a:t>
            </a:r>
          </a:p>
          <a:p>
            <a:pPr marR="5080" algn="just">
              <a:lnSpc>
                <a:spcPct val="110800"/>
              </a:lnSpc>
              <a:spcBef>
                <a:spcPts val="800"/>
              </a:spcBef>
            </a:pPr>
            <a:r>
              <a:rPr lang="es-ES" sz="900" spc="65" dirty="0" smtClean="0">
                <a:latin typeface="Trebuchet MS" panose="020B0603020202020204" pitchFamily="34" charset="0"/>
                <a:cs typeface="Arial MT"/>
              </a:rPr>
              <a:t>En </a:t>
            </a:r>
            <a:r>
              <a:rPr lang="es-ES" sz="900" spc="65" dirty="0">
                <a:latin typeface="Trebuchet MS" panose="020B0603020202020204" pitchFamily="34" charset="0"/>
                <a:cs typeface="Arial MT"/>
              </a:rPr>
              <a:t>un sistema de calefacción, una bomba accionada por motor con una potencia de 200 kW, </a:t>
            </a:r>
            <a:r>
              <a:rPr lang="es-ES" sz="900" spc="65" dirty="0" err="1">
                <a:latin typeface="Trebuchet MS" panose="020B0603020202020204" pitchFamily="34" charset="0"/>
                <a:cs typeface="Arial MT"/>
              </a:rPr>
              <a:t>cos</a:t>
            </a:r>
            <a:r>
              <a:rPr lang="es-ES" sz="900" spc="65" dirty="0">
                <a:latin typeface="Trebuchet MS" panose="020B0603020202020204" pitchFamily="34" charset="0"/>
                <a:cs typeface="Arial MT"/>
              </a:rPr>
              <a:t> φ = 0.88, y = 0.93 está conectada a través de un cable aéreo con l = 45 m (Figura 11.11). </a:t>
            </a:r>
            <a:r>
              <a:rPr lang="es-ES" sz="900" spc="65" dirty="0" smtClean="0">
                <a:latin typeface="Trebuchet MS" panose="020B0603020202020204" pitchFamily="34" charset="0"/>
                <a:cs typeface="Arial MT"/>
              </a:rPr>
              <a:t>Calcular </a:t>
            </a:r>
            <a:r>
              <a:rPr lang="es-ES" sz="900" spc="65" dirty="0">
                <a:latin typeface="Trebuchet MS" panose="020B0603020202020204" pitchFamily="34" charset="0"/>
                <a:cs typeface="Arial MT"/>
              </a:rPr>
              <a:t>el:</a:t>
            </a:r>
          </a:p>
          <a:p>
            <a:pPr marR="5080" algn="just">
              <a:lnSpc>
                <a:spcPct val="110800"/>
              </a:lnSpc>
              <a:spcBef>
                <a:spcPts val="800"/>
              </a:spcBef>
            </a:pPr>
            <a:r>
              <a:rPr lang="es-ES" sz="900" b="1" spc="65" dirty="0" smtClean="0">
                <a:latin typeface="Trebuchet MS" panose="020B0603020202020204" pitchFamily="34" charset="0"/>
                <a:cs typeface="Arial MT"/>
              </a:rPr>
              <a:t>1.  Corriente </a:t>
            </a:r>
            <a:r>
              <a:rPr lang="es-ES" sz="900" b="1" spc="65" dirty="0">
                <a:latin typeface="Trebuchet MS" panose="020B0603020202020204" pitchFamily="34" charset="0"/>
                <a:cs typeface="Arial MT"/>
              </a:rPr>
              <a:t>de funcionamiento</a:t>
            </a:r>
          </a:p>
          <a:p>
            <a:pPr marR="5080" algn="just">
              <a:lnSpc>
                <a:spcPct val="110800"/>
              </a:lnSpc>
              <a:spcBef>
                <a:spcPts val="800"/>
              </a:spcBef>
            </a:pPr>
            <a:endParaRPr lang="es-ES" sz="900" spc="65" dirty="0" smtClean="0">
              <a:latin typeface="Trebuchet MS" panose="020B0603020202020204" pitchFamily="34" charset="0"/>
              <a:cs typeface="Arial MT"/>
            </a:endParaRPr>
          </a:p>
          <a:p>
            <a:pPr marR="5080" algn="just">
              <a:lnSpc>
                <a:spcPct val="110800"/>
              </a:lnSpc>
              <a:spcBef>
                <a:spcPts val="800"/>
              </a:spcBef>
            </a:pPr>
            <a:endParaRPr lang="es-ES" sz="900" spc="65" dirty="0" smtClean="0">
              <a:latin typeface="Trebuchet MS" panose="020B0603020202020204" pitchFamily="34" charset="0"/>
              <a:cs typeface="Arial MT"/>
            </a:endParaRPr>
          </a:p>
          <a:p>
            <a:pPr marR="5080" algn="just">
              <a:lnSpc>
                <a:spcPct val="110800"/>
              </a:lnSpc>
              <a:spcBef>
                <a:spcPts val="800"/>
              </a:spcBef>
            </a:pPr>
            <a:r>
              <a:rPr lang="es-ES" sz="900" b="1" spc="65" dirty="0" smtClean="0">
                <a:latin typeface="Trebuchet MS" panose="020B0603020202020204" pitchFamily="34" charset="0"/>
                <a:cs typeface="Arial MT"/>
              </a:rPr>
              <a:t>2</a:t>
            </a:r>
            <a:r>
              <a:rPr lang="es-ES" sz="900" b="1" spc="65" dirty="0">
                <a:latin typeface="Trebuchet MS" panose="020B0603020202020204" pitchFamily="34" charset="0"/>
                <a:cs typeface="Arial MT"/>
              </a:rPr>
              <a:t>. </a:t>
            </a:r>
            <a:r>
              <a:rPr lang="es-ES" sz="900" b="1" spc="65" dirty="0" smtClean="0">
                <a:latin typeface="Trebuchet MS" panose="020B0603020202020204" pitchFamily="34" charset="0"/>
                <a:cs typeface="Arial MT"/>
              </a:rPr>
              <a:t>  Protección </a:t>
            </a:r>
            <a:r>
              <a:rPr lang="es-ES" sz="900" b="1" spc="65" dirty="0">
                <a:latin typeface="Trebuchet MS" panose="020B0603020202020204" pitchFamily="34" charset="0"/>
                <a:cs typeface="Arial MT"/>
              </a:rPr>
              <a:t>de sobrecarga, In = 400 A seleccionada.</a:t>
            </a:r>
          </a:p>
          <a:p>
            <a:pPr marR="5080" algn="just">
              <a:lnSpc>
                <a:spcPct val="110800"/>
              </a:lnSpc>
              <a:spcBef>
                <a:spcPts val="800"/>
              </a:spcBef>
            </a:pPr>
            <a:r>
              <a:rPr lang="es-ES" sz="900" spc="65" dirty="0">
                <a:latin typeface="Trebuchet MS" panose="020B0603020202020204" pitchFamily="34" charset="0"/>
                <a:cs typeface="Arial MT"/>
              </a:rPr>
              <a:t>De la tabla 11.17 encontramos una capacidad de conducción de corriente de 445 A para un cable NYY con una sección transversal de 240 mm2.</a:t>
            </a:r>
          </a:p>
          <a:p>
            <a:pPr marR="5080" lvl="2" algn="just">
              <a:lnSpc>
                <a:spcPct val="110800"/>
              </a:lnSpc>
              <a:spcBef>
                <a:spcPts val="800"/>
              </a:spcBef>
            </a:pPr>
            <a:r>
              <a:rPr lang="es-ES" sz="900" b="1" spc="65" dirty="0" err="1" smtClean="0">
                <a:latin typeface="Trebuchet MS" panose="020B0603020202020204" pitchFamily="34" charset="0"/>
                <a:cs typeface="Arial MT"/>
              </a:rPr>
              <a:t>Ib</a:t>
            </a:r>
            <a:r>
              <a:rPr lang="es-ES" sz="900" b="1" spc="65" dirty="0" smtClean="0">
                <a:latin typeface="Trebuchet MS" panose="020B0603020202020204" pitchFamily="34" charset="0"/>
                <a:cs typeface="Arial MT"/>
              </a:rPr>
              <a:t> </a:t>
            </a:r>
            <a:r>
              <a:rPr lang="es-ES" sz="900" b="1" spc="65" dirty="0">
                <a:latin typeface="Trebuchet MS" panose="020B0603020202020204" pitchFamily="34" charset="0"/>
                <a:cs typeface="Arial MT"/>
              </a:rPr>
              <a:t>≤ In ≤ </a:t>
            </a:r>
            <a:r>
              <a:rPr lang="es-ES" sz="900" b="1" spc="65" dirty="0" err="1">
                <a:latin typeface="Trebuchet MS" panose="020B0603020202020204" pitchFamily="34" charset="0"/>
                <a:cs typeface="Arial MT"/>
              </a:rPr>
              <a:t>Iz</a:t>
            </a:r>
            <a:endParaRPr lang="es-ES" sz="900" b="1" spc="65" dirty="0">
              <a:latin typeface="Trebuchet MS" panose="020B0603020202020204" pitchFamily="34" charset="0"/>
              <a:cs typeface="Arial MT"/>
            </a:endParaRPr>
          </a:p>
          <a:p>
            <a:pPr marR="5080" lvl="2" algn="just">
              <a:lnSpc>
                <a:spcPct val="110800"/>
              </a:lnSpc>
              <a:spcBef>
                <a:spcPts val="800"/>
              </a:spcBef>
            </a:pPr>
            <a:r>
              <a:rPr lang="es-ES" sz="900" b="1" spc="65" dirty="0" smtClean="0">
                <a:latin typeface="Trebuchet MS" panose="020B0603020202020204" pitchFamily="34" charset="0"/>
                <a:cs typeface="Arial MT"/>
              </a:rPr>
              <a:t>353 </a:t>
            </a:r>
            <a:r>
              <a:rPr lang="es-ES" sz="900" b="1" spc="65" dirty="0">
                <a:latin typeface="Trebuchet MS" panose="020B0603020202020204" pitchFamily="34" charset="0"/>
                <a:cs typeface="Arial MT"/>
              </a:rPr>
              <a:t>A ≤ 400 A ≤ 445 </a:t>
            </a:r>
            <a:r>
              <a:rPr lang="es-ES" sz="900" b="1" spc="65" dirty="0" smtClean="0">
                <a:latin typeface="Trebuchet MS" panose="020B0603020202020204" pitchFamily="34" charset="0"/>
                <a:cs typeface="Arial MT"/>
              </a:rPr>
              <a:t>A</a:t>
            </a:r>
          </a:p>
          <a:p>
            <a:pPr marR="5080" algn="just">
              <a:lnSpc>
                <a:spcPct val="110800"/>
              </a:lnSpc>
              <a:spcBef>
                <a:spcPts val="800"/>
              </a:spcBef>
            </a:pPr>
            <a:endParaRPr lang="es-ES" sz="900" spc="65" dirty="0">
              <a:latin typeface="Trebuchet MS" panose="020B0603020202020204" pitchFamily="34" charset="0"/>
              <a:cs typeface="Arial MT"/>
            </a:endParaRPr>
          </a:p>
        </p:txBody>
      </p:sp>
      <p:pic>
        <p:nvPicPr>
          <p:cNvPr id="2" name="Imagen 1"/>
          <p:cNvPicPr>
            <a:picLocks noChangeAspect="1"/>
          </p:cNvPicPr>
          <p:nvPr/>
        </p:nvPicPr>
        <p:blipFill>
          <a:blip r:embed="rId2"/>
          <a:stretch>
            <a:fillRect/>
          </a:stretch>
        </p:blipFill>
        <p:spPr>
          <a:xfrm>
            <a:off x="1800225" y="876301"/>
            <a:ext cx="2238375" cy="2133600"/>
          </a:xfrm>
          <a:prstGeom prst="rect">
            <a:avLst/>
          </a:prstGeom>
        </p:spPr>
      </p:pic>
      <p:pic>
        <p:nvPicPr>
          <p:cNvPr id="3" name="Imagen 2"/>
          <p:cNvPicPr>
            <a:picLocks noChangeAspect="1"/>
          </p:cNvPicPr>
          <p:nvPr/>
        </p:nvPicPr>
        <p:blipFill rotWithShape="1">
          <a:blip r:embed="rId3"/>
          <a:srcRect t="11111"/>
          <a:stretch/>
        </p:blipFill>
        <p:spPr>
          <a:xfrm>
            <a:off x="1143001" y="4000500"/>
            <a:ext cx="2362199" cy="609600"/>
          </a:xfrm>
          <a:prstGeom prst="rect">
            <a:avLst/>
          </a:prstGeom>
        </p:spPr>
      </p:pic>
      <p:sp>
        <p:nvSpPr>
          <p:cNvPr id="5" name="Rectángulo 4"/>
          <p:cNvSpPr/>
          <p:nvPr/>
        </p:nvSpPr>
        <p:spPr>
          <a:xfrm>
            <a:off x="5763850" y="266700"/>
            <a:ext cx="3151550" cy="3166893"/>
          </a:xfrm>
          <a:prstGeom prst="rect">
            <a:avLst/>
          </a:prstGeom>
        </p:spPr>
        <p:txBody>
          <a:bodyPr wrap="square">
            <a:spAutoFit/>
          </a:bodyPr>
          <a:lstStyle/>
          <a:p>
            <a:pPr marR="5080" algn="just">
              <a:lnSpc>
                <a:spcPct val="110800"/>
              </a:lnSpc>
              <a:spcBef>
                <a:spcPts val="800"/>
              </a:spcBef>
            </a:pPr>
            <a:r>
              <a:rPr lang="es-ES" sz="1100" b="1" spc="65" dirty="0" smtClean="0">
                <a:latin typeface="Trebuchet MS" panose="020B0603020202020204" pitchFamily="34" charset="0"/>
                <a:cs typeface="Arial MT"/>
              </a:rPr>
              <a:t>3</a:t>
            </a:r>
            <a:r>
              <a:rPr lang="es-ES" sz="1100" b="1" spc="65" dirty="0">
                <a:latin typeface="Trebuchet MS" panose="020B0603020202020204" pitchFamily="34" charset="0"/>
                <a:cs typeface="Arial MT"/>
              </a:rPr>
              <a:t>. Se permite una caída de tensión del 2 % (20 °C)</a:t>
            </a:r>
          </a:p>
          <a:p>
            <a:pPr marR="5080" algn="just">
              <a:lnSpc>
                <a:spcPct val="110800"/>
              </a:lnSpc>
              <a:spcBef>
                <a:spcPts val="800"/>
              </a:spcBef>
            </a:pPr>
            <a:endParaRPr lang="es-ES" sz="1100" spc="65" dirty="0" smtClean="0">
              <a:latin typeface="Trebuchet MS" panose="020B0603020202020204" pitchFamily="34" charset="0"/>
              <a:cs typeface="Arial MT"/>
            </a:endParaRPr>
          </a:p>
          <a:p>
            <a:pPr marR="5080" algn="just">
              <a:lnSpc>
                <a:spcPct val="110800"/>
              </a:lnSpc>
              <a:spcBef>
                <a:spcPts val="800"/>
              </a:spcBef>
            </a:pPr>
            <a:endParaRPr lang="es-ES" sz="1100" spc="65" dirty="0">
              <a:latin typeface="Trebuchet MS" panose="020B0603020202020204" pitchFamily="34" charset="0"/>
              <a:cs typeface="Arial MT"/>
            </a:endParaRPr>
          </a:p>
          <a:p>
            <a:pPr marR="5080" algn="just">
              <a:lnSpc>
                <a:spcPct val="110800"/>
              </a:lnSpc>
              <a:spcBef>
                <a:spcPts val="800"/>
              </a:spcBef>
            </a:pPr>
            <a:endParaRPr lang="es-ES" sz="1100" spc="65" dirty="0">
              <a:latin typeface="Trebuchet MS" panose="020B0603020202020204" pitchFamily="34" charset="0"/>
              <a:cs typeface="Arial MT"/>
            </a:endParaRPr>
          </a:p>
          <a:p>
            <a:pPr marR="5080" algn="just">
              <a:lnSpc>
                <a:spcPct val="110800"/>
              </a:lnSpc>
              <a:spcBef>
                <a:spcPts val="800"/>
              </a:spcBef>
            </a:pPr>
            <a:endParaRPr lang="es-ES" sz="1100" spc="65" dirty="0" smtClean="0">
              <a:latin typeface="Trebuchet MS" panose="020B0603020202020204" pitchFamily="34" charset="0"/>
              <a:cs typeface="Arial MT"/>
            </a:endParaRPr>
          </a:p>
          <a:p>
            <a:pPr marR="5080" algn="just">
              <a:lnSpc>
                <a:spcPct val="110800"/>
              </a:lnSpc>
              <a:spcBef>
                <a:spcPts val="800"/>
              </a:spcBef>
            </a:pPr>
            <a:r>
              <a:rPr lang="es-ES" sz="1100" b="1" spc="65" dirty="0" smtClean="0">
                <a:latin typeface="Trebuchet MS" panose="020B0603020202020204" pitchFamily="34" charset="0"/>
                <a:cs typeface="Arial MT"/>
              </a:rPr>
              <a:t>4</a:t>
            </a:r>
            <a:r>
              <a:rPr lang="es-ES" sz="1100" b="1" spc="65" dirty="0">
                <a:latin typeface="Trebuchet MS" panose="020B0603020202020204" pitchFamily="34" charset="0"/>
                <a:cs typeface="Arial MT"/>
              </a:rPr>
              <a:t>. Protección por </a:t>
            </a:r>
            <a:r>
              <a:rPr lang="es-ES" sz="1100" b="1" spc="65" dirty="0" smtClean="0">
                <a:latin typeface="Trebuchet MS" panose="020B0603020202020204" pitchFamily="34" charset="0"/>
                <a:cs typeface="Arial MT"/>
              </a:rPr>
              <a:t>apertura</a:t>
            </a:r>
            <a:endParaRPr lang="es-ES" sz="1100" b="1" spc="65" dirty="0">
              <a:latin typeface="Trebuchet MS" panose="020B0603020202020204" pitchFamily="34" charset="0"/>
              <a:cs typeface="Arial MT"/>
            </a:endParaRPr>
          </a:p>
          <a:p>
            <a:pPr marR="5080" algn="just">
              <a:lnSpc>
                <a:spcPct val="110800"/>
              </a:lnSpc>
              <a:spcBef>
                <a:spcPts val="800"/>
              </a:spcBef>
            </a:pPr>
            <a:r>
              <a:rPr lang="es-ES" sz="1100" b="1" spc="65" dirty="0" smtClean="0">
                <a:latin typeface="Trebuchet MS" panose="020B0603020202020204" pitchFamily="34" charset="0"/>
                <a:cs typeface="Arial MT"/>
              </a:rPr>
              <a:t>Requisito</a:t>
            </a:r>
            <a:r>
              <a:rPr lang="es-ES" sz="1100" spc="65" dirty="0">
                <a:latin typeface="Trebuchet MS" panose="020B0603020202020204" pitchFamily="34" charset="0"/>
                <a:cs typeface="Arial MT"/>
              </a:rPr>
              <a:t>: I</a:t>
            </a:r>
            <a:r>
              <a:rPr lang="es-ES" sz="1100" spc="65" dirty="0" smtClean="0">
                <a:latin typeface="Trebuchet MS" panose="020B0603020202020204" pitchFamily="34" charset="0"/>
                <a:cs typeface="Arial MT"/>
              </a:rPr>
              <a:t>'‘k1&gt;</a:t>
            </a:r>
            <a:r>
              <a:rPr lang="es-ES" sz="1100" spc="65" dirty="0" err="1" smtClean="0">
                <a:latin typeface="Trebuchet MS" panose="020B0603020202020204" pitchFamily="34" charset="0"/>
                <a:cs typeface="Arial MT"/>
              </a:rPr>
              <a:t>Ia</a:t>
            </a:r>
            <a:r>
              <a:rPr lang="es-ES" sz="1100" spc="65" dirty="0" smtClean="0">
                <a:latin typeface="Trebuchet MS" panose="020B0603020202020204" pitchFamily="34" charset="0"/>
                <a:cs typeface="Arial MT"/>
              </a:rPr>
              <a:t> siempre </a:t>
            </a:r>
            <a:r>
              <a:rPr lang="es-ES" sz="1100" spc="65" dirty="0">
                <a:latin typeface="Trebuchet MS" panose="020B0603020202020204" pitchFamily="34" charset="0"/>
                <a:cs typeface="Arial MT"/>
              </a:rPr>
              <a:t>debe cumplirse</a:t>
            </a:r>
            <a:r>
              <a:rPr lang="es-ES" sz="1100" spc="65" dirty="0" smtClean="0">
                <a:latin typeface="Trebuchet MS" panose="020B0603020202020204" pitchFamily="34" charset="0"/>
                <a:cs typeface="Arial MT"/>
              </a:rPr>
              <a:t>: La </a:t>
            </a:r>
            <a:r>
              <a:rPr lang="es-ES" sz="1100" spc="65" dirty="0">
                <a:latin typeface="Trebuchet MS" panose="020B0603020202020204" pitchFamily="34" charset="0"/>
                <a:cs typeface="Arial MT"/>
              </a:rPr>
              <a:t>corriente de </a:t>
            </a:r>
            <a:r>
              <a:rPr lang="es-ES" sz="1100" spc="65" dirty="0" smtClean="0">
                <a:latin typeface="Trebuchet MS" panose="020B0603020202020204" pitchFamily="34" charset="0"/>
                <a:cs typeface="Arial MT"/>
              </a:rPr>
              <a:t>apertura </a:t>
            </a:r>
            <a:r>
              <a:rPr lang="es-ES" sz="1100" spc="65" dirty="0">
                <a:latin typeface="Trebuchet MS" panose="020B0603020202020204" pitchFamily="34" charset="0"/>
                <a:cs typeface="Arial MT"/>
              </a:rPr>
              <a:t>del fusible de </a:t>
            </a:r>
            <a:r>
              <a:rPr lang="es-ES" sz="1100" spc="65" dirty="0" smtClean="0">
                <a:latin typeface="Trebuchet MS" panose="020B0603020202020204" pitchFamily="34" charset="0"/>
                <a:cs typeface="Arial MT"/>
              </a:rPr>
              <a:t>400A </a:t>
            </a:r>
            <a:r>
              <a:rPr lang="es-ES" sz="1100" spc="65" dirty="0" err="1">
                <a:latin typeface="Trebuchet MS" panose="020B0603020202020204" pitchFamily="34" charset="0"/>
                <a:cs typeface="Arial MT"/>
              </a:rPr>
              <a:t>gL</a:t>
            </a:r>
            <a:r>
              <a:rPr lang="es-ES" sz="1100" spc="65" dirty="0">
                <a:latin typeface="Trebuchet MS" panose="020B0603020202020204" pitchFamily="34" charset="0"/>
                <a:cs typeface="Arial MT"/>
              </a:rPr>
              <a:t> en 5 segundos es (Figura 7.26):</a:t>
            </a:r>
            <a:endParaRPr lang="es-ES" sz="1100" dirty="0">
              <a:latin typeface="Trebuchet MS" panose="020B0603020202020204" pitchFamily="34" charset="0"/>
              <a:cs typeface="Arial MT"/>
            </a:endParaRPr>
          </a:p>
          <a:p>
            <a:pPr marL="12700" algn="just">
              <a:lnSpc>
                <a:spcPct val="100000"/>
              </a:lnSpc>
              <a:spcBef>
                <a:spcPts val="95"/>
              </a:spcBef>
            </a:pPr>
            <a:endParaRPr lang="es-ES" b="1" dirty="0">
              <a:latin typeface="Arial MT"/>
              <a:cs typeface="Arial MT"/>
            </a:endParaRPr>
          </a:p>
        </p:txBody>
      </p:sp>
      <p:pic>
        <p:nvPicPr>
          <p:cNvPr id="6" name="Imagen 5"/>
          <p:cNvPicPr>
            <a:picLocks noChangeAspect="1"/>
          </p:cNvPicPr>
          <p:nvPr/>
        </p:nvPicPr>
        <p:blipFill>
          <a:blip r:embed="rId4"/>
          <a:stretch>
            <a:fillRect/>
          </a:stretch>
        </p:blipFill>
        <p:spPr>
          <a:xfrm>
            <a:off x="6225200" y="647700"/>
            <a:ext cx="2156800" cy="1295400"/>
          </a:xfrm>
          <a:prstGeom prst="rect">
            <a:avLst/>
          </a:prstGeom>
        </p:spPr>
      </p:pic>
      <p:pic>
        <p:nvPicPr>
          <p:cNvPr id="7" name="Imagen 6"/>
          <p:cNvPicPr>
            <a:picLocks noChangeAspect="1"/>
          </p:cNvPicPr>
          <p:nvPr/>
        </p:nvPicPr>
        <p:blipFill>
          <a:blip r:embed="rId5"/>
          <a:stretch>
            <a:fillRect/>
          </a:stretch>
        </p:blipFill>
        <p:spPr>
          <a:xfrm>
            <a:off x="5867400" y="2985978"/>
            <a:ext cx="3048000" cy="1700322"/>
          </a:xfrm>
          <a:prstGeom prst="rect">
            <a:avLst/>
          </a:prstGeom>
        </p:spPr>
      </p:pic>
      <p:pic>
        <p:nvPicPr>
          <p:cNvPr id="8" name="Imagen 7"/>
          <p:cNvPicPr>
            <a:picLocks noChangeAspect="1"/>
          </p:cNvPicPr>
          <p:nvPr/>
        </p:nvPicPr>
        <p:blipFill>
          <a:blip r:embed="rId6"/>
          <a:stretch>
            <a:fillRect/>
          </a:stretch>
        </p:blipFill>
        <p:spPr>
          <a:xfrm>
            <a:off x="5879805" y="4838700"/>
            <a:ext cx="3035595" cy="685800"/>
          </a:xfrm>
          <a:prstGeom prst="rect">
            <a:avLst/>
          </a:prstGeom>
        </p:spPr>
      </p:pic>
    </p:spTree>
    <p:extLst>
      <p:ext uri="{BB962C8B-B14F-4D97-AF65-F5344CB8AC3E}">
        <p14:creationId xmlns:p14="http://schemas.microsoft.com/office/powerpoint/2010/main" val="1282986015"/>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801" y="298362"/>
            <a:ext cx="7362402" cy="4551887"/>
          </a:xfrm>
          <a:prstGeom prst="rect">
            <a:avLst/>
          </a:prstGeom>
        </p:spPr>
        <p:txBody>
          <a:bodyPr vert="horz" wrap="square" lIns="0" tIns="12065" rIns="0" bIns="0" rtlCol="0">
            <a:spAutoFit/>
          </a:bodyPr>
          <a:lstStyle/>
          <a:p>
            <a:pPr>
              <a:lnSpc>
                <a:spcPct val="100000"/>
              </a:lnSpc>
              <a:spcBef>
                <a:spcPts val="120"/>
              </a:spcBef>
            </a:pPr>
            <a:r>
              <a:rPr lang="es-ES" sz="1100" b="1" spc="-15" dirty="0">
                <a:latin typeface="Trebuchet MS" panose="020B0603020202020204" pitchFamily="34" charset="0"/>
                <a:cs typeface="Arial MT"/>
              </a:rPr>
              <a:t>La condición:</a:t>
            </a:r>
          </a:p>
          <a:p>
            <a:pPr lvl="2">
              <a:spcBef>
                <a:spcPts val="120"/>
              </a:spcBef>
            </a:pPr>
            <a:endParaRPr lang="es-ES" sz="1100" b="1" spc="-15" dirty="0">
              <a:latin typeface="Trebuchet MS" panose="020B0603020202020204" pitchFamily="34" charset="0"/>
              <a:cs typeface="Arial MT"/>
            </a:endParaRPr>
          </a:p>
          <a:p>
            <a:pPr lvl="2">
              <a:spcBef>
                <a:spcPts val="120"/>
              </a:spcBef>
            </a:pPr>
            <a:r>
              <a:rPr lang="es-ES" sz="1100" b="1" spc="-15" dirty="0">
                <a:latin typeface="Trebuchet MS" panose="020B0603020202020204" pitchFamily="34" charset="0"/>
                <a:cs typeface="Arial MT"/>
              </a:rPr>
              <a:t>Ik''1 &gt; </a:t>
            </a:r>
            <a:r>
              <a:rPr lang="es-ES" sz="1100" b="1" spc="-15" dirty="0" err="1">
                <a:latin typeface="Trebuchet MS" panose="020B0603020202020204" pitchFamily="34" charset="0"/>
                <a:cs typeface="Arial MT"/>
              </a:rPr>
              <a:t>Ia</a:t>
            </a:r>
            <a:endParaRPr lang="es-ES" sz="1100" b="1" spc="-15" dirty="0">
              <a:latin typeface="Trebuchet MS" panose="020B0603020202020204" pitchFamily="34" charset="0"/>
              <a:cs typeface="Arial MT"/>
            </a:endParaRPr>
          </a:p>
          <a:p>
            <a:pPr>
              <a:lnSpc>
                <a:spcPct val="100000"/>
              </a:lnSpc>
              <a:spcBef>
                <a:spcPts val="120"/>
              </a:spcBef>
            </a:pPr>
            <a:endParaRPr lang="es-ES" sz="1100" spc="-15" dirty="0">
              <a:latin typeface="Trebuchet MS" panose="020B0603020202020204" pitchFamily="34" charset="0"/>
              <a:cs typeface="Arial MT"/>
            </a:endParaRPr>
          </a:p>
          <a:p>
            <a:pPr>
              <a:lnSpc>
                <a:spcPct val="100000"/>
              </a:lnSpc>
              <a:spcBef>
                <a:spcPts val="120"/>
              </a:spcBef>
            </a:pPr>
            <a:r>
              <a:rPr lang="es-ES" sz="1100" spc="-15" dirty="0">
                <a:latin typeface="Trebuchet MS" panose="020B0603020202020204" pitchFamily="34" charset="0"/>
                <a:cs typeface="Arial MT"/>
              </a:rPr>
              <a:t>siempre debe ser </a:t>
            </a:r>
            <a:r>
              <a:rPr lang="es-ES" sz="1100" spc="-15" dirty="0" smtClean="0">
                <a:latin typeface="Trebuchet MS" panose="020B0603020202020204" pitchFamily="34" charset="0"/>
                <a:cs typeface="Arial MT"/>
              </a:rPr>
              <a:t>cierta.</a:t>
            </a:r>
            <a:endParaRPr lang="es-ES" sz="1100" spc="-15" dirty="0">
              <a:latin typeface="Trebuchet MS" panose="020B0603020202020204" pitchFamily="34" charset="0"/>
              <a:cs typeface="Arial MT"/>
            </a:endParaRPr>
          </a:p>
          <a:p>
            <a:pPr>
              <a:lnSpc>
                <a:spcPct val="100000"/>
              </a:lnSpc>
              <a:spcBef>
                <a:spcPts val="120"/>
              </a:spcBef>
            </a:pPr>
            <a:r>
              <a:rPr lang="es-ES" sz="1100" spc="-15" dirty="0" smtClean="0">
                <a:latin typeface="Trebuchet MS" panose="020B0603020202020204" pitchFamily="34" charset="0"/>
                <a:cs typeface="Arial MT"/>
              </a:rPr>
              <a:t>Dado </a:t>
            </a:r>
            <a:r>
              <a:rPr lang="es-ES" sz="1100" spc="-15" dirty="0">
                <a:latin typeface="Trebuchet MS" panose="020B0603020202020204" pitchFamily="34" charset="0"/>
                <a:cs typeface="Arial MT"/>
              </a:rPr>
              <a:t>que en este ejemplo </a:t>
            </a:r>
            <a:r>
              <a:rPr lang="es-ES" sz="1100" spc="-15" dirty="0" smtClean="0">
                <a:latin typeface="Trebuchet MS" panose="020B0603020202020204" pitchFamily="34" charset="0"/>
                <a:cs typeface="Arial MT"/>
              </a:rPr>
              <a:t>I”k1 &lt; </a:t>
            </a:r>
            <a:r>
              <a:rPr lang="es-ES" sz="1100" spc="-15" dirty="0" err="1" smtClean="0">
                <a:latin typeface="Trebuchet MS" panose="020B0603020202020204" pitchFamily="34" charset="0"/>
                <a:cs typeface="Arial MT"/>
              </a:rPr>
              <a:t>Ia</a:t>
            </a:r>
            <a:r>
              <a:rPr lang="es-ES" sz="1100" spc="-15" dirty="0" smtClean="0">
                <a:latin typeface="Trebuchet MS" panose="020B0603020202020204" pitchFamily="34" charset="0"/>
                <a:cs typeface="Arial MT"/>
              </a:rPr>
              <a:t> </a:t>
            </a:r>
            <a:r>
              <a:rPr lang="es-ES" sz="1100" spc="-15" dirty="0">
                <a:latin typeface="Trebuchet MS" panose="020B0603020202020204" pitchFamily="34" charset="0"/>
                <a:cs typeface="Arial MT"/>
              </a:rPr>
              <a:t>, es decir, 1976,5 A &lt; 2800, la condición no se cumple.</a:t>
            </a:r>
          </a:p>
          <a:p>
            <a:pPr>
              <a:lnSpc>
                <a:spcPct val="100000"/>
              </a:lnSpc>
              <a:spcBef>
                <a:spcPts val="120"/>
              </a:spcBef>
            </a:pPr>
            <a:endParaRPr lang="es-ES" sz="1100" spc="-15" dirty="0">
              <a:latin typeface="Trebuchet MS" panose="020B0603020202020204" pitchFamily="34" charset="0"/>
              <a:cs typeface="Arial MT"/>
            </a:endParaRPr>
          </a:p>
          <a:p>
            <a:pPr>
              <a:lnSpc>
                <a:spcPct val="100000"/>
              </a:lnSpc>
              <a:spcBef>
                <a:spcPts val="120"/>
              </a:spcBef>
            </a:pPr>
            <a:r>
              <a:rPr lang="es-ES" sz="1100" b="1" spc="-15" dirty="0">
                <a:latin typeface="Trebuchet MS" panose="020B0603020202020204" pitchFamily="34" charset="0"/>
                <a:cs typeface="Arial MT"/>
              </a:rPr>
              <a:t>Medida</a:t>
            </a:r>
            <a:r>
              <a:rPr lang="es-ES" sz="1100" spc="-15" dirty="0">
                <a:latin typeface="Trebuchet MS" panose="020B0603020202020204" pitchFamily="34" charset="0"/>
                <a:cs typeface="Arial MT"/>
              </a:rPr>
              <a:t>:</a:t>
            </a:r>
          </a:p>
          <a:p>
            <a:pPr>
              <a:lnSpc>
                <a:spcPct val="100000"/>
              </a:lnSpc>
              <a:spcBef>
                <a:spcPts val="120"/>
              </a:spcBef>
            </a:pPr>
            <a:r>
              <a:rPr lang="es-ES" sz="1100" spc="-15" dirty="0" smtClean="0">
                <a:latin typeface="Trebuchet MS" panose="020B0603020202020204" pitchFamily="34" charset="0"/>
                <a:cs typeface="Arial MT"/>
              </a:rPr>
              <a:t>Aumentar </a:t>
            </a:r>
            <a:r>
              <a:rPr lang="es-ES" sz="1100" spc="-15" dirty="0">
                <a:latin typeface="Trebuchet MS" panose="020B0603020202020204" pitchFamily="34" charset="0"/>
                <a:cs typeface="Arial MT"/>
              </a:rPr>
              <a:t>la sección transversal del cable, si es posible.</a:t>
            </a:r>
          </a:p>
          <a:p>
            <a:pPr>
              <a:lnSpc>
                <a:spcPct val="100000"/>
              </a:lnSpc>
              <a:spcBef>
                <a:spcPts val="120"/>
              </a:spcBef>
            </a:pPr>
            <a:r>
              <a:rPr lang="es-ES" sz="1100" spc="-15" dirty="0" smtClean="0">
                <a:latin typeface="Trebuchet MS" panose="020B0603020202020204" pitchFamily="34" charset="0"/>
                <a:cs typeface="Arial MT"/>
              </a:rPr>
              <a:t>Utilizar </a:t>
            </a:r>
            <a:r>
              <a:rPr lang="es-ES" sz="1100" spc="-15" dirty="0">
                <a:latin typeface="Trebuchet MS" panose="020B0603020202020204" pitchFamily="34" charset="0"/>
                <a:cs typeface="Arial MT"/>
              </a:rPr>
              <a:t>un fusible de menor valor</a:t>
            </a:r>
            <a:r>
              <a:rPr lang="es-ES" sz="1100" spc="-15" dirty="0" smtClean="0">
                <a:latin typeface="Trebuchet MS" panose="020B0603020202020204" pitchFamily="34" charset="0"/>
                <a:cs typeface="Arial MT"/>
              </a:rPr>
              <a:t>.</a:t>
            </a:r>
          </a:p>
          <a:p>
            <a:pPr>
              <a:lnSpc>
                <a:spcPct val="100000"/>
              </a:lnSpc>
              <a:spcBef>
                <a:spcPts val="120"/>
              </a:spcBef>
            </a:pPr>
            <a:endParaRPr lang="es-ES" sz="1100" spc="-15" dirty="0">
              <a:latin typeface="Trebuchet MS" panose="020B0603020202020204" pitchFamily="34" charset="0"/>
              <a:cs typeface="Arial MT"/>
            </a:endParaRPr>
          </a:p>
          <a:p>
            <a:pPr>
              <a:lnSpc>
                <a:spcPct val="100000"/>
              </a:lnSpc>
              <a:spcBef>
                <a:spcPts val="120"/>
              </a:spcBef>
            </a:pPr>
            <a:r>
              <a:rPr lang="es-ES" sz="1100" b="1" spc="-15" dirty="0">
                <a:latin typeface="Trebuchet MS" panose="020B0603020202020204" pitchFamily="34" charset="0"/>
                <a:cs typeface="Arial MT"/>
              </a:rPr>
              <a:t>5. Prueba de cálculo de la protección contra cortocircuitos</a:t>
            </a:r>
          </a:p>
          <a:p>
            <a:pPr>
              <a:lnSpc>
                <a:spcPct val="100000"/>
              </a:lnSpc>
              <a:spcBef>
                <a:spcPts val="120"/>
              </a:spcBef>
            </a:pPr>
            <a:endParaRPr lang="es-ES" sz="1100" spc="-15" dirty="0" smtClean="0">
              <a:latin typeface="Trebuchet MS" panose="020B0603020202020204" pitchFamily="34" charset="0"/>
              <a:cs typeface="Arial MT"/>
            </a:endParaRPr>
          </a:p>
          <a:p>
            <a:pPr>
              <a:lnSpc>
                <a:spcPct val="100000"/>
              </a:lnSpc>
              <a:spcBef>
                <a:spcPts val="120"/>
              </a:spcBef>
            </a:pPr>
            <a:endParaRPr lang="es-ES" sz="1100" spc="-15" dirty="0" smtClean="0">
              <a:latin typeface="Trebuchet MS" panose="020B0603020202020204" pitchFamily="34" charset="0"/>
              <a:cs typeface="Arial MT"/>
            </a:endParaRPr>
          </a:p>
          <a:p>
            <a:pPr>
              <a:lnSpc>
                <a:spcPct val="100000"/>
              </a:lnSpc>
              <a:spcBef>
                <a:spcPts val="120"/>
              </a:spcBef>
            </a:pPr>
            <a:endParaRPr lang="es-ES" sz="1100" spc="-15" dirty="0" smtClean="0">
              <a:latin typeface="Trebuchet MS" panose="020B0603020202020204" pitchFamily="34" charset="0"/>
              <a:cs typeface="Arial MT"/>
            </a:endParaRPr>
          </a:p>
          <a:p>
            <a:pPr>
              <a:lnSpc>
                <a:spcPct val="100000"/>
              </a:lnSpc>
              <a:spcBef>
                <a:spcPts val="120"/>
              </a:spcBef>
            </a:pPr>
            <a:endParaRPr lang="es-ES" sz="1100" spc="-15" dirty="0" smtClean="0">
              <a:latin typeface="Trebuchet MS" panose="020B0603020202020204" pitchFamily="34" charset="0"/>
              <a:cs typeface="Arial MT"/>
            </a:endParaRPr>
          </a:p>
          <a:p>
            <a:pPr>
              <a:lnSpc>
                <a:spcPct val="100000"/>
              </a:lnSpc>
              <a:spcBef>
                <a:spcPts val="120"/>
              </a:spcBef>
            </a:pPr>
            <a:endParaRPr lang="es-ES" sz="1100" spc="-15" dirty="0">
              <a:latin typeface="Trebuchet MS" panose="020B0603020202020204" pitchFamily="34" charset="0"/>
              <a:cs typeface="Arial MT"/>
            </a:endParaRPr>
          </a:p>
          <a:p>
            <a:pPr>
              <a:lnSpc>
                <a:spcPct val="100000"/>
              </a:lnSpc>
              <a:spcBef>
                <a:spcPts val="120"/>
              </a:spcBef>
            </a:pPr>
            <a:r>
              <a:rPr lang="es-ES" sz="1100" b="1" spc="-15" dirty="0" smtClean="0">
                <a:latin typeface="Trebuchet MS" panose="020B0603020202020204" pitchFamily="34" charset="0"/>
                <a:cs typeface="Arial MT"/>
              </a:rPr>
              <a:t>6</a:t>
            </a:r>
            <a:r>
              <a:rPr lang="es-ES" sz="1100" b="1" spc="-15" dirty="0">
                <a:latin typeface="Trebuchet MS" panose="020B0603020202020204" pitchFamily="34" charset="0"/>
                <a:cs typeface="Arial MT"/>
              </a:rPr>
              <a:t>. Relé de </a:t>
            </a:r>
            <a:r>
              <a:rPr lang="es-ES" sz="1100" b="1" spc="-15" dirty="0" err="1" smtClean="0">
                <a:latin typeface="Trebuchet MS" panose="020B0603020202020204" pitchFamily="34" charset="0"/>
                <a:cs typeface="Arial MT"/>
              </a:rPr>
              <a:t>sobrecorriente</a:t>
            </a:r>
            <a:endParaRPr lang="es-ES" sz="1100" b="1" spc="-15" dirty="0" smtClean="0">
              <a:latin typeface="Trebuchet MS" panose="020B0603020202020204" pitchFamily="34" charset="0"/>
              <a:cs typeface="Arial MT"/>
            </a:endParaRPr>
          </a:p>
          <a:p>
            <a:pPr>
              <a:lnSpc>
                <a:spcPct val="100000"/>
              </a:lnSpc>
              <a:spcBef>
                <a:spcPts val="120"/>
              </a:spcBef>
            </a:pPr>
            <a:endParaRPr lang="es-ES" sz="1100" b="1" spc="-15" dirty="0">
              <a:latin typeface="Trebuchet MS" panose="020B0603020202020204" pitchFamily="34" charset="0"/>
              <a:cs typeface="Arial MT"/>
            </a:endParaRPr>
          </a:p>
          <a:p>
            <a:pPr>
              <a:lnSpc>
                <a:spcPct val="100000"/>
              </a:lnSpc>
              <a:spcBef>
                <a:spcPts val="120"/>
              </a:spcBef>
            </a:pPr>
            <a:r>
              <a:rPr lang="es-ES" sz="1100" spc="-15" dirty="0">
                <a:latin typeface="Trebuchet MS" panose="020B0603020202020204" pitchFamily="34" charset="0"/>
                <a:cs typeface="Arial MT"/>
              </a:rPr>
              <a:t>Ajuste de corriente para un </a:t>
            </a:r>
            <a:r>
              <a:rPr lang="es-ES" sz="1100" spc="-15" dirty="0" smtClean="0">
                <a:latin typeface="Trebuchet MS" panose="020B0603020202020204" pitchFamily="34" charset="0"/>
                <a:cs typeface="Arial MT"/>
              </a:rPr>
              <a:t>interruptor </a:t>
            </a:r>
            <a:r>
              <a:rPr lang="es-ES" sz="1100" spc="-15" dirty="0">
                <a:latin typeface="Trebuchet MS" panose="020B0603020202020204" pitchFamily="34" charset="0"/>
                <a:cs typeface="Arial MT"/>
              </a:rPr>
              <a:t>de potencia de 240–400 A </a:t>
            </a:r>
            <a:r>
              <a:rPr lang="es-ES" sz="1100" spc="-15" dirty="0" err="1">
                <a:latin typeface="Trebuchet MS" panose="020B0603020202020204" pitchFamily="34" charset="0"/>
                <a:cs typeface="Arial MT"/>
              </a:rPr>
              <a:t>a</a:t>
            </a:r>
            <a:r>
              <a:rPr lang="es-ES" sz="1100" spc="-15" dirty="0">
                <a:latin typeface="Trebuchet MS" panose="020B0603020202020204" pitchFamily="34" charset="0"/>
                <a:cs typeface="Arial MT"/>
              </a:rPr>
              <a:t> </a:t>
            </a:r>
            <a:r>
              <a:rPr lang="es-ES" sz="1100" spc="-15" dirty="0" err="1">
                <a:latin typeface="Trebuchet MS" panose="020B0603020202020204" pitchFamily="34" charset="0"/>
                <a:cs typeface="Arial MT"/>
              </a:rPr>
              <a:t>IrM</a:t>
            </a:r>
            <a:r>
              <a:rPr lang="es-ES" sz="1100" spc="-15" dirty="0">
                <a:latin typeface="Trebuchet MS" panose="020B0603020202020204" pitchFamily="34" charset="0"/>
                <a:cs typeface="Arial MT"/>
              </a:rPr>
              <a:t> = 353 A: </a:t>
            </a:r>
            <a:endParaRPr lang="es-ES" sz="1100" spc="-15" dirty="0" smtClean="0">
              <a:latin typeface="Trebuchet MS" panose="020B0603020202020204" pitchFamily="34" charset="0"/>
              <a:cs typeface="Arial MT"/>
            </a:endParaRPr>
          </a:p>
          <a:p>
            <a:pPr>
              <a:lnSpc>
                <a:spcPct val="100000"/>
              </a:lnSpc>
              <a:spcBef>
                <a:spcPts val="120"/>
              </a:spcBef>
            </a:pPr>
            <a:r>
              <a:rPr lang="es-ES" sz="1100" spc="-15" dirty="0" smtClean="0">
                <a:latin typeface="Trebuchet MS" panose="020B0603020202020204" pitchFamily="34" charset="0"/>
                <a:cs typeface="Arial MT"/>
              </a:rPr>
              <a:t>Protección</a:t>
            </a:r>
            <a:r>
              <a:rPr lang="es-ES" sz="1100" spc="-15" dirty="0">
                <a:latin typeface="Trebuchet MS" panose="020B0603020202020204" pitchFamily="34" charset="0"/>
                <a:cs typeface="Arial MT"/>
              </a:rPr>
              <a:t>: 400 </a:t>
            </a:r>
            <a:r>
              <a:rPr lang="es-ES" sz="1100" spc="-15" dirty="0" smtClean="0">
                <a:latin typeface="Trebuchet MS" panose="020B0603020202020204" pitchFamily="34" charset="0"/>
                <a:cs typeface="Arial MT"/>
              </a:rPr>
              <a:t>A–AC3</a:t>
            </a:r>
          </a:p>
          <a:p>
            <a:pPr>
              <a:lnSpc>
                <a:spcPct val="100000"/>
              </a:lnSpc>
              <a:spcBef>
                <a:spcPts val="120"/>
              </a:spcBef>
            </a:pPr>
            <a:endParaRPr lang="es-ES" sz="1100" spc="-15" dirty="0" smtClean="0">
              <a:latin typeface="Trebuchet MS" panose="020B0603020202020204" pitchFamily="34" charset="0"/>
              <a:cs typeface="Arial MT"/>
            </a:endParaRPr>
          </a:p>
          <a:p>
            <a:pPr>
              <a:lnSpc>
                <a:spcPct val="100000"/>
              </a:lnSpc>
              <a:spcBef>
                <a:spcPts val="120"/>
              </a:spcBef>
            </a:pPr>
            <a:r>
              <a:rPr lang="es-ES" sz="1100" b="1" spc="-15" dirty="0" smtClean="0">
                <a:latin typeface="Trebuchet MS" panose="020B0603020202020204" pitchFamily="34" charset="0"/>
                <a:cs typeface="Arial MT"/>
              </a:rPr>
              <a:t>7</a:t>
            </a:r>
            <a:r>
              <a:rPr lang="es-ES" sz="1100" b="1" spc="-15" dirty="0">
                <a:latin typeface="Trebuchet MS" panose="020B0603020202020204" pitchFamily="34" charset="0"/>
                <a:cs typeface="Arial MT"/>
              </a:rPr>
              <a:t>. Arranque </a:t>
            </a:r>
            <a:r>
              <a:rPr lang="es-ES" sz="1100" b="1" spc="-15" dirty="0" smtClean="0">
                <a:latin typeface="Trebuchet MS" panose="020B0603020202020204" pitchFamily="34" charset="0"/>
                <a:cs typeface="Arial MT"/>
              </a:rPr>
              <a:t>directo</a:t>
            </a:r>
          </a:p>
          <a:p>
            <a:pPr>
              <a:lnSpc>
                <a:spcPct val="100000"/>
              </a:lnSpc>
              <a:spcBef>
                <a:spcPts val="120"/>
              </a:spcBef>
            </a:pPr>
            <a:endParaRPr lang="es-ES" sz="1100" b="1" spc="-15" dirty="0">
              <a:latin typeface="Trebuchet MS" panose="020B0603020202020204" pitchFamily="34" charset="0"/>
              <a:cs typeface="Arial MT"/>
            </a:endParaRPr>
          </a:p>
          <a:p>
            <a:pPr>
              <a:lnSpc>
                <a:spcPct val="100000"/>
              </a:lnSpc>
              <a:spcBef>
                <a:spcPts val="120"/>
              </a:spcBef>
            </a:pPr>
            <a:r>
              <a:rPr lang="es-ES" sz="1100" spc="-15" dirty="0">
                <a:latin typeface="Trebuchet MS" panose="020B0603020202020204" pitchFamily="34" charset="0"/>
                <a:cs typeface="Arial MT"/>
              </a:rPr>
              <a:t>Con </a:t>
            </a:r>
            <a:r>
              <a:rPr lang="es-ES" sz="1100" spc="-15" dirty="0" err="1">
                <a:latin typeface="Trebuchet MS" panose="020B0603020202020204" pitchFamily="34" charset="0"/>
                <a:cs typeface="Arial MT"/>
              </a:rPr>
              <a:t>Ian</a:t>
            </a:r>
            <a:r>
              <a:rPr lang="es-ES" sz="1100" spc="-15" dirty="0">
                <a:latin typeface="Trebuchet MS" panose="020B0603020202020204" pitchFamily="34" charset="0"/>
                <a:cs typeface="Arial MT"/>
              </a:rPr>
              <a:t> /</a:t>
            </a:r>
            <a:r>
              <a:rPr lang="es-ES" sz="1100" spc="-15" dirty="0" err="1">
                <a:latin typeface="Trebuchet MS" panose="020B0603020202020204" pitchFamily="34" charset="0"/>
                <a:cs typeface="Arial MT"/>
              </a:rPr>
              <a:t>IrM</a:t>
            </a:r>
            <a:r>
              <a:rPr lang="es-ES" sz="1100" spc="-15" dirty="0">
                <a:latin typeface="Trebuchet MS" panose="020B0603020202020204" pitchFamily="34" charset="0"/>
                <a:cs typeface="Arial MT"/>
              </a:rPr>
              <a:t> = 7 y un tiempo de </a:t>
            </a:r>
            <a:r>
              <a:rPr lang="es-ES" sz="1100" spc="-15" dirty="0" smtClean="0">
                <a:latin typeface="Trebuchet MS" panose="020B0603020202020204" pitchFamily="34" charset="0"/>
                <a:cs typeface="Arial MT"/>
              </a:rPr>
              <a:t>arranque </a:t>
            </a:r>
            <a:r>
              <a:rPr lang="es-ES" sz="1100" spc="-15" dirty="0">
                <a:latin typeface="Trebuchet MS" panose="020B0603020202020204" pitchFamily="34" charset="0"/>
                <a:cs typeface="Arial MT"/>
              </a:rPr>
              <a:t>de máx. 10 s: In = 500 A. Se requiere un fusible NH</a:t>
            </a:r>
            <a:r>
              <a:rPr lang="es-ES" sz="1100" spc="-15" dirty="0" smtClean="0">
                <a:latin typeface="Trebuchet MS" panose="020B0603020202020204" pitchFamily="34" charset="0"/>
                <a:cs typeface="Arial MT"/>
              </a:rPr>
              <a:t>.</a:t>
            </a:r>
            <a:endParaRPr lang="es-ES" sz="1100" spc="-15" dirty="0">
              <a:latin typeface="Trebuchet MS" panose="020B0603020202020204" pitchFamily="34" charset="0"/>
              <a:cs typeface="Arial MT"/>
            </a:endParaRPr>
          </a:p>
        </p:txBody>
      </p:sp>
      <p:pic>
        <p:nvPicPr>
          <p:cNvPr id="30" name="Imagen 29"/>
          <p:cNvPicPr>
            <a:picLocks noChangeAspect="1"/>
          </p:cNvPicPr>
          <p:nvPr/>
        </p:nvPicPr>
        <p:blipFill>
          <a:blip r:embed="rId2"/>
          <a:stretch>
            <a:fillRect/>
          </a:stretch>
        </p:blipFill>
        <p:spPr>
          <a:xfrm>
            <a:off x="1219200" y="2552700"/>
            <a:ext cx="2438400" cy="838200"/>
          </a:xfrm>
          <a:prstGeom prst="rect">
            <a:avLst/>
          </a:prstGeom>
        </p:spPr>
      </p:pic>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800" y="298362"/>
            <a:ext cx="8610599" cy="5257208"/>
          </a:xfrm>
          <a:prstGeom prst="rect">
            <a:avLst/>
          </a:prstGeom>
        </p:spPr>
        <p:txBody>
          <a:bodyPr vert="horz" wrap="square" lIns="0" tIns="12065" rIns="0" bIns="0" rtlCol="0">
            <a:spAutoFit/>
          </a:bodyPr>
          <a:lstStyle/>
          <a:p>
            <a:pPr algn="just">
              <a:lnSpc>
                <a:spcPct val="100000"/>
              </a:lnSpc>
              <a:spcBef>
                <a:spcPts val="120"/>
              </a:spcBef>
            </a:pPr>
            <a:r>
              <a:rPr lang="es-ES" sz="1100" b="1" spc="-15" dirty="0" smtClean="0">
                <a:latin typeface="Trebuchet MS" panose="020B0603020202020204" pitchFamily="34" charset="0"/>
                <a:cs typeface="Arial MT"/>
              </a:rPr>
              <a:t>11.6.2   Ejemplo </a:t>
            </a:r>
            <a:r>
              <a:rPr lang="es-ES" sz="1100" b="1" spc="-15" dirty="0">
                <a:latin typeface="Trebuchet MS" panose="020B0603020202020204" pitchFamily="34" charset="0"/>
                <a:cs typeface="Arial MT"/>
              </a:rPr>
              <a:t>2: Protección de sobrecarga</a:t>
            </a:r>
          </a:p>
          <a:p>
            <a:pPr algn="just">
              <a:lnSpc>
                <a:spcPct val="100000"/>
              </a:lnSpc>
              <a:spcBef>
                <a:spcPts val="120"/>
              </a:spcBef>
            </a:pPr>
            <a:endParaRPr lang="es-ES" sz="1100" spc="-15" dirty="0">
              <a:latin typeface="Trebuchet MS" panose="020B0603020202020204" pitchFamily="34" charset="0"/>
              <a:cs typeface="Arial MT"/>
            </a:endParaRPr>
          </a:p>
          <a:p>
            <a:pPr algn="just">
              <a:lnSpc>
                <a:spcPct val="100000"/>
              </a:lnSpc>
              <a:spcBef>
                <a:spcPts val="120"/>
              </a:spcBef>
            </a:pPr>
            <a:r>
              <a:rPr lang="es-ES" sz="1100" b="1" spc="-15" dirty="0">
                <a:latin typeface="Trebuchet MS" panose="020B0603020202020204" pitchFamily="34" charset="0"/>
                <a:cs typeface="Arial MT"/>
              </a:rPr>
              <a:t>1. Protección de sobrecarga</a:t>
            </a:r>
          </a:p>
          <a:p>
            <a:pPr marL="361950" algn="just">
              <a:lnSpc>
                <a:spcPct val="100000"/>
              </a:lnSpc>
              <a:spcBef>
                <a:spcPts val="120"/>
              </a:spcBef>
            </a:pPr>
            <a:r>
              <a:rPr lang="es-ES" sz="1100" spc="-15" dirty="0">
                <a:latin typeface="Trebuchet MS" panose="020B0603020202020204" pitchFamily="34" charset="0"/>
                <a:cs typeface="Arial MT"/>
              </a:rPr>
              <a:t>De acuerdo con IEC 60 364, Parte 43, </a:t>
            </a:r>
            <a:r>
              <a:rPr lang="es-ES" sz="1100" spc="-15" dirty="0" smtClean="0">
                <a:latin typeface="Trebuchet MS" panose="020B0603020202020204" pitchFamily="34" charset="0"/>
                <a:cs typeface="Arial MT"/>
              </a:rPr>
              <a:t>determinar </a:t>
            </a:r>
            <a:r>
              <a:rPr lang="es-ES" sz="1100" spc="-15" dirty="0">
                <a:latin typeface="Trebuchet MS" panose="020B0603020202020204" pitchFamily="34" charset="0"/>
                <a:cs typeface="Arial MT"/>
              </a:rPr>
              <a:t>la protección contra sobrecarga y cortocircuito con una corriente de operación de 170 A (Figura 11.12</a:t>
            </a:r>
            <a:r>
              <a:rPr lang="es-ES" sz="1100" spc="-15" dirty="0" smtClean="0">
                <a:latin typeface="Trebuchet MS" panose="020B0603020202020204" pitchFamily="34" charset="0"/>
                <a:cs typeface="Arial MT"/>
              </a:rPr>
              <a:t>).</a:t>
            </a:r>
            <a:endParaRPr lang="es-ES" sz="1100" spc="-15" dirty="0">
              <a:latin typeface="Trebuchet MS" panose="020B0603020202020204" pitchFamily="34" charset="0"/>
              <a:cs typeface="Arial MT"/>
            </a:endParaRPr>
          </a:p>
          <a:p>
            <a:pPr>
              <a:lnSpc>
                <a:spcPct val="100000"/>
              </a:lnSpc>
              <a:spcBef>
                <a:spcPts val="120"/>
              </a:spcBef>
            </a:pPr>
            <a:endParaRPr lang="es-ES" sz="1100" spc="-15" dirty="0" smtClean="0">
              <a:latin typeface="Trebuchet MS" panose="020B0603020202020204" pitchFamily="34" charset="0"/>
              <a:cs typeface="Arial MT"/>
            </a:endParaRPr>
          </a:p>
          <a:p>
            <a:pPr>
              <a:lnSpc>
                <a:spcPct val="100000"/>
              </a:lnSpc>
              <a:spcBef>
                <a:spcPts val="120"/>
              </a:spcBef>
            </a:pPr>
            <a:endParaRPr lang="es-ES" sz="1100" spc="-15" dirty="0">
              <a:latin typeface="Trebuchet MS" panose="020B0603020202020204" pitchFamily="34" charset="0"/>
              <a:cs typeface="Arial MT"/>
            </a:endParaRPr>
          </a:p>
          <a:p>
            <a:pPr>
              <a:lnSpc>
                <a:spcPct val="100000"/>
              </a:lnSpc>
              <a:spcBef>
                <a:spcPts val="120"/>
              </a:spcBef>
            </a:pPr>
            <a:endParaRPr lang="es-ES" sz="1100" spc="-15" dirty="0" smtClean="0">
              <a:latin typeface="Trebuchet MS" panose="020B0603020202020204" pitchFamily="34" charset="0"/>
              <a:cs typeface="Arial MT"/>
            </a:endParaRPr>
          </a:p>
          <a:p>
            <a:pPr>
              <a:lnSpc>
                <a:spcPct val="100000"/>
              </a:lnSpc>
              <a:spcBef>
                <a:spcPts val="120"/>
              </a:spcBef>
            </a:pPr>
            <a:endParaRPr lang="es-ES" sz="1100" spc="-15" dirty="0">
              <a:latin typeface="Trebuchet MS" panose="020B0603020202020204" pitchFamily="34" charset="0"/>
              <a:cs typeface="Arial MT"/>
            </a:endParaRPr>
          </a:p>
          <a:p>
            <a:pPr>
              <a:lnSpc>
                <a:spcPct val="100000"/>
              </a:lnSpc>
              <a:spcBef>
                <a:spcPts val="120"/>
              </a:spcBef>
            </a:pPr>
            <a:endParaRPr lang="es-ES" sz="1100" spc="-15" dirty="0" smtClean="0">
              <a:latin typeface="Trebuchet MS" panose="020B0603020202020204" pitchFamily="34" charset="0"/>
              <a:cs typeface="Arial MT"/>
            </a:endParaRPr>
          </a:p>
          <a:p>
            <a:pPr>
              <a:lnSpc>
                <a:spcPct val="100000"/>
              </a:lnSpc>
              <a:spcBef>
                <a:spcPts val="120"/>
              </a:spcBef>
            </a:pPr>
            <a:endParaRPr lang="es-ES" sz="1100" spc="-15" dirty="0">
              <a:latin typeface="Trebuchet MS" panose="020B0603020202020204" pitchFamily="34" charset="0"/>
              <a:cs typeface="Arial MT"/>
            </a:endParaRPr>
          </a:p>
          <a:p>
            <a:pPr>
              <a:lnSpc>
                <a:spcPct val="100000"/>
              </a:lnSpc>
              <a:spcBef>
                <a:spcPts val="120"/>
              </a:spcBef>
            </a:pPr>
            <a:endParaRPr lang="es-ES" sz="1100" spc="-15" dirty="0" smtClean="0">
              <a:latin typeface="Trebuchet MS" panose="020B0603020202020204" pitchFamily="34" charset="0"/>
              <a:cs typeface="Arial MT"/>
            </a:endParaRPr>
          </a:p>
          <a:p>
            <a:pPr>
              <a:lnSpc>
                <a:spcPct val="100000"/>
              </a:lnSpc>
              <a:spcBef>
                <a:spcPts val="120"/>
              </a:spcBef>
            </a:pPr>
            <a:endParaRPr lang="es-ES" sz="1100" spc="-15" dirty="0">
              <a:latin typeface="Trebuchet MS" panose="020B0603020202020204" pitchFamily="34" charset="0"/>
              <a:cs typeface="Arial MT"/>
            </a:endParaRPr>
          </a:p>
          <a:p>
            <a:pPr>
              <a:lnSpc>
                <a:spcPct val="100000"/>
              </a:lnSpc>
              <a:spcBef>
                <a:spcPts val="120"/>
              </a:spcBef>
            </a:pPr>
            <a:endParaRPr lang="es-ES" sz="1100" spc="-15" dirty="0" smtClean="0">
              <a:latin typeface="Trebuchet MS" panose="020B0603020202020204" pitchFamily="34" charset="0"/>
              <a:cs typeface="Arial MT"/>
            </a:endParaRPr>
          </a:p>
          <a:p>
            <a:pPr>
              <a:lnSpc>
                <a:spcPct val="100000"/>
              </a:lnSpc>
              <a:spcBef>
                <a:spcPts val="120"/>
              </a:spcBef>
            </a:pPr>
            <a:r>
              <a:rPr lang="es-ES" sz="1100" b="1" spc="-15" dirty="0" smtClean="0">
                <a:latin typeface="Trebuchet MS" panose="020B0603020202020204" pitchFamily="34" charset="0"/>
                <a:cs typeface="Arial MT"/>
              </a:rPr>
              <a:t>Figura 11.12      Ejemplo </a:t>
            </a:r>
            <a:r>
              <a:rPr lang="es-ES" sz="1100" b="1" spc="-15" dirty="0">
                <a:latin typeface="Trebuchet MS" panose="020B0603020202020204" pitchFamily="34" charset="0"/>
                <a:cs typeface="Arial MT"/>
              </a:rPr>
              <a:t>de protección contra </a:t>
            </a:r>
            <a:r>
              <a:rPr lang="es-ES" sz="1100" b="1" spc="-15" dirty="0" smtClean="0">
                <a:latin typeface="Trebuchet MS" panose="020B0603020202020204" pitchFamily="34" charset="0"/>
                <a:cs typeface="Arial MT"/>
              </a:rPr>
              <a:t>sobrecarga</a:t>
            </a:r>
          </a:p>
          <a:p>
            <a:pPr marR="93980" algn="just">
              <a:lnSpc>
                <a:spcPts val="1000"/>
              </a:lnSpc>
              <a:spcBef>
                <a:spcPts val="800"/>
              </a:spcBef>
            </a:pPr>
            <a:r>
              <a:rPr lang="es-ES" sz="1100" spc="-20" dirty="0" smtClean="0">
                <a:latin typeface="Trebuchet MS" panose="020B0603020202020204" pitchFamily="34" charset="0"/>
                <a:cs typeface="Arial MT"/>
              </a:rPr>
              <a:t>Para </a:t>
            </a:r>
            <a:r>
              <a:rPr lang="es-ES" sz="1100" spc="-20" dirty="0">
                <a:latin typeface="Trebuchet MS" panose="020B0603020202020204" pitchFamily="34" charset="0"/>
                <a:cs typeface="Arial MT"/>
              </a:rPr>
              <a:t>un factor de carga de 0,7 y un cable, obtenemos una capacidad de carga de corriente de:</a:t>
            </a:r>
          </a:p>
          <a:p>
            <a:pPr marR="93980" lvl="1" algn="just">
              <a:lnSpc>
                <a:spcPts val="1000"/>
              </a:lnSpc>
              <a:spcBef>
                <a:spcPts val="800"/>
              </a:spcBef>
            </a:pPr>
            <a:r>
              <a:rPr lang="es-ES" sz="1100" b="1" spc="-20" dirty="0" err="1">
                <a:latin typeface="Trebuchet MS" panose="020B0603020202020204" pitchFamily="34" charset="0"/>
                <a:cs typeface="Arial MT"/>
              </a:rPr>
              <a:t>Iz</a:t>
            </a:r>
            <a:r>
              <a:rPr lang="es-ES" sz="1100" b="1" spc="-20" dirty="0">
                <a:latin typeface="Trebuchet MS" panose="020B0603020202020204" pitchFamily="34" charset="0"/>
                <a:cs typeface="Arial MT"/>
              </a:rPr>
              <a:t> = 280 A (Tabla 11.16)</a:t>
            </a:r>
          </a:p>
          <a:p>
            <a:pPr marR="93980" lvl="1" algn="just">
              <a:lnSpc>
                <a:spcPts val="1000"/>
              </a:lnSpc>
              <a:spcBef>
                <a:spcPts val="800"/>
              </a:spcBef>
            </a:pPr>
            <a:r>
              <a:rPr lang="es-ES" sz="1100" b="1" spc="-20" dirty="0">
                <a:latin typeface="Trebuchet MS" panose="020B0603020202020204" pitchFamily="34" charset="0"/>
                <a:cs typeface="Arial MT"/>
              </a:rPr>
              <a:t>In = 200 A, </a:t>
            </a:r>
            <a:r>
              <a:rPr lang="es-ES" sz="1100" b="1" spc="-20" dirty="0" err="1">
                <a:latin typeface="Trebuchet MS" panose="020B0603020202020204" pitchFamily="34" charset="0"/>
                <a:cs typeface="Arial MT"/>
              </a:rPr>
              <a:t>Ib</a:t>
            </a:r>
            <a:r>
              <a:rPr lang="es-ES" sz="1100" b="1" spc="-20" dirty="0">
                <a:latin typeface="Trebuchet MS" panose="020B0603020202020204" pitchFamily="34" charset="0"/>
                <a:cs typeface="Arial MT"/>
              </a:rPr>
              <a:t> = 170 A</a:t>
            </a:r>
          </a:p>
          <a:p>
            <a:pPr marR="93980" algn="just">
              <a:lnSpc>
                <a:spcPts val="1000"/>
              </a:lnSpc>
              <a:spcBef>
                <a:spcPts val="800"/>
              </a:spcBef>
            </a:pPr>
            <a:r>
              <a:rPr lang="es-ES" sz="1100" spc="-20" dirty="0">
                <a:latin typeface="Trebuchet MS" panose="020B0603020202020204" pitchFamily="34" charset="0"/>
                <a:cs typeface="Arial MT"/>
              </a:rPr>
              <a:t>De la regla de las corrientes nominales:</a:t>
            </a:r>
          </a:p>
          <a:p>
            <a:pPr marR="93980" lvl="1" algn="just">
              <a:lnSpc>
                <a:spcPts val="1000"/>
              </a:lnSpc>
              <a:spcBef>
                <a:spcPts val="800"/>
              </a:spcBef>
            </a:pPr>
            <a:r>
              <a:rPr lang="es-ES" sz="1100" b="1" spc="-20" dirty="0" err="1" smtClean="0">
                <a:latin typeface="Trebuchet MS" panose="020B0603020202020204" pitchFamily="34" charset="0"/>
                <a:cs typeface="Arial MT"/>
              </a:rPr>
              <a:t>Ib</a:t>
            </a:r>
            <a:r>
              <a:rPr lang="es-ES" sz="1100" b="1" spc="-20" dirty="0" smtClean="0">
                <a:latin typeface="Trebuchet MS" panose="020B0603020202020204" pitchFamily="34" charset="0"/>
                <a:cs typeface="Arial MT"/>
              </a:rPr>
              <a:t> </a:t>
            </a:r>
            <a:r>
              <a:rPr lang="es-ES" sz="1100" b="1" spc="-20" dirty="0">
                <a:latin typeface="Trebuchet MS" panose="020B0603020202020204" pitchFamily="34" charset="0"/>
                <a:cs typeface="Arial MT"/>
              </a:rPr>
              <a:t>≤ In ≤ </a:t>
            </a:r>
            <a:r>
              <a:rPr lang="es-ES" sz="1100" b="1" spc="-20" dirty="0" err="1">
                <a:latin typeface="Trebuchet MS" panose="020B0603020202020204" pitchFamily="34" charset="0"/>
                <a:cs typeface="Arial MT"/>
              </a:rPr>
              <a:t>Iz</a:t>
            </a:r>
            <a:endParaRPr lang="es-ES" sz="1100" b="1" spc="-20" dirty="0">
              <a:latin typeface="Trebuchet MS" panose="020B0603020202020204" pitchFamily="34" charset="0"/>
              <a:cs typeface="Arial MT"/>
            </a:endParaRPr>
          </a:p>
          <a:p>
            <a:pPr marR="93980" lvl="1" algn="just">
              <a:lnSpc>
                <a:spcPts val="1000"/>
              </a:lnSpc>
              <a:spcBef>
                <a:spcPts val="800"/>
              </a:spcBef>
            </a:pPr>
            <a:r>
              <a:rPr lang="es-ES" sz="1100" b="1" spc="-20" dirty="0">
                <a:latin typeface="Trebuchet MS" panose="020B0603020202020204" pitchFamily="34" charset="0"/>
                <a:cs typeface="Arial MT"/>
              </a:rPr>
              <a:t>170 A ≤ 200 A ≤ 280 A</a:t>
            </a:r>
          </a:p>
          <a:p>
            <a:pPr marR="93980" algn="just">
              <a:lnSpc>
                <a:spcPts val="1000"/>
              </a:lnSpc>
              <a:spcBef>
                <a:spcPts val="800"/>
              </a:spcBef>
            </a:pPr>
            <a:r>
              <a:rPr lang="es-ES" sz="1100" spc="-20" dirty="0" smtClean="0">
                <a:latin typeface="Trebuchet MS" panose="020B0603020202020204" pitchFamily="34" charset="0"/>
                <a:cs typeface="Arial MT"/>
              </a:rPr>
              <a:t>Con </a:t>
            </a:r>
            <a:r>
              <a:rPr lang="es-ES" sz="1100" spc="-20" dirty="0">
                <a:latin typeface="Trebuchet MS" panose="020B0603020202020204" pitchFamily="34" charset="0"/>
                <a:cs typeface="Arial MT"/>
              </a:rPr>
              <a:t>la regla de disparo:</a:t>
            </a:r>
          </a:p>
          <a:p>
            <a:pPr marR="93980" algn="just">
              <a:lnSpc>
                <a:spcPts val="1000"/>
              </a:lnSpc>
              <a:spcBef>
                <a:spcPts val="800"/>
              </a:spcBef>
            </a:pPr>
            <a:r>
              <a:rPr lang="es-ES" sz="1100" b="1" spc="-20" dirty="0" smtClean="0">
                <a:latin typeface="Trebuchet MS" panose="020B0603020202020204" pitchFamily="34" charset="0"/>
                <a:cs typeface="Arial MT"/>
              </a:rPr>
              <a:t>Fusible</a:t>
            </a:r>
            <a:r>
              <a:rPr lang="es-ES" sz="1100" spc="-20" dirty="0" smtClean="0">
                <a:latin typeface="Trebuchet MS" panose="020B0603020202020204" pitchFamily="34" charset="0"/>
                <a:cs typeface="Arial MT"/>
              </a:rPr>
              <a:t>	</a:t>
            </a:r>
            <a:r>
              <a:rPr lang="es-ES" sz="1100" b="1" spc="-20" dirty="0" smtClean="0">
                <a:latin typeface="Trebuchet MS" panose="020B0603020202020204" pitchFamily="34" charset="0"/>
                <a:cs typeface="Arial MT"/>
              </a:rPr>
              <a:t>I2 </a:t>
            </a:r>
            <a:r>
              <a:rPr lang="es-ES" sz="1100" b="1" spc="-20" dirty="0">
                <a:latin typeface="Trebuchet MS" panose="020B0603020202020204" pitchFamily="34" charset="0"/>
                <a:cs typeface="Arial MT"/>
              </a:rPr>
              <a:t>≤ 1,45 · </a:t>
            </a:r>
            <a:r>
              <a:rPr lang="es-ES" sz="1100" b="1" spc="-20" dirty="0" err="1">
                <a:latin typeface="Trebuchet MS" panose="020B0603020202020204" pitchFamily="34" charset="0"/>
                <a:cs typeface="Arial MT"/>
              </a:rPr>
              <a:t>Iz</a:t>
            </a:r>
            <a:endParaRPr lang="es-ES" sz="1100" b="1" spc="-20" dirty="0">
              <a:latin typeface="Trebuchet MS" panose="020B0603020202020204" pitchFamily="34" charset="0"/>
              <a:cs typeface="Arial MT"/>
            </a:endParaRPr>
          </a:p>
          <a:p>
            <a:pPr marR="93980" lvl="2" algn="just">
              <a:lnSpc>
                <a:spcPts val="1000"/>
              </a:lnSpc>
              <a:spcBef>
                <a:spcPts val="800"/>
              </a:spcBef>
            </a:pPr>
            <a:r>
              <a:rPr lang="es-ES" sz="1100" b="1" spc="-20" dirty="0">
                <a:latin typeface="Trebuchet MS" panose="020B0603020202020204" pitchFamily="34" charset="0"/>
                <a:cs typeface="Arial MT"/>
              </a:rPr>
              <a:t>1,6 · In ≤ 1,45 · </a:t>
            </a:r>
            <a:r>
              <a:rPr lang="es-ES" sz="1100" b="1" spc="-20" dirty="0" err="1">
                <a:latin typeface="Trebuchet MS" panose="020B0603020202020204" pitchFamily="34" charset="0"/>
                <a:cs typeface="Arial MT"/>
              </a:rPr>
              <a:t>Iz</a:t>
            </a:r>
            <a:endParaRPr lang="es-ES" sz="1100" b="1" spc="-20" dirty="0">
              <a:latin typeface="Trebuchet MS" panose="020B0603020202020204" pitchFamily="34" charset="0"/>
              <a:cs typeface="Arial MT"/>
            </a:endParaRPr>
          </a:p>
          <a:p>
            <a:pPr marR="93980" lvl="2" algn="just">
              <a:lnSpc>
                <a:spcPts val="1000"/>
              </a:lnSpc>
              <a:spcBef>
                <a:spcPts val="800"/>
              </a:spcBef>
            </a:pPr>
            <a:r>
              <a:rPr lang="es-ES" sz="1100" b="1" spc="-20" dirty="0">
                <a:latin typeface="Trebuchet MS" panose="020B0603020202020204" pitchFamily="34" charset="0"/>
                <a:cs typeface="Arial MT"/>
              </a:rPr>
              <a:t>1,6 · 200 A ≤ 1,45 · 280 A</a:t>
            </a:r>
          </a:p>
          <a:p>
            <a:pPr marR="93980" lvl="2" algn="just">
              <a:lnSpc>
                <a:spcPts val="1000"/>
              </a:lnSpc>
              <a:spcBef>
                <a:spcPts val="800"/>
              </a:spcBef>
            </a:pPr>
            <a:r>
              <a:rPr lang="es-ES" sz="1100" b="1" spc="-20" dirty="0">
                <a:latin typeface="Trebuchet MS" panose="020B0603020202020204" pitchFamily="34" charset="0"/>
                <a:cs typeface="Arial MT"/>
              </a:rPr>
              <a:t>320 A ≤ 406 </a:t>
            </a:r>
            <a:r>
              <a:rPr lang="es-ES" sz="1100" b="1" spc="-20" dirty="0" smtClean="0">
                <a:latin typeface="Trebuchet MS" panose="020B0603020202020204" pitchFamily="34" charset="0"/>
                <a:cs typeface="Arial MT"/>
              </a:rPr>
              <a:t>A</a:t>
            </a:r>
          </a:p>
        </p:txBody>
      </p:sp>
      <p:pic>
        <p:nvPicPr>
          <p:cNvPr id="2" name="Imagen 1"/>
          <p:cNvPicPr>
            <a:picLocks noChangeAspect="1"/>
          </p:cNvPicPr>
          <p:nvPr/>
        </p:nvPicPr>
        <p:blipFill>
          <a:blip r:embed="rId2"/>
          <a:stretch>
            <a:fillRect/>
          </a:stretch>
        </p:blipFill>
        <p:spPr>
          <a:xfrm>
            <a:off x="685800" y="1257300"/>
            <a:ext cx="2133600" cy="1524000"/>
          </a:xfrm>
          <a:prstGeom prst="rect">
            <a:avLst/>
          </a:prstGeom>
        </p:spPr>
      </p:pic>
      <p:sp>
        <p:nvSpPr>
          <p:cNvPr id="4" name="Rectángulo 3"/>
          <p:cNvSpPr/>
          <p:nvPr/>
        </p:nvSpPr>
        <p:spPr>
          <a:xfrm>
            <a:off x="3429000" y="4991100"/>
            <a:ext cx="4572000" cy="220894"/>
          </a:xfrm>
          <a:prstGeom prst="rect">
            <a:avLst/>
          </a:prstGeom>
        </p:spPr>
        <p:txBody>
          <a:bodyPr>
            <a:spAutoFit/>
          </a:bodyPr>
          <a:lstStyle/>
          <a:p>
            <a:pPr marR="93980" algn="just">
              <a:lnSpc>
                <a:spcPts val="1000"/>
              </a:lnSpc>
              <a:spcBef>
                <a:spcPts val="800"/>
              </a:spcBef>
            </a:pPr>
            <a:r>
              <a:rPr lang="es-ES" sz="1100" b="1" spc="-20" dirty="0">
                <a:latin typeface="Trebuchet MS" panose="020B0603020202020204" pitchFamily="34" charset="0"/>
                <a:cs typeface="Arial MT"/>
              </a:rPr>
              <a:t>Por lo tanto, la protección contra sobrecargas está garantizada.</a:t>
            </a:r>
          </a:p>
        </p:txBody>
      </p:sp>
    </p:spTree>
    <p:extLst>
      <p:ext uri="{BB962C8B-B14F-4D97-AF65-F5344CB8AC3E}">
        <p14:creationId xmlns:p14="http://schemas.microsoft.com/office/powerpoint/2010/main" val="1226206768"/>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800" y="298362"/>
            <a:ext cx="8610599" cy="3220753"/>
          </a:xfrm>
          <a:prstGeom prst="rect">
            <a:avLst/>
          </a:prstGeom>
        </p:spPr>
        <p:txBody>
          <a:bodyPr vert="horz" wrap="square" lIns="0" tIns="12065" rIns="0" bIns="0" rtlCol="0">
            <a:spAutoFit/>
          </a:bodyPr>
          <a:lstStyle/>
          <a:p>
            <a:pPr marR="93980" algn="just">
              <a:lnSpc>
                <a:spcPts val="1000"/>
              </a:lnSpc>
              <a:spcBef>
                <a:spcPts val="800"/>
              </a:spcBef>
            </a:pPr>
            <a:r>
              <a:rPr lang="es-ES" sz="1100" b="1" spc="-20" dirty="0" smtClean="0">
                <a:latin typeface="Trebuchet MS" panose="020B0603020202020204" pitchFamily="34" charset="0"/>
                <a:cs typeface="Arial MT"/>
              </a:rPr>
              <a:t>2</a:t>
            </a:r>
            <a:r>
              <a:rPr lang="es-ES" sz="1100" b="1" spc="-20" dirty="0">
                <a:latin typeface="Trebuchet MS" panose="020B0603020202020204" pitchFamily="34" charset="0"/>
                <a:cs typeface="Arial MT"/>
              </a:rPr>
              <a:t>. Protección contra cortocircuitos</a:t>
            </a:r>
          </a:p>
          <a:p>
            <a:pPr marR="93980" algn="just">
              <a:lnSpc>
                <a:spcPts val="1000"/>
              </a:lnSpc>
              <a:spcBef>
                <a:spcPts val="800"/>
              </a:spcBef>
            </a:pPr>
            <a:r>
              <a:rPr lang="es-ES" sz="1100" spc="-20" dirty="0">
                <a:latin typeface="Trebuchet MS" panose="020B0603020202020204" pitchFamily="34" charset="0"/>
                <a:cs typeface="Arial MT"/>
              </a:rPr>
              <a:t>La energía de paso del dispositivo de protección y el cable se encuentra para </a:t>
            </a:r>
            <a:r>
              <a:rPr lang="es-ES" sz="1100" spc="-20" dirty="0" err="1">
                <a:latin typeface="Trebuchet MS" panose="020B0603020202020204" pitchFamily="34" charset="0"/>
                <a:cs typeface="Arial MT"/>
              </a:rPr>
              <a:t>ta</a:t>
            </a:r>
            <a:r>
              <a:rPr lang="es-ES" sz="1100" spc="-20" dirty="0">
                <a:latin typeface="Trebuchet MS" panose="020B0603020202020204" pitchFamily="34" charset="0"/>
                <a:cs typeface="Arial MT"/>
              </a:rPr>
              <a:t> </a:t>
            </a:r>
            <a:r>
              <a:rPr lang="es-ES" sz="1100" spc="-20" dirty="0" smtClean="0">
                <a:latin typeface="Trebuchet MS" panose="020B0603020202020204" pitchFamily="34" charset="0"/>
                <a:cs typeface="Arial MT"/>
              </a:rPr>
              <a:t>&lt; 0,1 </a:t>
            </a:r>
            <a:r>
              <a:rPr lang="es-ES" sz="1100" spc="-20" dirty="0">
                <a:latin typeface="Trebuchet MS" panose="020B0603020202020204" pitchFamily="34" charset="0"/>
                <a:cs typeface="Arial MT"/>
              </a:rPr>
              <a:t>s desde:</a:t>
            </a:r>
          </a:p>
          <a:p>
            <a:pPr marR="93980" lvl="1" algn="just">
              <a:lnSpc>
                <a:spcPts val="1000"/>
              </a:lnSpc>
              <a:spcBef>
                <a:spcPts val="800"/>
              </a:spcBef>
            </a:pPr>
            <a:r>
              <a:rPr lang="es-ES" sz="1100" b="1" spc="-20" dirty="0" smtClean="0">
                <a:latin typeface="Trebuchet MS" panose="020B0603020202020204" pitchFamily="34" charset="0"/>
                <a:cs typeface="Arial MT"/>
              </a:rPr>
              <a:t>I</a:t>
            </a:r>
            <a:r>
              <a:rPr lang="es-ES" sz="1100" b="1" spc="-20" dirty="0" smtClean="0">
                <a:latin typeface="Arial" panose="020B0604020202020204" pitchFamily="34" charset="0"/>
                <a:cs typeface="Arial" panose="020B0604020202020204" pitchFamily="34" charset="0"/>
              </a:rPr>
              <a:t>²</a:t>
            </a:r>
            <a:r>
              <a:rPr lang="es-ES" sz="1100" b="1" spc="-20" dirty="0" smtClean="0">
                <a:latin typeface="Trebuchet MS" panose="020B0603020202020204" pitchFamily="34" charset="0"/>
                <a:cs typeface="Arial MT"/>
              </a:rPr>
              <a:t> </a:t>
            </a:r>
            <a:r>
              <a:rPr lang="es-ES" sz="1100" b="1" spc="-20" dirty="0">
                <a:latin typeface="Trebuchet MS" panose="020B0603020202020204" pitchFamily="34" charset="0"/>
                <a:cs typeface="Arial MT"/>
              </a:rPr>
              <a:t>t ≤ k2 12</a:t>
            </a:r>
          </a:p>
          <a:p>
            <a:pPr marR="93980" algn="just">
              <a:lnSpc>
                <a:spcPts val="1000"/>
              </a:lnSpc>
              <a:spcBef>
                <a:spcPts val="800"/>
              </a:spcBef>
            </a:pPr>
            <a:r>
              <a:rPr lang="es-ES" sz="1100" spc="-20" dirty="0">
                <a:latin typeface="Trebuchet MS" panose="020B0603020202020204" pitchFamily="34" charset="0"/>
                <a:cs typeface="Arial MT"/>
              </a:rPr>
              <a:t>donde t se lee de la característica </a:t>
            </a:r>
            <a:endParaRPr lang="es-ES" sz="1100" spc="-20" dirty="0" smtClean="0">
              <a:latin typeface="Trebuchet MS" panose="020B0603020202020204" pitchFamily="34" charset="0"/>
              <a:cs typeface="Arial MT"/>
            </a:endParaRPr>
          </a:p>
          <a:p>
            <a:pPr marR="93980" algn="just">
              <a:lnSpc>
                <a:spcPts val="1000"/>
              </a:lnSpc>
              <a:spcBef>
                <a:spcPts val="800"/>
              </a:spcBef>
            </a:pPr>
            <a:endParaRPr lang="es-ES" sz="1100" spc="-20" dirty="0">
              <a:latin typeface="Trebuchet MS" panose="020B0603020202020204" pitchFamily="34" charset="0"/>
              <a:cs typeface="Arial MT"/>
            </a:endParaRPr>
          </a:p>
          <a:p>
            <a:pPr marR="93980" algn="just">
              <a:lnSpc>
                <a:spcPts val="1000"/>
              </a:lnSpc>
              <a:spcBef>
                <a:spcPts val="800"/>
              </a:spcBef>
            </a:pPr>
            <a:endParaRPr lang="es-ES" sz="1100" spc="-20" dirty="0" smtClean="0">
              <a:latin typeface="Trebuchet MS" panose="020B0603020202020204" pitchFamily="34" charset="0"/>
              <a:cs typeface="Arial MT"/>
            </a:endParaRPr>
          </a:p>
          <a:p>
            <a:pPr marR="93980" algn="just">
              <a:lnSpc>
                <a:spcPts val="1000"/>
              </a:lnSpc>
              <a:spcBef>
                <a:spcPts val="800"/>
              </a:spcBef>
            </a:pPr>
            <a:endParaRPr lang="es-ES" sz="1100" spc="-20" dirty="0">
              <a:latin typeface="Trebuchet MS" panose="020B0603020202020204" pitchFamily="34" charset="0"/>
              <a:cs typeface="Arial MT"/>
            </a:endParaRPr>
          </a:p>
          <a:p>
            <a:pPr marR="93980" algn="just">
              <a:lnSpc>
                <a:spcPts val="1000"/>
              </a:lnSpc>
              <a:spcBef>
                <a:spcPts val="800"/>
              </a:spcBef>
            </a:pPr>
            <a:endParaRPr lang="es-ES" sz="1100" spc="-20" dirty="0" smtClean="0">
              <a:latin typeface="Trebuchet MS" panose="020B0603020202020204" pitchFamily="34" charset="0"/>
              <a:cs typeface="Arial MT"/>
            </a:endParaRPr>
          </a:p>
          <a:p>
            <a:pPr marR="93980" algn="just">
              <a:lnSpc>
                <a:spcPts val="1000"/>
              </a:lnSpc>
              <a:spcBef>
                <a:spcPts val="800"/>
              </a:spcBef>
            </a:pPr>
            <a:r>
              <a:rPr lang="es-ES" sz="1100" b="1" spc="-20" dirty="0" smtClean="0">
                <a:latin typeface="Trebuchet MS" panose="020B0603020202020204" pitchFamily="34" charset="0"/>
                <a:cs typeface="Arial MT"/>
              </a:rPr>
              <a:t>Por </a:t>
            </a:r>
            <a:r>
              <a:rPr lang="es-ES" sz="1100" b="1" spc="-20" dirty="0">
                <a:latin typeface="Trebuchet MS" panose="020B0603020202020204" pitchFamily="34" charset="0"/>
                <a:cs typeface="Arial MT"/>
              </a:rPr>
              <a:t>lo tanto, también se garantiza la protección contra cortocircuitos.</a:t>
            </a:r>
          </a:p>
          <a:p>
            <a:pPr marR="93980" algn="just">
              <a:lnSpc>
                <a:spcPts val="1000"/>
              </a:lnSpc>
              <a:spcBef>
                <a:spcPts val="800"/>
              </a:spcBef>
            </a:pPr>
            <a:endParaRPr lang="es-ES" sz="1100" spc="-20" dirty="0">
              <a:latin typeface="Trebuchet MS" panose="020B0603020202020204" pitchFamily="34" charset="0"/>
              <a:cs typeface="Arial MT"/>
            </a:endParaRPr>
          </a:p>
          <a:p>
            <a:pPr marR="93980" algn="just">
              <a:lnSpc>
                <a:spcPts val="1000"/>
              </a:lnSpc>
              <a:spcBef>
                <a:spcPts val="800"/>
              </a:spcBef>
            </a:pPr>
            <a:r>
              <a:rPr lang="es-ES" sz="1100" b="1" spc="-20" dirty="0" smtClean="0">
                <a:latin typeface="Trebuchet MS" panose="020B0603020202020204" pitchFamily="34" charset="0"/>
                <a:cs typeface="Arial MT"/>
              </a:rPr>
              <a:t>11.6.3   Ejemplo 3: </a:t>
            </a:r>
            <a:r>
              <a:rPr lang="es-ES" sz="1100" b="1" spc="-20" dirty="0">
                <a:latin typeface="Trebuchet MS" panose="020B0603020202020204" pitchFamily="34" charset="0"/>
                <a:cs typeface="Arial MT"/>
              </a:rPr>
              <a:t>Fuerza de Cortocircuito de un Conductor</a:t>
            </a:r>
          </a:p>
          <a:p>
            <a:pPr marR="93980" algn="just">
              <a:lnSpc>
                <a:spcPts val="1000"/>
              </a:lnSpc>
              <a:spcBef>
                <a:spcPts val="800"/>
              </a:spcBef>
            </a:pPr>
            <a:endParaRPr lang="es-ES" sz="1100" spc="-20" dirty="0" smtClean="0">
              <a:latin typeface="Trebuchet MS" panose="020B0603020202020204" pitchFamily="34" charset="0"/>
              <a:cs typeface="Arial MT"/>
            </a:endParaRPr>
          </a:p>
          <a:p>
            <a:pPr marR="93980" algn="just">
              <a:lnSpc>
                <a:spcPts val="1000"/>
              </a:lnSpc>
              <a:spcBef>
                <a:spcPts val="800"/>
              </a:spcBef>
            </a:pPr>
            <a:r>
              <a:rPr lang="es-ES" sz="1100" spc="-20" dirty="0" smtClean="0">
                <a:latin typeface="Trebuchet MS" panose="020B0603020202020204" pitchFamily="34" charset="0"/>
                <a:cs typeface="Arial MT"/>
              </a:rPr>
              <a:t>Al </a:t>
            </a:r>
            <a:r>
              <a:rPr lang="es-ES" sz="1100" spc="-20" dirty="0">
                <a:latin typeface="Trebuchet MS" panose="020B0603020202020204" pitchFamily="34" charset="0"/>
                <a:cs typeface="Arial MT"/>
              </a:rPr>
              <a:t>final de una línea de Cu de 16 mm2 (Figura 11.13) se midió una corriente de cortocircuito de 3 </a:t>
            </a:r>
            <a:r>
              <a:rPr lang="es-ES" sz="1100" spc="-20" dirty="0" err="1">
                <a:latin typeface="Trebuchet MS" panose="020B0603020202020204" pitchFamily="34" charset="0"/>
                <a:cs typeface="Arial MT"/>
              </a:rPr>
              <a:t>kA</a:t>
            </a:r>
            <a:r>
              <a:rPr lang="es-ES" sz="1100" spc="-20" dirty="0">
                <a:latin typeface="Trebuchet MS" panose="020B0603020202020204" pitchFamily="34" charset="0"/>
                <a:cs typeface="Arial MT"/>
              </a:rPr>
              <a:t>. Demuestre que esta línea tiene suficiente resistencia a los cortocircuitos.</a:t>
            </a:r>
            <a:endParaRPr lang="es-ES" sz="900" dirty="0">
              <a:latin typeface="Arial MT"/>
              <a:cs typeface="Arial MT"/>
            </a:endParaRPr>
          </a:p>
          <a:p>
            <a:pPr>
              <a:lnSpc>
                <a:spcPct val="100000"/>
              </a:lnSpc>
              <a:spcBef>
                <a:spcPts val="120"/>
              </a:spcBef>
            </a:pPr>
            <a:endParaRPr sz="1100" b="1" dirty="0">
              <a:latin typeface="Trebuchet MS" panose="020B0603020202020204" pitchFamily="34" charset="0"/>
              <a:cs typeface="Palatino Linotype"/>
            </a:endParaRPr>
          </a:p>
        </p:txBody>
      </p:sp>
      <p:pic>
        <p:nvPicPr>
          <p:cNvPr id="4" name="Imagen 3"/>
          <p:cNvPicPr>
            <a:picLocks noChangeAspect="1"/>
          </p:cNvPicPr>
          <p:nvPr/>
        </p:nvPicPr>
        <p:blipFill>
          <a:blip r:embed="rId2"/>
          <a:stretch>
            <a:fillRect/>
          </a:stretch>
        </p:blipFill>
        <p:spPr>
          <a:xfrm>
            <a:off x="685800" y="1185955"/>
            <a:ext cx="3486150" cy="838200"/>
          </a:xfrm>
          <a:prstGeom prst="rect">
            <a:avLst/>
          </a:prstGeom>
        </p:spPr>
      </p:pic>
      <p:pic>
        <p:nvPicPr>
          <p:cNvPr id="5" name="Imagen 4"/>
          <p:cNvPicPr>
            <a:picLocks noChangeAspect="1"/>
          </p:cNvPicPr>
          <p:nvPr/>
        </p:nvPicPr>
        <p:blipFill>
          <a:blip r:embed="rId3"/>
          <a:stretch>
            <a:fillRect/>
          </a:stretch>
        </p:blipFill>
        <p:spPr>
          <a:xfrm>
            <a:off x="838200" y="3335145"/>
            <a:ext cx="1685925" cy="2143125"/>
          </a:xfrm>
          <a:prstGeom prst="rect">
            <a:avLst/>
          </a:prstGeom>
        </p:spPr>
      </p:pic>
      <p:sp>
        <p:nvSpPr>
          <p:cNvPr id="6" name="Rectángulo 5"/>
          <p:cNvSpPr/>
          <p:nvPr/>
        </p:nvSpPr>
        <p:spPr>
          <a:xfrm>
            <a:off x="2694645" y="4015639"/>
            <a:ext cx="3488135" cy="261610"/>
          </a:xfrm>
          <a:prstGeom prst="rect">
            <a:avLst/>
          </a:prstGeom>
        </p:spPr>
        <p:txBody>
          <a:bodyPr wrap="none">
            <a:spAutoFit/>
          </a:bodyPr>
          <a:lstStyle/>
          <a:p>
            <a:pPr marL="25400" algn="ctr">
              <a:lnSpc>
                <a:spcPct val="100000"/>
              </a:lnSpc>
              <a:spcBef>
                <a:spcPts val="95"/>
              </a:spcBef>
            </a:pPr>
            <a:r>
              <a:rPr lang="es-ES" sz="1100" b="1" spc="-30" dirty="0">
                <a:latin typeface="Trebuchet MS" panose="020B0603020202020204" pitchFamily="34" charset="0"/>
                <a:cs typeface="Arial MT"/>
              </a:rPr>
              <a:t>Figura 11.13 </a:t>
            </a:r>
            <a:r>
              <a:rPr lang="es-ES" sz="1100" b="1" spc="-30" dirty="0" smtClean="0">
                <a:latin typeface="Trebuchet MS" panose="020B0603020202020204" pitchFamily="34" charset="0"/>
                <a:cs typeface="Arial MT"/>
              </a:rPr>
              <a:t>    Fuerza </a:t>
            </a:r>
            <a:r>
              <a:rPr lang="es-ES" sz="1100" b="1" spc="-30" dirty="0">
                <a:latin typeface="Trebuchet MS" panose="020B0603020202020204" pitchFamily="34" charset="0"/>
                <a:cs typeface="Arial MT"/>
              </a:rPr>
              <a:t>de cortocircuito de una línea</a:t>
            </a:r>
            <a:endParaRPr lang="en-US" sz="1100" b="1" dirty="0">
              <a:latin typeface="Trebuchet MS" panose="020B0603020202020204" pitchFamily="34" charset="0"/>
              <a:cs typeface="Arial MT"/>
            </a:endParaRPr>
          </a:p>
        </p:txBody>
      </p:sp>
    </p:spTree>
    <p:extLst>
      <p:ext uri="{BB962C8B-B14F-4D97-AF65-F5344CB8AC3E}">
        <p14:creationId xmlns:p14="http://schemas.microsoft.com/office/powerpoint/2010/main" val="2762269209"/>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object 16"/>
          <p:cNvSpPr txBox="1"/>
          <p:nvPr/>
        </p:nvSpPr>
        <p:spPr>
          <a:xfrm>
            <a:off x="381000" y="495300"/>
            <a:ext cx="8534400" cy="4957767"/>
          </a:xfrm>
          <a:prstGeom prst="rect">
            <a:avLst/>
          </a:prstGeom>
        </p:spPr>
        <p:txBody>
          <a:bodyPr vert="horz" wrap="square" lIns="0" tIns="15240" rIns="0" bIns="0" rtlCol="0">
            <a:spAutoFit/>
          </a:bodyPr>
          <a:lstStyle/>
          <a:p>
            <a:pPr marL="38100" algn="just">
              <a:lnSpc>
                <a:spcPct val="100000"/>
              </a:lnSpc>
              <a:spcBef>
                <a:spcPts val="120"/>
              </a:spcBef>
            </a:pPr>
            <a:endParaRPr lang="es-ES" sz="1600" spc="30" baseline="6172" dirty="0" smtClean="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smtClean="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a:latin typeface="Trebuchet MS" panose="020B0603020202020204" pitchFamily="34" charset="0"/>
              <a:cs typeface="Arial" panose="020B0604020202020204" pitchFamily="34" charset="0"/>
            </a:endParaRPr>
          </a:p>
          <a:p>
            <a:pPr marL="38100" algn="just">
              <a:lnSpc>
                <a:spcPct val="100000"/>
              </a:lnSpc>
              <a:spcBef>
                <a:spcPts val="120"/>
              </a:spcBef>
            </a:pPr>
            <a:r>
              <a:rPr lang="es-ES" sz="1600" spc="30" baseline="6172" dirty="0" smtClean="0">
                <a:latin typeface="Trebuchet MS" panose="020B0603020202020204" pitchFamily="34" charset="0"/>
                <a:cs typeface="Arial" panose="020B0604020202020204" pitchFamily="34" charset="0"/>
              </a:rPr>
              <a:t>Es </a:t>
            </a:r>
            <a:r>
              <a:rPr lang="es-ES" sz="1600" spc="30" baseline="6172" dirty="0">
                <a:latin typeface="Trebuchet MS" panose="020B0603020202020204" pitchFamily="34" charset="0"/>
                <a:cs typeface="Arial" panose="020B0604020202020204" pitchFamily="34" charset="0"/>
              </a:rPr>
              <a:t>necesaria una comparación de las energías de paso a </a:t>
            </a:r>
            <a:r>
              <a:rPr lang="es-ES" sz="1600" spc="30" baseline="6172" dirty="0" err="1">
                <a:latin typeface="Trebuchet MS" panose="020B0603020202020204" pitchFamily="34" charset="0"/>
                <a:cs typeface="Arial" panose="020B0604020202020204" pitchFamily="34" charset="0"/>
              </a:rPr>
              <a:t>ta</a:t>
            </a:r>
            <a:r>
              <a:rPr lang="es-ES" sz="1600" spc="30" baseline="6172" dirty="0">
                <a:latin typeface="Trebuchet MS" panose="020B0603020202020204" pitchFamily="34" charset="0"/>
                <a:cs typeface="Arial" panose="020B0604020202020204" pitchFamily="34" charset="0"/>
              </a:rPr>
              <a:t> &lt; 0,1 s:</a:t>
            </a:r>
          </a:p>
          <a:p>
            <a:pPr marL="38100" algn="just">
              <a:lnSpc>
                <a:spcPct val="100000"/>
              </a:lnSpc>
              <a:spcBef>
                <a:spcPts val="120"/>
              </a:spcBef>
            </a:pPr>
            <a:endParaRPr lang="es-ES" sz="1600" spc="30" baseline="6172" dirty="0" smtClean="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smtClean="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smtClean="0">
              <a:latin typeface="Trebuchet MS" panose="020B0603020202020204" pitchFamily="34" charset="0"/>
              <a:cs typeface="Arial" panose="020B0604020202020204" pitchFamily="34" charset="0"/>
            </a:endParaRPr>
          </a:p>
          <a:p>
            <a:pPr marL="38100" algn="just">
              <a:lnSpc>
                <a:spcPct val="100000"/>
              </a:lnSpc>
              <a:spcBef>
                <a:spcPts val="120"/>
              </a:spcBef>
            </a:pPr>
            <a:r>
              <a:rPr lang="es-ES" sz="1600" spc="30" baseline="6172" dirty="0" smtClean="0">
                <a:latin typeface="Trebuchet MS" panose="020B0603020202020204" pitchFamily="34" charset="0"/>
                <a:cs typeface="Arial" panose="020B0604020202020204" pitchFamily="34" charset="0"/>
              </a:rPr>
              <a:t>¿</a:t>
            </a:r>
            <a:r>
              <a:rPr lang="es-ES" sz="1600" spc="30" baseline="6172" dirty="0">
                <a:latin typeface="Trebuchet MS" panose="020B0603020202020204" pitchFamily="34" charset="0"/>
                <a:cs typeface="Arial" panose="020B0604020202020204" pitchFamily="34" charset="0"/>
              </a:rPr>
              <a:t>Cuál es la densidad de corriente de corta duración para un cortocircuito que dura 1 segundo </a:t>
            </a:r>
            <a:r>
              <a:rPr lang="es-ES" sz="1600" spc="30" baseline="6172" dirty="0" smtClean="0">
                <a:latin typeface="Trebuchet MS" panose="020B0603020202020204" pitchFamily="34" charset="0"/>
                <a:cs typeface="Arial" panose="020B0604020202020204" pitchFamily="34" charset="0"/>
              </a:rPr>
              <a:t>con </a:t>
            </a:r>
            <a:endParaRPr lang="es-ES" sz="1600" spc="30" baseline="6172" dirty="0">
              <a:latin typeface="Trebuchet MS" panose="020B0603020202020204" pitchFamily="34" charset="0"/>
              <a:cs typeface="Arial" panose="020B0604020202020204" pitchFamily="34" charset="0"/>
            </a:endParaRPr>
          </a:p>
          <a:p>
            <a:pPr marL="38100" algn="just">
              <a:lnSpc>
                <a:spcPct val="100000"/>
              </a:lnSpc>
              <a:spcBef>
                <a:spcPts val="120"/>
              </a:spcBef>
            </a:pPr>
            <a:r>
              <a:rPr lang="es-ES" sz="1600" spc="30" baseline="6172" dirty="0">
                <a:latin typeface="Trebuchet MS" panose="020B0603020202020204" pitchFamily="34" charset="0"/>
                <a:cs typeface="Arial" panose="020B0604020202020204" pitchFamily="34" charset="0"/>
              </a:rPr>
              <a:t>Utilizando las constantes de la Tabla 11.2, obtenemos la densidad de corriente nominal de corta </a:t>
            </a:r>
            <a:r>
              <a:rPr lang="es-ES" sz="1600" spc="30" baseline="6172" dirty="0" smtClean="0">
                <a:latin typeface="Trebuchet MS" panose="020B0603020202020204" pitchFamily="34" charset="0"/>
                <a:cs typeface="Arial" panose="020B0604020202020204" pitchFamily="34" charset="0"/>
              </a:rPr>
              <a:t>duración </a:t>
            </a:r>
            <a:r>
              <a:rPr lang="es-ES" sz="1600" spc="30" baseline="6172" dirty="0" err="1" smtClean="0">
                <a:latin typeface="Trebuchet MS" panose="020B0603020202020204" pitchFamily="34" charset="0"/>
                <a:cs typeface="Arial" panose="020B0604020202020204" pitchFamily="34" charset="0"/>
              </a:rPr>
              <a:t>Jthr</a:t>
            </a:r>
            <a:r>
              <a:rPr lang="es-ES" sz="1600" spc="30" baseline="6172" dirty="0">
                <a:latin typeface="Trebuchet MS" panose="020B0603020202020204" pitchFamily="34" charset="0"/>
                <a:cs typeface="Arial" panose="020B0604020202020204" pitchFamily="34" charset="0"/>
              </a:rPr>
              <a:t>:</a:t>
            </a:r>
          </a:p>
          <a:p>
            <a:pPr marL="38100" algn="just">
              <a:lnSpc>
                <a:spcPct val="100000"/>
              </a:lnSpc>
              <a:spcBef>
                <a:spcPts val="120"/>
              </a:spcBef>
            </a:pPr>
            <a:endParaRPr lang="es-ES" sz="1600" spc="30" baseline="6172" dirty="0" smtClean="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smtClean="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smtClean="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smtClean="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smtClean="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smtClean="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smtClean="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a:latin typeface="Trebuchet MS" panose="020B0603020202020204" pitchFamily="34" charset="0"/>
              <a:cs typeface="Arial" panose="020B0604020202020204" pitchFamily="34" charset="0"/>
            </a:endParaRPr>
          </a:p>
          <a:p>
            <a:pPr marL="38100" algn="just">
              <a:lnSpc>
                <a:spcPct val="100000"/>
              </a:lnSpc>
              <a:spcBef>
                <a:spcPts val="120"/>
              </a:spcBef>
            </a:pPr>
            <a:r>
              <a:rPr lang="es-ES" sz="1600" spc="30" baseline="6172" dirty="0" smtClean="0">
                <a:latin typeface="Trebuchet MS" panose="020B0603020202020204" pitchFamily="34" charset="0"/>
                <a:cs typeface="Arial" panose="020B0604020202020204" pitchFamily="34" charset="0"/>
              </a:rPr>
              <a:t>corriente </a:t>
            </a:r>
            <a:r>
              <a:rPr lang="es-ES" sz="1600" spc="30" baseline="6172" dirty="0">
                <a:latin typeface="Trebuchet MS" panose="020B0603020202020204" pitchFamily="34" charset="0"/>
                <a:cs typeface="Arial" panose="020B0604020202020204" pitchFamily="34" charset="0"/>
              </a:rPr>
              <a:t>nominal de corta duración</a:t>
            </a:r>
          </a:p>
          <a:p>
            <a:pPr marL="38100" algn="just">
              <a:lnSpc>
                <a:spcPct val="100000"/>
              </a:lnSpc>
              <a:spcBef>
                <a:spcPts val="120"/>
              </a:spcBef>
            </a:pPr>
            <a:endParaRPr lang="es-ES" sz="1600" spc="30" baseline="6172" dirty="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smtClean="0">
              <a:latin typeface="Trebuchet MS" panose="020B0603020202020204" pitchFamily="34" charset="0"/>
              <a:cs typeface="Arial" panose="020B0604020202020204" pitchFamily="34" charset="0"/>
            </a:endParaRPr>
          </a:p>
          <a:p>
            <a:pPr marL="38100" algn="just">
              <a:lnSpc>
                <a:spcPct val="100000"/>
              </a:lnSpc>
              <a:spcBef>
                <a:spcPts val="120"/>
              </a:spcBef>
            </a:pPr>
            <a:endParaRPr lang="es-ES" sz="1600" spc="30" baseline="6172" dirty="0">
              <a:latin typeface="Trebuchet MS" panose="020B0603020202020204" pitchFamily="34" charset="0"/>
              <a:cs typeface="Arial" panose="020B0604020202020204" pitchFamily="34" charset="0"/>
            </a:endParaRPr>
          </a:p>
          <a:p>
            <a:pPr marL="38100" algn="just">
              <a:lnSpc>
                <a:spcPct val="100000"/>
              </a:lnSpc>
              <a:spcBef>
                <a:spcPts val="120"/>
              </a:spcBef>
            </a:pPr>
            <a:r>
              <a:rPr lang="es-ES" sz="1600" spc="30" baseline="6172" dirty="0" smtClean="0">
                <a:latin typeface="Trebuchet MS" panose="020B0603020202020204" pitchFamily="34" charset="0"/>
                <a:cs typeface="Arial" panose="020B0604020202020204" pitchFamily="34" charset="0"/>
              </a:rPr>
              <a:t>Corriente </a:t>
            </a:r>
            <a:r>
              <a:rPr lang="es-ES" sz="1600" spc="30" baseline="6172" dirty="0">
                <a:latin typeface="Trebuchet MS" panose="020B0603020202020204" pitchFamily="34" charset="0"/>
                <a:cs typeface="Arial" panose="020B0604020202020204" pitchFamily="34" charset="0"/>
              </a:rPr>
              <a:t>de corta duración admisible para otro período de corta duración:</a:t>
            </a:r>
            <a:endParaRPr sz="1600" baseline="6172" dirty="0">
              <a:latin typeface="Trebuchet MS" panose="020B0603020202020204" pitchFamily="34" charset="0"/>
              <a:cs typeface="Arial" panose="020B0604020202020204" pitchFamily="34" charset="0"/>
            </a:endParaRPr>
          </a:p>
        </p:txBody>
      </p:sp>
      <p:sp>
        <p:nvSpPr>
          <p:cNvPr id="32" name="object 32"/>
          <p:cNvSpPr txBox="1"/>
          <p:nvPr/>
        </p:nvSpPr>
        <p:spPr>
          <a:xfrm>
            <a:off x="565668" y="4686230"/>
            <a:ext cx="6412183" cy="366126"/>
          </a:xfrm>
          <a:prstGeom prst="rect">
            <a:avLst/>
          </a:prstGeom>
        </p:spPr>
        <p:txBody>
          <a:bodyPr vert="horz" wrap="square" lIns="0" tIns="12065" rIns="0" bIns="0" rtlCol="0">
            <a:spAutoFit/>
          </a:bodyPr>
          <a:lstStyle/>
          <a:p>
            <a:pPr marL="88265">
              <a:lnSpc>
                <a:spcPct val="100000"/>
              </a:lnSpc>
              <a:spcBef>
                <a:spcPts val="114"/>
              </a:spcBef>
            </a:pPr>
            <a:endParaRPr sz="900" dirty="0">
              <a:latin typeface="Arial MT"/>
              <a:cs typeface="Arial MT"/>
            </a:endParaRPr>
          </a:p>
          <a:p>
            <a:pPr marL="527050">
              <a:lnSpc>
                <a:spcPct val="100000"/>
              </a:lnSpc>
              <a:spcBef>
                <a:spcPts val="595"/>
              </a:spcBef>
              <a:tabLst>
                <a:tab pos="2037714" algn="l"/>
              </a:tabLst>
            </a:pPr>
            <a:r>
              <a:rPr sz="900" spc="635" dirty="0">
                <a:latin typeface="Lucida Sans Unicode"/>
                <a:cs typeface="Lucida Sans Unicode"/>
              </a:rPr>
              <a:t> </a:t>
            </a:r>
            <a:r>
              <a:rPr sz="900" u="sng" spc="5" dirty="0">
                <a:uFill>
                  <a:solidFill>
                    <a:srgbClr val="000000"/>
                  </a:solidFill>
                </a:uFill>
                <a:latin typeface="Times New Roman"/>
                <a:cs typeface="Times New Roman"/>
              </a:rPr>
              <a:t> </a:t>
            </a:r>
            <a:endParaRPr sz="900" dirty="0">
              <a:latin typeface="Times New Roman"/>
              <a:cs typeface="Times New Roman"/>
            </a:endParaRPr>
          </a:p>
        </p:txBody>
      </p:sp>
      <p:sp>
        <p:nvSpPr>
          <p:cNvPr id="48" name="object 48"/>
          <p:cNvSpPr txBox="1"/>
          <p:nvPr/>
        </p:nvSpPr>
        <p:spPr>
          <a:xfrm>
            <a:off x="-1087266" y="3679180"/>
            <a:ext cx="1843977" cy="153888"/>
          </a:xfrm>
          <a:prstGeom prst="rect">
            <a:avLst/>
          </a:prstGeom>
        </p:spPr>
        <p:txBody>
          <a:bodyPr vert="horz" wrap="square" lIns="0" tIns="15240" rIns="0" bIns="0" rtlCol="0">
            <a:spAutoFit/>
          </a:bodyPr>
          <a:lstStyle/>
          <a:p>
            <a:pPr marL="12700">
              <a:lnSpc>
                <a:spcPct val="100000"/>
              </a:lnSpc>
              <a:spcBef>
                <a:spcPts val="120"/>
              </a:spcBef>
            </a:pPr>
            <a:r>
              <a:rPr sz="900" dirty="0" smtClean="0">
                <a:latin typeface="Arial MT"/>
                <a:cs typeface="Arial MT"/>
              </a:rPr>
              <a:t>:</a:t>
            </a:r>
            <a:endParaRPr sz="900" dirty="0">
              <a:latin typeface="Arial MT"/>
              <a:cs typeface="Arial MT"/>
            </a:endParaRPr>
          </a:p>
        </p:txBody>
      </p:sp>
      <p:pic>
        <p:nvPicPr>
          <p:cNvPr id="64" name="Imagen 63"/>
          <p:cNvPicPr>
            <a:picLocks noChangeAspect="1"/>
          </p:cNvPicPr>
          <p:nvPr/>
        </p:nvPicPr>
        <p:blipFill>
          <a:blip r:embed="rId2"/>
          <a:stretch>
            <a:fillRect/>
          </a:stretch>
        </p:blipFill>
        <p:spPr>
          <a:xfrm>
            <a:off x="762027" y="298072"/>
            <a:ext cx="3088758" cy="885825"/>
          </a:xfrm>
          <a:prstGeom prst="rect">
            <a:avLst/>
          </a:prstGeom>
        </p:spPr>
      </p:pic>
      <p:pic>
        <p:nvPicPr>
          <p:cNvPr id="65" name="Imagen 64"/>
          <p:cNvPicPr>
            <a:picLocks noChangeAspect="1"/>
          </p:cNvPicPr>
          <p:nvPr/>
        </p:nvPicPr>
        <p:blipFill rotWithShape="1">
          <a:blip r:embed="rId3"/>
          <a:srcRect t="11024"/>
          <a:stretch/>
        </p:blipFill>
        <p:spPr>
          <a:xfrm>
            <a:off x="756711" y="1372407"/>
            <a:ext cx="3088758" cy="766146"/>
          </a:xfrm>
          <a:prstGeom prst="rect">
            <a:avLst/>
          </a:prstGeom>
        </p:spPr>
      </p:pic>
      <p:pic>
        <p:nvPicPr>
          <p:cNvPr id="66" name="Imagen 65"/>
          <p:cNvPicPr>
            <a:picLocks noChangeAspect="1"/>
          </p:cNvPicPr>
          <p:nvPr/>
        </p:nvPicPr>
        <p:blipFill>
          <a:blip r:embed="rId4"/>
          <a:stretch>
            <a:fillRect/>
          </a:stretch>
        </p:blipFill>
        <p:spPr>
          <a:xfrm>
            <a:off x="6723099" y="2155404"/>
            <a:ext cx="1735101" cy="293724"/>
          </a:xfrm>
          <a:prstGeom prst="rect">
            <a:avLst/>
          </a:prstGeom>
        </p:spPr>
      </p:pic>
      <p:pic>
        <p:nvPicPr>
          <p:cNvPr id="68" name="Imagen 67"/>
          <p:cNvPicPr>
            <a:picLocks noChangeAspect="1"/>
          </p:cNvPicPr>
          <p:nvPr/>
        </p:nvPicPr>
        <p:blipFill>
          <a:blip r:embed="rId5"/>
          <a:stretch>
            <a:fillRect/>
          </a:stretch>
        </p:blipFill>
        <p:spPr>
          <a:xfrm>
            <a:off x="769116" y="2628900"/>
            <a:ext cx="5038725" cy="1905000"/>
          </a:xfrm>
          <a:prstGeom prst="rect">
            <a:avLst/>
          </a:prstGeom>
        </p:spPr>
      </p:pic>
      <p:pic>
        <p:nvPicPr>
          <p:cNvPr id="69" name="Imagen 68"/>
          <p:cNvPicPr>
            <a:picLocks noChangeAspect="1"/>
          </p:cNvPicPr>
          <p:nvPr/>
        </p:nvPicPr>
        <p:blipFill>
          <a:blip r:embed="rId6"/>
          <a:stretch>
            <a:fillRect/>
          </a:stretch>
        </p:blipFill>
        <p:spPr>
          <a:xfrm>
            <a:off x="756711" y="4681164"/>
            <a:ext cx="3457575" cy="476250"/>
          </a:xfrm>
          <a:prstGeom prst="rect">
            <a:avLst/>
          </a:prstGeom>
        </p:spPr>
      </p:pic>
      <p:pic>
        <p:nvPicPr>
          <p:cNvPr id="70" name="Imagen 69"/>
          <p:cNvPicPr>
            <a:picLocks noChangeAspect="1"/>
          </p:cNvPicPr>
          <p:nvPr/>
        </p:nvPicPr>
        <p:blipFill>
          <a:blip r:embed="rId7"/>
          <a:stretch>
            <a:fillRect/>
          </a:stretch>
        </p:blipFill>
        <p:spPr>
          <a:xfrm>
            <a:off x="5230013" y="5024247"/>
            <a:ext cx="3495675" cy="495300"/>
          </a:xfrm>
          <a:prstGeom prst="rect">
            <a:avLst/>
          </a:prstGeom>
        </p:spPr>
      </p:pic>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800" y="378711"/>
            <a:ext cx="4267200" cy="5429050"/>
          </a:xfrm>
          <a:prstGeom prst="rect">
            <a:avLst/>
          </a:prstGeom>
        </p:spPr>
        <p:txBody>
          <a:bodyPr vert="horz" wrap="square" lIns="0" tIns="12065" rIns="0" bIns="0" rtlCol="0">
            <a:spAutoFit/>
          </a:bodyPr>
          <a:lstStyle/>
          <a:p>
            <a:pPr algn="just">
              <a:lnSpc>
                <a:spcPct val="100000"/>
              </a:lnSpc>
            </a:pPr>
            <a:r>
              <a:rPr lang="es-ES" sz="1100" b="1" spc="-45" dirty="0">
                <a:latin typeface="Trebuchet MS" panose="020B0603020202020204" pitchFamily="34" charset="0"/>
                <a:cs typeface="Arial MT"/>
              </a:rPr>
              <a:t>11.6.4 Ejemplo 4: Comprobación de las medidas de protección de los interruptores automáticos</a:t>
            </a:r>
          </a:p>
          <a:p>
            <a:pPr algn="just">
              <a:lnSpc>
                <a:spcPct val="100000"/>
              </a:lnSpc>
            </a:pPr>
            <a:endParaRPr lang="es-ES" sz="1100" spc="-45" dirty="0">
              <a:latin typeface="Trebuchet MS" panose="020B0603020202020204" pitchFamily="34" charset="0"/>
              <a:cs typeface="Arial MT"/>
            </a:endParaRPr>
          </a:p>
          <a:p>
            <a:pPr algn="just">
              <a:lnSpc>
                <a:spcPct val="100000"/>
              </a:lnSpc>
            </a:pPr>
            <a:r>
              <a:rPr lang="es-ES" sz="1100" spc="-45" dirty="0" err="1" smtClean="0">
                <a:latin typeface="Trebuchet MS" panose="020B0603020202020204" pitchFamily="34" charset="0"/>
                <a:cs typeface="Arial MT"/>
              </a:rPr>
              <a:t>Ddado</a:t>
            </a:r>
            <a:r>
              <a:rPr lang="es-ES" sz="1100" spc="-45" dirty="0" smtClean="0">
                <a:latin typeface="Trebuchet MS" panose="020B0603020202020204" pitchFamily="34" charset="0"/>
                <a:cs typeface="Arial MT"/>
              </a:rPr>
              <a:t> </a:t>
            </a:r>
            <a:r>
              <a:rPr lang="es-ES" sz="1100" spc="-45" dirty="0">
                <a:latin typeface="Trebuchet MS" panose="020B0603020202020204" pitchFamily="34" charset="0"/>
                <a:cs typeface="Arial MT"/>
              </a:rPr>
              <a:t>el sistema (Figura 11.14) con diferentes interruptores automáticos, que se van a comparar entre sí.</a:t>
            </a: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a:p>
            <a:pPr algn="just">
              <a:lnSpc>
                <a:spcPct val="100000"/>
              </a:lnSpc>
            </a:pPr>
            <a:r>
              <a:rPr lang="es-ES" sz="1100" b="1" spc="-45" dirty="0" smtClean="0">
                <a:latin typeface="Trebuchet MS" panose="020B0603020202020204" pitchFamily="34" charset="0"/>
                <a:cs typeface="Arial MT"/>
              </a:rPr>
              <a:t>Figura 11.14 </a:t>
            </a:r>
            <a:r>
              <a:rPr lang="es-ES" sz="1100" b="1" spc="-45" dirty="0">
                <a:latin typeface="Trebuchet MS" panose="020B0603020202020204" pitchFamily="34" charset="0"/>
                <a:cs typeface="Arial MT"/>
              </a:rPr>
              <a:t>Diagrama de terminales para equipo de </a:t>
            </a:r>
            <a:r>
              <a:rPr lang="es-ES" sz="1100" b="1" spc="-45" dirty="0" smtClean="0">
                <a:latin typeface="Trebuchet MS" panose="020B0603020202020204" pitchFamily="34" charset="0"/>
                <a:cs typeface="Arial MT"/>
              </a:rPr>
              <a:t>protección</a:t>
            </a:r>
            <a:endParaRPr lang="es-ES" sz="1100" spc="-45" dirty="0">
              <a:latin typeface="Trebuchet MS" panose="020B0603020202020204" pitchFamily="34" charset="0"/>
              <a:cs typeface="Arial MT"/>
            </a:endParaRPr>
          </a:p>
        </p:txBody>
      </p:sp>
      <p:sp>
        <p:nvSpPr>
          <p:cNvPr id="83" name="object 83"/>
          <p:cNvSpPr txBox="1"/>
          <p:nvPr/>
        </p:nvSpPr>
        <p:spPr>
          <a:xfrm>
            <a:off x="5604917" y="4394975"/>
            <a:ext cx="71141" cy="112210"/>
          </a:xfrm>
          <a:prstGeom prst="rect">
            <a:avLst/>
          </a:prstGeom>
        </p:spPr>
        <p:txBody>
          <a:bodyPr vert="horz" wrap="square" lIns="0" tIns="12065" rIns="0" bIns="0" rtlCol="0">
            <a:spAutoFit/>
          </a:bodyPr>
          <a:lstStyle/>
          <a:p>
            <a:pPr marL="12700">
              <a:lnSpc>
                <a:spcPct val="100000"/>
              </a:lnSpc>
              <a:spcBef>
                <a:spcPts val="95"/>
              </a:spcBef>
            </a:pPr>
            <a:r>
              <a:rPr sz="650" spc="25" dirty="0">
                <a:latin typeface="Lucida Sans Unicode"/>
                <a:cs typeface="Lucida Sans Unicode"/>
              </a:rPr>
              <a:t>'</a:t>
            </a:r>
            <a:endParaRPr sz="650">
              <a:latin typeface="Lucida Sans Unicode"/>
              <a:cs typeface="Lucida Sans Unicode"/>
            </a:endParaRPr>
          </a:p>
        </p:txBody>
      </p:sp>
      <p:sp>
        <p:nvSpPr>
          <p:cNvPr id="84" name="object 84"/>
          <p:cNvSpPr txBox="1"/>
          <p:nvPr/>
        </p:nvSpPr>
        <p:spPr>
          <a:xfrm>
            <a:off x="5597390" y="4484078"/>
            <a:ext cx="103392" cy="112210"/>
          </a:xfrm>
          <a:prstGeom prst="rect">
            <a:avLst/>
          </a:prstGeom>
        </p:spPr>
        <p:txBody>
          <a:bodyPr vert="horz" wrap="square" lIns="0" tIns="12065" rIns="0" bIns="0" rtlCol="0">
            <a:spAutoFit/>
          </a:bodyPr>
          <a:lstStyle/>
          <a:p>
            <a:pPr marL="12700">
              <a:lnSpc>
                <a:spcPct val="100000"/>
              </a:lnSpc>
              <a:spcBef>
                <a:spcPts val="95"/>
              </a:spcBef>
            </a:pPr>
            <a:r>
              <a:rPr sz="650" spc="10" dirty="0">
                <a:latin typeface="Trebuchet MS"/>
                <a:cs typeface="Trebuchet MS"/>
              </a:rPr>
              <a:t>L</a:t>
            </a:r>
            <a:endParaRPr sz="650">
              <a:latin typeface="Trebuchet MS"/>
              <a:cs typeface="Trebuchet MS"/>
            </a:endParaRPr>
          </a:p>
        </p:txBody>
      </p:sp>
      <p:pic>
        <p:nvPicPr>
          <p:cNvPr id="93" name="Imagen 92"/>
          <p:cNvPicPr>
            <a:picLocks noChangeAspect="1"/>
          </p:cNvPicPr>
          <p:nvPr/>
        </p:nvPicPr>
        <p:blipFill>
          <a:blip r:embed="rId2"/>
          <a:stretch>
            <a:fillRect/>
          </a:stretch>
        </p:blipFill>
        <p:spPr>
          <a:xfrm>
            <a:off x="643548" y="1276350"/>
            <a:ext cx="3581400" cy="4171950"/>
          </a:xfrm>
          <a:prstGeom prst="rect">
            <a:avLst/>
          </a:prstGeom>
        </p:spPr>
      </p:pic>
      <p:sp>
        <p:nvSpPr>
          <p:cNvPr id="94" name="Rectángulo 93"/>
          <p:cNvSpPr/>
          <p:nvPr/>
        </p:nvSpPr>
        <p:spPr>
          <a:xfrm>
            <a:off x="4910748" y="369186"/>
            <a:ext cx="4004652" cy="1615827"/>
          </a:xfrm>
          <a:prstGeom prst="rect">
            <a:avLst/>
          </a:prstGeom>
        </p:spPr>
        <p:txBody>
          <a:bodyPr wrap="square">
            <a:spAutoFit/>
          </a:bodyPr>
          <a:lstStyle/>
          <a:p>
            <a:pPr algn="just">
              <a:lnSpc>
                <a:spcPct val="100000"/>
              </a:lnSpc>
            </a:pPr>
            <a:r>
              <a:rPr lang="es-ES" sz="1100" spc="-45" dirty="0">
                <a:latin typeface="Trebuchet MS" panose="020B0603020202020204" pitchFamily="34" charset="0"/>
                <a:cs typeface="Arial MT"/>
              </a:rPr>
              <a:t>Todos los cables de salida: NYM-J 3 x 1,5 mm 2, P = 3 kW</a:t>
            </a:r>
          </a:p>
          <a:p>
            <a:pPr algn="just">
              <a:lnSpc>
                <a:spcPct val="100000"/>
              </a:lnSpc>
            </a:pPr>
            <a:r>
              <a:rPr lang="es-ES" sz="1100" spc="-45" dirty="0" smtClean="0">
                <a:latin typeface="Trebuchet MS" panose="020B0603020202020204" pitchFamily="34" charset="0"/>
                <a:cs typeface="Arial MT"/>
              </a:rPr>
              <a:t>T </a:t>
            </a:r>
            <a:r>
              <a:rPr lang="es-ES" sz="1100" spc="-45" dirty="0">
                <a:latin typeface="Trebuchet MS" panose="020B0603020202020204" pitchFamily="34" charset="0"/>
                <a:cs typeface="Arial MT"/>
              </a:rPr>
              <a:t>=70 °C, l = 20 m, instalación tipo B2, </a:t>
            </a:r>
            <a:r>
              <a:rPr lang="es-ES" sz="1100" spc="-45" dirty="0" err="1" smtClean="0">
                <a:latin typeface="Trebuchet MS" panose="020B0603020202020204" pitchFamily="34" charset="0"/>
                <a:cs typeface="Arial MT"/>
              </a:rPr>
              <a:t>cos</a:t>
            </a:r>
            <a:r>
              <a:rPr lang="es-ES" sz="1100" spc="-45" dirty="0" smtClean="0">
                <a:latin typeface="Trebuchet MS" panose="020B0603020202020204" pitchFamily="34" charset="0"/>
                <a:cs typeface="Arial MT"/>
              </a:rPr>
              <a:t> φ </a:t>
            </a:r>
            <a:r>
              <a:rPr lang="es-ES" sz="1100" spc="-45" dirty="0">
                <a:latin typeface="Trebuchet MS" panose="020B0603020202020204" pitchFamily="34" charset="0"/>
                <a:cs typeface="Arial MT"/>
              </a:rPr>
              <a:t>= 1</a:t>
            </a:r>
          </a:p>
          <a:p>
            <a:pPr algn="just">
              <a:lnSpc>
                <a:spcPct val="100000"/>
              </a:lnSpc>
            </a:pPr>
            <a:r>
              <a:rPr lang="es-ES" sz="1100" spc="-45" dirty="0">
                <a:latin typeface="Trebuchet MS" panose="020B0603020202020204" pitchFamily="34" charset="0"/>
                <a:cs typeface="Arial MT"/>
              </a:rPr>
              <a:t>Corriente de funcionamiento:</a:t>
            </a:r>
          </a:p>
          <a:p>
            <a:pPr algn="just">
              <a:lnSpc>
                <a:spcPct val="100000"/>
              </a:lnSpc>
            </a:pPr>
            <a:endParaRPr lang="es-ES" sz="1100" spc="-45" dirty="0" smtClean="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a:p>
            <a:pPr algn="just">
              <a:lnSpc>
                <a:spcPct val="100000"/>
              </a:lnSpc>
            </a:pPr>
            <a:endParaRPr lang="es-ES" sz="1100" spc="-45" dirty="0" smtClean="0">
              <a:latin typeface="Trebuchet MS" panose="020B0603020202020204" pitchFamily="34" charset="0"/>
              <a:cs typeface="Arial MT"/>
            </a:endParaRPr>
          </a:p>
          <a:p>
            <a:pPr algn="just">
              <a:lnSpc>
                <a:spcPct val="100000"/>
              </a:lnSpc>
            </a:pPr>
            <a:r>
              <a:rPr lang="es-ES" sz="1100" spc="-45" dirty="0" smtClean="0">
                <a:latin typeface="Trebuchet MS" panose="020B0603020202020204" pitchFamily="34" charset="0"/>
                <a:cs typeface="Arial MT"/>
              </a:rPr>
              <a:t>Comprobar:</a:t>
            </a:r>
            <a:endParaRPr lang="es-ES" sz="1100" spc="-45" dirty="0">
              <a:latin typeface="Trebuchet MS" panose="020B0603020202020204" pitchFamily="34" charset="0"/>
              <a:cs typeface="Arial MT"/>
            </a:endParaRPr>
          </a:p>
          <a:p>
            <a:pPr algn="just">
              <a:lnSpc>
                <a:spcPct val="100000"/>
              </a:lnSpc>
            </a:pPr>
            <a:r>
              <a:rPr lang="es-ES" sz="1100" b="1" spc="-45" dirty="0">
                <a:latin typeface="Trebuchet MS" panose="020B0603020202020204" pitchFamily="34" charset="0"/>
                <a:cs typeface="Arial MT"/>
              </a:rPr>
              <a:t>1. Corriente de cortocircuito </a:t>
            </a:r>
            <a:r>
              <a:rPr lang="es-ES" sz="1100" b="1" spc="-45" dirty="0" smtClean="0">
                <a:latin typeface="Trebuchet MS" panose="020B0603020202020204" pitchFamily="34" charset="0"/>
                <a:cs typeface="Arial MT"/>
              </a:rPr>
              <a:t>unipolar</a:t>
            </a:r>
            <a:endParaRPr lang="es-ES" sz="1100" b="1" spc="-45" dirty="0">
              <a:latin typeface="Trebuchet MS" panose="020B0603020202020204" pitchFamily="34" charset="0"/>
              <a:cs typeface="Arial MT"/>
            </a:endParaRPr>
          </a:p>
          <a:p>
            <a:pPr algn="just">
              <a:lnSpc>
                <a:spcPct val="100000"/>
              </a:lnSpc>
            </a:pPr>
            <a:endParaRPr lang="es-ES" sz="1100" spc="-45" dirty="0">
              <a:latin typeface="Trebuchet MS" panose="020B0603020202020204" pitchFamily="34" charset="0"/>
              <a:cs typeface="Arial MT"/>
            </a:endParaRPr>
          </a:p>
        </p:txBody>
      </p:sp>
      <p:pic>
        <p:nvPicPr>
          <p:cNvPr id="95" name="Imagen 94"/>
          <p:cNvPicPr>
            <a:picLocks noChangeAspect="1"/>
          </p:cNvPicPr>
          <p:nvPr/>
        </p:nvPicPr>
        <p:blipFill rotWithShape="1">
          <a:blip r:embed="rId3"/>
          <a:srcRect t="16667"/>
          <a:stretch/>
        </p:blipFill>
        <p:spPr>
          <a:xfrm>
            <a:off x="5334000" y="942974"/>
            <a:ext cx="1066800" cy="381001"/>
          </a:xfrm>
          <a:prstGeom prst="rect">
            <a:avLst/>
          </a:prstGeom>
        </p:spPr>
      </p:pic>
      <p:pic>
        <p:nvPicPr>
          <p:cNvPr id="96" name="Imagen 95"/>
          <p:cNvPicPr>
            <a:picLocks noChangeAspect="1"/>
          </p:cNvPicPr>
          <p:nvPr/>
        </p:nvPicPr>
        <p:blipFill>
          <a:blip r:embed="rId4"/>
          <a:stretch>
            <a:fillRect/>
          </a:stretch>
        </p:blipFill>
        <p:spPr>
          <a:xfrm>
            <a:off x="5029201" y="1790700"/>
            <a:ext cx="3886200" cy="1026507"/>
          </a:xfrm>
          <a:prstGeom prst="rect">
            <a:avLst/>
          </a:prstGeom>
        </p:spPr>
      </p:pic>
      <p:pic>
        <p:nvPicPr>
          <p:cNvPr id="97" name="Imagen 96"/>
          <p:cNvPicPr>
            <a:picLocks noChangeAspect="1"/>
          </p:cNvPicPr>
          <p:nvPr/>
        </p:nvPicPr>
        <p:blipFill>
          <a:blip r:embed="rId5"/>
          <a:stretch>
            <a:fillRect/>
          </a:stretch>
        </p:blipFill>
        <p:spPr>
          <a:xfrm>
            <a:off x="5014983" y="2821157"/>
            <a:ext cx="3214617" cy="1331743"/>
          </a:xfrm>
          <a:prstGeom prst="rect">
            <a:avLst/>
          </a:prstGeom>
        </p:spPr>
      </p:pic>
      <p:sp>
        <p:nvSpPr>
          <p:cNvPr id="98" name="Rectángulo 97"/>
          <p:cNvSpPr/>
          <p:nvPr/>
        </p:nvSpPr>
        <p:spPr>
          <a:xfrm>
            <a:off x="5014983" y="4304872"/>
            <a:ext cx="3900417" cy="990015"/>
          </a:xfrm>
          <a:prstGeom prst="rect">
            <a:avLst/>
          </a:prstGeom>
        </p:spPr>
        <p:txBody>
          <a:bodyPr wrap="square">
            <a:spAutoFit/>
          </a:bodyPr>
          <a:lstStyle/>
          <a:p>
            <a:pPr algn="just">
              <a:lnSpc>
                <a:spcPct val="100000"/>
              </a:lnSpc>
              <a:spcBef>
                <a:spcPts val="210"/>
              </a:spcBef>
              <a:buAutoNum type="arabicPeriod" startAt="2"/>
              <a:tabLst>
                <a:tab pos="304800" algn="l"/>
                <a:tab pos="305435" algn="l"/>
              </a:tabLst>
            </a:pPr>
            <a:r>
              <a:rPr lang="es-ES" sz="1100" b="1" spc="5" dirty="0" smtClean="0">
                <a:latin typeface="Trebuchet MS" panose="020B0603020202020204" pitchFamily="34" charset="0"/>
                <a:cs typeface="Arial MT"/>
              </a:rPr>
              <a:t>Capacidad de corriente de carga</a:t>
            </a:r>
            <a:endParaRPr lang="es-ES" sz="1100" b="1" spc="5" dirty="0">
              <a:latin typeface="Trebuchet MS" panose="020B0603020202020204" pitchFamily="34" charset="0"/>
              <a:cs typeface="Arial MT"/>
            </a:endParaRPr>
          </a:p>
          <a:p>
            <a:pPr algn="just">
              <a:lnSpc>
                <a:spcPct val="100000"/>
              </a:lnSpc>
              <a:spcBef>
                <a:spcPts val="210"/>
              </a:spcBef>
              <a:buAutoNum type="arabicPeriod" startAt="2"/>
              <a:tabLst>
                <a:tab pos="304800" algn="l"/>
                <a:tab pos="305435" algn="l"/>
              </a:tabLst>
            </a:pPr>
            <a:endParaRPr lang="es-ES" sz="1100" spc="5" dirty="0">
              <a:latin typeface="Trebuchet MS" panose="020B0603020202020204" pitchFamily="34" charset="0"/>
              <a:cs typeface="Arial MT"/>
            </a:endParaRPr>
          </a:p>
          <a:p>
            <a:pPr algn="just">
              <a:lnSpc>
                <a:spcPct val="100000"/>
              </a:lnSpc>
              <a:spcBef>
                <a:spcPts val="210"/>
              </a:spcBef>
              <a:tabLst>
                <a:tab pos="304800" algn="l"/>
                <a:tab pos="305435" algn="l"/>
              </a:tabLst>
            </a:pPr>
            <a:r>
              <a:rPr lang="es-ES" sz="1100" spc="5" dirty="0">
                <a:latin typeface="Trebuchet MS" panose="020B0603020202020204" pitchFamily="34" charset="0"/>
                <a:cs typeface="Arial MT"/>
              </a:rPr>
              <a:t>NYM-J 3 x 1,5 mm2, para instalación tipo B2 Tabla 11.9; da una capacidad de conducción de corriente de </a:t>
            </a:r>
            <a:r>
              <a:rPr lang="es-ES" sz="1100" spc="5" dirty="0" err="1">
                <a:latin typeface="Trebuchet MS" panose="020B0603020202020204" pitchFamily="34" charset="0"/>
                <a:cs typeface="Arial MT"/>
              </a:rPr>
              <a:t>Iz</a:t>
            </a:r>
            <a:r>
              <a:rPr lang="es-ES" sz="1100" spc="5" dirty="0">
                <a:latin typeface="Trebuchet MS" panose="020B0603020202020204" pitchFamily="34" charset="0"/>
                <a:cs typeface="Arial MT"/>
              </a:rPr>
              <a:t> = 16,5 A </a:t>
            </a:r>
            <a:r>
              <a:rPr lang="es-ES" sz="1100" spc="5" dirty="0" err="1">
                <a:latin typeface="Trebuchet MS" panose="020B0603020202020204" pitchFamily="34" charset="0"/>
                <a:cs typeface="Arial MT"/>
              </a:rPr>
              <a:t>a</a:t>
            </a:r>
            <a:r>
              <a:rPr lang="es-ES" sz="1100" spc="5" dirty="0">
                <a:latin typeface="Trebuchet MS" panose="020B0603020202020204" pitchFamily="34" charset="0"/>
                <a:cs typeface="Arial MT"/>
              </a:rPr>
              <a:t> 25 °C.</a:t>
            </a:r>
            <a:endParaRPr lang="en-US" sz="1100" dirty="0">
              <a:latin typeface="Trebuchet MS" panose="020B0603020202020204" pitchFamily="34" charset="0"/>
              <a:cs typeface="Arial MT"/>
            </a:endParaRPr>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18"/>
          <p:cNvSpPr txBox="1"/>
          <p:nvPr/>
        </p:nvSpPr>
        <p:spPr>
          <a:xfrm>
            <a:off x="228600" y="266700"/>
            <a:ext cx="8610600" cy="5477140"/>
          </a:xfrm>
          <a:prstGeom prst="rect">
            <a:avLst/>
          </a:prstGeom>
        </p:spPr>
        <p:txBody>
          <a:bodyPr vert="horz" wrap="square" lIns="0" tIns="26670" rIns="0" bIns="0" rtlCol="0">
            <a:spAutoFit/>
          </a:bodyPr>
          <a:lstStyle/>
          <a:p>
            <a:pPr algn="just">
              <a:lnSpc>
                <a:spcPct val="100000"/>
              </a:lnSpc>
              <a:spcBef>
                <a:spcPts val="114"/>
              </a:spcBef>
              <a:buAutoNum type="arabicPeriod" startAt="3"/>
              <a:tabLst>
                <a:tab pos="304800" algn="l"/>
                <a:tab pos="305435" algn="l"/>
              </a:tabLst>
            </a:pPr>
            <a:r>
              <a:rPr lang="en-US" sz="1100" b="1" spc="-25" dirty="0" smtClean="0">
                <a:latin typeface="Trebuchet MS" panose="020B0603020202020204" pitchFamily="34" charset="0"/>
                <a:cs typeface="Arial MT"/>
              </a:rPr>
              <a:t>     </a:t>
            </a:r>
            <a:r>
              <a:rPr lang="en-US" sz="1100" b="1" spc="-25" dirty="0" err="1" smtClean="0">
                <a:latin typeface="Trebuchet MS" panose="020B0603020202020204" pitchFamily="34" charset="0"/>
                <a:cs typeface="Arial MT"/>
              </a:rPr>
              <a:t>Protección</a:t>
            </a:r>
            <a:r>
              <a:rPr lang="en-US" sz="1100" b="1" spc="-25" dirty="0" smtClean="0">
                <a:latin typeface="Trebuchet MS" panose="020B0603020202020204" pitchFamily="34" charset="0"/>
                <a:cs typeface="Arial MT"/>
              </a:rPr>
              <a:t> </a:t>
            </a:r>
            <a:r>
              <a:rPr lang="en-US" sz="1100" b="1" spc="-25" dirty="0">
                <a:latin typeface="Trebuchet MS" panose="020B0603020202020204" pitchFamily="34" charset="0"/>
                <a:cs typeface="Arial MT"/>
              </a:rPr>
              <a:t>de </a:t>
            </a:r>
            <a:r>
              <a:rPr lang="en-US" sz="1100" b="1" spc="-25" dirty="0" err="1">
                <a:latin typeface="Trebuchet MS" panose="020B0603020202020204" pitchFamily="34" charset="0"/>
                <a:cs typeface="Arial MT"/>
              </a:rPr>
              <a:t>sobrecarga</a:t>
            </a:r>
            <a:endParaRPr lang="en-US" sz="1100" b="1" spc="-25" dirty="0">
              <a:latin typeface="Trebuchet MS" panose="020B0603020202020204" pitchFamily="34" charset="0"/>
              <a:cs typeface="Arial MT"/>
            </a:endParaRPr>
          </a:p>
          <a:p>
            <a:pPr algn="just">
              <a:lnSpc>
                <a:spcPct val="100000"/>
              </a:lnSpc>
              <a:spcBef>
                <a:spcPts val="114"/>
              </a:spcBef>
              <a:tabLst>
                <a:tab pos="304800" algn="l"/>
                <a:tab pos="305435" algn="l"/>
              </a:tabLst>
            </a:pPr>
            <a:r>
              <a:rPr lang="en-US" sz="1100" spc="-25" dirty="0">
                <a:latin typeface="Trebuchet MS" panose="020B0603020202020204" pitchFamily="34" charset="0"/>
                <a:cs typeface="Arial MT"/>
              </a:rPr>
              <a:t>De la </a:t>
            </a:r>
            <a:r>
              <a:rPr lang="en-US" sz="1100" spc="-25" dirty="0" err="1">
                <a:latin typeface="Trebuchet MS" panose="020B0603020202020204" pitchFamily="34" charset="0"/>
                <a:cs typeface="Arial MT"/>
              </a:rPr>
              <a:t>regla</a:t>
            </a:r>
            <a:r>
              <a:rPr lang="en-US" sz="1100" spc="-25" dirty="0">
                <a:latin typeface="Trebuchet MS" panose="020B0603020202020204" pitchFamily="34" charset="0"/>
                <a:cs typeface="Arial MT"/>
              </a:rPr>
              <a:t> de las </a:t>
            </a:r>
            <a:r>
              <a:rPr lang="en-US" sz="1100" spc="-25" dirty="0" err="1">
                <a:latin typeface="Trebuchet MS" panose="020B0603020202020204" pitchFamily="34" charset="0"/>
                <a:cs typeface="Arial MT"/>
              </a:rPr>
              <a:t>corrientes</a:t>
            </a:r>
            <a:r>
              <a:rPr lang="en-US" sz="1100" spc="-25" dirty="0">
                <a:latin typeface="Trebuchet MS" panose="020B0603020202020204" pitchFamily="34" charset="0"/>
                <a:cs typeface="Arial MT"/>
              </a:rPr>
              <a:t> </a:t>
            </a:r>
            <a:r>
              <a:rPr lang="en-US" sz="1100" spc="-25" dirty="0" err="1">
                <a:latin typeface="Trebuchet MS" panose="020B0603020202020204" pitchFamily="34" charset="0"/>
                <a:cs typeface="Arial MT"/>
              </a:rPr>
              <a:t>nominales</a:t>
            </a:r>
            <a:r>
              <a:rPr lang="en-US" sz="1100" spc="-25" dirty="0">
                <a:latin typeface="Trebuchet MS" panose="020B0603020202020204" pitchFamily="34" charset="0"/>
                <a:cs typeface="Arial MT"/>
              </a:rPr>
              <a:t>:</a:t>
            </a:r>
          </a:p>
          <a:p>
            <a:pPr algn="just">
              <a:lnSpc>
                <a:spcPct val="100000"/>
              </a:lnSpc>
              <a:spcBef>
                <a:spcPts val="114"/>
              </a:spcBef>
              <a:buAutoNum type="arabicPeriod" startAt="3"/>
              <a:tabLst>
                <a:tab pos="304800" algn="l"/>
                <a:tab pos="305435" algn="l"/>
              </a:tabLst>
            </a:pPr>
            <a:endParaRPr lang="es-ES" sz="1100" spc="-25" dirty="0" smtClean="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smtClean="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smtClean="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smtClean="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smtClean="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smtClean="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smtClean="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smtClean="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smtClean="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smtClean="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smtClean="0">
              <a:latin typeface="Trebuchet MS" panose="020B0603020202020204" pitchFamily="34" charset="0"/>
              <a:cs typeface="Arial MT"/>
            </a:endParaRPr>
          </a:p>
          <a:p>
            <a:pPr algn="just">
              <a:lnSpc>
                <a:spcPct val="100000"/>
              </a:lnSpc>
              <a:spcBef>
                <a:spcPts val="114"/>
              </a:spcBef>
              <a:buAutoNum type="arabicPeriod" startAt="3"/>
              <a:tabLst>
                <a:tab pos="304800" algn="l"/>
                <a:tab pos="305435" algn="l"/>
              </a:tabLst>
            </a:pPr>
            <a:endParaRPr lang="es-ES" sz="1100" spc="-25" dirty="0">
              <a:latin typeface="Trebuchet MS" panose="020B0603020202020204" pitchFamily="34" charset="0"/>
              <a:cs typeface="Arial MT"/>
            </a:endParaRPr>
          </a:p>
          <a:p>
            <a:pPr algn="just">
              <a:lnSpc>
                <a:spcPct val="100000"/>
              </a:lnSpc>
              <a:spcBef>
                <a:spcPts val="114"/>
              </a:spcBef>
              <a:tabLst>
                <a:tab pos="304800" algn="l"/>
                <a:tab pos="305435" algn="l"/>
              </a:tabLst>
            </a:pPr>
            <a:r>
              <a:rPr lang="en-US" sz="1100" b="1" spc="-25" dirty="0" smtClean="0">
                <a:latin typeface="Trebuchet MS" panose="020B0603020202020204" pitchFamily="34" charset="0"/>
                <a:cs typeface="Arial MT"/>
              </a:rPr>
              <a:t>4</a:t>
            </a:r>
            <a:r>
              <a:rPr lang="en-US" sz="1100" b="1" spc="-25" dirty="0">
                <a:latin typeface="Trebuchet MS" panose="020B0603020202020204" pitchFamily="34" charset="0"/>
                <a:cs typeface="Arial MT"/>
              </a:rPr>
              <a:t>. Corrientes de </a:t>
            </a:r>
            <a:r>
              <a:rPr lang="en-US" sz="1100" b="1" spc="-25" dirty="0" err="1" smtClean="0">
                <a:latin typeface="Trebuchet MS" panose="020B0603020202020204" pitchFamily="34" charset="0"/>
                <a:cs typeface="Arial MT"/>
              </a:rPr>
              <a:t>apertura</a:t>
            </a:r>
            <a:r>
              <a:rPr lang="en-US" sz="1100" b="1" spc="-25" dirty="0" smtClean="0">
                <a:latin typeface="Trebuchet MS" panose="020B0603020202020204" pitchFamily="34" charset="0"/>
                <a:cs typeface="Arial MT"/>
              </a:rPr>
              <a:t> </a:t>
            </a:r>
            <a:r>
              <a:rPr lang="en-US" sz="1100" b="1" spc="-25" dirty="0">
                <a:latin typeface="Trebuchet MS" panose="020B0603020202020204" pitchFamily="34" charset="0"/>
                <a:cs typeface="Arial MT"/>
              </a:rPr>
              <a:t>para </a:t>
            </a:r>
            <a:r>
              <a:rPr lang="en-US" sz="1100" b="1" spc="-25" dirty="0" err="1">
                <a:latin typeface="Trebuchet MS" panose="020B0603020202020204" pitchFamily="34" charset="0"/>
                <a:cs typeface="Arial MT"/>
              </a:rPr>
              <a:t>los</a:t>
            </a:r>
            <a:r>
              <a:rPr lang="en-US" sz="1100" b="1" spc="-25" dirty="0">
                <a:latin typeface="Trebuchet MS" panose="020B0603020202020204" pitchFamily="34" charset="0"/>
                <a:cs typeface="Arial MT"/>
              </a:rPr>
              <a:t> </a:t>
            </a:r>
            <a:r>
              <a:rPr lang="en-US" sz="1100" b="1" spc="-25" dirty="0" err="1">
                <a:latin typeface="Trebuchet MS" panose="020B0603020202020204" pitchFamily="34" charset="0"/>
                <a:cs typeface="Arial MT"/>
              </a:rPr>
              <a:t>equipos</a:t>
            </a:r>
            <a:r>
              <a:rPr lang="en-US" sz="1100" b="1" spc="-25" dirty="0">
                <a:latin typeface="Trebuchet MS" panose="020B0603020202020204" pitchFamily="34" charset="0"/>
                <a:cs typeface="Arial MT"/>
              </a:rPr>
              <a:t> de </a:t>
            </a:r>
            <a:r>
              <a:rPr lang="en-US" sz="1100" b="1" spc="-25" dirty="0" err="1">
                <a:latin typeface="Trebuchet MS" panose="020B0603020202020204" pitchFamily="34" charset="0"/>
                <a:cs typeface="Arial MT"/>
              </a:rPr>
              <a:t>protección</a:t>
            </a:r>
            <a:r>
              <a:rPr lang="en-US" sz="1100" b="1" spc="-25" dirty="0">
                <a:latin typeface="Trebuchet MS" panose="020B0603020202020204" pitchFamily="34" charset="0"/>
                <a:cs typeface="Arial MT"/>
              </a:rPr>
              <a:t> contra </a:t>
            </a:r>
            <a:endParaRPr lang="en-US" sz="1100" b="1" spc="-25" dirty="0" smtClean="0">
              <a:latin typeface="Trebuchet MS" panose="020B0603020202020204" pitchFamily="34" charset="0"/>
              <a:cs typeface="Arial MT"/>
            </a:endParaRPr>
          </a:p>
          <a:p>
            <a:pPr algn="just">
              <a:lnSpc>
                <a:spcPct val="100000"/>
              </a:lnSpc>
              <a:spcBef>
                <a:spcPts val="114"/>
              </a:spcBef>
              <a:tabLst>
                <a:tab pos="304800" algn="l"/>
                <a:tab pos="305435" algn="l"/>
              </a:tabLst>
            </a:pPr>
            <a:r>
              <a:rPr lang="en-US" sz="1100" b="1" spc="-25" dirty="0" err="1" smtClean="0">
                <a:latin typeface="Trebuchet MS" panose="020B0603020202020204" pitchFamily="34" charset="0"/>
                <a:cs typeface="Arial MT"/>
              </a:rPr>
              <a:t>sobrecorriente</a:t>
            </a:r>
            <a:endParaRPr lang="en-US" sz="1100" b="1" spc="-25" dirty="0">
              <a:latin typeface="Trebuchet MS" panose="020B0603020202020204" pitchFamily="34" charset="0"/>
              <a:cs typeface="Arial MT"/>
            </a:endParaRPr>
          </a:p>
          <a:p>
            <a:pPr algn="just">
              <a:lnSpc>
                <a:spcPct val="100000"/>
              </a:lnSpc>
              <a:spcBef>
                <a:spcPts val="114"/>
              </a:spcBef>
              <a:tabLst>
                <a:tab pos="304800" algn="l"/>
                <a:tab pos="305435" algn="l"/>
              </a:tabLst>
            </a:pPr>
            <a:r>
              <a:rPr lang="en-US" sz="1100" spc="-25" dirty="0" smtClean="0">
                <a:latin typeface="Trebuchet MS" panose="020B0603020202020204" pitchFamily="34" charset="0"/>
                <a:cs typeface="Arial MT"/>
              </a:rPr>
              <a:t>B </a:t>
            </a:r>
            <a:r>
              <a:rPr lang="en-US" sz="1100" spc="-25" dirty="0">
                <a:latin typeface="Trebuchet MS" panose="020B0603020202020204" pitchFamily="34" charset="0"/>
                <a:cs typeface="Arial MT"/>
              </a:rPr>
              <a:t>: </a:t>
            </a:r>
            <a:r>
              <a:rPr lang="en-US" sz="1100" spc="-25" dirty="0" err="1">
                <a:latin typeface="Trebuchet MS" panose="020B0603020202020204" pitchFamily="34" charset="0"/>
                <a:cs typeface="Arial MT"/>
              </a:rPr>
              <a:t>Ia</a:t>
            </a:r>
            <a:r>
              <a:rPr lang="en-US" sz="1100" spc="-25" dirty="0">
                <a:latin typeface="Trebuchet MS" panose="020B0603020202020204" pitchFamily="34" charset="0"/>
                <a:cs typeface="Arial MT"/>
              </a:rPr>
              <a:t> </a:t>
            </a:r>
            <a:r>
              <a:rPr lang="en-US" sz="1100" spc="-25" dirty="0" smtClean="0">
                <a:latin typeface="Trebuchet MS" panose="020B0603020202020204" pitchFamily="34" charset="0"/>
                <a:cs typeface="Arial MT"/>
              </a:rPr>
              <a:t>   =  5 </a:t>
            </a:r>
            <a:r>
              <a:rPr lang="en-US" sz="1100" spc="-25" dirty="0">
                <a:latin typeface="Trebuchet MS" panose="020B0603020202020204" pitchFamily="34" charset="0"/>
                <a:cs typeface="Arial MT"/>
              </a:rPr>
              <a:t>In = 5 · 16 A = 80 A</a:t>
            </a:r>
          </a:p>
          <a:p>
            <a:pPr algn="just">
              <a:lnSpc>
                <a:spcPct val="100000"/>
              </a:lnSpc>
              <a:spcBef>
                <a:spcPts val="114"/>
              </a:spcBef>
              <a:tabLst>
                <a:tab pos="304800" algn="l"/>
                <a:tab pos="305435" algn="l"/>
              </a:tabLst>
            </a:pPr>
            <a:r>
              <a:rPr lang="en-US" sz="1100" spc="-25" dirty="0">
                <a:latin typeface="Trebuchet MS" panose="020B0603020202020204" pitchFamily="34" charset="0"/>
                <a:cs typeface="Arial MT"/>
              </a:rPr>
              <a:t>C : </a:t>
            </a:r>
            <a:r>
              <a:rPr lang="en-US" sz="1100" spc="-25" dirty="0" err="1">
                <a:latin typeface="Trebuchet MS" panose="020B0603020202020204" pitchFamily="34" charset="0"/>
                <a:cs typeface="Arial MT"/>
              </a:rPr>
              <a:t>Ia</a:t>
            </a:r>
            <a:r>
              <a:rPr lang="en-US" sz="1100" spc="-25" dirty="0">
                <a:latin typeface="Trebuchet MS" panose="020B0603020202020204" pitchFamily="34" charset="0"/>
                <a:cs typeface="Arial MT"/>
              </a:rPr>
              <a:t> </a:t>
            </a:r>
            <a:r>
              <a:rPr lang="en-US" sz="1100" spc="-25" dirty="0" smtClean="0">
                <a:latin typeface="Trebuchet MS" panose="020B0603020202020204" pitchFamily="34" charset="0"/>
                <a:cs typeface="Arial MT"/>
              </a:rPr>
              <a:t>   =  10 </a:t>
            </a:r>
            <a:r>
              <a:rPr lang="en-US" sz="1100" spc="-25" dirty="0">
                <a:latin typeface="Trebuchet MS" panose="020B0603020202020204" pitchFamily="34" charset="0"/>
                <a:cs typeface="Arial MT"/>
              </a:rPr>
              <a:t>In = 10 · 16 A = 160 A</a:t>
            </a:r>
          </a:p>
          <a:p>
            <a:pPr algn="just">
              <a:lnSpc>
                <a:spcPct val="100000"/>
              </a:lnSpc>
              <a:spcBef>
                <a:spcPts val="114"/>
              </a:spcBef>
              <a:tabLst>
                <a:tab pos="304800" algn="l"/>
                <a:tab pos="305435" algn="l"/>
              </a:tabLst>
            </a:pPr>
            <a:r>
              <a:rPr lang="en-US" sz="1100" spc="-25" dirty="0" err="1" smtClean="0">
                <a:latin typeface="Trebuchet MS" panose="020B0603020202020204" pitchFamily="34" charset="0"/>
                <a:cs typeface="Arial MT"/>
              </a:rPr>
              <a:t>gG</a:t>
            </a:r>
            <a:r>
              <a:rPr lang="en-US" sz="1100" spc="-25" dirty="0" smtClean="0">
                <a:latin typeface="Trebuchet MS" panose="020B0603020202020204" pitchFamily="34" charset="0"/>
                <a:cs typeface="Arial MT"/>
              </a:rPr>
              <a:t> </a:t>
            </a:r>
            <a:r>
              <a:rPr lang="en-US" sz="1100" spc="-25" dirty="0">
                <a:latin typeface="Trebuchet MS" panose="020B0603020202020204" pitchFamily="34" charset="0"/>
                <a:cs typeface="Arial MT"/>
              </a:rPr>
              <a:t>: </a:t>
            </a:r>
            <a:r>
              <a:rPr lang="en-US" sz="1100" spc="-25" dirty="0" err="1">
                <a:latin typeface="Trebuchet MS" panose="020B0603020202020204" pitchFamily="34" charset="0"/>
                <a:cs typeface="Arial MT"/>
              </a:rPr>
              <a:t>Ia</a:t>
            </a:r>
            <a:r>
              <a:rPr lang="en-US" sz="1100" spc="-25" dirty="0">
                <a:latin typeface="Trebuchet MS" panose="020B0603020202020204" pitchFamily="34" charset="0"/>
                <a:cs typeface="Arial MT"/>
              </a:rPr>
              <a:t> </a:t>
            </a:r>
            <a:r>
              <a:rPr lang="en-US" sz="1100" spc="-25" dirty="0" smtClean="0">
                <a:latin typeface="Trebuchet MS" panose="020B0603020202020204" pitchFamily="34" charset="0"/>
                <a:cs typeface="Arial MT"/>
              </a:rPr>
              <a:t> =  </a:t>
            </a:r>
            <a:r>
              <a:rPr lang="en-US" sz="1100" spc="-25" dirty="0" err="1" smtClean="0">
                <a:latin typeface="Trebuchet MS" panose="020B0603020202020204" pitchFamily="34" charset="0"/>
                <a:cs typeface="Arial MT"/>
              </a:rPr>
              <a:t>por</a:t>
            </a:r>
            <a:r>
              <a:rPr lang="en-US" sz="1100" spc="-25" dirty="0" smtClean="0">
                <a:latin typeface="Trebuchet MS" panose="020B0603020202020204" pitchFamily="34" charset="0"/>
                <a:cs typeface="Arial MT"/>
              </a:rPr>
              <a:t>  </a:t>
            </a:r>
            <a:r>
              <a:rPr lang="en-US" sz="1100" spc="-25" dirty="0">
                <a:latin typeface="Trebuchet MS" panose="020B0603020202020204" pitchFamily="34" charset="0"/>
                <a:cs typeface="Arial MT"/>
              </a:rPr>
              <a:t>0.2s </a:t>
            </a:r>
            <a:r>
              <a:rPr lang="en-US" sz="1100" spc="-25" dirty="0" smtClean="0">
                <a:latin typeface="Trebuchet MS" panose="020B0603020202020204" pitchFamily="34" charset="0"/>
                <a:cs typeface="Arial MT"/>
              </a:rPr>
              <a:t>  con </a:t>
            </a:r>
            <a:r>
              <a:rPr lang="en-US" sz="1100" spc="-25" dirty="0">
                <a:latin typeface="Trebuchet MS" panose="020B0603020202020204" pitchFamily="34" charset="0"/>
                <a:cs typeface="Arial MT"/>
              </a:rPr>
              <a:t>In = 16 A = 148 A K : </a:t>
            </a:r>
            <a:r>
              <a:rPr lang="en-US" sz="1100" spc="-25" dirty="0" err="1">
                <a:latin typeface="Trebuchet MS" panose="020B0603020202020204" pitchFamily="34" charset="0"/>
                <a:cs typeface="Arial MT"/>
              </a:rPr>
              <a:t>Ia</a:t>
            </a:r>
            <a:r>
              <a:rPr lang="en-US" sz="1100" spc="-25" dirty="0">
                <a:latin typeface="Trebuchet MS" panose="020B0603020202020204" pitchFamily="34" charset="0"/>
                <a:cs typeface="Arial MT"/>
              </a:rPr>
              <a:t> = 14 In = 14 · 16 A = 224 A</a:t>
            </a:r>
          </a:p>
          <a:p>
            <a:pPr algn="just">
              <a:lnSpc>
                <a:spcPct val="100000"/>
              </a:lnSpc>
              <a:spcBef>
                <a:spcPts val="114"/>
              </a:spcBef>
              <a:tabLst>
                <a:tab pos="304800" algn="l"/>
                <a:tab pos="305435" algn="l"/>
              </a:tabLst>
            </a:pPr>
            <a:r>
              <a:rPr lang="en-US" sz="1100" spc="-25" dirty="0">
                <a:latin typeface="Trebuchet MS" panose="020B0603020202020204" pitchFamily="34" charset="0"/>
                <a:cs typeface="Arial MT"/>
              </a:rPr>
              <a:t>L : </a:t>
            </a:r>
            <a:r>
              <a:rPr lang="en-US" sz="1100" spc="-25" dirty="0" err="1">
                <a:latin typeface="Trebuchet MS" panose="020B0603020202020204" pitchFamily="34" charset="0"/>
                <a:cs typeface="Arial MT"/>
              </a:rPr>
              <a:t>Ia</a:t>
            </a:r>
            <a:r>
              <a:rPr lang="en-US" sz="1100" spc="-25" dirty="0">
                <a:latin typeface="Trebuchet MS" panose="020B0603020202020204" pitchFamily="34" charset="0"/>
                <a:cs typeface="Arial MT"/>
              </a:rPr>
              <a:t> </a:t>
            </a:r>
            <a:r>
              <a:rPr lang="en-US" sz="1100" spc="-25" dirty="0" smtClean="0">
                <a:latin typeface="Trebuchet MS" panose="020B0603020202020204" pitchFamily="34" charset="0"/>
                <a:cs typeface="Arial MT"/>
              </a:rPr>
              <a:t>   =  </a:t>
            </a:r>
            <a:r>
              <a:rPr lang="en-US" sz="1100" spc="-25" dirty="0">
                <a:latin typeface="Trebuchet MS" panose="020B0603020202020204" pitchFamily="34" charset="0"/>
                <a:cs typeface="Arial MT"/>
              </a:rPr>
              <a:t>4,9 In </a:t>
            </a:r>
            <a:r>
              <a:rPr lang="en-US" sz="1100" spc="-25" dirty="0" smtClean="0">
                <a:latin typeface="Trebuchet MS" panose="020B0603020202020204" pitchFamily="34" charset="0"/>
                <a:cs typeface="Arial MT"/>
              </a:rPr>
              <a:t> =  4,9 </a:t>
            </a:r>
            <a:r>
              <a:rPr lang="en-US" sz="1100" spc="-25" dirty="0">
                <a:latin typeface="Trebuchet MS" panose="020B0603020202020204" pitchFamily="34" charset="0"/>
                <a:cs typeface="Arial MT"/>
              </a:rPr>
              <a:t>· 16 A = 78,4A</a:t>
            </a:r>
            <a:endParaRPr sz="900" dirty="0">
              <a:latin typeface="Trebuchet MS"/>
              <a:cs typeface="Trebuchet MS"/>
            </a:endParaRPr>
          </a:p>
        </p:txBody>
      </p:sp>
      <p:pic>
        <p:nvPicPr>
          <p:cNvPr id="23" name="Imagen 22"/>
          <p:cNvPicPr>
            <a:picLocks noChangeAspect="1"/>
          </p:cNvPicPr>
          <p:nvPr/>
        </p:nvPicPr>
        <p:blipFill>
          <a:blip r:embed="rId2"/>
          <a:stretch>
            <a:fillRect/>
          </a:stretch>
        </p:blipFill>
        <p:spPr>
          <a:xfrm>
            <a:off x="381000" y="647700"/>
            <a:ext cx="2962275" cy="3781425"/>
          </a:xfrm>
          <a:prstGeom prst="rect">
            <a:avLst/>
          </a:prstGeom>
        </p:spPr>
      </p:pic>
      <p:sp>
        <p:nvSpPr>
          <p:cNvPr id="24" name="object 3"/>
          <p:cNvSpPr txBox="1"/>
          <p:nvPr/>
        </p:nvSpPr>
        <p:spPr>
          <a:xfrm>
            <a:off x="4724400" y="299122"/>
            <a:ext cx="4191000" cy="4444165"/>
          </a:xfrm>
          <a:prstGeom prst="rect">
            <a:avLst/>
          </a:prstGeom>
        </p:spPr>
        <p:txBody>
          <a:bodyPr vert="horz" wrap="square" lIns="0" tIns="12065" rIns="0" bIns="0" rtlCol="0">
            <a:spAutoFit/>
          </a:bodyPr>
          <a:lstStyle/>
          <a:p>
            <a:pPr algn="just">
              <a:lnSpc>
                <a:spcPct val="100000"/>
              </a:lnSpc>
            </a:pPr>
            <a:r>
              <a:rPr lang="es-ES" sz="900" spc="-20" dirty="0">
                <a:latin typeface="Arial MT"/>
                <a:cs typeface="Arial MT"/>
              </a:rPr>
              <a:t>Para la condición de </a:t>
            </a:r>
            <a:r>
              <a:rPr lang="es-ES" sz="900" spc="-20" dirty="0" smtClean="0">
                <a:latin typeface="Arial MT"/>
                <a:cs typeface="Arial MT"/>
              </a:rPr>
              <a:t>apertura:</a:t>
            </a:r>
            <a:endParaRPr lang="es-ES" sz="900" spc="-20" dirty="0">
              <a:latin typeface="Arial MT"/>
              <a:cs typeface="Arial MT"/>
            </a:endParaRPr>
          </a:p>
          <a:p>
            <a:pPr algn="just">
              <a:lnSpc>
                <a:spcPct val="100000"/>
              </a:lnSpc>
            </a:pPr>
            <a:endParaRPr lang="es-ES" sz="900" spc="-20" dirty="0" smtClean="0">
              <a:latin typeface="Arial MT"/>
              <a:cs typeface="Arial MT"/>
            </a:endParaRPr>
          </a:p>
          <a:p>
            <a:pPr algn="just">
              <a:lnSpc>
                <a:spcPct val="100000"/>
              </a:lnSpc>
            </a:pPr>
            <a:endParaRPr lang="es-ES" sz="900" spc="-20" dirty="0">
              <a:latin typeface="Arial MT"/>
              <a:cs typeface="Arial MT"/>
            </a:endParaRPr>
          </a:p>
          <a:p>
            <a:pPr algn="just">
              <a:lnSpc>
                <a:spcPct val="100000"/>
              </a:lnSpc>
            </a:pPr>
            <a:endParaRPr lang="es-ES" sz="900" spc="-20" dirty="0">
              <a:latin typeface="Arial MT"/>
              <a:cs typeface="Arial MT"/>
            </a:endParaRPr>
          </a:p>
          <a:p>
            <a:pPr algn="just">
              <a:lnSpc>
                <a:spcPct val="100000"/>
              </a:lnSpc>
            </a:pPr>
            <a:r>
              <a:rPr lang="es-ES" sz="900" spc="-20" dirty="0" smtClean="0">
                <a:latin typeface="Arial MT"/>
                <a:cs typeface="Arial MT"/>
              </a:rPr>
              <a:t>Para </a:t>
            </a:r>
            <a:r>
              <a:rPr lang="es-ES" sz="900" spc="-20" dirty="0">
                <a:latin typeface="Arial MT"/>
                <a:cs typeface="Arial MT"/>
              </a:rPr>
              <a:t>las características C y K no se cumplen las condiciones de </a:t>
            </a:r>
            <a:r>
              <a:rPr lang="es-ES" sz="900" spc="-20" dirty="0" smtClean="0">
                <a:latin typeface="Arial MT"/>
                <a:cs typeface="Arial MT"/>
              </a:rPr>
              <a:t>apertura.</a:t>
            </a:r>
          </a:p>
          <a:p>
            <a:pPr algn="just">
              <a:lnSpc>
                <a:spcPct val="100000"/>
              </a:lnSpc>
            </a:pPr>
            <a:endParaRPr lang="es-ES" sz="900" spc="-20" dirty="0">
              <a:latin typeface="Arial MT"/>
              <a:cs typeface="Arial MT"/>
            </a:endParaRPr>
          </a:p>
          <a:p>
            <a:pPr algn="just">
              <a:lnSpc>
                <a:spcPct val="100000"/>
              </a:lnSpc>
            </a:pPr>
            <a:r>
              <a:rPr lang="es-ES" sz="900" b="1" spc="-20" dirty="0">
                <a:latin typeface="Arial MT"/>
                <a:cs typeface="Arial MT"/>
              </a:rPr>
              <a:t>5. Factor de utilización</a:t>
            </a:r>
          </a:p>
          <a:p>
            <a:pPr algn="just">
              <a:lnSpc>
                <a:spcPct val="100000"/>
              </a:lnSpc>
            </a:pPr>
            <a:r>
              <a:rPr lang="es-ES" sz="900" spc="-20" dirty="0">
                <a:latin typeface="Arial MT"/>
                <a:cs typeface="Arial MT"/>
              </a:rPr>
              <a:t>El factor de utilización N debe ser lo más grande posible, de modo que se utilice el 100% de la capacidad de la línea.</a:t>
            </a:r>
          </a:p>
          <a:p>
            <a:pPr algn="just">
              <a:lnSpc>
                <a:spcPct val="100000"/>
              </a:lnSpc>
            </a:pPr>
            <a:endParaRPr lang="es-ES" sz="900" spc="-20" dirty="0" smtClean="0">
              <a:latin typeface="Arial MT"/>
              <a:cs typeface="Arial MT"/>
            </a:endParaRPr>
          </a:p>
          <a:p>
            <a:pPr algn="just">
              <a:lnSpc>
                <a:spcPct val="100000"/>
              </a:lnSpc>
            </a:pPr>
            <a:endParaRPr lang="es-ES" sz="900" spc="-20" dirty="0">
              <a:latin typeface="Arial MT"/>
              <a:cs typeface="Arial MT"/>
            </a:endParaRPr>
          </a:p>
          <a:p>
            <a:pPr algn="just">
              <a:lnSpc>
                <a:spcPct val="100000"/>
              </a:lnSpc>
            </a:pPr>
            <a:endParaRPr lang="es-ES" sz="900" spc="-20" dirty="0" smtClean="0">
              <a:latin typeface="Arial MT"/>
              <a:cs typeface="Arial MT"/>
            </a:endParaRPr>
          </a:p>
          <a:p>
            <a:pPr algn="just">
              <a:lnSpc>
                <a:spcPct val="100000"/>
              </a:lnSpc>
            </a:pPr>
            <a:endParaRPr lang="es-ES" sz="900" spc="-20" dirty="0">
              <a:latin typeface="Arial MT"/>
              <a:cs typeface="Arial MT"/>
            </a:endParaRPr>
          </a:p>
          <a:p>
            <a:pPr algn="just">
              <a:lnSpc>
                <a:spcPct val="100000"/>
              </a:lnSpc>
            </a:pPr>
            <a:endParaRPr lang="es-ES" sz="900" spc="-20" dirty="0" smtClean="0">
              <a:latin typeface="Arial MT"/>
              <a:cs typeface="Arial MT"/>
            </a:endParaRPr>
          </a:p>
          <a:p>
            <a:pPr algn="just">
              <a:lnSpc>
                <a:spcPct val="100000"/>
              </a:lnSpc>
            </a:pPr>
            <a:endParaRPr lang="es-ES" sz="900" spc="-20" dirty="0">
              <a:latin typeface="Arial MT"/>
              <a:cs typeface="Arial MT"/>
            </a:endParaRPr>
          </a:p>
          <a:p>
            <a:pPr algn="just">
              <a:lnSpc>
                <a:spcPct val="100000"/>
              </a:lnSpc>
            </a:pPr>
            <a:endParaRPr lang="es-ES" sz="900" spc="-20" dirty="0" smtClean="0">
              <a:latin typeface="Arial MT"/>
              <a:cs typeface="Arial MT"/>
            </a:endParaRPr>
          </a:p>
          <a:p>
            <a:pPr algn="just">
              <a:lnSpc>
                <a:spcPct val="100000"/>
              </a:lnSpc>
            </a:pPr>
            <a:r>
              <a:rPr lang="es-ES" sz="900" b="1" spc="-20" dirty="0" smtClean="0">
                <a:latin typeface="Arial MT"/>
                <a:cs typeface="Arial MT"/>
              </a:rPr>
              <a:t>6</a:t>
            </a:r>
            <a:r>
              <a:rPr lang="es-ES" sz="900" b="1" spc="-20" dirty="0">
                <a:latin typeface="Arial MT"/>
                <a:cs typeface="Arial MT"/>
              </a:rPr>
              <a:t>. Grado de protección</a:t>
            </a:r>
          </a:p>
          <a:p>
            <a:pPr algn="just">
              <a:lnSpc>
                <a:spcPct val="100000"/>
              </a:lnSpc>
            </a:pPr>
            <a:r>
              <a:rPr lang="es-ES" sz="900" spc="-20" dirty="0">
                <a:latin typeface="Arial MT"/>
                <a:cs typeface="Arial MT"/>
              </a:rPr>
              <a:t>El grado de protección 1 debe ser lo más pequeño posible. La capacidad de carga de la línea y la </a:t>
            </a:r>
            <a:r>
              <a:rPr lang="es-ES" sz="900" spc="-20" dirty="0" err="1">
                <a:latin typeface="Arial MT"/>
                <a:cs typeface="Arial MT"/>
              </a:rPr>
              <a:t>sobretemperatura</a:t>
            </a:r>
            <a:r>
              <a:rPr lang="es-ES" sz="900" spc="-20" dirty="0">
                <a:latin typeface="Arial MT"/>
                <a:cs typeface="Arial MT"/>
              </a:rPr>
              <a:t> se mantienen bajas y la vida útil de la línea aumenta.</a:t>
            </a:r>
          </a:p>
          <a:p>
            <a:pPr algn="just">
              <a:lnSpc>
                <a:spcPct val="100000"/>
              </a:lnSpc>
            </a:pPr>
            <a:endParaRPr lang="es-ES" sz="900" spc="-20" dirty="0" smtClean="0">
              <a:latin typeface="Arial MT"/>
              <a:cs typeface="Arial MT"/>
            </a:endParaRPr>
          </a:p>
          <a:p>
            <a:pPr algn="just">
              <a:lnSpc>
                <a:spcPct val="100000"/>
              </a:lnSpc>
            </a:pPr>
            <a:endParaRPr lang="es-ES" sz="900" spc="-20" dirty="0">
              <a:latin typeface="Arial MT"/>
              <a:cs typeface="Arial MT"/>
            </a:endParaRPr>
          </a:p>
          <a:p>
            <a:pPr algn="just">
              <a:lnSpc>
                <a:spcPct val="100000"/>
              </a:lnSpc>
            </a:pPr>
            <a:endParaRPr lang="es-ES" sz="900" spc="-20" dirty="0" smtClean="0">
              <a:latin typeface="Arial MT"/>
              <a:cs typeface="Arial MT"/>
            </a:endParaRPr>
          </a:p>
          <a:p>
            <a:pPr algn="just">
              <a:lnSpc>
                <a:spcPct val="100000"/>
              </a:lnSpc>
            </a:pPr>
            <a:endParaRPr lang="es-ES" sz="900" spc="-20" dirty="0">
              <a:latin typeface="Arial MT"/>
              <a:cs typeface="Arial MT"/>
            </a:endParaRPr>
          </a:p>
          <a:p>
            <a:pPr algn="just">
              <a:lnSpc>
                <a:spcPct val="100000"/>
              </a:lnSpc>
            </a:pPr>
            <a:endParaRPr lang="es-ES" sz="900" spc="-20" dirty="0" smtClean="0">
              <a:latin typeface="Arial MT"/>
              <a:cs typeface="Arial MT"/>
            </a:endParaRPr>
          </a:p>
          <a:p>
            <a:pPr algn="just">
              <a:lnSpc>
                <a:spcPct val="100000"/>
              </a:lnSpc>
            </a:pPr>
            <a:endParaRPr lang="es-ES" sz="900" spc="-20" dirty="0">
              <a:latin typeface="Arial MT"/>
              <a:cs typeface="Arial MT"/>
            </a:endParaRPr>
          </a:p>
          <a:p>
            <a:pPr algn="just">
              <a:lnSpc>
                <a:spcPct val="100000"/>
              </a:lnSpc>
            </a:pPr>
            <a:endParaRPr lang="es-ES" sz="900" spc="-20" dirty="0" smtClean="0">
              <a:latin typeface="Arial MT"/>
              <a:cs typeface="Arial MT"/>
            </a:endParaRPr>
          </a:p>
          <a:p>
            <a:pPr algn="just">
              <a:lnSpc>
                <a:spcPct val="100000"/>
              </a:lnSpc>
            </a:pPr>
            <a:endParaRPr lang="es-ES" sz="900" spc="-20" dirty="0" smtClean="0">
              <a:latin typeface="Arial MT"/>
              <a:cs typeface="Arial MT"/>
            </a:endParaRPr>
          </a:p>
          <a:p>
            <a:pPr algn="just">
              <a:lnSpc>
                <a:spcPct val="100000"/>
              </a:lnSpc>
            </a:pPr>
            <a:r>
              <a:rPr lang="es-ES" sz="900" spc="-20" dirty="0" smtClean="0">
                <a:latin typeface="Arial MT"/>
                <a:cs typeface="Arial MT"/>
              </a:rPr>
              <a:t>El </a:t>
            </a:r>
            <a:r>
              <a:rPr lang="es-ES" sz="900" spc="-20" dirty="0">
                <a:latin typeface="Arial MT"/>
                <a:cs typeface="Arial MT"/>
              </a:rPr>
              <a:t>factor anterior es la relación entre la corriente de disparo y la corriente nominal para el dispositivo de protección contra </a:t>
            </a:r>
            <a:r>
              <a:rPr lang="es-ES" sz="900" spc="-20" dirty="0" err="1">
                <a:latin typeface="Arial MT"/>
                <a:cs typeface="Arial MT"/>
              </a:rPr>
              <a:t>sobrecorriente</a:t>
            </a:r>
            <a:r>
              <a:rPr lang="es-ES" sz="900" spc="-20" dirty="0">
                <a:latin typeface="Arial MT"/>
                <a:cs typeface="Arial MT"/>
              </a:rPr>
              <a:t> y puede servir para el cálculo de la corriente de disparo, p. I2 = x · En </a:t>
            </a:r>
            <a:r>
              <a:rPr lang="es-ES" sz="900" spc="-20" dirty="0" smtClean="0">
                <a:latin typeface="Arial MT"/>
                <a:cs typeface="Arial MT"/>
              </a:rPr>
              <a:t> ambos </a:t>
            </a:r>
            <a:r>
              <a:rPr lang="es-ES" sz="900" spc="-20" dirty="0">
                <a:latin typeface="Arial MT"/>
                <a:cs typeface="Arial MT"/>
              </a:rPr>
              <a:t>ejemplos muestran que no se cumple el </a:t>
            </a:r>
            <a:r>
              <a:rPr lang="es-ES" sz="900" spc="-20" dirty="0" smtClean="0">
                <a:latin typeface="Arial MT"/>
                <a:cs typeface="Arial MT"/>
              </a:rPr>
              <a:t> grado </a:t>
            </a:r>
            <a:r>
              <a:rPr lang="es-ES" sz="900" spc="-20" dirty="0">
                <a:latin typeface="Arial MT"/>
                <a:cs typeface="Arial MT"/>
              </a:rPr>
              <a:t>de protección de 1 ≤ 1,45. Por lo tanto, es necesario elegir un In más pequeño</a:t>
            </a:r>
            <a:r>
              <a:rPr lang="es-ES" sz="900" spc="-20" dirty="0" smtClean="0">
                <a:latin typeface="Arial MT"/>
                <a:cs typeface="Arial MT"/>
              </a:rPr>
              <a:t>.</a:t>
            </a:r>
          </a:p>
          <a:p>
            <a:pPr>
              <a:lnSpc>
                <a:spcPct val="100000"/>
              </a:lnSpc>
            </a:pPr>
            <a:endParaRPr lang="es-ES" sz="900" spc="-20" dirty="0">
              <a:latin typeface="Arial MT"/>
              <a:cs typeface="Arial MT"/>
            </a:endParaRPr>
          </a:p>
        </p:txBody>
      </p:sp>
      <p:pic>
        <p:nvPicPr>
          <p:cNvPr id="25" name="Imagen 24"/>
          <p:cNvPicPr>
            <a:picLocks noChangeAspect="1"/>
          </p:cNvPicPr>
          <p:nvPr/>
        </p:nvPicPr>
        <p:blipFill>
          <a:blip r:embed="rId3"/>
          <a:stretch>
            <a:fillRect/>
          </a:stretch>
        </p:blipFill>
        <p:spPr>
          <a:xfrm>
            <a:off x="6443316" y="328613"/>
            <a:ext cx="871884" cy="471488"/>
          </a:xfrm>
          <a:prstGeom prst="rect">
            <a:avLst/>
          </a:prstGeom>
        </p:spPr>
      </p:pic>
      <p:pic>
        <p:nvPicPr>
          <p:cNvPr id="26" name="Imagen 25"/>
          <p:cNvPicPr>
            <a:picLocks noChangeAspect="1"/>
          </p:cNvPicPr>
          <p:nvPr/>
        </p:nvPicPr>
        <p:blipFill>
          <a:blip r:embed="rId4"/>
          <a:stretch>
            <a:fillRect/>
          </a:stretch>
        </p:blipFill>
        <p:spPr>
          <a:xfrm>
            <a:off x="5477221" y="1562100"/>
            <a:ext cx="2142779" cy="914400"/>
          </a:xfrm>
          <a:prstGeom prst="rect">
            <a:avLst/>
          </a:prstGeom>
        </p:spPr>
      </p:pic>
      <p:pic>
        <p:nvPicPr>
          <p:cNvPr id="27" name="Imagen 26"/>
          <p:cNvPicPr>
            <a:picLocks noChangeAspect="1"/>
          </p:cNvPicPr>
          <p:nvPr/>
        </p:nvPicPr>
        <p:blipFill>
          <a:blip r:embed="rId5"/>
          <a:stretch>
            <a:fillRect/>
          </a:stretch>
        </p:blipFill>
        <p:spPr>
          <a:xfrm>
            <a:off x="5477221" y="2933700"/>
            <a:ext cx="2599979" cy="1119055"/>
          </a:xfrm>
          <a:prstGeom prst="rect">
            <a:avLst/>
          </a:prstGeom>
        </p:spPr>
      </p:pic>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object 53"/>
          <p:cNvSpPr txBox="1"/>
          <p:nvPr/>
        </p:nvSpPr>
        <p:spPr>
          <a:xfrm>
            <a:off x="228600" y="1333500"/>
            <a:ext cx="8610600" cy="4480394"/>
          </a:xfrm>
          <a:prstGeom prst="rect">
            <a:avLst/>
          </a:prstGeom>
        </p:spPr>
        <p:txBody>
          <a:bodyPr vert="horz" wrap="square" lIns="0" tIns="7620" rIns="0" bIns="0" rtlCol="0">
            <a:spAutoFit/>
          </a:bodyPr>
          <a:lstStyle/>
          <a:p>
            <a:pPr marL="12700" marR="5080">
              <a:lnSpc>
                <a:spcPct val="103899"/>
              </a:lnSpc>
              <a:spcBef>
                <a:spcPts val="60"/>
              </a:spcBef>
            </a:pPr>
            <a:endParaRPr lang="es-ES" sz="1100" b="1" spc="-30" dirty="0" smtClean="0">
              <a:latin typeface="Trebuchet MS" panose="020B0603020202020204" pitchFamily="34" charset="0"/>
              <a:cs typeface="Arial MT"/>
            </a:endParaRPr>
          </a:p>
          <a:p>
            <a:pPr marL="12700" marR="5080">
              <a:lnSpc>
                <a:spcPct val="103899"/>
              </a:lnSpc>
              <a:spcBef>
                <a:spcPts val="60"/>
              </a:spcBef>
            </a:pPr>
            <a:endParaRPr lang="es-ES" sz="1100" b="1" spc="-30" dirty="0">
              <a:latin typeface="Trebuchet MS" panose="020B0603020202020204" pitchFamily="34" charset="0"/>
              <a:cs typeface="Arial MT"/>
            </a:endParaRPr>
          </a:p>
          <a:p>
            <a:pPr marL="12700" marR="5080">
              <a:lnSpc>
                <a:spcPct val="103899"/>
              </a:lnSpc>
              <a:spcBef>
                <a:spcPts val="60"/>
              </a:spcBef>
            </a:pPr>
            <a:endParaRPr lang="es-ES" sz="1100" b="1" spc="-30" dirty="0" smtClean="0">
              <a:latin typeface="Trebuchet MS" panose="020B0603020202020204" pitchFamily="34" charset="0"/>
              <a:cs typeface="Arial MT"/>
            </a:endParaRPr>
          </a:p>
          <a:p>
            <a:pPr marL="12700" marR="5080">
              <a:lnSpc>
                <a:spcPct val="103899"/>
              </a:lnSpc>
              <a:spcBef>
                <a:spcPts val="60"/>
              </a:spcBef>
            </a:pPr>
            <a:endParaRPr lang="es-ES" sz="1100" b="1" spc="-30" dirty="0">
              <a:latin typeface="Trebuchet MS" panose="020B0603020202020204" pitchFamily="34" charset="0"/>
              <a:cs typeface="Arial MT"/>
            </a:endParaRPr>
          </a:p>
          <a:p>
            <a:pPr marL="12700" marR="5080">
              <a:lnSpc>
                <a:spcPct val="103899"/>
              </a:lnSpc>
              <a:spcBef>
                <a:spcPts val="60"/>
              </a:spcBef>
            </a:pPr>
            <a:endParaRPr lang="es-ES" sz="1100" b="1" spc="-30" dirty="0" smtClean="0">
              <a:latin typeface="Trebuchet MS" panose="020B0603020202020204" pitchFamily="34" charset="0"/>
              <a:cs typeface="Arial MT"/>
            </a:endParaRPr>
          </a:p>
          <a:p>
            <a:pPr marL="12700" marR="5080">
              <a:lnSpc>
                <a:spcPct val="103899"/>
              </a:lnSpc>
              <a:spcBef>
                <a:spcPts val="60"/>
              </a:spcBef>
            </a:pPr>
            <a:endParaRPr lang="es-ES" sz="1100" b="1" spc="-30" dirty="0">
              <a:latin typeface="Trebuchet MS" panose="020B0603020202020204" pitchFamily="34" charset="0"/>
              <a:cs typeface="Arial MT"/>
            </a:endParaRPr>
          </a:p>
          <a:p>
            <a:pPr marL="12700" marR="5080">
              <a:lnSpc>
                <a:spcPct val="103899"/>
              </a:lnSpc>
              <a:spcBef>
                <a:spcPts val="60"/>
              </a:spcBef>
            </a:pPr>
            <a:endParaRPr lang="es-ES" sz="1100" b="1" spc="-30" dirty="0" smtClean="0">
              <a:latin typeface="Trebuchet MS" panose="020B0603020202020204" pitchFamily="34" charset="0"/>
              <a:cs typeface="Arial MT"/>
            </a:endParaRPr>
          </a:p>
          <a:p>
            <a:pPr marL="12700" marR="5080">
              <a:lnSpc>
                <a:spcPct val="103899"/>
              </a:lnSpc>
              <a:spcBef>
                <a:spcPts val="60"/>
              </a:spcBef>
            </a:pPr>
            <a:endParaRPr lang="es-ES" sz="1100" b="1" spc="-30" dirty="0">
              <a:latin typeface="Trebuchet MS" panose="020B0603020202020204" pitchFamily="34" charset="0"/>
              <a:cs typeface="Arial MT"/>
            </a:endParaRPr>
          </a:p>
          <a:p>
            <a:pPr marL="12700" marR="5080">
              <a:lnSpc>
                <a:spcPct val="103899"/>
              </a:lnSpc>
              <a:spcBef>
                <a:spcPts val="60"/>
              </a:spcBef>
            </a:pPr>
            <a:endParaRPr lang="es-ES" sz="1100" b="1" spc="-30" dirty="0" smtClean="0">
              <a:latin typeface="Trebuchet MS" panose="020B0603020202020204" pitchFamily="34" charset="0"/>
              <a:cs typeface="Arial MT"/>
            </a:endParaRPr>
          </a:p>
          <a:p>
            <a:pPr marL="12700" marR="5080">
              <a:lnSpc>
                <a:spcPct val="103899"/>
              </a:lnSpc>
              <a:spcBef>
                <a:spcPts val="60"/>
              </a:spcBef>
            </a:pPr>
            <a:endParaRPr lang="es-ES" sz="1100" b="1" spc="-30" dirty="0" smtClean="0">
              <a:latin typeface="Trebuchet MS" panose="020B0603020202020204" pitchFamily="34" charset="0"/>
              <a:cs typeface="Arial MT"/>
            </a:endParaRPr>
          </a:p>
          <a:p>
            <a:pPr marL="12700" marR="5080">
              <a:lnSpc>
                <a:spcPct val="103899"/>
              </a:lnSpc>
              <a:spcBef>
                <a:spcPts val="60"/>
              </a:spcBef>
            </a:pPr>
            <a:endParaRPr lang="es-ES" sz="1100" b="1" spc="-30" dirty="0">
              <a:latin typeface="Trebuchet MS" panose="020B0603020202020204" pitchFamily="34" charset="0"/>
              <a:cs typeface="Arial MT"/>
            </a:endParaRPr>
          </a:p>
          <a:p>
            <a:pPr marL="12700" marR="5080">
              <a:lnSpc>
                <a:spcPct val="103899"/>
              </a:lnSpc>
              <a:spcBef>
                <a:spcPts val="60"/>
              </a:spcBef>
            </a:pPr>
            <a:endParaRPr lang="es-ES" sz="1100" b="1" spc="-30" dirty="0" smtClean="0">
              <a:latin typeface="Trebuchet MS" panose="020B0603020202020204" pitchFamily="34" charset="0"/>
              <a:cs typeface="Arial MT"/>
            </a:endParaRPr>
          </a:p>
          <a:p>
            <a:pPr marL="12700" marR="5080">
              <a:lnSpc>
                <a:spcPct val="103899"/>
              </a:lnSpc>
              <a:spcBef>
                <a:spcPts val="60"/>
              </a:spcBef>
            </a:pPr>
            <a:endParaRPr lang="es-ES" sz="1100" b="1" spc="-30" dirty="0">
              <a:latin typeface="Trebuchet MS" panose="020B0603020202020204" pitchFamily="34" charset="0"/>
              <a:cs typeface="Arial MT"/>
            </a:endParaRPr>
          </a:p>
          <a:p>
            <a:pPr marL="12700" marR="5080">
              <a:lnSpc>
                <a:spcPct val="103899"/>
              </a:lnSpc>
              <a:spcBef>
                <a:spcPts val="60"/>
              </a:spcBef>
            </a:pPr>
            <a:endParaRPr lang="es-ES" sz="1100" b="1" spc="-30" dirty="0" smtClean="0">
              <a:latin typeface="Trebuchet MS" panose="020B0603020202020204" pitchFamily="34" charset="0"/>
              <a:cs typeface="Arial MT"/>
            </a:endParaRPr>
          </a:p>
          <a:p>
            <a:pPr marL="12700" marR="5080">
              <a:lnSpc>
                <a:spcPct val="103899"/>
              </a:lnSpc>
              <a:spcBef>
                <a:spcPts val="60"/>
              </a:spcBef>
            </a:pPr>
            <a:endParaRPr lang="es-ES" sz="1100" b="1" spc="-30" dirty="0">
              <a:latin typeface="Trebuchet MS" panose="020B0603020202020204" pitchFamily="34" charset="0"/>
              <a:cs typeface="Arial MT"/>
            </a:endParaRPr>
          </a:p>
          <a:p>
            <a:pPr marL="12700" marR="5080">
              <a:lnSpc>
                <a:spcPct val="103899"/>
              </a:lnSpc>
              <a:spcBef>
                <a:spcPts val="60"/>
              </a:spcBef>
            </a:pPr>
            <a:endParaRPr lang="es-ES" sz="1100" b="1" spc="-30" dirty="0">
              <a:latin typeface="Trebuchet MS" panose="020B0603020202020204" pitchFamily="34" charset="0"/>
              <a:cs typeface="Arial MT"/>
            </a:endParaRPr>
          </a:p>
          <a:p>
            <a:pPr marL="12700" marR="5080">
              <a:lnSpc>
                <a:spcPct val="103899"/>
              </a:lnSpc>
              <a:spcBef>
                <a:spcPts val="60"/>
              </a:spcBef>
            </a:pPr>
            <a:endParaRPr lang="es-ES" sz="1100" b="1" spc="-30" dirty="0" smtClean="0">
              <a:latin typeface="Trebuchet MS" panose="020B0603020202020204" pitchFamily="34" charset="0"/>
              <a:cs typeface="Arial MT"/>
            </a:endParaRPr>
          </a:p>
          <a:p>
            <a:pPr marL="12700" marR="5080">
              <a:lnSpc>
                <a:spcPct val="103899"/>
              </a:lnSpc>
              <a:spcBef>
                <a:spcPts val="60"/>
              </a:spcBef>
            </a:pPr>
            <a:endParaRPr lang="es-ES" sz="1100" b="1" spc="-30" dirty="0">
              <a:latin typeface="Trebuchet MS" panose="020B0603020202020204" pitchFamily="34" charset="0"/>
              <a:cs typeface="Arial MT"/>
            </a:endParaRPr>
          </a:p>
          <a:p>
            <a:pPr marL="12700" marR="5080">
              <a:lnSpc>
                <a:spcPct val="103899"/>
              </a:lnSpc>
              <a:spcBef>
                <a:spcPts val="60"/>
              </a:spcBef>
            </a:pPr>
            <a:endParaRPr lang="es-ES" sz="1100" b="1" spc="-30" dirty="0" smtClean="0">
              <a:latin typeface="Trebuchet MS" panose="020B0603020202020204" pitchFamily="34" charset="0"/>
              <a:cs typeface="Arial MT"/>
            </a:endParaRPr>
          </a:p>
          <a:p>
            <a:pPr marL="12700" marR="5080">
              <a:lnSpc>
                <a:spcPct val="103899"/>
              </a:lnSpc>
              <a:spcBef>
                <a:spcPts val="60"/>
              </a:spcBef>
            </a:pPr>
            <a:endParaRPr lang="es-ES" sz="1100" b="1" spc="-30" dirty="0" smtClean="0">
              <a:latin typeface="Trebuchet MS" panose="020B0603020202020204" pitchFamily="34" charset="0"/>
              <a:cs typeface="Arial MT"/>
            </a:endParaRPr>
          </a:p>
          <a:p>
            <a:pPr marL="12700" marR="5080">
              <a:lnSpc>
                <a:spcPct val="103899"/>
              </a:lnSpc>
              <a:spcBef>
                <a:spcPts val="60"/>
              </a:spcBef>
            </a:pPr>
            <a:endParaRPr lang="es-ES" sz="1100" b="1" spc="-30" dirty="0">
              <a:latin typeface="Trebuchet MS" panose="020B0603020202020204" pitchFamily="34" charset="0"/>
              <a:cs typeface="Arial MT"/>
            </a:endParaRPr>
          </a:p>
          <a:p>
            <a:pPr marL="12700" marR="5080">
              <a:lnSpc>
                <a:spcPct val="103899"/>
              </a:lnSpc>
              <a:spcBef>
                <a:spcPts val="60"/>
              </a:spcBef>
            </a:pPr>
            <a:r>
              <a:rPr lang="es-ES" sz="1100" b="1" spc="-30" dirty="0" smtClean="0">
                <a:latin typeface="Trebuchet MS" panose="020B0603020202020204" pitchFamily="34" charset="0"/>
                <a:cs typeface="Arial MT"/>
              </a:rPr>
              <a:t>Figura 11.16 </a:t>
            </a:r>
            <a:r>
              <a:rPr lang="es-ES" sz="1100" b="1" spc="-30" dirty="0">
                <a:latin typeface="Trebuchet MS" panose="020B0603020202020204" pitchFamily="34" charset="0"/>
                <a:cs typeface="Arial MT"/>
              </a:rPr>
              <a:t>Corrientes de </a:t>
            </a:r>
            <a:r>
              <a:rPr lang="es-ES" sz="1100" b="1" spc="-30" dirty="0" smtClean="0">
                <a:latin typeface="Trebuchet MS" panose="020B0603020202020204" pitchFamily="34" charset="0"/>
                <a:cs typeface="Arial MT"/>
              </a:rPr>
              <a:t>apertura </a:t>
            </a:r>
            <a:r>
              <a:rPr lang="es-ES" sz="1100" b="1" spc="-30" dirty="0">
                <a:latin typeface="Trebuchet MS" panose="020B0603020202020204" pitchFamily="34" charset="0"/>
                <a:cs typeface="Arial MT"/>
              </a:rPr>
              <a:t>de los equipos de protección</a:t>
            </a:r>
          </a:p>
          <a:p>
            <a:pPr marL="12700" marR="5080">
              <a:lnSpc>
                <a:spcPct val="103899"/>
              </a:lnSpc>
              <a:spcBef>
                <a:spcPts val="60"/>
              </a:spcBef>
            </a:pPr>
            <a:endParaRPr lang="es-ES" sz="1100" spc="-30" dirty="0">
              <a:latin typeface="Trebuchet MS" panose="020B0603020202020204" pitchFamily="34" charset="0"/>
              <a:cs typeface="Arial MT"/>
            </a:endParaRPr>
          </a:p>
          <a:p>
            <a:pPr marL="12700" marR="5080">
              <a:lnSpc>
                <a:spcPct val="103899"/>
              </a:lnSpc>
              <a:spcBef>
                <a:spcPts val="60"/>
              </a:spcBef>
            </a:pPr>
            <a:endParaRPr sz="800" dirty="0">
              <a:latin typeface="Arial MT"/>
              <a:cs typeface="Arial MT"/>
            </a:endParaRPr>
          </a:p>
        </p:txBody>
      </p:sp>
      <p:sp>
        <p:nvSpPr>
          <p:cNvPr id="86" name="Rectángulo 85"/>
          <p:cNvSpPr/>
          <p:nvPr/>
        </p:nvSpPr>
        <p:spPr>
          <a:xfrm>
            <a:off x="228600" y="266700"/>
            <a:ext cx="2464777" cy="261610"/>
          </a:xfrm>
          <a:prstGeom prst="rect">
            <a:avLst/>
          </a:prstGeom>
        </p:spPr>
        <p:txBody>
          <a:bodyPr wrap="none">
            <a:spAutoFit/>
          </a:bodyPr>
          <a:lstStyle/>
          <a:p>
            <a:pPr>
              <a:lnSpc>
                <a:spcPct val="100000"/>
              </a:lnSpc>
            </a:pPr>
            <a:r>
              <a:rPr lang="es-ES" sz="1100" b="1" spc="-20" dirty="0">
                <a:latin typeface="Trebuchet MS" panose="020B0603020202020204" pitchFamily="34" charset="0"/>
                <a:cs typeface="Arial MT"/>
              </a:rPr>
              <a:t>7. </a:t>
            </a:r>
            <a:r>
              <a:rPr lang="es-ES" sz="1100" b="1" spc="-20" dirty="0" smtClean="0">
                <a:latin typeface="Trebuchet MS" panose="020B0603020202020204" pitchFamily="34" charset="0"/>
                <a:cs typeface="Arial MT"/>
              </a:rPr>
              <a:t>Selección </a:t>
            </a:r>
            <a:r>
              <a:rPr lang="es-ES" sz="1100" b="1" spc="-20" dirty="0">
                <a:latin typeface="Trebuchet MS" panose="020B0603020202020204" pitchFamily="34" charset="0"/>
                <a:cs typeface="Arial MT"/>
              </a:rPr>
              <a:t>de fusible o disyuntor</a:t>
            </a:r>
            <a:endParaRPr lang="es-ES" sz="1100" b="1" dirty="0">
              <a:latin typeface="Trebuchet MS" panose="020B0603020202020204" pitchFamily="34" charset="0"/>
              <a:cs typeface="Arial MT"/>
            </a:endParaRPr>
          </a:p>
        </p:txBody>
      </p:sp>
      <p:pic>
        <p:nvPicPr>
          <p:cNvPr id="87" name="Imagen 86"/>
          <p:cNvPicPr>
            <a:picLocks noChangeAspect="1"/>
          </p:cNvPicPr>
          <p:nvPr/>
        </p:nvPicPr>
        <p:blipFill>
          <a:blip r:embed="rId2"/>
          <a:stretch>
            <a:fillRect/>
          </a:stretch>
        </p:blipFill>
        <p:spPr>
          <a:xfrm>
            <a:off x="533400" y="604510"/>
            <a:ext cx="2159977" cy="1338590"/>
          </a:xfrm>
          <a:prstGeom prst="rect">
            <a:avLst/>
          </a:prstGeom>
        </p:spPr>
      </p:pic>
      <p:pic>
        <p:nvPicPr>
          <p:cNvPr id="88" name="Imagen 87"/>
          <p:cNvPicPr>
            <a:picLocks noChangeAspect="1"/>
          </p:cNvPicPr>
          <p:nvPr/>
        </p:nvPicPr>
        <p:blipFill>
          <a:blip r:embed="rId3"/>
          <a:stretch>
            <a:fillRect/>
          </a:stretch>
        </p:blipFill>
        <p:spPr>
          <a:xfrm>
            <a:off x="561975" y="1951936"/>
            <a:ext cx="2131402" cy="927159"/>
          </a:xfrm>
          <a:prstGeom prst="rect">
            <a:avLst/>
          </a:prstGeom>
        </p:spPr>
      </p:pic>
      <p:pic>
        <p:nvPicPr>
          <p:cNvPr id="89" name="Imagen 88"/>
          <p:cNvPicPr>
            <a:picLocks noChangeAspect="1"/>
          </p:cNvPicPr>
          <p:nvPr/>
        </p:nvPicPr>
        <p:blipFill>
          <a:blip r:embed="rId4"/>
          <a:stretch>
            <a:fillRect/>
          </a:stretch>
        </p:blipFill>
        <p:spPr>
          <a:xfrm>
            <a:off x="4648200" y="397505"/>
            <a:ext cx="4257675" cy="3248025"/>
          </a:xfrm>
          <a:prstGeom prst="rect">
            <a:avLst/>
          </a:prstGeom>
        </p:spPr>
      </p:pic>
      <p:sp>
        <p:nvSpPr>
          <p:cNvPr id="90" name="Rectángulo 89"/>
          <p:cNvSpPr/>
          <p:nvPr/>
        </p:nvSpPr>
        <p:spPr>
          <a:xfrm>
            <a:off x="4333875" y="3543300"/>
            <a:ext cx="4572000" cy="1011174"/>
          </a:xfrm>
          <a:prstGeom prst="rect">
            <a:avLst/>
          </a:prstGeom>
        </p:spPr>
        <p:txBody>
          <a:bodyPr>
            <a:spAutoFit/>
          </a:bodyPr>
          <a:lstStyle/>
          <a:p>
            <a:pPr marL="12700" marR="5080" algn="ctr">
              <a:lnSpc>
                <a:spcPct val="103899"/>
              </a:lnSpc>
              <a:spcBef>
                <a:spcPts val="60"/>
              </a:spcBef>
            </a:pPr>
            <a:r>
              <a:rPr lang="es-ES" sz="1100" b="1" spc="-30" dirty="0">
                <a:latin typeface="Trebuchet MS" panose="020B0603020202020204" pitchFamily="34" charset="0"/>
                <a:cs typeface="Arial MT"/>
              </a:rPr>
              <a:t>Figura 11.15 Coordinación de las características de los equipos de protección contra </a:t>
            </a:r>
            <a:r>
              <a:rPr lang="es-ES" sz="1100" b="1" spc="-30" dirty="0" err="1" smtClean="0">
                <a:latin typeface="Trebuchet MS" panose="020B0603020202020204" pitchFamily="34" charset="0"/>
                <a:cs typeface="Arial MT"/>
              </a:rPr>
              <a:t>sobrecorriente</a:t>
            </a:r>
            <a:endParaRPr lang="es-ES" sz="1100" b="1" spc="-30" dirty="0" smtClean="0">
              <a:latin typeface="Trebuchet MS" panose="020B0603020202020204" pitchFamily="34" charset="0"/>
              <a:cs typeface="Arial MT"/>
            </a:endParaRPr>
          </a:p>
          <a:p>
            <a:pPr marL="12700" marR="5080" algn="just">
              <a:lnSpc>
                <a:spcPct val="103899"/>
              </a:lnSpc>
              <a:spcBef>
                <a:spcPts val="60"/>
              </a:spcBef>
            </a:pPr>
            <a:endParaRPr lang="es-ES" sz="1100" b="1" spc="-30" dirty="0">
              <a:latin typeface="Trebuchet MS" panose="020B0603020202020204" pitchFamily="34" charset="0"/>
              <a:cs typeface="Arial MT"/>
            </a:endParaRPr>
          </a:p>
          <a:p>
            <a:pPr marL="12700" marR="5080" algn="just">
              <a:lnSpc>
                <a:spcPct val="103899"/>
              </a:lnSpc>
              <a:spcBef>
                <a:spcPts val="60"/>
              </a:spcBef>
            </a:pPr>
            <a:r>
              <a:rPr lang="es-ES" sz="1100" b="1" spc="-30" dirty="0" smtClean="0">
                <a:latin typeface="Trebuchet MS" panose="020B0603020202020204" pitchFamily="34" charset="0"/>
                <a:cs typeface="Arial MT"/>
              </a:rPr>
              <a:t>8. Factor de agrupamiento y temperatura</a:t>
            </a:r>
          </a:p>
          <a:p>
            <a:pPr marL="12700" marR="5080" algn="just">
              <a:lnSpc>
                <a:spcPct val="103899"/>
              </a:lnSpc>
              <a:spcBef>
                <a:spcPts val="60"/>
              </a:spcBef>
            </a:pPr>
            <a:r>
              <a:rPr lang="es-ES" sz="1100" spc="-30" dirty="0" smtClean="0">
                <a:latin typeface="Trebuchet MS" panose="020B0603020202020204" pitchFamily="34" charset="0"/>
                <a:cs typeface="Arial MT"/>
              </a:rPr>
              <a:t>Líneas en conductos</a:t>
            </a:r>
            <a:endParaRPr lang="es-ES" sz="1100" spc="-30" dirty="0">
              <a:latin typeface="Trebuchet MS" panose="020B0603020202020204" pitchFamily="34" charset="0"/>
              <a:cs typeface="Arial MT"/>
            </a:endParaRPr>
          </a:p>
        </p:txBody>
      </p:sp>
      <p:pic>
        <p:nvPicPr>
          <p:cNvPr id="91" name="Imagen 90"/>
          <p:cNvPicPr>
            <a:picLocks noChangeAspect="1"/>
          </p:cNvPicPr>
          <p:nvPr/>
        </p:nvPicPr>
        <p:blipFill>
          <a:blip r:embed="rId5"/>
          <a:stretch>
            <a:fillRect/>
          </a:stretch>
        </p:blipFill>
        <p:spPr>
          <a:xfrm>
            <a:off x="451340" y="2933700"/>
            <a:ext cx="3481387" cy="2269495"/>
          </a:xfrm>
          <a:prstGeom prst="rect">
            <a:avLst/>
          </a:prstGeom>
        </p:spPr>
      </p:pic>
      <p:pic>
        <p:nvPicPr>
          <p:cNvPr id="92" name="Imagen 91"/>
          <p:cNvPicPr>
            <a:picLocks noChangeAspect="1"/>
          </p:cNvPicPr>
          <p:nvPr/>
        </p:nvPicPr>
        <p:blipFill>
          <a:blip r:embed="rId6"/>
          <a:stretch>
            <a:fillRect/>
          </a:stretch>
        </p:blipFill>
        <p:spPr>
          <a:xfrm>
            <a:off x="4419600" y="4593595"/>
            <a:ext cx="1076325" cy="609600"/>
          </a:xfrm>
          <a:prstGeom prst="rect">
            <a:avLst/>
          </a:prstGeom>
        </p:spPr>
      </p:pic>
      <p:pic>
        <p:nvPicPr>
          <p:cNvPr id="93" name="Imagen 92"/>
          <p:cNvPicPr>
            <a:picLocks noChangeAspect="1"/>
          </p:cNvPicPr>
          <p:nvPr/>
        </p:nvPicPr>
        <p:blipFill>
          <a:blip r:embed="rId7"/>
          <a:stretch>
            <a:fillRect/>
          </a:stretch>
        </p:blipFill>
        <p:spPr>
          <a:xfrm>
            <a:off x="6172200" y="4458211"/>
            <a:ext cx="2286000" cy="901453"/>
          </a:xfrm>
          <a:prstGeom prst="rect">
            <a:avLst/>
          </a:prstGeom>
        </p:spPr>
      </p:pic>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312179" y="3051912"/>
            <a:ext cx="4604251" cy="153888"/>
          </a:xfrm>
          <a:prstGeom prst="rect">
            <a:avLst/>
          </a:prstGeom>
        </p:spPr>
        <p:txBody>
          <a:bodyPr vert="horz" wrap="square" lIns="0" tIns="15240" rIns="0" bIns="0" rtlCol="0">
            <a:spAutoFit/>
          </a:bodyPr>
          <a:lstStyle/>
          <a:p>
            <a:pPr marL="240666" lvl="1">
              <a:lnSpc>
                <a:spcPct val="100000"/>
              </a:lnSpc>
              <a:spcBef>
                <a:spcPts val="715"/>
              </a:spcBef>
              <a:tabLst>
                <a:tab pos="361315" algn="l"/>
              </a:tabLst>
            </a:pPr>
            <a:r>
              <a:rPr sz="900" spc="-35" dirty="0" smtClean="0">
                <a:latin typeface="Arial MT"/>
                <a:cs typeface="Arial MT"/>
              </a:rPr>
              <a:t>:</a:t>
            </a:r>
            <a:endParaRPr sz="900" dirty="0">
              <a:latin typeface="Arial MT"/>
              <a:cs typeface="Arial MT"/>
            </a:endParaRPr>
          </a:p>
        </p:txBody>
      </p:sp>
      <p:sp>
        <p:nvSpPr>
          <p:cNvPr id="35" name="Rectángulo 34"/>
          <p:cNvSpPr/>
          <p:nvPr/>
        </p:nvSpPr>
        <p:spPr>
          <a:xfrm>
            <a:off x="152400" y="594957"/>
            <a:ext cx="8686800" cy="4154984"/>
          </a:xfrm>
          <a:prstGeom prst="rect">
            <a:avLst/>
          </a:prstGeom>
        </p:spPr>
        <p:txBody>
          <a:bodyPr wrap="square">
            <a:spAutoFit/>
          </a:bodyPr>
          <a:lstStyle/>
          <a:p>
            <a:pPr marL="228600" indent="-228600">
              <a:lnSpc>
                <a:spcPct val="100000"/>
              </a:lnSpc>
              <a:spcBef>
                <a:spcPts val="45"/>
              </a:spcBef>
              <a:buFont typeface="+mj-lt"/>
              <a:buAutoNum type="arabicPeriod" startAt="9"/>
            </a:pPr>
            <a:r>
              <a:rPr lang="es-ES" sz="1100" b="1" dirty="0">
                <a:latin typeface="Arial MT"/>
                <a:cs typeface="Arial MT"/>
              </a:rPr>
              <a:t>Cálculo de caída de tensión a 20 ˚C y </a:t>
            </a:r>
            <a:r>
              <a:rPr lang="es-ES" sz="1100" b="1" dirty="0" err="1">
                <a:latin typeface="Arial MT"/>
                <a:cs typeface="Arial MT"/>
              </a:rPr>
              <a:t>cos</a:t>
            </a:r>
            <a:r>
              <a:rPr lang="es-ES" sz="1100" b="1" dirty="0">
                <a:latin typeface="Arial MT"/>
                <a:cs typeface="Arial MT"/>
              </a:rPr>
              <a:t> φ =</a:t>
            </a:r>
            <a:r>
              <a:rPr lang="es-ES" sz="1100" b="1" dirty="0" smtClean="0">
                <a:latin typeface="Arial MT"/>
                <a:cs typeface="Arial MT"/>
              </a:rPr>
              <a:t>1</a:t>
            </a:r>
          </a:p>
          <a:p>
            <a:pPr>
              <a:lnSpc>
                <a:spcPct val="100000"/>
              </a:lnSpc>
              <a:spcBef>
                <a:spcPts val="45"/>
              </a:spcBef>
            </a:pPr>
            <a:endParaRPr lang="es-ES" sz="1100" dirty="0">
              <a:latin typeface="Arial MT"/>
              <a:cs typeface="Arial MT"/>
            </a:endParaRPr>
          </a:p>
          <a:p>
            <a:pPr marL="228600" indent="-228600">
              <a:lnSpc>
                <a:spcPct val="100000"/>
              </a:lnSpc>
              <a:spcBef>
                <a:spcPts val="45"/>
              </a:spcBef>
              <a:buAutoNum type="alphaLcParenR"/>
            </a:pPr>
            <a:r>
              <a:rPr lang="es-ES" sz="1100" b="1" dirty="0" smtClean="0">
                <a:latin typeface="Arial MT"/>
                <a:cs typeface="Arial MT"/>
              </a:rPr>
              <a:t>Sistema </a:t>
            </a:r>
            <a:r>
              <a:rPr lang="es-ES" sz="1100" b="1" dirty="0">
                <a:latin typeface="Arial MT"/>
                <a:cs typeface="Arial MT"/>
              </a:rPr>
              <a:t>de distribución de medidores de panel de servicio (Figura 11.14</a:t>
            </a:r>
            <a:r>
              <a:rPr lang="es-ES" sz="1100" b="1" dirty="0" smtClean="0">
                <a:latin typeface="Arial MT"/>
                <a:cs typeface="Arial MT"/>
              </a:rPr>
              <a:t>)</a:t>
            </a:r>
          </a:p>
          <a:p>
            <a:pPr marL="228600" indent="-228600">
              <a:lnSpc>
                <a:spcPct val="100000"/>
              </a:lnSpc>
              <a:spcBef>
                <a:spcPts val="45"/>
              </a:spcBef>
              <a:buAutoNum type="alphaLcParenR"/>
            </a:pPr>
            <a:endParaRPr lang="es-ES" sz="1100" dirty="0">
              <a:latin typeface="Arial MT"/>
              <a:cs typeface="Arial MT"/>
            </a:endParaRPr>
          </a:p>
          <a:p>
            <a:pPr marL="228600" indent="-228600">
              <a:lnSpc>
                <a:spcPct val="100000"/>
              </a:lnSpc>
              <a:spcBef>
                <a:spcPts val="45"/>
              </a:spcBef>
              <a:buAutoNum type="alphaLcParenR"/>
            </a:pPr>
            <a:endParaRPr lang="es-ES" sz="1100" dirty="0" smtClean="0">
              <a:latin typeface="Arial MT"/>
              <a:cs typeface="Arial MT"/>
            </a:endParaRPr>
          </a:p>
          <a:p>
            <a:pPr marL="228600" indent="-228600">
              <a:lnSpc>
                <a:spcPct val="100000"/>
              </a:lnSpc>
              <a:spcBef>
                <a:spcPts val="45"/>
              </a:spcBef>
              <a:buAutoNum type="alphaLcParenR"/>
            </a:pPr>
            <a:endParaRPr lang="es-ES" sz="1100" dirty="0">
              <a:latin typeface="Arial MT"/>
              <a:cs typeface="Arial MT"/>
            </a:endParaRPr>
          </a:p>
          <a:p>
            <a:pPr marL="228600" indent="-228600">
              <a:lnSpc>
                <a:spcPct val="100000"/>
              </a:lnSpc>
              <a:spcBef>
                <a:spcPts val="45"/>
              </a:spcBef>
              <a:buAutoNum type="alphaLcParenR"/>
            </a:pPr>
            <a:endParaRPr lang="es-ES" sz="1100" dirty="0" smtClean="0">
              <a:latin typeface="Arial MT"/>
              <a:cs typeface="Arial MT"/>
            </a:endParaRPr>
          </a:p>
          <a:p>
            <a:pPr>
              <a:lnSpc>
                <a:spcPct val="100000"/>
              </a:lnSpc>
              <a:spcBef>
                <a:spcPts val="45"/>
              </a:spcBef>
            </a:pPr>
            <a:r>
              <a:rPr lang="es-ES" sz="1100" dirty="0" smtClean="0">
                <a:latin typeface="Arial MT"/>
                <a:cs typeface="Arial MT"/>
              </a:rPr>
              <a:t>De </a:t>
            </a:r>
            <a:r>
              <a:rPr lang="es-ES" sz="1100" dirty="0">
                <a:latin typeface="Arial MT"/>
                <a:cs typeface="Arial MT"/>
              </a:rPr>
              <a:t>acuerdo con las condiciones técnicas para las conexiones, solo se permite un 0,5 </a:t>
            </a:r>
            <a:r>
              <a:rPr lang="es-ES" sz="1100" dirty="0" smtClean="0">
                <a:latin typeface="Arial MT"/>
                <a:cs typeface="Arial MT"/>
              </a:rPr>
              <a:t>%.</a:t>
            </a:r>
          </a:p>
          <a:p>
            <a:pPr>
              <a:lnSpc>
                <a:spcPct val="100000"/>
              </a:lnSpc>
              <a:spcBef>
                <a:spcPts val="45"/>
              </a:spcBef>
            </a:pPr>
            <a:endParaRPr lang="es-ES" sz="1100" dirty="0">
              <a:latin typeface="Arial MT"/>
              <a:cs typeface="Arial MT"/>
            </a:endParaRPr>
          </a:p>
          <a:p>
            <a:pPr>
              <a:lnSpc>
                <a:spcPct val="100000"/>
              </a:lnSpc>
              <a:spcBef>
                <a:spcPts val="45"/>
              </a:spcBef>
            </a:pPr>
            <a:r>
              <a:rPr lang="es-ES" sz="1100" b="1" dirty="0">
                <a:latin typeface="Arial MT"/>
                <a:cs typeface="Arial MT"/>
              </a:rPr>
              <a:t>b) </a:t>
            </a:r>
            <a:r>
              <a:rPr lang="es-ES" sz="1100" b="1" dirty="0" smtClean="0">
                <a:latin typeface="Arial MT"/>
                <a:cs typeface="Arial MT"/>
              </a:rPr>
              <a:t>  Distribución </a:t>
            </a:r>
            <a:r>
              <a:rPr lang="es-ES" sz="1100" b="1" dirty="0">
                <a:latin typeface="Arial MT"/>
                <a:cs typeface="Arial MT"/>
              </a:rPr>
              <a:t>de medidores de tablero de servicio - </a:t>
            </a:r>
            <a:r>
              <a:rPr lang="es-ES" sz="1100" b="1" dirty="0" err="1">
                <a:latin typeface="Arial MT"/>
                <a:cs typeface="Arial MT"/>
              </a:rPr>
              <a:t>subdistribución</a:t>
            </a:r>
            <a:r>
              <a:rPr lang="es-ES" sz="1100" b="1" dirty="0">
                <a:latin typeface="Arial MT"/>
                <a:cs typeface="Arial MT"/>
              </a:rPr>
              <a:t>:</a:t>
            </a:r>
          </a:p>
          <a:p>
            <a:pPr>
              <a:lnSpc>
                <a:spcPct val="100000"/>
              </a:lnSpc>
              <a:spcBef>
                <a:spcPts val="45"/>
              </a:spcBef>
            </a:pPr>
            <a:endParaRPr lang="es-ES" sz="1100" dirty="0" smtClean="0">
              <a:latin typeface="Arial MT"/>
              <a:cs typeface="Arial MT"/>
            </a:endParaRPr>
          </a:p>
          <a:p>
            <a:pPr>
              <a:lnSpc>
                <a:spcPct val="100000"/>
              </a:lnSpc>
              <a:spcBef>
                <a:spcPts val="45"/>
              </a:spcBef>
            </a:pPr>
            <a:endParaRPr lang="es-ES" sz="1100" dirty="0">
              <a:latin typeface="Arial MT"/>
              <a:cs typeface="Arial MT"/>
            </a:endParaRPr>
          </a:p>
          <a:p>
            <a:pPr>
              <a:lnSpc>
                <a:spcPct val="100000"/>
              </a:lnSpc>
              <a:spcBef>
                <a:spcPts val="45"/>
              </a:spcBef>
            </a:pPr>
            <a:endParaRPr lang="es-ES" sz="1100" dirty="0" smtClean="0">
              <a:latin typeface="Arial MT"/>
              <a:cs typeface="Arial MT"/>
            </a:endParaRPr>
          </a:p>
          <a:p>
            <a:pPr>
              <a:lnSpc>
                <a:spcPct val="100000"/>
              </a:lnSpc>
              <a:spcBef>
                <a:spcPts val="45"/>
              </a:spcBef>
            </a:pPr>
            <a:endParaRPr lang="es-ES" sz="1100" dirty="0">
              <a:latin typeface="Arial MT"/>
              <a:cs typeface="Arial MT"/>
            </a:endParaRPr>
          </a:p>
          <a:p>
            <a:pPr>
              <a:lnSpc>
                <a:spcPct val="100000"/>
              </a:lnSpc>
              <a:spcBef>
                <a:spcPts val="45"/>
              </a:spcBef>
            </a:pPr>
            <a:r>
              <a:rPr lang="es-ES" sz="1100" b="1" dirty="0" smtClean="0">
                <a:latin typeface="Arial MT"/>
                <a:cs typeface="Arial MT"/>
              </a:rPr>
              <a:t>c</a:t>
            </a:r>
            <a:r>
              <a:rPr lang="es-ES" sz="1100" b="1" dirty="0">
                <a:latin typeface="Arial MT"/>
                <a:cs typeface="Arial MT"/>
              </a:rPr>
              <a:t>) </a:t>
            </a:r>
            <a:r>
              <a:rPr lang="es-ES" sz="1100" b="1" dirty="0" smtClean="0">
                <a:latin typeface="Arial MT"/>
                <a:cs typeface="Arial MT"/>
              </a:rPr>
              <a:t>  </a:t>
            </a:r>
            <a:r>
              <a:rPr lang="es-ES" sz="1100" b="1" dirty="0" err="1" smtClean="0">
                <a:latin typeface="Arial MT"/>
                <a:cs typeface="Arial MT"/>
              </a:rPr>
              <a:t>Subdistribución</a:t>
            </a:r>
            <a:r>
              <a:rPr lang="es-ES" sz="1100" b="1" dirty="0" smtClean="0">
                <a:latin typeface="Arial MT"/>
                <a:cs typeface="Arial MT"/>
              </a:rPr>
              <a:t> </a:t>
            </a:r>
            <a:r>
              <a:rPr lang="es-ES" sz="1100" b="1" dirty="0">
                <a:latin typeface="Arial MT"/>
                <a:cs typeface="Arial MT"/>
              </a:rPr>
              <a:t>– circuitos finales:</a:t>
            </a:r>
          </a:p>
          <a:p>
            <a:pPr>
              <a:lnSpc>
                <a:spcPct val="100000"/>
              </a:lnSpc>
              <a:spcBef>
                <a:spcPts val="45"/>
              </a:spcBef>
            </a:pPr>
            <a:endParaRPr lang="es-ES" sz="1100" dirty="0" smtClean="0">
              <a:latin typeface="Arial MT"/>
              <a:cs typeface="Arial MT"/>
            </a:endParaRPr>
          </a:p>
          <a:p>
            <a:pPr>
              <a:lnSpc>
                <a:spcPct val="100000"/>
              </a:lnSpc>
              <a:spcBef>
                <a:spcPts val="45"/>
              </a:spcBef>
            </a:pPr>
            <a:endParaRPr lang="es-ES" sz="1100" dirty="0">
              <a:latin typeface="Arial MT"/>
              <a:cs typeface="Arial MT"/>
            </a:endParaRPr>
          </a:p>
          <a:p>
            <a:pPr>
              <a:lnSpc>
                <a:spcPct val="100000"/>
              </a:lnSpc>
              <a:spcBef>
                <a:spcPts val="45"/>
              </a:spcBef>
            </a:pPr>
            <a:endParaRPr lang="es-ES" sz="1100" dirty="0" smtClean="0">
              <a:latin typeface="Arial MT"/>
              <a:cs typeface="Arial MT"/>
            </a:endParaRPr>
          </a:p>
          <a:p>
            <a:pPr>
              <a:lnSpc>
                <a:spcPct val="100000"/>
              </a:lnSpc>
              <a:spcBef>
                <a:spcPts val="45"/>
              </a:spcBef>
            </a:pPr>
            <a:endParaRPr lang="es-ES" sz="1100" dirty="0">
              <a:latin typeface="Arial MT"/>
              <a:cs typeface="Arial MT"/>
            </a:endParaRPr>
          </a:p>
          <a:p>
            <a:pPr>
              <a:lnSpc>
                <a:spcPct val="100000"/>
              </a:lnSpc>
              <a:spcBef>
                <a:spcPts val="45"/>
              </a:spcBef>
            </a:pPr>
            <a:r>
              <a:rPr lang="es-ES" sz="1100" dirty="0">
                <a:latin typeface="Arial MT"/>
                <a:cs typeface="Arial MT"/>
              </a:rPr>
              <a:t>La suma de todas las caídas de tensión es:</a:t>
            </a:r>
          </a:p>
          <a:p>
            <a:pPr>
              <a:lnSpc>
                <a:spcPct val="100000"/>
              </a:lnSpc>
              <a:spcBef>
                <a:spcPts val="45"/>
              </a:spcBef>
            </a:pPr>
            <a:endParaRPr lang="es-ES" sz="1100" b="1" dirty="0">
              <a:latin typeface="Arial MT"/>
              <a:cs typeface="Arial MT"/>
            </a:endParaRPr>
          </a:p>
          <a:p>
            <a:pPr>
              <a:lnSpc>
                <a:spcPct val="100000"/>
              </a:lnSpc>
              <a:spcBef>
                <a:spcPts val="45"/>
              </a:spcBef>
            </a:pPr>
            <a:r>
              <a:rPr lang="es-ES" sz="1100" b="1" dirty="0">
                <a:latin typeface="Arial MT"/>
                <a:cs typeface="Arial MT"/>
              </a:rPr>
              <a:t>0,49 % + 0,73 % + 1 % = 2,22 </a:t>
            </a:r>
            <a:r>
              <a:rPr lang="es-ES" sz="1100" b="1" dirty="0" smtClean="0">
                <a:latin typeface="Arial MT"/>
                <a:cs typeface="Arial MT"/>
              </a:rPr>
              <a:t>%</a:t>
            </a:r>
          </a:p>
          <a:p>
            <a:pPr>
              <a:lnSpc>
                <a:spcPct val="100000"/>
              </a:lnSpc>
              <a:spcBef>
                <a:spcPts val="45"/>
              </a:spcBef>
            </a:pPr>
            <a:endParaRPr lang="es-ES" sz="1100" dirty="0">
              <a:latin typeface="Arial MT"/>
              <a:cs typeface="Arial MT"/>
            </a:endParaRPr>
          </a:p>
          <a:p>
            <a:pPr>
              <a:lnSpc>
                <a:spcPct val="100000"/>
              </a:lnSpc>
              <a:spcBef>
                <a:spcPts val="45"/>
              </a:spcBef>
            </a:pPr>
            <a:r>
              <a:rPr lang="es-ES" sz="1100" b="1" dirty="0">
                <a:latin typeface="Arial MT"/>
                <a:cs typeface="Arial MT"/>
              </a:rPr>
              <a:t>(el máximo permitido es 4 %).</a:t>
            </a:r>
            <a:endParaRPr lang="en-US" sz="900" b="1" dirty="0">
              <a:latin typeface="Arial MT"/>
              <a:cs typeface="Arial MT"/>
            </a:endParaRPr>
          </a:p>
        </p:txBody>
      </p:sp>
      <p:pic>
        <p:nvPicPr>
          <p:cNvPr id="36" name="Imagen 35"/>
          <p:cNvPicPr>
            <a:picLocks noChangeAspect="1"/>
          </p:cNvPicPr>
          <p:nvPr/>
        </p:nvPicPr>
        <p:blipFill>
          <a:blip r:embed="rId2"/>
          <a:stretch>
            <a:fillRect/>
          </a:stretch>
        </p:blipFill>
        <p:spPr>
          <a:xfrm>
            <a:off x="685800" y="1181100"/>
            <a:ext cx="2667000" cy="533400"/>
          </a:xfrm>
          <a:prstGeom prst="rect">
            <a:avLst/>
          </a:prstGeom>
        </p:spPr>
      </p:pic>
      <p:pic>
        <p:nvPicPr>
          <p:cNvPr id="37" name="Imagen 36"/>
          <p:cNvPicPr>
            <a:picLocks noChangeAspect="1"/>
          </p:cNvPicPr>
          <p:nvPr/>
        </p:nvPicPr>
        <p:blipFill>
          <a:blip r:embed="rId3"/>
          <a:stretch>
            <a:fillRect/>
          </a:stretch>
        </p:blipFill>
        <p:spPr>
          <a:xfrm>
            <a:off x="685800" y="2409009"/>
            <a:ext cx="2667000" cy="524692"/>
          </a:xfrm>
          <a:prstGeom prst="rect">
            <a:avLst/>
          </a:prstGeom>
        </p:spPr>
      </p:pic>
      <p:pic>
        <p:nvPicPr>
          <p:cNvPr id="38" name="Imagen 37"/>
          <p:cNvPicPr>
            <a:picLocks noChangeAspect="1"/>
          </p:cNvPicPr>
          <p:nvPr/>
        </p:nvPicPr>
        <p:blipFill>
          <a:blip r:embed="rId4"/>
          <a:stretch>
            <a:fillRect/>
          </a:stretch>
        </p:blipFill>
        <p:spPr>
          <a:xfrm>
            <a:off x="685801" y="3205801"/>
            <a:ext cx="2667000" cy="489900"/>
          </a:xfrm>
          <a:prstGeom prst="rect">
            <a:avLst/>
          </a:prstGeom>
        </p:spPr>
      </p:pic>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831698"/>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228600" y="266700"/>
            <a:ext cx="8686800" cy="5537412"/>
          </a:xfrm>
          <a:prstGeom prst="rect">
            <a:avLst/>
          </a:prstGeom>
        </p:spPr>
        <p:txBody>
          <a:bodyPr vert="horz" wrap="square" lIns="0" tIns="33019" rIns="0" bIns="0" rtlCol="0">
            <a:spAutoFit/>
          </a:bodyPr>
          <a:lstStyle/>
          <a:p>
            <a:pPr marL="12700" algn="just">
              <a:lnSpc>
                <a:spcPct val="100000"/>
              </a:lnSpc>
              <a:spcBef>
                <a:spcPts val="259"/>
              </a:spcBef>
            </a:pPr>
            <a:r>
              <a:rPr lang="es-ES" sz="2000" b="1" spc="114" dirty="0">
                <a:latin typeface="Trebuchet MS" panose="020B0603020202020204" pitchFamily="34" charset="0"/>
                <a:cs typeface="Arial MT"/>
              </a:rPr>
              <a:t>12 Cálculo de Corrientes de Cortocircuito en Redes Trifásicas</a:t>
            </a:r>
          </a:p>
          <a:p>
            <a:pPr marL="12700" algn="just">
              <a:lnSpc>
                <a:spcPct val="100000"/>
              </a:lnSpc>
              <a:spcBef>
                <a:spcPts val="259"/>
              </a:spcBef>
            </a:pPr>
            <a:endParaRPr lang="es-ES" sz="1100" spc="114" dirty="0">
              <a:latin typeface="Trebuchet MS" panose="020B0603020202020204" pitchFamily="34" charset="0"/>
              <a:cs typeface="Arial MT"/>
            </a:endParaRPr>
          </a:p>
          <a:p>
            <a:pPr marL="12700" algn="just">
              <a:lnSpc>
                <a:spcPct val="100000"/>
              </a:lnSpc>
              <a:spcBef>
                <a:spcPts val="259"/>
              </a:spcBef>
            </a:pPr>
            <a:r>
              <a:rPr lang="es-ES" sz="1100" b="1" spc="114" dirty="0" smtClean="0">
                <a:latin typeface="Trebuchet MS" panose="020B0603020202020204" pitchFamily="34" charset="0"/>
                <a:cs typeface="Arial MT"/>
              </a:rPr>
              <a:t>IEC </a:t>
            </a:r>
            <a:r>
              <a:rPr lang="es-ES" sz="1100" b="1" spc="114" dirty="0">
                <a:latin typeface="Trebuchet MS" panose="020B0603020202020204" pitchFamily="34" charset="0"/>
                <a:cs typeface="Arial MT"/>
              </a:rPr>
              <a:t>60 909</a:t>
            </a:r>
          </a:p>
          <a:p>
            <a:pPr marL="12700" algn="just">
              <a:spcBef>
                <a:spcPts val="259"/>
              </a:spcBef>
            </a:pPr>
            <a:r>
              <a:rPr lang="es-ES" sz="1100" spc="114" dirty="0" smtClean="0">
                <a:latin typeface="Trebuchet MS" panose="020B0603020202020204" pitchFamily="34" charset="0"/>
                <a:cs typeface="Arial MT"/>
              </a:rPr>
              <a:t>Para </a:t>
            </a:r>
            <a:r>
              <a:rPr lang="es-ES" sz="1100" spc="114" dirty="0">
                <a:latin typeface="Trebuchet MS" panose="020B0603020202020204" pitchFamily="34" charset="0"/>
                <a:cs typeface="Arial MT"/>
              </a:rPr>
              <a:t>el dimensionamiento de sistemas eléctricos para soportar esfuerzos térmicos y mecánicos en condiciones de falla, la corriente de cortocircuito simétrica inicial </a:t>
            </a:r>
            <a:r>
              <a:rPr lang="es-ES" sz="1100" spc="114" dirty="0" smtClean="0">
                <a:latin typeface="Trebuchet MS" panose="020B0603020202020204" pitchFamily="34" charset="0"/>
                <a:cs typeface="Arial MT"/>
              </a:rPr>
              <a:t>tripolar con </a:t>
            </a:r>
            <a:r>
              <a:rPr lang="es-ES" sz="1100" spc="114" dirty="0">
                <a:latin typeface="Trebuchet MS" panose="020B0603020202020204" pitchFamily="34" charset="0"/>
                <a:cs typeface="Arial MT"/>
              </a:rPr>
              <a:t>el método de fuente de voltaje equivalente en la ubicación de la falla se encuentran en IEC </a:t>
            </a:r>
            <a:r>
              <a:rPr lang="es-ES" sz="1100" spc="114" dirty="0" smtClean="0">
                <a:latin typeface="Trebuchet MS" panose="020B0603020202020204" pitchFamily="34" charset="0"/>
                <a:cs typeface="Arial MT"/>
              </a:rPr>
              <a:t>60909</a:t>
            </a:r>
            <a:r>
              <a:rPr lang="es-ES" sz="1100" spc="114" dirty="0">
                <a:latin typeface="Trebuchet MS" panose="020B0603020202020204" pitchFamily="34" charset="0"/>
                <a:cs typeface="Arial MT"/>
              </a:rPr>
              <a:t>. Este método representa una simplificación, ya que el cálculo es independiente del estado operativo actual y de los flujos de carga futuros. Los parámetros del equipo operativo eléctrico se tienen en cuenta en el cálculo, y todos los alimentadores de la red</a:t>
            </a:r>
            <a:r>
              <a:rPr lang="es-ES" sz="1100" spc="114" dirty="0" smtClean="0">
                <a:latin typeface="Trebuchet MS" panose="020B0603020202020204" pitchFamily="34" charset="0"/>
                <a:cs typeface="Arial MT"/>
              </a:rPr>
              <a:t>, </a:t>
            </a:r>
            <a:r>
              <a:rPr lang="es-ES" sz="1100" spc="114" dirty="0">
                <a:latin typeface="Trebuchet MS" panose="020B0603020202020204" pitchFamily="34" charset="0"/>
                <a:cs typeface="Arial MT"/>
              </a:rPr>
              <a:t>los generadores y los motores están cortocircuitados detrás de sus reactancias internas. </a:t>
            </a:r>
            <a:r>
              <a:rPr lang="es-ES" sz="1100" spc="114" dirty="0" smtClean="0">
                <a:latin typeface="Trebuchet MS" panose="020B0603020202020204" pitchFamily="34" charset="0"/>
                <a:cs typeface="Arial MT"/>
              </a:rPr>
              <a:t>Las </a:t>
            </a:r>
            <a:r>
              <a:rPr lang="es-ES" sz="1100" spc="114" dirty="0">
                <a:latin typeface="Trebuchet MS" panose="020B0603020202020204" pitchFamily="34" charset="0"/>
                <a:cs typeface="Arial MT"/>
              </a:rPr>
              <a:t>la fuente de voltaje equivalente </a:t>
            </a:r>
            <a:r>
              <a:rPr lang="es-ES" sz="1100" spc="114" dirty="0" smtClean="0">
                <a:latin typeface="Trebuchet MS" panose="020B0603020202020204" pitchFamily="34" charset="0"/>
                <a:cs typeface="Arial MT"/>
              </a:rPr>
              <a:t>c Un /</a:t>
            </a:r>
            <a:r>
              <a:rPr lang="es-ES" sz="1100" spc="114" dirty="0" smtClean="0">
                <a:latin typeface="Arial" panose="020B0604020202020204" pitchFamily="34" charset="0"/>
                <a:cs typeface="Arial" panose="020B0604020202020204" pitchFamily="34" charset="0"/>
              </a:rPr>
              <a:t>√</a:t>
            </a:r>
            <a:r>
              <a:rPr lang="es-ES" sz="1100" spc="114" dirty="0" smtClean="0">
                <a:latin typeface="Trebuchet MS" panose="020B0603020202020204" pitchFamily="34" charset="0"/>
                <a:cs typeface="Arial MT"/>
              </a:rPr>
              <a:t>3 </a:t>
            </a:r>
            <a:r>
              <a:rPr lang="es-ES" sz="1100" spc="114" dirty="0">
                <a:latin typeface="Trebuchet MS" panose="020B0603020202020204" pitchFamily="34" charset="0"/>
                <a:cs typeface="Arial MT"/>
              </a:rPr>
              <a:t>es entonces el único voltaje de conducción en la red.</a:t>
            </a:r>
          </a:p>
          <a:p>
            <a:pPr marL="12700" algn="just">
              <a:spcBef>
                <a:spcPts val="259"/>
              </a:spcBef>
            </a:pPr>
            <a:r>
              <a:rPr lang="es-ES" sz="1100" spc="114" dirty="0">
                <a:latin typeface="Trebuchet MS" panose="020B0603020202020204" pitchFamily="34" charset="0"/>
                <a:cs typeface="Arial MT"/>
              </a:rPr>
              <a:t>La mayor corriente de cortocircuito posible I</a:t>
            </a:r>
            <a:r>
              <a:rPr lang="es-ES" sz="1100" spc="114" dirty="0" smtClean="0">
                <a:latin typeface="Trebuchet MS" panose="020B0603020202020204" pitchFamily="34" charset="0"/>
                <a:cs typeface="Arial MT"/>
              </a:rPr>
              <a:t>'‘k3 </a:t>
            </a:r>
            <a:r>
              <a:rPr lang="es-ES" sz="1100" spc="114" dirty="0">
                <a:latin typeface="Trebuchet MS" panose="020B0603020202020204" pitchFamily="34" charset="0"/>
                <a:cs typeface="Arial MT"/>
              </a:rPr>
              <a:t>es el valor que determina </a:t>
            </a:r>
            <a:r>
              <a:rPr lang="es-ES" sz="1100" spc="114" dirty="0" smtClean="0">
                <a:latin typeface="Trebuchet MS" panose="020B0603020202020204" pitchFamily="34" charset="0"/>
                <a:cs typeface="Arial MT"/>
              </a:rPr>
              <a:t>el </a:t>
            </a:r>
            <a:r>
              <a:rPr lang="es-ES" sz="1100" spc="114" dirty="0">
                <a:latin typeface="Trebuchet MS" panose="020B0603020202020204" pitchFamily="34" charset="0"/>
                <a:cs typeface="Arial MT"/>
              </a:rPr>
              <a:t>dimensionamiento del equipo operativo, y la menor corriente de </a:t>
            </a:r>
            <a:r>
              <a:rPr lang="es-ES" sz="1100" spc="114" dirty="0" smtClean="0">
                <a:latin typeface="Trebuchet MS" panose="020B0603020202020204" pitchFamily="34" charset="0"/>
                <a:cs typeface="Arial MT"/>
              </a:rPr>
              <a:t>cortocircuito I'‘k1 </a:t>
            </a:r>
            <a:r>
              <a:rPr lang="es-ES" sz="1100" spc="114" dirty="0">
                <a:latin typeface="Trebuchet MS" panose="020B0603020202020204" pitchFamily="34" charset="0"/>
                <a:cs typeface="Arial MT"/>
              </a:rPr>
              <a:t>es el valor que determina la medida de protección "protección por </a:t>
            </a:r>
            <a:r>
              <a:rPr lang="es-ES" sz="1100" spc="114" dirty="0" smtClean="0">
                <a:latin typeface="Trebuchet MS" panose="020B0603020202020204" pitchFamily="34" charset="0"/>
                <a:cs typeface="Arial MT"/>
              </a:rPr>
              <a:t>apertura" y el ajuste de la </a:t>
            </a:r>
            <a:r>
              <a:rPr lang="es-ES" sz="1100" spc="114" dirty="0">
                <a:latin typeface="Trebuchet MS" panose="020B0603020202020204" pitchFamily="34" charset="0"/>
                <a:cs typeface="Arial MT"/>
              </a:rPr>
              <a:t>protección de la red.</a:t>
            </a:r>
          </a:p>
          <a:p>
            <a:pPr marL="12700" algn="just">
              <a:lnSpc>
                <a:spcPct val="100000"/>
              </a:lnSpc>
              <a:spcBef>
                <a:spcPts val="259"/>
              </a:spcBef>
            </a:pPr>
            <a:r>
              <a:rPr lang="es-ES" sz="1100" spc="114" dirty="0" smtClean="0">
                <a:latin typeface="Trebuchet MS" panose="020B0603020202020204" pitchFamily="34" charset="0"/>
                <a:cs typeface="Arial MT"/>
              </a:rPr>
              <a:t>Excepto </a:t>
            </a:r>
            <a:r>
              <a:rPr lang="es-ES" sz="1100" spc="114" dirty="0">
                <a:latin typeface="Trebuchet MS" panose="020B0603020202020204" pitchFamily="34" charset="0"/>
                <a:cs typeface="Arial MT"/>
              </a:rPr>
              <a:t>por la corriente de cortocircuito de tres polos, todos los tipos de cortocircuito se calculan con el uso </a:t>
            </a:r>
            <a:r>
              <a:rPr lang="es-ES" sz="1100" spc="114" dirty="0" smtClean="0">
                <a:latin typeface="Trebuchet MS" panose="020B0603020202020204" pitchFamily="34" charset="0"/>
                <a:cs typeface="Arial MT"/>
              </a:rPr>
              <a:t>de las </a:t>
            </a:r>
            <a:r>
              <a:rPr lang="es-ES" sz="1100" spc="114" dirty="0">
                <a:latin typeface="Trebuchet MS" panose="020B0603020202020204" pitchFamily="34" charset="0"/>
                <a:cs typeface="Arial MT"/>
              </a:rPr>
              <a:t>componentes </a:t>
            </a:r>
            <a:r>
              <a:rPr lang="es-ES" sz="1100" spc="114" dirty="0" smtClean="0">
                <a:latin typeface="Trebuchet MS" panose="020B0603020202020204" pitchFamily="34" charset="0"/>
                <a:cs typeface="Arial MT"/>
              </a:rPr>
              <a:t>simétricas</a:t>
            </a:r>
            <a:r>
              <a:rPr lang="es-ES" sz="1100" spc="114" dirty="0">
                <a:latin typeface="Trebuchet MS" panose="020B0603020202020204" pitchFamily="34" charset="0"/>
                <a:cs typeface="Arial MT"/>
              </a:rPr>
              <a:t>.</a:t>
            </a:r>
          </a:p>
          <a:p>
            <a:pPr marL="12700" algn="just">
              <a:lnSpc>
                <a:spcPct val="100000"/>
              </a:lnSpc>
              <a:spcBef>
                <a:spcPts val="259"/>
              </a:spcBef>
            </a:pPr>
            <a:r>
              <a:rPr lang="es-ES" sz="1100" spc="114" dirty="0" smtClean="0">
                <a:latin typeface="Trebuchet MS" panose="020B0603020202020204" pitchFamily="34" charset="0"/>
                <a:cs typeface="Arial MT"/>
              </a:rPr>
              <a:t>La IEC 60909 </a:t>
            </a:r>
            <a:r>
              <a:rPr lang="es-ES" sz="1100" spc="114" dirty="0">
                <a:latin typeface="Trebuchet MS" panose="020B0603020202020204" pitchFamily="34" charset="0"/>
                <a:cs typeface="Arial MT"/>
              </a:rPr>
              <a:t>se compone de cuatro secciones principales (HA):</a:t>
            </a:r>
          </a:p>
          <a:p>
            <a:pPr marL="641350" lvl="1" indent="-171450" algn="just">
              <a:spcBef>
                <a:spcPts val="259"/>
              </a:spcBef>
              <a:buFont typeface="Arial" panose="020B0604020202020204" pitchFamily="34" charset="0"/>
              <a:buChar char="•"/>
            </a:pPr>
            <a:r>
              <a:rPr lang="es-ES" sz="1100" b="1" spc="114" dirty="0">
                <a:latin typeface="Trebuchet MS" panose="020B0603020202020204" pitchFamily="34" charset="0"/>
                <a:cs typeface="Arial MT"/>
              </a:rPr>
              <a:t>HA 1: </a:t>
            </a:r>
            <a:r>
              <a:rPr lang="es-ES" sz="1100" b="1" spc="114" dirty="0" smtClean="0">
                <a:latin typeface="Trebuchet MS" panose="020B0603020202020204" pitchFamily="34" charset="0"/>
                <a:cs typeface="Arial MT"/>
              </a:rPr>
              <a:t>   General</a:t>
            </a:r>
            <a:endParaRPr lang="es-ES" sz="1100" b="1" spc="114" dirty="0">
              <a:latin typeface="Trebuchet MS" panose="020B0603020202020204" pitchFamily="34" charset="0"/>
              <a:cs typeface="Arial MT"/>
            </a:endParaRPr>
          </a:p>
          <a:p>
            <a:pPr marL="641350" lvl="1" indent="-171450" algn="just">
              <a:spcBef>
                <a:spcPts val="259"/>
              </a:spcBef>
              <a:buFont typeface="Arial" panose="020B0604020202020204" pitchFamily="34" charset="0"/>
              <a:buChar char="•"/>
            </a:pPr>
            <a:r>
              <a:rPr lang="es-ES" sz="1100" b="1" spc="114" dirty="0">
                <a:latin typeface="Trebuchet MS" panose="020B0603020202020204" pitchFamily="34" charset="0"/>
                <a:cs typeface="Arial MT"/>
              </a:rPr>
              <a:t>HA 2: </a:t>
            </a:r>
            <a:r>
              <a:rPr lang="es-ES" sz="1100" b="1" spc="114" dirty="0" smtClean="0">
                <a:latin typeface="Trebuchet MS" panose="020B0603020202020204" pitchFamily="34" charset="0"/>
                <a:cs typeface="Arial MT"/>
              </a:rPr>
              <a:t>   Propiedades </a:t>
            </a:r>
            <a:r>
              <a:rPr lang="es-ES" sz="1100" b="1" spc="114" dirty="0">
                <a:latin typeface="Trebuchet MS" panose="020B0603020202020204" pitchFamily="34" charset="0"/>
                <a:cs typeface="Arial MT"/>
              </a:rPr>
              <a:t>de las corrientes de cortocircuito. Método de cálculo. </a:t>
            </a:r>
            <a:endParaRPr lang="es-ES" sz="1100" b="1" spc="114" dirty="0" smtClean="0">
              <a:latin typeface="Trebuchet MS" panose="020B0603020202020204" pitchFamily="34" charset="0"/>
              <a:cs typeface="Arial MT"/>
            </a:endParaRPr>
          </a:p>
          <a:p>
            <a:pPr marL="641350" lvl="1" indent="-171450" algn="just">
              <a:spcBef>
                <a:spcPts val="259"/>
              </a:spcBef>
              <a:buFont typeface="Arial" panose="020B0604020202020204" pitchFamily="34" charset="0"/>
              <a:buChar char="•"/>
            </a:pPr>
            <a:r>
              <a:rPr lang="es-ES" sz="1100" b="1" spc="114" dirty="0" smtClean="0">
                <a:latin typeface="Trebuchet MS" panose="020B0603020202020204" pitchFamily="34" charset="0"/>
                <a:cs typeface="Arial MT"/>
              </a:rPr>
              <a:t>HA </a:t>
            </a:r>
            <a:r>
              <a:rPr lang="es-ES" sz="1100" b="1" spc="114" dirty="0">
                <a:latin typeface="Trebuchet MS" panose="020B0603020202020204" pitchFamily="34" charset="0"/>
                <a:cs typeface="Arial MT"/>
              </a:rPr>
              <a:t>3: </a:t>
            </a:r>
            <a:r>
              <a:rPr lang="es-ES" sz="1100" b="1" spc="114" dirty="0" smtClean="0">
                <a:latin typeface="Trebuchet MS" panose="020B0603020202020204" pitchFamily="34" charset="0"/>
                <a:cs typeface="Arial MT"/>
              </a:rPr>
              <a:t>   Impedancias </a:t>
            </a:r>
            <a:r>
              <a:rPr lang="es-ES" sz="1100" b="1" spc="114" dirty="0">
                <a:latin typeface="Trebuchet MS" panose="020B0603020202020204" pitchFamily="34" charset="0"/>
                <a:cs typeface="Arial MT"/>
              </a:rPr>
              <a:t>de cortocircuito para equipos operativos eléctricos </a:t>
            </a:r>
            <a:endParaRPr lang="es-ES" sz="1100" b="1" spc="114" dirty="0" smtClean="0">
              <a:latin typeface="Trebuchet MS" panose="020B0603020202020204" pitchFamily="34" charset="0"/>
              <a:cs typeface="Arial MT"/>
            </a:endParaRPr>
          </a:p>
          <a:p>
            <a:pPr marL="641350" lvl="1" indent="-171450" algn="just">
              <a:spcBef>
                <a:spcPts val="259"/>
              </a:spcBef>
              <a:buFont typeface="Arial" panose="020B0604020202020204" pitchFamily="34" charset="0"/>
              <a:buChar char="•"/>
            </a:pPr>
            <a:r>
              <a:rPr lang="es-ES" sz="1100" b="1" spc="114" dirty="0" smtClean="0">
                <a:latin typeface="Trebuchet MS" panose="020B0603020202020204" pitchFamily="34" charset="0"/>
                <a:cs typeface="Arial MT"/>
              </a:rPr>
              <a:t>HA </a:t>
            </a:r>
            <a:r>
              <a:rPr lang="es-ES" sz="1100" b="1" spc="114" dirty="0">
                <a:latin typeface="Trebuchet MS" panose="020B0603020202020204" pitchFamily="34" charset="0"/>
                <a:cs typeface="Arial MT"/>
              </a:rPr>
              <a:t>4: </a:t>
            </a:r>
            <a:r>
              <a:rPr lang="es-ES" sz="1100" b="1" spc="114" dirty="0" smtClean="0">
                <a:latin typeface="Trebuchet MS" panose="020B0603020202020204" pitchFamily="34" charset="0"/>
                <a:cs typeface="Arial MT"/>
              </a:rPr>
              <a:t>   Cálculo </a:t>
            </a:r>
            <a:r>
              <a:rPr lang="es-ES" sz="1100" b="1" spc="114" dirty="0">
                <a:latin typeface="Trebuchet MS" panose="020B0603020202020204" pitchFamily="34" charset="0"/>
                <a:cs typeface="Arial MT"/>
              </a:rPr>
              <a:t>de corrientes de cortocircuito</a:t>
            </a:r>
          </a:p>
          <a:p>
            <a:pPr marL="12700" algn="just">
              <a:lnSpc>
                <a:spcPct val="100000"/>
              </a:lnSpc>
              <a:spcBef>
                <a:spcPts val="259"/>
              </a:spcBef>
            </a:pPr>
            <a:r>
              <a:rPr lang="es-ES" sz="1100" spc="114" dirty="0">
                <a:latin typeface="Trebuchet MS" panose="020B0603020202020204" pitchFamily="34" charset="0"/>
                <a:cs typeface="Arial MT"/>
              </a:rPr>
              <a:t>Se han añadido los siguientes puntos a esta norma:</a:t>
            </a:r>
          </a:p>
          <a:p>
            <a:pPr marL="641350" lvl="1" indent="-171450" algn="just">
              <a:lnSpc>
                <a:spcPts val="1100"/>
              </a:lnSpc>
              <a:spcBef>
                <a:spcPts val="259"/>
              </a:spcBef>
              <a:buFont typeface="Arial" panose="020B0604020202020204" pitchFamily="34" charset="0"/>
              <a:buChar char="•"/>
            </a:pPr>
            <a:r>
              <a:rPr lang="es-ES" sz="1100" spc="114" dirty="0">
                <a:latin typeface="Trebuchet MS" panose="020B0603020202020204" pitchFamily="34" charset="0"/>
                <a:cs typeface="Arial MT"/>
              </a:rPr>
              <a:t>Nueva clasificación en redes de baja y alta tensión </a:t>
            </a:r>
            <a:endParaRPr lang="es-ES" sz="1100" spc="114" dirty="0" smtClean="0">
              <a:latin typeface="Trebuchet MS" panose="020B0603020202020204" pitchFamily="34" charset="0"/>
              <a:cs typeface="Arial MT"/>
            </a:endParaRPr>
          </a:p>
          <a:p>
            <a:pPr marL="641350" lvl="1" indent="-171450" algn="just">
              <a:lnSpc>
                <a:spcPts val="1100"/>
              </a:lnSpc>
              <a:spcBef>
                <a:spcPts val="259"/>
              </a:spcBef>
              <a:buFont typeface="Arial" panose="020B0604020202020204" pitchFamily="34" charset="0"/>
              <a:buChar char="•"/>
            </a:pPr>
            <a:r>
              <a:rPr lang="es-ES" sz="1100" spc="114" dirty="0" smtClean="0">
                <a:latin typeface="Trebuchet MS" panose="020B0603020202020204" pitchFamily="34" charset="0"/>
                <a:cs typeface="Arial MT"/>
              </a:rPr>
              <a:t>Fichas </a:t>
            </a:r>
            <a:r>
              <a:rPr lang="es-ES" sz="1100" spc="114" dirty="0">
                <a:latin typeface="Trebuchet MS" panose="020B0603020202020204" pitchFamily="34" charset="0"/>
                <a:cs typeface="Arial MT"/>
              </a:rPr>
              <a:t>complementarias con ejemplos y factores de corrección, que complementan la parte teórica</a:t>
            </a:r>
          </a:p>
          <a:p>
            <a:pPr marL="641350" lvl="1" indent="-171450" algn="just">
              <a:lnSpc>
                <a:spcPts val="1100"/>
              </a:lnSpc>
              <a:spcBef>
                <a:spcPts val="259"/>
              </a:spcBef>
              <a:buFont typeface="Arial" panose="020B0604020202020204" pitchFamily="34" charset="0"/>
              <a:buChar char="•"/>
            </a:pPr>
            <a:r>
              <a:rPr lang="es-ES" sz="1100" spc="114" dirty="0">
                <a:latin typeface="Trebuchet MS" panose="020B0603020202020204" pitchFamily="34" charset="0"/>
                <a:cs typeface="Arial MT"/>
              </a:rPr>
              <a:t>Las redes de baja y alta tensión reciben el mismo tratamiento. Difieren solo en la información enumerada en IEC 60 364.</a:t>
            </a:r>
          </a:p>
          <a:p>
            <a:pPr marL="641350" lvl="1" indent="-171450" algn="just">
              <a:lnSpc>
                <a:spcPts val="1100"/>
              </a:lnSpc>
              <a:spcBef>
                <a:spcPts val="259"/>
              </a:spcBef>
              <a:buFont typeface="Arial" panose="020B0604020202020204" pitchFamily="34" charset="0"/>
              <a:buChar char="•"/>
            </a:pPr>
            <a:r>
              <a:rPr lang="es-ES" sz="1100" spc="114" dirty="0">
                <a:latin typeface="Trebuchet MS" panose="020B0603020202020204" pitchFamily="34" charset="0"/>
                <a:cs typeface="Arial MT"/>
              </a:rPr>
              <a:t>La información relativa al cálculo de cortocircuitos tripolares y unipolares se aplica por igual a las redes de baja y alta tensión.</a:t>
            </a:r>
          </a:p>
          <a:p>
            <a:pPr marL="628650" lvl="1" indent="-171450" algn="just">
              <a:lnSpc>
                <a:spcPts val="1100"/>
              </a:lnSpc>
              <a:spcBef>
                <a:spcPts val="259"/>
              </a:spcBef>
              <a:buFont typeface="Arial" panose="020B0604020202020204" pitchFamily="34" charset="0"/>
              <a:buChar char="•"/>
            </a:pPr>
            <a:r>
              <a:rPr lang="es-ES" sz="1100" spc="114" dirty="0">
                <a:latin typeface="Trebuchet MS" panose="020B0603020202020204" pitchFamily="34" charset="0"/>
                <a:cs typeface="Arial MT"/>
              </a:rPr>
              <a:t>Se dan los factores de voltaje (›</a:t>
            </a:r>
            <a:r>
              <a:rPr lang="es-ES" sz="1100" spc="114" dirty="0" err="1">
                <a:latin typeface="Trebuchet MS" panose="020B0603020202020204" pitchFamily="34" charset="0"/>
                <a:cs typeface="Arial MT"/>
              </a:rPr>
              <a:t>max</a:t>
            </a:r>
            <a:r>
              <a:rPr lang="es-ES" sz="1100" spc="114" dirty="0">
                <a:latin typeface="Trebuchet MS" panose="020B0603020202020204" pitchFamily="34" charset="0"/>
                <a:cs typeface="Arial MT"/>
              </a:rPr>
              <a:t> y ›min</a:t>
            </a:r>
            <a:r>
              <a:rPr lang="es-ES" sz="1100" spc="114" dirty="0" smtClean="0">
                <a:latin typeface="Trebuchet MS" panose="020B0603020202020204" pitchFamily="34" charset="0"/>
                <a:cs typeface="Arial MT"/>
              </a:rPr>
              <a:t>).</a:t>
            </a:r>
            <a:endParaRPr lang="es-ES" sz="1100" spc="114" dirty="0">
              <a:latin typeface="Trebuchet MS" panose="020B0603020202020204" pitchFamily="34" charset="0"/>
              <a:cs typeface="Arial MT"/>
            </a:endParaRP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04800" y="228504"/>
            <a:ext cx="4114800" cy="5776581"/>
          </a:xfrm>
          <a:prstGeom prst="rect">
            <a:avLst/>
          </a:prstGeom>
        </p:spPr>
        <p:txBody>
          <a:bodyPr vert="horz" wrap="square" lIns="0" tIns="12065" rIns="0" bIns="0" rtlCol="0">
            <a:spAutoFit/>
          </a:bodyPr>
          <a:lstStyle/>
          <a:p>
            <a:pPr marL="542925" marR="5080" indent="-254000" algn="just">
              <a:lnSpc>
                <a:spcPct val="110800"/>
              </a:lnSpc>
              <a:spcBef>
                <a:spcPts val="95"/>
              </a:spcBef>
              <a:buFont typeface="Arial" panose="020B0604020202020204" pitchFamily="34" charset="0"/>
              <a:buChar char="•"/>
            </a:pPr>
            <a:r>
              <a:rPr lang="es-ES" sz="1100" spc="-15" dirty="0">
                <a:latin typeface="Trebuchet MS" panose="020B0603020202020204" pitchFamily="34" charset="0"/>
                <a:cs typeface="Arial MT"/>
              </a:rPr>
              <a:t>Se han introducido correcciones de impedancia, independientes del comportamiento del cortocircuito en el tiempo, para generadores y centrales eléctricas.</a:t>
            </a:r>
          </a:p>
          <a:p>
            <a:pPr marL="542925" marR="5080" indent="-254000" algn="just">
              <a:lnSpc>
                <a:spcPct val="110800"/>
              </a:lnSpc>
              <a:spcBef>
                <a:spcPts val="95"/>
              </a:spcBef>
              <a:buFont typeface="Arial" panose="020B0604020202020204" pitchFamily="34" charset="0"/>
              <a:buChar char="•"/>
            </a:pPr>
            <a:r>
              <a:rPr lang="es-ES" sz="1100" spc="-15" dirty="0" smtClean="0">
                <a:latin typeface="Trebuchet MS" panose="020B0603020202020204" pitchFamily="34" charset="0"/>
                <a:cs typeface="Arial MT"/>
              </a:rPr>
              <a:t>Las </a:t>
            </a:r>
            <a:r>
              <a:rPr lang="es-ES" sz="1100" spc="-15" dirty="0">
                <a:latin typeface="Trebuchet MS" panose="020B0603020202020204" pitchFamily="34" charset="0"/>
                <a:cs typeface="Arial MT"/>
              </a:rPr>
              <a:t>curvas </a:t>
            </a:r>
            <a:r>
              <a:rPr lang="el-GR" sz="1100" spc="-15" dirty="0" smtClean="0">
                <a:latin typeface="Trebuchet MS" panose="020B0603020202020204" pitchFamily="34" charset="0"/>
                <a:cs typeface="Arial" panose="020B0604020202020204" pitchFamily="34" charset="0"/>
              </a:rPr>
              <a:t>μ</a:t>
            </a:r>
            <a:r>
              <a:rPr lang="es-ES" sz="1100" spc="-15" dirty="0" smtClean="0">
                <a:latin typeface="Trebuchet MS" panose="020B0603020202020204" pitchFamily="34" charset="0"/>
                <a:cs typeface="Arial MT"/>
              </a:rPr>
              <a:t> </a:t>
            </a:r>
            <a:r>
              <a:rPr lang="es-ES" sz="1100" spc="-15" dirty="0">
                <a:latin typeface="Trebuchet MS" panose="020B0603020202020204" pitchFamily="34" charset="0"/>
                <a:cs typeface="Arial MT"/>
              </a:rPr>
              <a:t>y q se han incluido recientemente para </a:t>
            </a:r>
            <a:r>
              <a:rPr lang="es-ES" sz="1100" spc="-15" dirty="0" err="1">
                <a:latin typeface="Trebuchet MS" panose="020B0603020202020204" pitchFamily="34" charset="0"/>
                <a:cs typeface="Arial MT"/>
              </a:rPr>
              <a:t>tmin</a:t>
            </a:r>
            <a:r>
              <a:rPr lang="es-ES" sz="1100" spc="-15" dirty="0">
                <a:latin typeface="Trebuchet MS" panose="020B0603020202020204" pitchFamily="34" charset="0"/>
                <a:cs typeface="Arial MT"/>
              </a:rPr>
              <a:t> = 0.02 s para </a:t>
            </a:r>
            <a:r>
              <a:rPr lang="es-ES" sz="1100" spc="-15" dirty="0" smtClean="0">
                <a:latin typeface="Trebuchet MS" panose="020B0603020202020204" pitchFamily="34" charset="0"/>
                <a:cs typeface="Arial MT"/>
              </a:rPr>
              <a:t>tener en cuenta </a:t>
            </a:r>
            <a:r>
              <a:rPr lang="es-ES" sz="1100" spc="-15" dirty="0">
                <a:latin typeface="Trebuchet MS" panose="020B0603020202020204" pitchFamily="34" charset="0"/>
                <a:cs typeface="Arial MT"/>
              </a:rPr>
              <a:t>de la caída del componente CA de la corriente de cortocircuito para máquinas asíncronas o grupos de motores.</a:t>
            </a:r>
          </a:p>
          <a:p>
            <a:pPr marL="542925" marR="5080" indent="-254000" algn="just">
              <a:lnSpc>
                <a:spcPct val="110800"/>
              </a:lnSpc>
              <a:spcBef>
                <a:spcPts val="95"/>
              </a:spcBef>
              <a:buFont typeface="Arial" panose="020B0604020202020204" pitchFamily="34" charset="0"/>
              <a:buChar char="•"/>
            </a:pPr>
            <a:r>
              <a:rPr lang="es-ES" sz="1100" spc="-15" dirty="0">
                <a:latin typeface="Trebuchet MS" panose="020B0603020202020204" pitchFamily="34" charset="0"/>
                <a:cs typeface="Arial MT"/>
              </a:rPr>
              <a:t>Se han incluido recientemente ecuaciones para el cálculo de los factores </a:t>
            </a:r>
            <a:r>
              <a:rPr lang="el-GR" sz="1100" spc="-15" dirty="0">
                <a:latin typeface="Trebuchet MS" panose="020B0603020202020204" pitchFamily="34" charset="0"/>
                <a:cs typeface="Arial" panose="020B0604020202020204" pitchFamily="34" charset="0"/>
              </a:rPr>
              <a:t>μ </a:t>
            </a:r>
            <a:r>
              <a:rPr lang="es-ES" sz="1100" spc="-15" dirty="0" smtClean="0">
                <a:latin typeface="Trebuchet MS" panose="020B0603020202020204" pitchFamily="34" charset="0"/>
                <a:cs typeface="Arial MT"/>
              </a:rPr>
              <a:t> </a:t>
            </a:r>
            <a:r>
              <a:rPr lang="es-ES" sz="1100" spc="-15" dirty="0">
                <a:latin typeface="Trebuchet MS" panose="020B0603020202020204" pitchFamily="34" charset="0"/>
                <a:cs typeface="Arial MT"/>
              </a:rPr>
              <a:t>y q.</a:t>
            </a:r>
          </a:p>
          <a:p>
            <a:pPr marL="542925" marR="5080" indent="-254000" algn="just">
              <a:lnSpc>
                <a:spcPct val="110800"/>
              </a:lnSpc>
              <a:spcBef>
                <a:spcPts val="95"/>
              </a:spcBef>
              <a:buFont typeface="Arial" panose="020B0604020202020204" pitchFamily="34" charset="0"/>
              <a:buChar char="•"/>
            </a:pPr>
            <a:r>
              <a:rPr lang="es-ES" sz="1100" spc="-15" dirty="0">
                <a:latin typeface="Trebuchet MS" panose="020B0603020202020204" pitchFamily="34" charset="0"/>
                <a:cs typeface="Arial MT"/>
              </a:rPr>
              <a:t>En las redes de baja tensión se utiliza un aumento de temperatura de 20 °C a 80 °C (en el futuro 160 °C para cable de PVC) para el cortocircuito unipolar.</a:t>
            </a:r>
          </a:p>
          <a:p>
            <a:pPr marL="542925" marR="5080" indent="-254000" algn="just">
              <a:lnSpc>
                <a:spcPct val="110800"/>
              </a:lnSpc>
              <a:spcBef>
                <a:spcPts val="95"/>
              </a:spcBef>
              <a:buFont typeface="Arial" panose="020B0604020202020204" pitchFamily="34" charset="0"/>
              <a:buChar char="•"/>
            </a:pPr>
            <a:r>
              <a:rPr lang="es-ES" sz="1100" spc="-15" dirty="0">
                <a:latin typeface="Trebuchet MS" panose="020B0603020202020204" pitchFamily="34" charset="0"/>
                <a:cs typeface="Arial MT"/>
              </a:rPr>
              <a:t>Los índices para componentes simétricos (0,1,2) son reconocidos internacionalmente.</a:t>
            </a:r>
          </a:p>
          <a:p>
            <a:pPr marL="12700" marR="5080" algn="just">
              <a:lnSpc>
                <a:spcPct val="110800"/>
              </a:lnSpc>
              <a:spcBef>
                <a:spcPts val="95"/>
              </a:spcBef>
            </a:pPr>
            <a:endParaRPr lang="es-ES" sz="1100" spc="-15" dirty="0">
              <a:latin typeface="Trebuchet MS" panose="020B0603020202020204" pitchFamily="34" charset="0"/>
              <a:cs typeface="Arial MT"/>
            </a:endParaRPr>
          </a:p>
          <a:p>
            <a:pPr marL="12700" marR="5080" algn="just">
              <a:lnSpc>
                <a:spcPct val="110800"/>
              </a:lnSpc>
              <a:spcBef>
                <a:spcPts val="95"/>
              </a:spcBef>
            </a:pPr>
            <a:r>
              <a:rPr lang="es-ES" sz="1100" spc="-15" dirty="0">
                <a:latin typeface="Trebuchet MS" panose="020B0603020202020204" pitchFamily="34" charset="0"/>
                <a:cs typeface="Arial MT"/>
              </a:rPr>
              <a:t>El comportamiento de la corriente de cortocircuito simétrica inicial a lo largo del tiempo, desde el comienzo del cortocircuito hasta el final, se muestra en la Figura 12.1 comenzando con el valor </a:t>
            </a:r>
            <a:r>
              <a:rPr lang="es-ES" sz="1100" spc="-15" dirty="0" smtClean="0">
                <a:latin typeface="Trebuchet MS" panose="020B0603020202020204" pitchFamily="34" charset="0"/>
                <a:cs typeface="Arial MT"/>
              </a:rPr>
              <a:t>instantáneo </a:t>
            </a:r>
            <a:r>
              <a:rPr lang="es-ES" sz="1100" spc="-15" dirty="0">
                <a:latin typeface="Trebuchet MS" panose="020B0603020202020204" pitchFamily="34" charset="0"/>
                <a:cs typeface="Arial MT"/>
              </a:rPr>
              <a:t>del voltaje al inicio del cortocircuito. Para un cálculo completo del cortocircuito es necesario considerar este comportamiento. En la mayoría de los casos, se debe calcular la corriente de cortocircuito simétrica inicial y la corriente máxima de cortocircuito.</a:t>
            </a:r>
          </a:p>
          <a:p>
            <a:pPr marL="12700" marR="5080" algn="just">
              <a:lnSpc>
                <a:spcPct val="110800"/>
              </a:lnSpc>
              <a:spcBef>
                <a:spcPts val="95"/>
              </a:spcBef>
            </a:pPr>
            <a:r>
              <a:rPr lang="es-ES" sz="1100" spc="-15" dirty="0">
                <a:latin typeface="Trebuchet MS" panose="020B0603020202020204" pitchFamily="34" charset="0"/>
                <a:cs typeface="Arial MT"/>
              </a:rPr>
              <a:t>Las siguientes páginas tratarán ahora los fundamentos del cálculo de las corrientes de cortocircuito sobre la base de esta norma.</a:t>
            </a:r>
          </a:p>
          <a:p>
            <a:pPr marL="12700" marR="5080" algn="just">
              <a:lnSpc>
                <a:spcPct val="110800"/>
              </a:lnSpc>
              <a:spcBef>
                <a:spcPts val="95"/>
              </a:spcBef>
            </a:pPr>
            <a:r>
              <a:rPr lang="es-ES" sz="1100" spc="-15" dirty="0">
                <a:latin typeface="Trebuchet MS" panose="020B0603020202020204" pitchFamily="34" charset="0"/>
                <a:cs typeface="Arial MT"/>
              </a:rPr>
              <a:t>Además, los programas </a:t>
            </a:r>
            <a:r>
              <a:rPr lang="es-ES" sz="1100" spc="-15" dirty="0" err="1">
                <a:latin typeface="Trebuchet MS" panose="020B0603020202020204" pitchFamily="34" charset="0"/>
                <a:cs typeface="Arial MT"/>
              </a:rPr>
              <a:t>KUBSplus</a:t>
            </a:r>
            <a:r>
              <a:rPr lang="es-ES" sz="1100" spc="-15" dirty="0">
                <a:latin typeface="Trebuchet MS" panose="020B0603020202020204" pitchFamily="34" charset="0"/>
                <a:cs typeface="Arial MT"/>
              </a:rPr>
              <a:t> y NEPLAN del CD-ROM que acompaña a este libro están destinados al cálculo de cortocircuitos en redes de baja tensión.</a:t>
            </a:r>
          </a:p>
          <a:p>
            <a:pPr marL="12700" marR="5080" algn="just">
              <a:lnSpc>
                <a:spcPct val="110800"/>
              </a:lnSpc>
              <a:spcBef>
                <a:spcPts val="95"/>
              </a:spcBef>
            </a:pPr>
            <a:endParaRPr lang="es-ES" sz="1100" b="1" spc="-15" dirty="0">
              <a:latin typeface="Trebuchet MS" panose="020B0603020202020204" pitchFamily="34" charset="0"/>
              <a:cs typeface="Arial MT"/>
            </a:endParaRPr>
          </a:p>
          <a:p>
            <a:pPr marL="12700" marR="5080" algn="just">
              <a:lnSpc>
                <a:spcPct val="110800"/>
              </a:lnSpc>
              <a:spcBef>
                <a:spcPts val="95"/>
              </a:spcBef>
            </a:pPr>
            <a:endParaRPr lang="es-ES" sz="1100" b="1" spc="-15" dirty="0">
              <a:latin typeface="Trebuchet MS" panose="020B0603020202020204" pitchFamily="34" charset="0"/>
              <a:cs typeface="Arial MT"/>
            </a:endParaRPr>
          </a:p>
        </p:txBody>
      </p:sp>
      <p:pic>
        <p:nvPicPr>
          <p:cNvPr id="46" name="Imagen 45"/>
          <p:cNvPicPr>
            <a:picLocks noChangeAspect="1"/>
          </p:cNvPicPr>
          <p:nvPr/>
        </p:nvPicPr>
        <p:blipFill>
          <a:blip r:embed="rId2"/>
          <a:stretch>
            <a:fillRect/>
          </a:stretch>
        </p:blipFill>
        <p:spPr>
          <a:xfrm>
            <a:off x="4495800" y="228504"/>
            <a:ext cx="4419600" cy="4991100"/>
          </a:xfrm>
          <a:prstGeom prst="rect">
            <a:avLst/>
          </a:prstGeom>
        </p:spPr>
      </p:pic>
      <p:sp>
        <p:nvSpPr>
          <p:cNvPr id="47" name="Rectángulo 46"/>
          <p:cNvSpPr/>
          <p:nvPr/>
        </p:nvSpPr>
        <p:spPr>
          <a:xfrm>
            <a:off x="4419600" y="5145339"/>
            <a:ext cx="4572000" cy="453522"/>
          </a:xfrm>
          <a:prstGeom prst="rect">
            <a:avLst/>
          </a:prstGeom>
        </p:spPr>
        <p:txBody>
          <a:bodyPr>
            <a:spAutoFit/>
          </a:bodyPr>
          <a:lstStyle/>
          <a:p>
            <a:pPr marL="12700" marR="5080" algn="ctr">
              <a:lnSpc>
                <a:spcPct val="110800"/>
              </a:lnSpc>
              <a:spcBef>
                <a:spcPts val="95"/>
              </a:spcBef>
            </a:pPr>
            <a:r>
              <a:rPr lang="es-ES" sz="1100" b="1" spc="-15" dirty="0">
                <a:latin typeface="Trebuchet MS" panose="020B0603020202020204" pitchFamily="34" charset="0"/>
                <a:cs typeface="Arial MT"/>
              </a:rPr>
              <a:t>Figura 12.1   Comportamiento de la corriente de cortocircuito en el tiempo</a:t>
            </a:r>
            <a:endParaRPr lang="es-ES" sz="1100" b="1" dirty="0">
              <a:latin typeface="Trebuchet MS" panose="020B0603020202020204" pitchFamily="34" charset="0"/>
              <a:cs typeface="Arial MT"/>
            </a:endParaRPr>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28600" y="266700"/>
            <a:ext cx="4191000" cy="3848489"/>
          </a:xfrm>
          <a:prstGeom prst="rect">
            <a:avLst/>
          </a:prstGeom>
        </p:spPr>
        <p:txBody>
          <a:bodyPr vert="horz" wrap="square" lIns="0" tIns="26670" rIns="0" bIns="0" rtlCol="0">
            <a:spAutoFit/>
          </a:bodyPr>
          <a:lstStyle/>
          <a:p>
            <a:pPr algn="just">
              <a:lnSpc>
                <a:spcPct val="100000"/>
              </a:lnSpc>
              <a:spcBef>
                <a:spcPts val="210"/>
              </a:spcBef>
              <a:tabLst>
                <a:tab pos="0" algn="l"/>
              </a:tabLst>
            </a:pPr>
            <a:r>
              <a:rPr lang="es-ES" sz="1100" spc="-5" dirty="0">
                <a:latin typeface="Trebuchet MS" panose="020B0603020202020204" pitchFamily="34" charset="0"/>
                <a:cs typeface="Arial MT"/>
              </a:rPr>
              <a:t>Aquí los significados de los símbolos son (Figura 12.1</a:t>
            </a:r>
            <a:r>
              <a:rPr lang="es-ES" sz="1100" spc="-5" dirty="0" smtClean="0">
                <a:latin typeface="Trebuchet MS" panose="020B0603020202020204" pitchFamily="34" charset="0"/>
                <a:cs typeface="Arial MT"/>
              </a:rPr>
              <a:t>):</a:t>
            </a:r>
          </a:p>
          <a:p>
            <a:pPr algn="just">
              <a:lnSpc>
                <a:spcPct val="100000"/>
              </a:lnSpc>
              <a:spcBef>
                <a:spcPts val="210"/>
              </a:spcBef>
              <a:tabLst>
                <a:tab pos="0" algn="l"/>
              </a:tabLst>
            </a:pPr>
            <a:endParaRPr lang="es-ES" sz="1100" spc="-5" dirty="0">
              <a:latin typeface="Trebuchet MS" panose="020B0603020202020204" pitchFamily="34" charset="0"/>
              <a:cs typeface="Arial MT"/>
            </a:endParaRPr>
          </a:p>
          <a:p>
            <a:pPr marL="228600" indent="-228600" algn="just">
              <a:lnSpc>
                <a:spcPct val="100000"/>
              </a:lnSpc>
              <a:spcBef>
                <a:spcPts val="210"/>
              </a:spcBef>
              <a:buFont typeface="+mj-lt"/>
              <a:buAutoNum type="alphaLcParenR"/>
              <a:tabLst>
                <a:tab pos="0" algn="l"/>
              </a:tabLst>
            </a:pPr>
            <a:r>
              <a:rPr lang="es-ES" sz="1100" b="1" spc="-5" dirty="0">
                <a:latin typeface="Trebuchet MS" panose="020B0603020202020204" pitchFamily="34" charset="0"/>
                <a:cs typeface="Arial MT"/>
              </a:rPr>
              <a:t>Cortocircuito lejos del generador</a:t>
            </a:r>
          </a:p>
          <a:p>
            <a:pPr marL="228600" indent="-228600" algn="just">
              <a:lnSpc>
                <a:spcPct val="100000"/>
              </a:lnSpc>
              <a:spcBef>
                <a:spcPts val="210"/>
              </a:spcBef>
              <a:buFont typeface="+mj-lt"/>
              <a:buAutoNum type="alphaLcParenR"/>
              <a:tabLst>
                <a:tab pos="0" algn="l"/>
              </a:tabLst>
            </a:pPr>
            <a:r>
              <a:rPr lang="es-ES" sz="1100" b="1" spc="-5" dirty="0">
                <a:latin typeface="Trebuchet MS" panose="020B0603020202020204" pitchFamily="34" charset="0"/>
                <a:cs typeface="Arial MT"/>
              </a:rPr>
              <a:t>Cortocircuito cercano al </a:t>
            </a:r>
            <a:r>
              <a:rPr lang="es-ES" sz="1100" b="1" spc="-5" dirty="0" smtClean="0">
                <a:latin typeface="Trebuchet MS" panose="020B0603020202020204" pitchFamily="34" charset="0"/>
                <a:cs typeface="Arial MT"/>
              </a:rPr>
              <a:t>generador</a:t>
            </a:r>
          </a:p>
          <a:p>
            <a:pPr algn="just">
              <a:lnSpc>
                <a:spcPct val="100000"/>
              </a:lnSpc>
              <a:spcBef>
                <a:spcPts val="210"/>
              </a:spcBef>
              <a:tabLst>
                <a:tab pos="0" algn="l"/>
              </a:tabLst>
            </a:pPr>
            <a:r>
              <a:rPr lang="es-ES" sz="1100" spc="-5" dirty="0" err="1" smtClean="0">
                <a:latin typeface="Trebuchet MS" panose="020B0603020202020204" pitchFamily="34" charset="0"/>
                <a:cs typeface="Arial MT"/>
              </a:rPr>
              <a:t>Ik</a:t>
            </a:r>
            <a:r>
              <a:rPr lang="es-ES" sz="1100" spc="-5" dirty="0">
                <a:latin typeface="Trebuchet MS" panose="020B0603020202020204" pitchFamily="34" charset="0"/>
                <a:cs typeface="Arial MT"/>
              </a:rPr>
              <a:t>'' </a:t>
            </a:r>
            <a:r>
              <a:rPr lang="es-ES" sz="1100" spc="-5" dirty="0" smtClean="0">
                <a:latin typeface="Trebuchet MS" panose="020B0603020202020204" pitchFamily="34" charset="0"/>
                <a:cs typeface="Arial MT"/>
              </a:rPr>
              <a:t>  Corriente </a:t>
            </a:r>
            <a:r>
              <a:rPr lang="es-ES" sz="1100" spc="-5" dirty="0">
                <a:latin typeface="Trebuchet MS" panose="020B0603020202020204" pitchFamily="34" charset="0"/>
                <a:cs typeface="Arial MT"/>
              </a:rPr>
              <a:t>de cortocircuito simétrica inicial</a:t>
            </a:r>
          </a:p>
          <a:p>
            <a:pPr algn="just">
              <a:lnSpc>
                <a:spcPct val="100000"/>
              </a:lnSpc>
              <a:spcBef>
                <a:spcPts val="210"/>
              </a:spcBef>
              <a:tabLst>
                <a:tab pos="0" algn="l"/>
              </a:tabLst>
            </a:pPr>
            <a:r>
              <a:rPr lang="es-ES" sz="1100" spc="-5" dirty="0" err="1">
                <a:latin typeface="Trebuchet MS" panose="020B0603020202020204" pitchFamily="34" charset="0"/>
                <a:cs typeface="Arial MT"/>
              </a:rPr>
              <a:t>ip</a:t>
            </a:r>
            <a:r>
              <a:rPr lang="es-ES" sz="1100" spc="-5" dirty="0">
                <a:latin typeface="Trebuchet MS" panose="020B0603020202020204" pitchFamily="34" charset="0"/>
                <a:cs typeface="Arial MT"/>
              </a:rPr>
              <a:t> </a:t>
            </a:r>
            <a:r>
              <a:rPr lang="es-ES" sz="1100" spc="-5" dirty="0" smtClean="0">
                <a:latin typeface="Trebuchet MS" panose="020B0603020202020204" pitchFamily="34" charset="0"/>
                <a:cs typeface="Arial MT"/>
              </a:rPr>
              <a:t>   Corriente </a:t>
            </a:r>
            <a:r>
              <a:rPr lang="es-ES" sz="1100" spc="-5" dirty="0">
                <a:latin typeface="Trebuchet MS" panose="020B0603020202020204" pitchFamily="34" charset="0"/>
                <a:cs typeface="Arial MT"/>
              </a:rPr>
              <a:t>máxima de cortocircuito</a:t>
            </a:r>
          </a:p>
          <a:p>
            <a:pPr algn="just">
              <a:lnSpc>
                <a:spcPct val="100000"/>
              </a:lnSpc>
              <a:spcBef>
                <a:spcPts val="210"/>
              </a:spcBef>
              <a:tabLst>
                <a:tab pos="0" algn="l"/>
              </a:tabLst>
            </a:pPr>
            <a:r>
              <a:rPr lang="es-ES" sz="1100" spc="-5" dirty="0" err="1">
                <a:latin typeface="Trebuchet MS" panose="020B0603020202020204" pitchFamily="34" charset="0"/>
                <a:cs typeface="Arial MT"/>
              </a:rPr>
              <a:t>Ik</a:t>
            </a:r>
            <a:r>
              <a:rPr lang="es-ES" sz="1100" spc="-5" dirty="0">
                <a:latin typeface="Trebuchet MS" panose="020B0603020202020204" pitchFamily="34" charset="0"/>
                <a:cs typeface="Arial MT"/>
              </a:rPr>
              <a:t> </a:t>
            </a:r>
            <a:r>
              <a:rPr lang="es-ES" sz="1100" spc="-5" dirty="0" smtClean="0">
                <a:latin typeface="Trebuchet MS" panose="020B0603020202020204" pitchFamily="34" charset="0"/>
                <a:cs typeface="Arial MT"/>
              </a:rPr>
              <a:t>   Corriente </a:t>
            </a:r>
            <a:r>
              <a:rPr lang="es-ES" sz="1100" spc="-5" dirty="0">
                <a:latin typeface="Trebuchet MS" panose="020B0603020202020204" pitchFamily="34" charset="0"/>
                <a:cs typeface="Arial MT"/>
              </a:rPr>
              <a:t>de cortocircuito en estado estacionario</a:t>
            </a:r>
          </a:p>
          <a:p>
            <a:pPr algn="just">
              <a:lnSpc>
                <a:spcPct val="100000"/>
              </a:lnSpc>
              <a:spcBef>
                <a:spcPts val="210"/>
              </a:spcBef>
              <a:tabLst>
                <a:tab pos="0" algn="l"/>
              </a:tabLst>
            </a:pPr>
            <a:r>
              <a:rPr lang="es-ES" sz="1100" spc="-5" dirty="0" err="1">
                <a:latin typeface="Trebuchet MS" panose="020B0603020202020204" pitchFamily="34" charset="0"/>
                <a:cs typeface="Arial MT"/>
              </a:rPr>
              <a:t>iDC</a:t>
            </a:r>
            <a:r>
              <a:rPr lang="es-ES" sz="1100" spc="-5" dirty="0">
                <a:latin typeface="Trebuchet MS" panose="020B0603020202020204" pitchFamily="34" charset="0"/>
                <a:cs typeface="Arial MT"/>
              </a:rPr>
              <a:t> </a:t>
            </a:r>
            <a:r>
              <a:rPr lang="es-ES" sz="1100" spc="-5" dirty="0" smtClean="0">
                <a:latin typeface="Trebuchet MS" panose="020B0603020202020204" pitchFamily="34" charset="0"/>
                <a:cs typeface="Arial MT"/>
              </a:rPr>
              <a:t> Componente </a:t>
            </a:r>
            <a:r>
              <a:rPr lang="es-ES" sz="1100" spc="-5" dirty="0">
                <a:latin typeface="Trebuchet MS" panose="020B0603020202020204" pitchFamily="34" charset="0"/>
                <a:cs typeface="Arial MT"/>
              </a:rPr>
              <a:t>de corriente CC en </a:t>
            </a:r>
            <a:r>
              <a:rPr lang="es-ES" sz="1100" spc="-5" dirty="0" smtClean="0">
                <a:latin typeface="Trebuchet MS" panose="020B0603020202020204" pitchFamily="34" charset="0"/>
                <a:cs typeface="Arial MT"/>
              </a:rPr>
              <a:t>extinción</a:t>
            </a:r>
          </a:p>
          <a:p>
            <a:pPr algn="just">
              <a:lnSpc>
                <a:spcPct val="100000"/>
              </a:lnSpc>
              <a:spcBef>
                <a:spcPts val="210"/>
              </a:spcBef>
              <a:tabLst>
                <a:tab pos="0" algn="l"/>
              </a:tabLst>
            </a:pPr>
            <a:r>
              <a:rPr lang="es-ES" sz="1100" spc="-5" dirty="0" smtClean="0">
                <a:latin typeface="Trebuchet MS" panose="020B0603020202020204" pitchFamily="34" charset="0"/>
                <a:cs typeface="Arial MT"/>
              </a:rPr>
              <a:t>A     Valor </a:t>
            </a:r>
            <a:r>
              <a:rPr lang="es-ES" sz="1100" spc="-5" dirty="0">
                <a:latin typeface="Trebuchet MS" panose="020B0603020202020204" pitchFamily="34" charset="0"/>
                <a:cs typeface="Arial MT"/>
              </a:rPr>
              <a:t>inicial del componente de corriente continua </a:t>
            </a:r>
            <a:r>
              <a:rPr lang="es-ES" sz="1100" spc="-5" dirty="0" err="1" smtClean="0">
                <a:latin typeface="Trebuchet MS" panose="020B0603020202020204" pitchFamily="34" charset="0"/>
                <a:cs typeface="Arial MT"/>
              </a:rPr>
              <a:t>iDC</a:t>
            </a:r>
            <a:endParaRPr lang="es-ES" sz="1100" spc="-5" dirty="0" smtClean="0">
              <a:latin typeface="Trebuchet MS" panose="020B0603020202020204" pitchFamily="34" charset="0"/>
              <a:cs typeface="Arial MT"/>
            </a:endParaRPr>
          </a:p>
          <a:p>
            <a:pPr algn="just">
              <a:lnSpc>
                <a:spcPct val="100000"/>
              </a:lnSpc>
              <a:spcBef>
                <a:spcPts val="210"/>
              </a:spcBef>
              <a:tabLst>
                <a:tab pos="0" algn="l"/>
              </a:tabLst>
            </a:pPr>
            <a:endParaRPr lang="es-ES" sz="1100" spc="-5" dirty="0" smtClean="0">
              <a:latin typeface="Trebuchet MS" panose="020B0603020202020204" pitchFamily="34" charset="0"/>
              <a:cs typeface="Arial MT"/>
            </a:endParaRPr>
          </a:p>
          <a:p>
            <a:pPr algn="just">
              <a:lnSpc>
                <a:spcPct val="100000"/>
              </a:lnSpc>
              <a:spcBef>
                <a:spcPts val="210"/>
              </a:spcBef>
              <a:tabLst>
                <a:tab pos="0" algn="l"/>
              </a:tabLst>
            </a:pPr>
            <a:r>
              <a:rPr lang="es-ES" sz="1100" spc="-5" dirty="0" smtClean="0">
                <a:latin typeface="Trebuchet MS" panose="020B0603020202020204" pitchFamily="34" charset="0"/>
                <a:cs typeface="Arial MT"/>
              </a:rPr>
              <a:t>Los </a:t>
            </a:r>
            <a:r>
              <a:rPr lang="es-ES" sz="1100" spc="-5" dirty="0">
                <a:latin typeface="Trebuchet MS" panose="020B0603020202020204" pitchFamily="34" charset="0"/>
                <a:cs typeface="Arial MT"/>
              </a:rPr>
              <a:t>diferentes tipos de cortocircuitos (Figura 12.2) se calculan con el método de componentes simétricos.</a:t>
            </a:r>
          </a:p>
          <a:p>
            <a:pPr algn="just">
              <a:lnSpc>
                <a:spcPct val="100000"/>
              </a:lnSpc>
              <a:spcBef>
                <a:spcPts val="210"/>
              </a:spcBef>
              <a:tabLst>
                <a:tab pos="0" algn="l"/>
              </a:tabLst>
            </a:pPr>
            <a:endParaRPr lang="es-ES" sz="1100" spc="-5" dirty="0">
              <a:latin typeface="Trebuchet MS" panose="020B0603020202020204" pitchFamily="34" charset="0"/>
              <a:cs typeface="Arial MT"/>
            </a:endParaRPr>
          </a:p>
          <a:p>
            <a:pPr marL="228600" indent="-228600" algn="just">
              <a:lnSpc>
                <a:spcPct val="100000"/>
              </a:lnSpc>
              <a:spcBef>
                <a:spcPts val="210"/>
              </a:spcBef>
              <a:buFont typeface="+mj-lt"/>
              <a:buAutoNum type="alphaLcParenR"/>
              <a:tabLst>
                <a:tab pos="0" algn="l"/>
              </a:tabLst>
            </a:pPr>
            <a:r>
              <a:rPr lang="es-ES" sz="1100" b="1" spc="-5" dirty="0" smtClean="0">
                <a:latin typeface="Trebuchet MS" panose="020B0603020202020204" pitchFamily="34" charset="0"/>
                <a:cs typeface="Arial MT"/>
              </a:rPr>
              <a:t>Cortocircuito </a:t>
            </a:r>
            <a:r>
              <a:rPr lang="es-ES" sz="1100" b="1" spc="-5" dirty="0">
                <a:latin typeface="Trebuchet MS" panose="020B0603020202020204" pitchFamily="34" charset="0"/>
                <a:cs typeface="Arial MT"/>
              </a:rPr>
              <a:t>tripolar</a:t>
            </a:r>
          </a:p>
          <a:p>
            <a:pPr marL="228600" indent="-228600" algn="just">
              <a:lnSpc>
                <a:spcPct val="100000"/>
              </a:lnSpc>
              <a:spcBef>
                <a:spcPts val="210"/>
              </a:spcBef>
              <a:buFont typeface="+mj-lt"/>
              <a:buAutoNum type="alphaLcParenR"/>
              <a:tabLst>
                <a:tab pos="0" algn="l"/>
              </a:tabLst>
            </a:pPr>
            <a:r>
              <a:rPr lang="es-ES" sz="1100" b="1" spc="-5" dirty="0">
                <a:latin typeface="Trebuchet MS" panose="020B0603020202020204" pitchFamily="34" charset="0"/>
                <a:cs typeface="Arial MT"/>
              </a:rPr>
              <a:t>Cortocircuito bipolar sin contacto a tierra</a:t>
            </a:r>
          </a:p>
          <a:p>
            <a:pPr marL="228600" indent="-228600" algn="just">
              <a:lnSpc>
                <a:spcPct val="100000"/>
              </a:lnSpc>
              <a:spcBef>
                <a:spcPts val="210"/>
              </a:spcBef>
              <a:buFont typeface="+mj-lt"/>
              <a:buAutoNum type="alphaLcParenR"/>
              <a:tabLst>
                <a:tab pos="0" algn="l"/>
              </a:tabLst>
            </a:pPr>
            <a:r>
              <a:rPr lang="es-ES" sz="1100" b="1" spc="-5" dirty="0">
                <a:latin typeface="Trebuchet MS" panose="020B0603020202020204" pitchFamily="34" charset="0"/>
                <a:cs typeface="Arial MT"/>
              </a:rPr>
              <a:t>Cortocircuito bipolar con contacto a tierra</a:t>
            </a:r>
          </a:p>
          <a:p>
            <a:pPr marL="228600" indent="-228600" algn="just">
              <a:lnSpc>
                <a:spcPct val="100000"/>
              </a:lnSpc>
              <a:spcBef>
                <a:spcPts val="210"/>
              </a:spcBef>
              <a:buFont typeface="+mj-lt"/>
              <a:buAutoNum type="alphaLcParenR"/>
              <a:tabLst>
                <a:tab pos="0" algn="l"/>
              </a:tabLst>
            </a:pPr>
            <a:r>
              <a:rPr lang="es-ES" sz="1100" b="1" spc="-5" dirty="0">
                <a:latin typeface="Trebuchet MS" panose="020B0603020202020204" pitchFamily="34" charset="0"/>
                <a:cs typeface="Arial MT"/>
              </a:rPr>
              <a:t>Falla a tierra unipolar</a:t>
            </a:r>
          </a:p>
          <a:p>
            <a:pPr marL="228600" indent="-228600" algn="just">
              <a:lnSpc>
                <a:spcPct val="100000"/>
              </a:lnSpc>
              <a:spcBef>
                <a:spcPts val="210"/>
              </a:spcBef>
              <a:buFont typeface="+mj-lt"/>
              <a:buAutoNum type="alphaLcParenR"/>
              <a:tabLst>
                <a:tab pos="0" algn="l"/>
              </a:tabLst>
            </a:pPr>
            <a:r>
              <a:rPr lang="es-ES" sz="1100" b="1" spc="-5" dirty="0">
                <a:latin typeface="Trebuchet MS" panose="020B0603020202020204" pitchFamily="34" charset="0"/>
                <a:cs typeface="Arial MT"/>
              </a:rPr>
              <a:t>Doble falla de línea a tierra</a:t>
            </a:r>
          </a:p>
          <a:p>
            <a:pPr marL="228600" indent="-228600" algn="just">
              <a:lnSpc>
                <a:spcPct val="100000"/>
              </a:lnSpc>
              <a:spcBef>
                <a:spcPts val="210"/>
              </a:spcBef>
              <a:buFont typeface="+mj-lt"/>
              <a:buAutoNum type="alphaLcParenR"/>
              <a:tabLst>
                <a:tab pos="0" algn="l"/>
              </a:tabLst>
            </a:pPr>
            <a:r>
              <a:rPr lang="es-ES" sz="1100" b="1" spc="-5" dirty="0">
                <a:latin typeface="Trebuchet MS" panose="020B0603020202020204" pitchFamily="34" charset="0"/>
                <a:cs typeface="Arial MT"/>
              </a:rPr>
              <a:t>Corriente de falla a tierra capacitiva ICE, corriente de falla a tierra residual </a:t>
            </a:r>
            <a:r>
              <a:rPr lang="es-ES" sz="1100" b="1" spc="-5" dirty="0" err="1">
                <a:latin typeface="Trebuchet MS" panose="020B0603020202020204" pitchFamily="34" charset="0"/>
                <a:cs typeface="Arial MT"/>
              </a:rPr>
              <a:t>IRest</a:t>
            </a:r>
            <a:endParaRPr sz="900" b="1" dirty="0">
              <a:latin typeface="Arial MT"/>
              <a:cs typeface="Arial MT"/>
            </a:endParaRPr>
          </a:p>
        </p:txBody>
      </p:sp>
      <p:sp>
        <p:nvSpPr>
          <p:cNvPr id="42" name="Rectángulo 41"/>
          <p:cNvSpPr/>
          <p:nvPr/>
        </p:nvSpPr>
        <p:spPr>
          <a:xfrm>
            <a:off x="6096000" y="5295900"/>
            <a:ext cx="1917833" cy="261610"/>
          </a:xfrm>
          <a:prstGeom prst="rect">
            <a:avLst/>
          </a:prstGeom>
        </p:spPr>
        <p:txBody>
          <a:bodyPr wrap="none">
            <a:spAutoFit/>
          </a:bodyPr>
          <a:lstStyle/>
          <a:p>
            <a:pPr algn="ctr">
              <a:lnSpc>
                <a:spcPct val="100000"/>
              </a:lnSpc>
              <a:spcBef>
                <a:spcPts val="210"/>
              </a:spcBef>
              <a:tabLst>
                <a:tab pos="0" algn="l"/>
              </a:tabLst>
            </a:pPr>
            <a:r>
              <a:rPr lang="es-ES" sz="1100" b="1" spc="-5" dirty="0">
                <a:latin typeface="Trebuchet MS" panose="020B0603020202020204" pitchFamily="34" charset="0"/>
                <a:cs typeface="Arial MT"/>
              </a:rPr>
              <a:t>Figura 12.2 Tipos de fallas</a:t>
            </a:r>
          </a:p>
        </p:txBody>
      </p:sp>
      <p:pic>
        <p:nvPicPr>
          <p:cNvPr id="43" name="Imagen 42"/>
          <p:cNvPicPr>
            <a:picLocks noChangeAspect="1"/>
          </p:cNvPicPr>
          <p:nvPr/>
        </p:nvPicPr>
        <p:blipFill>
          <a:blip r:embed="rId2"/>
          <a:stretch>
            <a:fillRect/>
          </a:stretch>
        </p:blipFill>
        <p:spPr>
          <a:xfrm>
            <a:off x="4571999" y="266700"/>
            <a:ext cx="4343401" cy="5029200"/>
          </a:xfrm>
          <a:prstGeom prst="rect">
            <a:avLst/>
          </a:prstGeom>
        </p:spPr>
      </p:pic>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p:nvPr/>
        </p:nvSpPr>
        <p:spPr>
          <a:xfrm>
            <a:off x="228600" y="190500"/>
            <a:ext cx="8686800" cy="5400837"/>
          </a:xfrm>
          <a:prstGeom prst="rect">
            <a:avLst/>
          </a:prstGeom>
        </p:spPr>
        <p:txBody>
          <a:bodyPr vert="horz" wrap="square" lIns="0" tIns="12065" rIns="0" bIns="0" rtlCol="0">
            <a:spAutoFit/>
          </a:bodyPr>
          <a:lstStyle/>
          <a:p>
            <a:pPr algn="just">
              <a:lnSpc>
                <a:spcPct val="100000"/>
              </a:lnSpc>
              <a:spcBef>
                <a:spcPts val="55"/>
              </a:spcBef>
            </a:pPr>
            <a:r>
              <a:rPr lang="es-ES" sz="1100" b="1" dirty="0" smtClean="0">
                <a:latin typeface="Trebuchet MS" panose="020B0603020202020204" pitchFamily="34" charset="0"/>
                <a:cs typeface="Arial MT"/>
              </a:rPr>
              <a:t>12.1 </a:t>
            </a:r>
            <a:r>
              <a:rPr lang="es-ES" sz="1100" b="1" dirty="0">
                <a:latin typeface="Trebuchet MS" panose="020B0603020202020204" pitchFamily="34" charset="0"/>
                <a:cs typeface="Arial MT"/>
              </a:rPr>
              <a:t>El método de la fuente de voltaje equivalente</a:t>
            </a: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r>
              <a:rPr lang="es-ES" sz="1100" dirty="0">
                <a:latin typeface="Trebuchet MS" panose="020B0603020202020204" pitchFamily="34" charset="0"/>
                <a:cs typeface="Arial MT"/>
              </a:rPr>
              <a:t>La corriente de cortocircuito en la ubicación de la falla F se calcula usando la fuente de voltaje equivalente (Figura 12.3). Este es el único voltaje que actúa en la red en la ubicación de falla F. Todos los demás voltajes para el equipo operativo se cortocircuitan detrás de sus impedancias internas [24]. El factor de tensión › se define exactamente en IEC 60 909 y se puede tomar de la Tabla 12.1.</a:t>
            </a:r>
          </a:p>
          <a:p>
            <a:pPr algn="just">
              <a:lnSpc>
                <a:spcPct val="100000"/>
              </a:lnSpc>
              <a:spcBef>
                <a:spcPts val="55"/>
              </a:spcBef>
            </a:pPr>
            <a:endParaRPr lang="es-ES" sz="1100" dirty="0">
              <a:latin typeface="Trebuchet MS" panose="020B0603020202020204" pitchFamily="34" charset="0"/>
              <a:cs typeface="Arial MT"/>
            </a:endParaRPr>
          </a:p>
          <a:p>
            <a:pPr marL="85725" algn="just">
              <a:lnSpc>
                <a:spcPct val="100000"/>
              </a:lnSpc>
              <a:spcBef>
                <a:spcPts val="55"/>
              </a:spcBef>
            </a:pPr>
            <a:r>
              <a:rPr lang="es-ES" sz="1100" b="1" dirty="0">
                <a:latin typeface="Trebuchet MS" panose="020B0603020202020204" pitchFamily="34" charset="0"/>
                <a:cs typeface="Arial MT"/>
              </a:rPr>
              <a:t>Tabla </a:t>
            </a:r>
            <a:r>
              <a:rPr lang="es-ES" sz="1100" b="1" dirty="0" smtClean="0">
                <a:latin typeface="Trebuchet MS" panose="020B0603020202020204" pitchFamily="34" charset="0"/>
                <a:cs typeface="Arial MT"/>
              </a:rPr>
              <a:t>12.1:   </a:t>
            </a:r>
            <a:r>
              <a:rPr lang="es-ES" sz="1100" b="1" dirty="0">
                <a:latin typeface="Trebuchet MS" panose="020B0603020202020204" pitchFamily="34" charset="0"/>
                <a:cs typeface="Arial MT"/>
              </a:rPr>
              <a:t>Factor de tensión c según </a:t>
            </a:r>
            <a:r>
              <a:rPr lang="es-ES" sz="1100" b="1" dirty="0" smtClean="0">
                <a:latin typeface="Trebuchet MS" panose="020B0603020202020204" pitchFamily="34" charset="0"/>
                <a:cs typeface="Arial MT"/>
              </a:rPr>
              <a:t>IEC 60909</a:t>
            </a:r>
            <a:endParaRPr lang="es-ES" sz="1100" b="1" dirty="0">
              <a:latin typeface="Trebuchet MS" panose="020B0603020202020204" pitchFamily="34" charset="0"/>
              <a:cs typeface="Arial MT"/>
            </a:endParaRPr>
          </a:p>
          <a:p>
            <a:pPr algn="just">
              <a:lnSpc>
                <a:spcPct val="100000"/>
              </a:lnSpc>
              <a:spcBef>
                <a:spcPts val="55"/>
              </a:spcBef>
            </a:pPr>
            <a:endParaRPr lang="es-ES" sz="1100" dirty="0" smtClean="0">
              <a:latin typeface="Trebuchet MS" panose="020B0603020202020204" pitchFamily="34" charset="0"/>
              <a:cs typeface="Arial MT"/>
            </a:endParaRP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endParaRPr lang="es-ES" sz="1100" dirty="0" smtClean="0">
              <a:latin typeface="Trebuchet MS" panose="020B0603020202020204" pitchFamily="34" charset="0"/>
              <a:cs typeface="Arial MT"/>
            </a:endParaRP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endParaRPr lang="es-ES" sz="1100" dirty="0" smtClean="0">
              <a:latin typeface="Trebuchet MS" panose="020B0603020202020204" pitchFamily="34" charset="0"/>
              <a:cs typeface="Arial MT"/>
            </a:endParaRP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endParaRPr lang="es-ES" sz="1100" dirty="0" smtClean="0">
              <a:latin typeface="Trebuchet MS" panose="020B0603020202020204" pitchFamily="34" charset="0"/>
              <a:cs typeface="Arial MT"/>
            </a:endParaRP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endParaRPr lang="es-ES" sz="1100" dirty="0" smtClean="0">
              <a:latin typeface="Trebuchet MS" panose="020B0603020202020204" pitchFamily="34" charset="0"/>
              <a:cs typeface="Arial MT"/>
            </a:endParaRP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endParaRPr lang="es-ES" sz="1100" dirty="0" smtClean="0">
              <a:latin typeface="Trebuchet MS" panose="020B0603020202020204" pitchFamily="34" charset="0"/>
              <a:cs typeface="Arial MT"/>
            </a:endParaRP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endParaRPr lang="es-ES" sz="1100" dirty="0" smtClean="0">
              <a:latin typeface="Trebuchet MS" panose="020B0603020202020204" pitchFamily="34" charset="0"/>
              <a:cs typeface="Arial MT"/>
            </a:endParaRP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endParaRPr lang="es-ES" sz="1100" dirty="0" smtClean="0">
              <a:latin typeface="Trebuchet MS" panose="020B0603020202020204" pitchFamily="34" charset="0"/>
              <a:cs typeface="Arial MT"/>
            </a:endParaRP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endParaRPr lang="es-ES" sz="1100" dirty="0" smtClean="0">
              <a:latin typeface="Trebuchet MS" panose="020B0603020202020204" pitchFamily="34" charset="0"/>
              <a:cs typeface="Arial MT"/>
            </a:endParaRPr>
          </a:p>
          <a:p>
            <a:pPr algn="just">
              <a:lnSpc>
                <a:spcPct val="100000"/>
              </a:lnSpc>
              <a:spcBef>
                <a:spcPts val="55"/>
              </a:spcBef>
            </a:pPr>
            <a:endParaRPr lang="es-ES" sz="1100" dirty="0">
              <a:latin typeface="Trebuchet MS" panose="020B0603020202020204" pitchFamily="34" charset="0"/>
              <a:cs typeface="Arial MT"/>
            </a:endParaRPr>
          </a:p>
          <a:p>
            <a:pPr algn="just">
              <a:lnSpc>
                <a:spcPct val="100000"/>
              </a:lnSpc>
              <a:spcBef>
                <a:spcPts val="55"/>
              </a:spcBef>
            </a:pPr>
            <a:endParaRPr lang="es-ES" sz="1100" dirty="0" smtClean="0">
              <a:latin typeface="Trebuchet MS" panose="020B0603020202020204" pitchFamily="34" charset="0"/>
              <a:cs typeface="Arial MT"/>
            </a:endParaRPr>
          </a:p>
          <a:p>
            <a:pPr algn="just">
              <a:lnSpc>
                <a:spcPct val="100000"/>
              </a:lnSpc>
              <a:spcBef>
                <a:spcPts val="55"/>
              </a:spcBef>
            </a:pPr>
            <a:r>
              <a:rPr lang="es-ES" sz="1100" dirty="0" smtClean="0">
                <a:latin typeface="Trebuchet MS" panose="020B0603020202020204" pitchFamily="34" charset="0"/>
                <a:cs typeface="Arial MT"/>
              </a:rPr>
              <a:t>Nota</a:t>
            </a:r>
            <a:r>
              <a:rPr lang="es-ES" sz="1100" dirty="0">
                <a:latin typeface="Trebuchet MS" panose="020B0603020202020204" pitchFamily="34" charset="0"/>
                <a:cs typeface="Arial MT"/>
              </a:rPr>
              <a:t>: </a:t>
            </a:r>
            <a:r>
              <a:rPr lang="es-ES" sz="1100" dirty="0" smtClean="0">
                <a:latin typeface="Trebuchet MS" panose="020B0603020202020204" pitchFamily="34" charset="0"/>
                <a:cs typeface="Arial MT"/>
              </a:rPr>
              <a:t>c Un </a:t>
            </a:r>
            <a:r>
              <a:rPr lang="es-ES" sz="1100" dirty="0">
                <a:latin typeface="Trebuchet MS" panose="020B0603020202020204" pitchFamily="34" charset="0"/>
                <a:cs typeface="Arial MT"/>
              </a:rPr>
              <a:t>no debe exceder el voltaje más alto </a:t>
            </a:r>
            <a:r>
              <a:rPr lang="es-ES" sz="1100" dirty="0" err="1">
                <a:latin typeface="Trebuchet MS" panose="020B0603020202020204" pitchFamily="34" charset="0"/>
                <a:cs typeface="Arial MT"/>
              </a:rPr>
              <a:t>Um</a:t>
            </a:r>
            <a:r>
              <a:rPr lang="es-ES" sz="1100" dirty="0">
                <a:latin typeface="Trebuchet MS" panose="020B0603020202020204" pitchFamily="34" charset="0"/>
                <a:cs typeface="Arial MT"/>
              </a:rPr>
              <a:t> para </a:t>
            </a:r>
            <a:endParaRPr lang="es-ES" sz="1100" dirty="0" smtClean="0">
              <a:latin typeface="Trebuchet MS" panose="020B0603020202020204" pitchFamily="34" charset="0"/>
              <a:cs typeface="Arial MT"/>
            </a:endParaRPr>
          </a:p>
          <a:p>
            <a:pPr algn="just">
              <a:lnSpc>
                <a:spcPct val="100000"/>
              </a:lnSpc>
              <a:spcBef>
                <a:spcPts val="55"/>
              </a:spcBef>
            </a:pPr>
            <a:r>
              <a:rPr lang="es-ES" sz="1100" dirty="0" smtClean="0">
                <a:latin typeface="Trebuchet MS" panose="020B0603020202020204" pitchFamily="34" charset="0"/>
                <a:cs typeface="Arial MT"/>
              </a:rPr>
              <a:t>equipos </a:t>
            </a:r>
            <a:r>
              <a:rPr lang="es-ES" sz="1100" dirty="0">
                <a:latin typeface="Trebuchet MS" panose="020B0603020202020204" pitchFamily="34" charset="0"/>
                <a:cs typeface="Arial MT"/>
              </a:rPr>
              <a:t>operativos</a:t>
            </a:r>
          </a:p>
          <a:p>
            <a:pPr algn="just">
              <a:lnSpc>
                <a:spcPct val="100000"/>
              </a:lnSpc>
              <a:spcBef>
                <a:spcPts val="55"/>
              </a:spcBef>
            </a:pPr>
            <a:endParaRPr lang="es-ES" sz="1100" dirty="0">
              <a:latin typeface="Trebuchet MS" panose="020B0603020202020204" pitchFamily="34" charset="0"/>
              <a:cs typeface="Arial MT"/>
            </a:endParaRPr>
          </a:p>
          <a:p>
            <a:pPr>
              <a:lnSpc>
                <a:spcPct val="100000"/>
              </a:lnSpc>
              <a:spcBef>
                <a:spcPts val="10"/>
              </a:spcBef>
            </a:pPr>
            <a:endParaRPr sz="950" dirty="0">
              <a:latin typeface="Trebuchet MS"/>
              <a:cs typeface="Trebuchet MS"/>
            </a:endParaRPr>
          </a:p>
        </p:txBody>
      </p:sp>
      <p:pic>
        <p:nvPicPr>
          <p:cNvPr id="44" name="Imagen 43"/>
          <p:cNvPicPr>
            <a:picLocks noChangeAspect="1"/>
          </p:cNvPicPr>
          <p:nvPr/>
        </p:nvPicPr>
        <p:blipFill rotWithShape="1">
          <a:blip r:embed="rId2"/>
          <a:srcRect t="1947" b="10463"/>
          <a:stretch/>
        </p:blipFill>
        <p:spPr>
          <a:xfrm>
            <a:off x="228600" y="1409701"/>
            <a:ext cx="3638550" cy="3429000"/>
          </a:xfrm>
          <a:prstGeom prst="rect">
            <a:avLst/>
          </a:prstGeom>
        </p:spPr>
      </p:pic>
      <p:sp>
        <p:nvSpPr>
          <p:cNvPr id="45" name="Rectángulo 44"/>
          <p:cNvSpPr/>
          <p:nvPr/>
        </p:nvSpPr>
        <p:spPr>
          <a:xfrm>
            <a:off x="4876800" y="3864127"/>
            <a:ext cx="4572000" cy="261610"/>
          </a:xfrm>
          <a:prstGeom prst="rect">
            <a:avLst/>
          </a:prstGeom>
        </p:spPr>
        <p:txBody>
          <a:bodyPr>
            <a:spAutoFit/>
          </a:bodyPr>
          <a:lstStyle/>
          <a:p>
            <a:pPr algn="just">
              <a:lnSpc>
                <a:spcPct val="100000"/>
              </a:lnSpc>
              <a:spcBef>
                <a:spcPts val="55"/>
              </a:spcBef>
            </a:pPr>
            <a:r>
              <a:rPr lang="es-ES" sz="1100" b="1" dirty="0">
                <a:latin typeface="Trebuchet MS" panose="020B0603020202020204" pitchFamily="34" charset="0"/>
                <a:cs typeface="Arial MT"/>
              </a:rPr>
              <a:t>Figura 12.3   Fuente de tensión equivalente</a:t>
            </a:r>
            <a:endParaRPr lang="es-ES" sz="1100" b="1" dirty="0">
              <a:latin typeface="Trebuchet MS"/>
              <a:cs typeface="Trebuchet MS"/>
            </a:endParaRPr>
          </a:p>
        </p:txBody>
      </p:sp>
      <p:pic>
        <p:nvPicPr>
          <p:cNvPr id="46" name="Imagen 45"/>
          <p:cNvPicPr>
            <a:picLocks noChangeAspect="1"/>
          </p:cNvPicPr>
          <p:nvPr/>
        </p:nvPicPr>
        <p:blipFill>
          <a:blip r:embed="rId3"/>
          <a:stretch>
            <a:fillRect/>
          </a:stretch>
        </p:blipFill>
        <p:spPr>
          <a:xfrm>
            <a:off x="3962400" y="1104900"/>
            <a:ext cx="4953000" cy="2819400"/>
          </a:xfrm>
          <a:prstGeom prst="rect">
            <a:avLst/>
          </a:prstGeom>
        </p:spPr>
      </p:pic>
      <p:sp>
        <p:nvSpPr>
          <p:cNvPr id="47" name="Rectángulo 46"/>
          <p:cNvSpPr/>
          <p:nvPr/>
        </p:nvSpPr>
        <p:spPr>
          <a:xfrm>
            <a:off x="4076700" y="4077950"/>
            <a:ext cx="4838700" cy="1446550"/>
          </a:xfrm>
          <a:prstGeom prst="rect">
            <a:avLst/>
          </a:prstGeom>
        </p:spPr>
        <p:txBody>
          <a:bodyPr wrap="square">
            <a:spAutoFit/>
          </a:bodyPr>
          <a:lstStyle/>
          <a:p>
            <a:pPr marL="12700" algn="just">
              <a:lnSpc>
                <a:spcPct val="100000"/>
              </a:lnSpc>
            </a:pPr>
            <a:r>
              <a:rPr lang="es-ES" sz="1100" spc="-15" dirty="0">
                <a:latin typeface="Trebuchet MS" panose="020B0603020202020204" pitchFamily="34" charset="0"/>
                <a:cs typeface="Arial MT"/>
              </a:rPr>
              <a:t>La introducción del factor de tensión </a:t>
            </a:r>
            <a:r>
              <a:rPr lang="es-ES" sz="1100" spc="-15" dirty="0" smtClean="0">
                <a:latin typeface="Trebuchet MS" panose="020B0603020202020204" pitchFamily="34" charset="0"/>
                <a:cs typeface="Arial MT"/>
              </a:rPr>
              <a:t>c </a:t>
            </a:r>
            <a:r>
              <a:rPr lang="es-ES" sz="1100" spc="-15" dirty="0">
                <a:latin typeface="Trebuchet MS" panose="020B0603020202020204" pitchFamily="34" charset="0"/>
                <a:cs typeface="Arial MT"/>
              </a:rPr>
              <a:t>es necesaria por las siguientes razones:</a:t>
            </a:r>
          </a:p>
          <a:p>
            <a:pPr marL="12700" algn="just">
              <a:lnSpc>
                <a:spcPct val="100000"/>
              </a:lnSpc>
            </a:pPr>
            <a:endParaRPr lang="es-ES" sz="1100" spc="-15" dirty="0">
              <a:latin typeface="Trebuchet MS" panose="020B0603020202020204" pitchFamily="34" charset="0"/>
              <a:cs typeface="Arial MT"/>
            </a:endParaRPr>
          </a:p>
          <a:p>
            <a:pPr marL="361950" indent="-349250" algn="just">
              <a:lnSpc>
                <a:spcPct val="100000"/>
              </a:lnSpc>
              <a:buFont typeface="Wingdings" panose="05000000000000000000" pitchFamily="2" charset="2"/>
              <a:buChar char="q"/>
            </a:pPr>
            <a:r>
              <a:rPr lang="es-ES" sz="1100" b="1" spc="-15" dirty="0">
                <a:latin typeface="Trebuchet MS" panose="020B0603020202020204" pitchFamily="34" charset="0"/>
                <a:cs typeface="Arial MT"/>
              </a:rPr>
              <a:t>Diferentes voltajes dentro de la red.</a:t>
            </a:r>
          </a:p>
          <a:p>
            <a:pPr marL="361950" indent="-349250" algn="just">
              <a:lnSpc>
                <a:spcPct val="100000"/>
              </a:lnSpc>
              <a:buFont typeface="Wingdings" panose="05000000000000000000" pitchFamily="2" charset="2"/>
              <a:buChar char="q"/>
            </a:pPr>
            <a:r>
              <a:rPr lang="es-ES" sz="1100" b="1" spc="-15" dirty="0">
                <a:latin typeface="Trebuchet MS" panose="020B0603020202020204" pitchFamily="34" charset="0"/>
                <a:cs typeface="Arial MT"/>
              </a:rPr>
              <a:t>Comportamiento </a:t>
            </a:r>
            <a:r>
              <a:rPr lang="es-ES" sz="1100" b="1" spc="-15" dirty="0" err="1">
                <a:latin typeface="Trebuchet MS" panose="020B0603020202020204" pitchFamily="34" charset="0"/>
                <a:cs typeface="Arial MT"/>
              </a:rPr>
              <a:t>subtransitorio</a:t>
            </a:r>
            <a:r>
              <a:rPr lang="es-ES" sz="1100" b="1" spc="-15" dirty="0">
                <a:latin typeface="Trebuchet MS" panose="020B0603020202020204" pitchFamily="34" charset="0"/>
                <a:cs typeface="Arial MT"/>
              </a:rPr>
              <a:t> de generadores, centrales eléctricas y motores </a:t>
            </a:r>
          </a:p>
          <a:p>
            <a:pPr marL="361950" indent="-349250" algn="just">
              <a:lnSpc>
                <a:spcPct val="100000"/>
              </a:lnSpc>
              <a:buFont typeface="Wingdings" panose="05000000000000000000" pitchFamily="2" charset="2"/>
              <a:buChar char="q"/>
            </a:pPr>
            <a:r>
              <a:rPr lang="es-ES" sz="1100" b="1" spc="-15" dirty="0">
                <a:latin typeface="Trebuchet MS" panose="020B0603020202020204" pitchFamily="34" charset="0"/>
                <a:cs typeface="Arial MT"/>
              </a:rPr>
              <a:t>Despreciar cargas y capacidades de línea</a:t>
            </a:r>
          </a:p>
          <a:p>
            <a:pPr marL="361950" indent="-349250" algn="just">
              <a:lnSpc>
                <a:spcPct val="100000"/>
              </a:lnSpc>
              <a:buFont typeface="Wingdings" panose="05000000000000000000" pitchFamily="2" charset="2"/>
              <a:buChar char="q"/>
            </a:pPr>
            <a:r>
              <a:rPr lang="es-ES" sz="1100" b="1" spc="-15" dirty="0">
                <a:latin typeface="Trebuchet MS" panose="020B0603020202020204" pitchFamily="34" charset="0"/>
                <a:cs typeface="Arial MT"/>
              </a:rPr>
              <a:t>Despreciar el estado de funcionamiento estacionario.</a:t>
            </a:r>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98377"/>
            <a:ext cx="4572000" cy="4244111"/>
          </a:xfrm>
          <a:prstGeom prst="rect">
            <a:avLst/>
          </a:prstGeom>
        </p:spPr>
        <p:txBody>
          <a:bodyPr vert="horz" wrap="square" lIns="0" tIns="12065" rIns="0" bIns="0" rtlCol="0">
            <a:spAutoFit/>
          </a:bodyPr>
          <a:lstStyle/>
          <a:p>
            <a:pPr marL="12700" algn="just">
              <a:lnSpc>
                <a:spcPct val="100000"/>
              </a:lnSpc>
            </a:pPr>
            <a:endParaRPr lang="es-ES" sz="1100" spc="-15" dirty="0">
              <a:latin typeface="Trebuchet MS" panose="020B0603020202020204" pitchFamily="34" charset="0"/>
              <a:cs typeface="Arial MT"/>
            </a:endParaRPr>
          </a:p>
          <a:p>
            <a:pPr marL="12700" algn="just">
              <a:lnSpc>
                <a:spcPct val="100000"/>
              </a:lnSpc>
            </a:pPr>
            <a:r>
              <a:rPr lang="es-ES" sz="1100" b="1" spc="-15" dirty="0" smtClean="0">
                <a:latin typeface="Trebuchet MS" panose="020B0603020202020204" pitchFamily="34" charset="0"/>
                <a:cs typeface="Arial MT"/>
              </a:rPr>
              <a:t>12.1.1   Cortocircuitos </a:t>
            </a:r>
            <a:r>
              <a:rPr lang="es-ES" sz="1100" b="1" spc="-15" dirty="0">
                <a:latin typeface="Trebuchet MS" panose="020B0603020202020204" pitchFamily="34" charset="0"/>
                <a:cs typeface="Arial MT"/>
              </a:rPr>
              <a:t>unipolares a 6 vueltas</a:t>
            </a:r>
          </a:p>
          <a:p>
            <a:pPr marL="12700" algn="just">
              <a:lnSpc>
                <a:spcPct val="100000"/>
              </a:lnSpc>
            </a:pPr>
            <a:endParaRPr lang="es-ES" sz="1100" spc="-15" dirty="0">
              <a:latin typeface="Trebuchet MS" panose="020B0603020202020204" pitchFamily="34" charset="0"/>
              <a:cs typeface="Arial MT"/>
            </a:endParaRPr>
          </a:p>
          <a:p>
            <a:pPr marL="12700" algn="just">
              <a:lnSpc>
                <a:spcPct val="100000"/>
              </a:lnSpc>
            </a:pPr>
            <a:r>
              <a:rPr lang="es-ES" sz="1100" spc="-15" dirty="0">
                <a:latin typeface="Trebuchet MS" panose="020B0603020202020204" pitchFamily="34" charset="0"/>
                <a:cs typeface="Arial MT"/>
              </a:rPr>
              <a:t>Los cortocircuitos unipolares a 6 vueltas es una falta asimétrica, que se calcula sobre la base de componentes simétricos. Este tipo de falla involucra un conductor externo (PEN) o un conductor de protección a tierra (PE). </a:t>
            </a:r>
            <a:endParaRPr lang="es-ES" sz="1100" spc="-15" dirty="0" smtClean="0">
              <a:latin typeface="Trebuchet MS" panose="020B0603020202020204" pitchFamily="34" charset="0"/>
              <a:cs typeface="Arial MT"/>
            </a:endParaRPr>
          </a:p>
          <a:p>
            <a:pPr marL="12700" algn="just">
              <a:lnSpc>
                <a:spcPct val="100000"/>
              </a:lnSpc>
            </a:pPr>
            <a:endParaRPr lang="es-ES" sz="1100" spc="-15" dirty="0">
              <a:latin typeface="Trebuchet MS" panose="020B0603020202020204" pitchFamily="34" charset="0"/>
              <a:cs typeface="Arial MT"/>
            </a:endParaRPr>
          </a:p>
          <a:p>
            <a:pPr marL="12700" algn="just">
              <a:lnSpc>
                <a:spcPct val="100000"/>
              </a:lnSpc>
            </a:pPr>
            <a:r>
              <a:rPr lang="es-ES" sz="1100" spc="-15" dirty="0" smtClean="0">
                <a:latin typeface="Trebuchet MS" panose="020B0603020202020204" pitchFamily="34" charset="0"/>
                <a:cs typeface="Arial MT"/>
              </a:rPr>
              <a:t>En </a:t>
            </a:r>
            <a:r>
              <a:rPr lang="es-ES" sz="1100" spc="-15" dirty="0">
                <a:latin typeface="Trebuchet MS" panose="020B0603020202020204" pitchFamily="34" charset="0"/>
                <a:cs typeface="Arial MT"/>
              </a:rPr>
              <a:t>la práctica, sin embargo, se utiliza un enfoque más simple, que implica un error de hasta el 20 %. Dado que el OPE y la sección transversal del conductor coinciden entre sí, el disparo se produce dentro </a:t>
            </a:r>
            <a:r>
              <a:rPr lang="es-ES" sz="1100" spc="-15" dirty="0" smtClean="0">
                <a:latin typeface="Trebuchet MS" panose="020B0603020202020204" pitchFamily="34" charset="0"/>
                <a:cs typeface="Arial MT"/>
              </a:rPr>
              <a:t>de 0,2 </a:t>
            </a:r>
            <a:r>
              <a:rPr lang="es-ES" sz="1100" spc="-15" dirty="0">
                <a:latin typeface="Trebuchet MS" panose="020B0603020202020204" pitchFamily="34" charset="0"/>
                <a:cs typeface="Arial MT"/>
              </a:rPr>
              <a:t>segundos, 0,4 segundos o 5 segundos. </a:t>
            </a:r>
            <a:endParaRPr lang="es-ES" sz="1100" spc="-15" dirty="0" smtClean="0">
              <a:latin typeface="Trebuchet MS" panose="020B0603020202020204" pitchFamily="34" charset="0"/>
              <a:cs typeface="Arial MT"/>
            </a:endParaRPr>
          </a:p>
          <a:p>
            <a:pPr marL="12700" algn="just">
              <a:lnSpc>
                <a:spcPct val="100000"/>
              </a:lnSpc>
            </a:pPr>
            <a:endParaRPr lang="es-ES" sz="1100" spc="-15" dirty="0">
              <a:latin typeface="Trebuchet MS" panose="020B0603020202020204" pitchFamily="34" charset="0"/>
              <a:cs typeface="Arial MT"/>
            </a:endParaRPr>
          </a:p>
          <a:p>
            <a:pPr marL="12700" algn="just">
              <a:lnSpc>
                <a:spcPct val="100000"/>
              </a:lnSpc>
            </a:pPr>
            <a:r>
              <a:rPr lang="es-ES" sz="1100" spc="-15" dirty="0" smtClean="0">
                <a:latin typeface="Trebuchet MS" panose="020B0603020202020204" pitchFamily="34" charset="0"/>
                <a:cs typeface="Arial MT"/>
              </a:rPr>
              <a:t>La </a:t>
            </a:r>
            <a:r>
              <a:rPr lang="es-ES" sz="1100" spc="-15" dirty="0">
                <a:latin typeface="Trebuchet MS" panose="020B0603020202020204" pitchFamily="34" charset="0"/>
                <a:cs typeface="Arial MT"/>
              </a:rPr>
              <a:t>corriente de cortocircuito simétrica inicial para un cortocircuito unipolar a tierra como en la Figura 4 se calcula a partir de Z(1) + Z(0)</a:t>
            </a:r>
          </a:p>
          <a:p>
            <a:pPr marL="12700" algn="just">
              <a:lnSpc>
                <a:spcPct val="100000"/>
              </a:lnSpc>
            </a:pPr>
            <a:endParaRPr lang="es-ES" sz="1100" spc="-15" dirty="0" smtClean="0">
              <a:latin typeface="Trebuchet MS" panose="020B0603020202020204" pitchFamily="34" charset="0"/>
              <a:cs typeface="Arial MT"/>
            </a:endParaRPr>
          </a:p>
          <a:p>
            <a:pPr marL="12700" algn="just">
              <a:lnSpc>
                <a:spcPct val="100000"/>
              </a:lnSpc>
            </a:pPr>
            <a:endParaRPr lang="es-ES" sz="1100" spc="-15" dirty="0">
              <a:latin typeface="Trebuchet MS" panose="020B0603020202020204" pitchFamily="34" charset="0"/>
              <a:cs typeface="Arial MT"/>
            </a:endParaRPr>
          </a:p>
          <a:p>
            <a:pPr marL="12700" algn="just">
              <a:lnSpc>
                <a:spcPct val="100000"/>
              </a:lnSpc>
            </a:pPr>
            <a:endParaRPr lang="es-ES" sz="1100" spc="-15" dirty="0" smtClean="0">
              <a:latin typeface="Trebuchet MS" panose="020B0603020202020204" pitchFamily="34" charset="0"/>
              <a:cs typeface="Arial MT"/>
            </a:endParaRPr>
          </a:p>
          <a:p>
            <a:pPr marL="12700" algn="just">
              <a:lnSpc>
                <a:spcPct val="100000"/>
              </a:lnSpc>
            </a:pPr>
            <a:endParaRPr lang="es-ES" sz="1100" spc="-15" dirty="0">
              <a:latin typeface="Trebuchet MS" panose="020B0603020202020204" pitchFamily="34" charset="0"/>
              <a:cs typeface="Arial MT"/>
            </a:endParaRPr>
          </a:p>
          <a:p>
            <a:pPr marL="12700" algn="just">
              <a:lnSpc>
                <a:spcPct val="100000"/>
              </a:lnSpc>
            </a:pPr>
            <a:endParaRPr lang="es-ES" sz="1100" spc="-15" dirty="0">
              <a:latin typeface="Trebuchet MS" panose="020B0603020202020204" pitchFamily="34" charset="0"/>
              <a:cs typeface="Arial MT"/>
            </a:endParaRPr>
          </a:p>
          <a:p>
            <a:pPr marL="12700" algn="just">
              <a:lnSpc>
                <a:spcPct val="100000"/>
              </a:lnSpc>
            </a:pPr>
            <a:r>
              <a:rPr lang="es-ES" sz="1100" spc="-15" dirty="0">
                <a:latin typeface="Trebuchet MS" panose="020B0603020202020204" pitchFamily="34" charset="0"/>
                <a:cs typeface="Arial MT"/>
              </a:rPr>
              <a:t>Aquí los símbolos tienen los significados: </a:t>
            </a:r>
            <a:endParaRPr lang="es-ES" sz="1100" spc="-15" dirty="0" smtClean="0">
              <a:latin typeface="Trebuchet MS" panose="020B0603020202020204" pitchFamily="34" charset="0"/>
              <a:cs typeface="Arial MT"/>
            </a:endParaRPr>
          </a:p>
          <a:p>
            <a:pPr marL="12700" algn="just">
              <a:lnSpc>
                <a:spcPct val="100000"/>
              </a:lnSpc>
            </a:pPr>
            <a:endParaRPr lang="es-ES" sz="1100" spc="-15" dirty="0">
              <a:latin typeface="Trebuchet MS" panose="020B0603020202020204" pitchFamily="34" charset="0"/>
              <a:cs typeface="Arial MT"/>
            </a:endParaRPr>
          </a:p>
          <a:p>
            <a:pPr marL="12700" algn="just">
              <a:lnSpc>
                <a:spcPct val="100000"/>
              </a:lnSpc>
            </a:pPr>
            <a:r>
              <a:rPr lang="es-ES" sz="1100" spc="-15" dirty="0" smtClean="0">
                <a:latin typeface="Trebuchet MS" panose="020B0603020202020204" pitchFamily="34" charset="0"/>
                <a:cs typeface="Arial MT"/>
              </a:rPr>
              <a:t>Z(1</a:t>
            </a:r>
            <a:r>
              <a:rPr lang="es-ES" sz="1100" spc="-15" dirty="0">
                <a:latin typeface="Trebuchet MS" panose="020B0603020202020204" pitchFamily="34" charset="0"/>
                <a:cs typeface="Arial MT"/>
              </a:rPr>
              <a:t>) </a:t>
            </a:r>
            <a:r>
              <a:rPr lang="es-ES" sz="1100" spc="-15" dirty="0" smtClean="0">
                <a:latin typeface="Trebuchet MS" panose="020B0603020202020204" pitchFamily="34" charset="0"/>
                <a:cs typeface="Arial MT"/>
              </a:rPr>
              <a:t>   Impedancia </a:t>
            </a:r>
            <a:r>
              <a:rPr lang="es-ES" sz="1100" spc="-15" dirty="0">
                <a:latin typeface="Trebuchet MS" panose="020B0603020202020204" pitchFamily="34" charset="0"/>
                <a:cs typeface="Arial MT"/>
              </a:rPr>
              <a:t>de secuencia positiva </a:t>
            </a:r>
            <a:endParaRPr lang="es-ES" sz="1100" spc="-15" dirty="0" smtClean="0">
              <a:latin typeface="Trebuchet MS" panose="020B0603020202020204" pitchFamily="34" charset="0"/>
              <a:cs typeface="Arial MT"/>
            </a:endParaRPr>
          </a:p>
          <a:p>
            <a:pPr marL="12700" algn="just">
              <a:lnSpc>
                <a:spcPct val="100000"/>
              </a:lnSpc>
            </a:pPr>
            <a:r>
              <a:rPr lang="es-ES" sz="1100" spc="-15" dirty="0" smtClean="0">
                <a:latin typeface="Trebuchet MS" panose="020B0603020202020204" pitchFamily="34" charset="0"/>
                <a:cs typeface="Arial MT"/>
              </a:rPr>
              <a:t>Z(0</a:t>
            </a:r>
            <a:r>
              <a:rPr lang="es-ES" sz="1100" spc="-15" dirty="0">
                <a:latin typeface="Trebuchet MS" panose="020B0603020202020204" pitchFamily="34" charset="0"/>
                <a:cs typeface="Arial MT"/>
              </a:rPr>
              <a:t>) </a:t>
            </a:r>
            <a:r>
              <a:rPr lang="es-ES" sz="1100" spc="-15" dirty="0" smtClean="0">
                <a:latin typeface="Trebuchet MS" panose="020B0603020202020204" pitchFamily="34" charset="0"/>
                <a:cs typeface="Arial MT"/>
              </a:rPr>
              <a:t>   Impedancia </a:t>
            </a:r>
            <a:r>
              <a:rPr lang="es-ES" sz="1100" spc="-15" dirty="0">
                <a:latin typeface="Trebuchet MS" panose="020B0603020202020204" pitchFamily="34" charset="0"/>
                <a:cs typeface="Arial MT"/>
              </a:rPr>
              <a:t>de secuencia negativa</a:t>
            </a:r>
          </a:p>
          <a:p>
            <a:pPr marL="12700" algn="just">
              <a:lnSpc>
                <a:spcPct val="100000"/>
              </a:lnSpc>
            </a:pPr>
            <a:r>
              <a:rPr lang="es-ES" sz="1100" spc="-15" dirty="0" smtClean="0">
                <a:latin typeface="Trebuchet MS" panose="020B0603020202020204" pitchFamily="34" charset="0"/>
                <a:cs typeface="Arial MT"/>
              </a:rPr>
              <a:t>c        Factor </a:t>
            </a:r>
            <a:r>
              <a:rPr lang="es-ES" sz="1100" spc="-15" dirty="0">
                <a:latin typeface="Trebuchet MS" panose="020B0603020202020204" pitchFamily="34" charset="0"/>
                <a:cs typeface="Arial MT"/>
              </a:rPr>
              <a:t>de voltaje</a:t>
            </a:r>
            <a:endParaRPr sz="900" dirty="0">
              <a:latin typeface="Arial MT"/>
              <a:cs typeface="Arial MT"/>
            </a:endParaRPr>
          </a:p>
        </p:txBody>
      </p:sp>
      <p:pic>
        <p:nvPicPr>
          <p:cNvPr id="47" name="Imagen 46"/>
          <p:cNvPicPr>
            <a:picLocks noChangeAspect="1"/>
          </p:cNvPicPr>
          <p:nvPr/>
        </p:nvPicPr>
        <p:blipFill>
          <a:blip r:embed="rId2"/>
          <a:stretch>
            <a:fillRect/>
          </a:stretch>
        </p:blipFill>
        <p:spPr>
          <a:xfrm>
            <a:off x="5029200" y="298376"/>
            <a:ext cx="3886200" cy="4509212"/>
          </a:xfrm>
          <a:prstGeom prst="rect">
            <a:avLst/>
          </a:prstGeom>
        </p:spPr>
      </p:pic>
      <p:sp>
        <p:nvSpPr>
          <p:cNvPr id="48" name="Rectángulo 47"/>
          <p:cNvSpPr/>
          <p:nvPr/>
        </p:nvSpPr>
        <p:spPr>
          <a:xfrm>
            <a:off x="4648200" y="4807588"/>
            <a:ext cx="4572000" cy="430887"/>
          </a:xfrm>
          <a:prstGeom prst="rect">
            <a:avLst/>
          </a:prstGeom>
        </p:spPr>
        <p:txBody>
          <a:bodyPr>
            <a:spAutoFit/>
          </a:bodyPr>
          <a:lstStyle/>
          <a:p>
            <a:pPr marL="12700" algn="ctr">
              <a:lnSpc>
                <a:spcPct val="100000"/>
              </a:lnSpc>
            </a:pPr>
            <a:r>
              <a:rPr lang="es-ES" sz="1100" b="1" spc="-15" dirty="0">
                <a:latin typeface="Trebuchet MS" panose="020B0603020202020204" pitchFamily="34" charset="0"/>
                <a:cs typeface="Arial MT"/>
              </a:rPr>
              <a:t>Figura 12.4 Red y circuito equivalente para una corriente de cortocircuito unipolar I</a:t>
            </a:r>
            <a:r>
              <a:rPr lang="es-ES" sz="1100" b="1" spc="-15" dirty="0" smtClean="0">
                <a:latin typeface="Trebuchet MS" panose="020B0603020202020204" pitchFamily="34" charset="0"/>
                <a:cs typeface="Arial MT"/>
              </a:rPr>
              <a:t>''K1</a:t>
            </a:r>
            <a:endParaRPr lang="es-ES" sz="1100" b="1" spc="-15" dirty="0">
              <a:latin typeface="Trebuchet MS" panose="020B0603020202020204" pitchFamily="34" charset="0"/>
              <a:cs typeface="Arial MT"/>
            </a:endParaRPr>
          </a:p>
        </p:txBody>
      </p:sp>
      <p:pic>
        <p:nvPicPr>
          <p:cNvPr id="49" name="Imagen 48"/>
          <p:cNvPicPr>
            <a:picLocks noChangeAspect="1"/>
          </p:cNvPicPr>
          <p:nvPr/>
        </p:nvPicPr>
        <p:blipFill>
          <a:blip r:embed="rId3"/>
          <a:stretch>
            <a:fillRect/>
          </a:stretch>
        </p:blipFill>
        <p:spPr>
          <a:xfrm>
            <a:off x="228600" y="3009900"/>
            <a:ext cx="4572000" cy="533400"/>
          </a:xfrm>
          <a:prstGeom prst="rect">
            <a:avLst/>
          </a:prstGeom>
        </p:spPr>
      </p:pic>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298377"/>
            <a:ext cx="3505200" cy="4736425"/>
          </a:xfrm>
          <a:prstGeom prst="rect">
            <a:avLst/>
          </a:prstGeom>
        </p:spPr>
        <p:txBody>
          <a:bodyPr vert="horz" wrap="square" lIns="0" tIns="12065" rIns="0" bIns="0" rtlCol="0">
            <a:spAutoFit/>
          </a:bodyPr>
          <a:lstStyle/>
          <a:p>
            <a:pPr algn="just">
              <a:lnSpc>
                <a:spcPct val="100000"/>
              </a:lnSpc>
            </a:pPr>
            <a:r>
              <a:rPr lang="es-ES" sz="1100" b="1" spc="-50" dirty="0">
                <a:latin typeface="Trebuchet MS" panose="020B0603020202020204" pitchFamily="34" charset="0"/>
                <a:cs typeface="Trebuchet MS"/>
              </a:rPr>
              <a:t>12.1.2 Cálculo de la impedancia de </a:t>
            </a:r>
            <a:r>
              <a:rPr lang="es-ES" sz="1100" b="1" spc="-50" dirty="0" smtClean="0">
                <a:latin typeface="Trebuchet MS" panose="020B0603020202020204" pitchFamily="34" charset="0"/>
                <a:cs typeface="Trebuchet MS"/>
              </a:rPr>
              <a:t>lazo</a:t>
            </a:r>
            <a:endParaRPr lang="es-ES" sz="1100" b="1" spc="-50" dirty="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spc="-50" dirty="0">
                <a:latin typeface="Trebuchet MS" panose="020B0603020202020204" pitchFamily="34" charset="0"/>
                <a:cs typeface="Trebuchet MS"/>
              </a:rPr>
              <a:t>En las redes de baja tensión, la impedancia de </a:t>
            </a:r>
            <a:r>
              <a:rPr lang="es-ES" sz="1100" spc="-50" dirty="0" smtClean="0">
                <a:latin typeface="Trebuchet MS" panose="020B0603020202020204" pitchFamily="34" charset="0"/>
                <a:cs typeface="Trebuchet MS"/>
              </a:rPr>
              <a:t>lazo, </a:t>
            </a:r>
            <a:r>
              <a:rPr lang="es-ES" sz="1100" spc="-50" dirty="0">
                <a:latin typeface="Trebuchet MS" panose="020B0603020202020204" pitchFamily="34" charset="0"/>
                <a:cs typeface="Trebuchet MS"/>
              </a:rPr>
              <a:t>que tiene en cuenta las resistencias efectivas y las reactancias desde el transformador hasta el lugar de la falta en las direcciones de ida y de retorno, es necesaria para determinar las condiciones de </a:t>
            </a:r>
            <a:r>
              <a:rPr lang="es-ES" sz="1100" spc="-50" dirty="0" smtClean="0">
                <a:latin typeface="Trebuchet MS" panose="020B0603020202020204" pitchFamily="34" charset="0"/>
                <a:cs typeface="Trebuchet MS"/>
              </a:rPr>
              <a:t>apertura </a:t>
            </a:r>
            <a:r>
              <a:rPr lang="es-ES" sz="1100" spc="-50" dirty="0">
                <a:latin typeface="Trebuchet MS" panose="020B0603020202020204" pitchFamily="34" charset="0"/>
                <a:cs typeface="Trebuchet MS"/>
              </a:rPr>
              <a:t>de acuerdo con </a:t>
            </a:r>
            <a:r>
              <a:rPr lang="es-ES" sz="1100" spc="-50" dirty="0" smtClean="0">
                <a:latin typeface="Trebuchet MS" panose="020B0603020202020204" pitchFamily="34" charset="0"/>
                <a:cs typeface="Trebuchet MS"/>
              </a:rPr>
              <a:t>la  </a:t>
            </a:r>
            <a:r>
              <a:rPr lang="es-ES" sz="1100" spc="-50" dirty="0">
                <a:latin typeface="Trebuchet MS" panose="020B0603020202020204" pitchFamily="34" charset="0"/>
                <a:cs typeface="Trebuchet MS"/>
              </a:rPr>
              <a:t>IEC </a:t>
            </a:r>
            <a:r>
              <a:rPr lang="es-ES" sz="1100" spc="-50" dirty="0" smtClean="0">
                <a:latin typeface="Trebuchet MS" panose="020B0603020202020204" pitchFamily="34" charset="0"/>
                <a:cs typeface="Trebuchet MS"/>
              </a:rPr>
              <a:t>60364</a:t>
            </a:r>
            <a:r>
              <a:rPr lang="es-ES" sz="1100" spc="-50" dirty="0">
                <a:latin typeface="Trebuchet MS" panose="020B0603020202020204" pitchFamily="34" charset="0"/>
                <a:cs typeface="Trebuchet MS"/>
              </a:rPr>
              <a:t>, Partes 41 y 61. </a:t>
            </a:r>
            <a:endParaRPr lang="es-ES" sz="1100" spc="-50" dirty="0" smtClean="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spc="-50" dirty="0" smtClean="0">
                <a:latin typeface="Trebuchet MS" panose="020B0603020202020204" pitchFamily="34" charset="0"/>
                <a:cs typeface="Trebuchet MS"/>
              </a:rPr>
              <a:t>Según </a:t>
            </a:r>
            <a:r>
              <a:rPr lang="es-ES" sz="1100" spc="-50" dirty="0">
                <a:latin typeface="Trebuchet MS" panose="020B0603020202020204" pitchFamily="34" charset="0"/>
                <a:cs typeface="Trebuchet MS"/>
              </a:rPr>
              <a:t>la instalación del sistema, este valor se puede determinar muy fácilmente para el circuito asumido utilizando instrumentos de medición. Este valor no debe ser mayor que los valores enumerados en las Tablas F.1 y F.2 en IEC 60 364, Parte 61. </a:t>
            </a:r>
            <a:endParaRPr lang="es-ES" sz="1100" spc="-50" dirty="0" smtClean="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spc="-50" dirty="0" smtClean="0">
                <a:latin typeface="Trebuchet MS" panose="020B0603020202020204" pitchFamily="34" charset="0"/>
                <a:cs typeface="Trebuchet MS"/>
              </a:rPr>
              <a:t>La </a:t>
            </a:r>
            <a:r>
              <a:rPr lang="es-ES" sz="1100" spc="-50" dirty="0">
                <a:latin typeface="Trebuchet MS" panose="020B0603020202020204" pitchFamily="34" charset="0"/>
                <a:cs typeface="Trebuchet MS"/>
              </a:rPr>
              <a:t>Figura 12.5 muestra la red, el circuito equivalente y la impedancia de </a:t>
            </a:r>
            <a:r>
              <a:rPr lang="es-ES" sz="1100" spc="-50" dirty="0" smtClean="0">
                <a:latin typeface="Trebuchet MS" panose="020B0603020202020204" pitchFamily="34" charset="0"/>
                <a:cs typeface="Trebuchet MS"/>
              </a:rPr>
              <a:t>lazo </a:t>
            </a:r>
            <a:r>
              <a:rPr lang="es-ES" sz="1100" spc="-50" dirty="0">
                <a:latin typeface="Trebuchet MS" panose="020B0603020202020204" pitchFamily="34" charset="0"/>
                <a:cs typeface="Trebuchet MS"/>
              </a:rPr>
              <a:t>relacionada</a:t>
            </a:r>
            <a:r>
              <a:rPr lang="es-ES" sz="1100" spc="-50" dirty="0" smtClean="0">
                <a:latin typeface="Trebuchet MS" panose="020B0603020202020204" pitchFamily="34" charset="0"/>
                <a:cs typeface="Trebuchet MS"/>
              </a:rPr>
              <a:t>.</a:t>
            </a: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spc="-50" dirty="0">
                <a:latin typeface="Trebuchet MS" panose="020B0603020202020204" pitchFamily="34" charset="0"/>
                <a:cs typeface="Trebuchet MS"/>
              </a:rPr>
              <a:t>Para el cálculo de la corriente de cortocircuito unipolar se utiliza el método de las componentes simétricas [24]. Este método requiere la determinación de tres sistemas de componentes independientes (sistemas de secuencia positiva, secuencia cero y secuencia negativa). </a:t>
            </a:r>
            <a:endParaRPr lang="es-ES" sz="1100" spc="-50" dirty="0" smtClean="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spc="-50" dirty="0" smtClean="0">
                <a:latin typeface="Trebuchet MS" panose="020B0603020202020204" pitchFamily="34" charset="0"/>
                <a:cs typeface="Trebuchet MS"/>
              </a:rPr>
              <a:t>Para </a:t>
            </a:r>
            <a:r>
              <a:rPr lang="es-ES" sz="1100" spc="-50" dirty="0">
                <a:latin typeface="Trebuchet MS" panose="020B0603020202020204" pitchFamily="34" charset="0"/>
                <a:cs typeface="Trebuchet MS"/>
              </a:rPr>
              <a:t>las impedancias del equipo operativo de la Figura 12.5, se sigue para la ubicación de la falla que:</a:t>
            </a:r>
          </a:p>
          <a:p>
            <a:pPr algn="just">
              <a:lnSpc>
                <a:spcPct val="100000"/>
              </a:lnSpc>
            </a:pPr>
            <a:endParaRPr lang="es-ES" sz="1100" spc="-50" dirty="0">
              <a:latin typeface="Trebuchet MS" panose="020B0603020202020204" pitchFamily="34" charset="0"/>
              <a:cs typeface="Trebuchet MS"/>
            </a:endParaRPr>
          </a:p>
          <a:p>
            <a:pPr marL="277495" marR="5080" indent="125730" algn="just">
              <a:lnSpc>
                <a:spcPct val="110600"/>
              </a:lnSpc>
            </a:pPr>
            <a:endParaRPr sz="900" dirty="0">
              <a:latin typeface="Arial MT"/>
              <a:cs typeface="Arial MT"/>
            </a:endParaRPr>
          </a:p>
        </p:txBody>
      </p:sp>
      <p:pic>
        <p:nvPicPr>
          <p:cNvPr id="49" name="Imagen 48"/>
          <p:cNvPicPr>
            <a:picLocks noChangeAspect="1"/>
          </p:cNvPicPr>
          <p:nvPr/>
        </p:nvPicPr>
        <p:blipFill>
          <a:blip r:embed="rId2"/>
          <a:stretch>
            <a:fillRect/>
          </a:stretch>
        </p:blipFill>
        <p:spPr>
          <a:xfrm>
            <a:off x="3886200" y="298377"/>
            <a:ext cx="5067300" cy="3397323"/>
          </a:xfrm>
          <a:prstGeom prst="rect">
            <a:avLst/>
          </a:prstGeom>
        </p:spPr>
      </p:pic>
      <p:sp>
        <p:nvSpPr>
          <p:cNvPr id="50" name="Rectángulo 49"/>
          <p:cNvSpPr/>
          <p:nvPr/>
        </p:nvSpPr>
        <p:spPr>
          <a:xfrm>
            <a:off x="5223278" y="3314700"/>
            <a:ext cx="2068195" cy="261610"/>
          </a:xfrm>
          <a:prstGeom prst="rect">
            <a:avLst/>
          </a:prstGeom>
        </p:spPr>
        <p:txBody>
          <a:bodyPr wrap="none">
            <a:spAutoFit/>
          </a:bodyPr>
          <a:lstStyle/>
          <a:p>
            <a:pPr algn="just">
              <a:lnSpc>
                <a:spcPct val="100000"/>
              </a:lnSpc>
            </a:pPr>
            <a:r>
              <a:rPr lang="es-ES" sz="1100" b="1" spc="-50" dirty="0">
                <a:latin typeface="Trebuchet MS" panose="020B0603020202020204" pitchFamily="34" charset="0"/>
                <a:cs typeface="Trebuchet MS"/>
              </a:rPr>
              <a:t>Figura </a:t>
            </a:r>
            <a:r>
              <a:rPr lang="es-ES" sz="1100" b="1" spc="-50" dirty="0" smtClean="0">
                <a:latin typeface="Trebuchet MS" panose="020B0603020202020204" pitchFamily="34" charset="0"/>
                <a:cs typeface="Trebuchet MS"/>
              </a:rPr>
              <a:t>12.5 </a:t>
            </a:r>
            <a:r>
              <a:rPr lang="es-ES" sz="1100" b="1" spc="-50" dirty="0">
                <a:latin typeface="Trebuchet MS" panose="020B0603020202020204" pitchFamily="34" charset="0"/>
                <a:cs typeface="Trebuchet MS"/>
              </a:rPr>
              <a:t>Impedancia de </a:t>
            </a:r>
            <a:r>
              <a:rPr lang="es-ES" sz="1100" b="1" spc="-50" dirty="0" smtClean="0">
                <a:latin typeface="Trebuchet MS" panose="020B0603020202020204" pitchFamily="34" charset="0"/>
                <a:cs typeface="Trebuchet MS"/>
              </a:rPr>
              <a:t>lazo</a:t>
            </a:r>
            <a:endParaRPr lang="en-US" sz="1100" b="1" dirty="0">
              <a:latin typeface="Trebuchet MS" panose="020B0603020202020204" pitchFamily="34" charset="0"/>
              <a:cs typeface="Trebuchet MS"/>
            </a:endParaRPr>
          </a:p>
        </p:txBody>
      </p:sp>
      <p:pic>
        <p:nvPicPr>
          <p:cNvPr id="51" name="Imagen 50"/>
          <p:cNvPicPr>
            <a:picLocks noChangeAspect="1"/>
          </p:cNvPicPr>
          <p:nvPr/>
        </p:nvPicPr>
        <p:blipFill>
          <a:blip r:embed="rId3"/>
          <a:stretch>
            <a:fillRect/>
          </a:stretch>
        </p:blipFill>
        <p:spPr>
          <a:xfrm>
            <a:off x="4324350" y="3695700"/>
            <a:ext cx="4190999" cy="1219200"/>
          </a:xfrm>
          <a:prstGeom prst="rect">
            <a:avLst/>
          </a:prstGeom>
        </p:spPr>
      </p:pic>
      <p:pic>
        <p:nvPicPr>
          <p:cNvPr id="52" name="Imagen 51"/>
          <p:cNvPicPr>
            <a:picLocks noChangeAspect="1"/>
          </p:cNvPicPr>
          <p:nvPr/>
        </p:nvPicPr>
        <p:blipFill>
          <a:blip r:embed="rId4"/>
          <a:stretch>
            <a:fillRect/>
          </a:stretch>
        </p:blipFill>
        <p:spPr>
          <a:xfrm>
            <a:off x="4324350" y="5024765"/>
            <a:ext cx="4191000" cy="381000"/>
          </a:xfrm>
          <a:prstGeom prst="rect">
            <a:avLst/>
          </a:prstGeom>
        </p:spPr>
      </p:pic>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228600" y="190500"/>
            <a:ext cx="4572000" cy="5891998"/>
          </a:xfrm>
          <a:prstGeom prst="rect">
            <a:avLst/>
          </a:prstGeom>
        </p:spPr>
        <p:txBody>
          <a:bodyPr vert="horz" wrap="square" lIns="0" tIns="12065" rIns="0" bIns="0" rtlCol="0">
            <a:spAutoFit/>
          </a:bodyPr>
          <a:lstStyle/>
          <a:p>
            <a:pPr marR="30480" algn="just">
              <a:lnSpc>
                <a:spcPct val="110700"/>
              </a:lnSpc>
              <a:spcBef>
                <a:spcPts val="95"/>
              </a:spcBef>
            </a:pPr>
            <a:r>
              <a:rPr lang="es-ES" sz="1100" spc="-15" dirty="0">
                <a:latin typeface="Trebuchet MS" panose="020B0603020202020204" pitchFamily="34" charset="0"/>
                <a:cs typeface="Arial MT"/>
              </a:rPr>
              <a:t>La impedancia de cortocircuito </a:t>
            </a:r>
            <a:r>
              <a:rPr lang="es-ES" sz="1100" spc="-15" dirty="0" err="1">
                <a:latin typeface="Trebuchet MS" panose="020B0603020202020204" pitchFamily="34" charset="0"/>
                <a:cs typeface="Arial MT"/>
              </a:rPr>
              <a:t>Zk</a:t>
            </a:r>
            <a:r>
              <a:rPr lang="es-ES" sz="1100" spc="-15" dirty="0">
                <a:latin typeface="Trebuchet MS" panose="020B0603020202020204" pitchFamily="34" charset="0"/>
                <a:cs typeface="Arial MT"/>
              </a:rPr>
              <a:t> (impedancia de </a:t>
            </a:r>
            <a:r>
              <a:rPr lang="es-ES" sz="1100" spc="-15" dirty="0" smtClean="0">
                <a:latin typeface="Trebuchet MS" panose="020B0603020202020204" pitchFamily="34" charset="0"/>
                <a:cs typeface="Arial MT"/>
              </a:rPr>
              <a:t>lazo) </a:t>
            </a:r>
            <a:r>
              <a:rPr lang="es-ES" sz="1100" spc="-15" dirty="0">
                <a:latin typeface="Trebuchet MS" panose="020B0603020202020204" pitchFamily="34" charset="0"/>
                <a:cs typeface="Arial MT"/>
              </a:rPr>
              <a:t>incluye las impedancias de la red de alimentación, el transformador, el conductor externo, el conductor PEN y el conductor PE. El resultado es seguro, ya que la corriente de cortocircuito que circula actualmente es mayor que el valor calculado. La impedancia de la fuente o la corriente de cortocircuito unipolar a menudo se conoce en la conexión a la línea, de modo que luego se pueden determinar las longitudes de circuito máximas permisibles y las condiciones de </a:t>
            </a:r>
            <a:r>
              <a:rPr lang="es-ES" sz="1100" spc="-15" dirty="0" smtClean="0">
                <a:latin typeface="Trebuchet MS" panose="020B0603020202020204" pitchFamily="34" charset="0"/>
                <a:cs typeface="Arial MT"/>
              </a:rPr>
              <a:t>apertura.</a:t>
            </a:r>
            <a:endParaRPr lang="es-ES" sz="1100" spc="-15" dirty="0">
              <a:latin typeface="Trebuchet MS" panose="020B0603020202020204" pitchFamily="34" charset="0"/>
              <a:cs typeface="Arial MT"/>
            </a:endParaRPr>
          </a:p>
          <a:p>
            <a:pPr marR="30480" algn="just">
              <a:lnSpc>
                <a:spcPct val="110700"/>
              </a:lnSpc>
              <a:spcBef>
                <a:spcPts val="95"/>
              </a:spcBef>
            </a:pPr>
            <a:r>
              <a:rPr lang="es-ES" sz="1100" spc="-15" dirty="0">
                <a:latin typeface="Trebuchet MS" panose="020B0603020202020204" pitchFamily="34" charset="0"/>
                <a:cs typeface="Arial MT"/>
              </a:rPr>
              <a:t>Aquí, los significados de los símbolos son:</a:t>
            </a:r>
          </a:p>
          <a:p>
            <a:pPr marR="30480" algn="just">
              <a:lnSpc>
                <a:spcPct val="110700"/>
              </a:lnSpc>
              <a:spcBef>
                <a:spcPts val="95"/>
              </a:spcBef>
            </a:pPr>
            <a:endParaRPr lang="es-ES" sz="1100" spc="-15" dirty="0">
              <a:latin typeface="Trebuchet MS" panose="020B0603020202020204" pitchFamily="34" charset="0"/>
              <a:cs typeface="Arial MT"/>
            </a:endParaRPr>
          </a:p>
          <a:p>
            <a:pPr marR="30480" algn="just">
              <a:lnSpc>
                <a:spcPct val="110700"/>
              </a:lnSpc>
              <a:spcBef>
                <a:spcPts val="95"/>
              </a:spcBef>
            </a:pPr>
            <a:r>
              <a:rPr lang="es-ES" sz="1100" b="1" spc="-15" dirty="0">
                <a:latin typeface="Trebuchet MS" panose="020B0603020202020204" pitchFamily="34" charset="0"/>
                <a:cs typeface="Arial MT"/>
              </a:rPr>
              <a:t>RQ, </a:t>
            </a:r>
            <a:r>
              <a:rPr lang="es-ES" sz="1100" b="1" spc="-15" dirty="0" smtClean="0">
                <a:latin typeface="Trebuchet MS" panose="020B0603020202020204" pitchFamily="34" charset="0"/>
                <a:cs typeface="Arial MT"/>
              </a:rPr>
              <a:t>XQ     Resistencia </a:t>
            </a:r>
            <a:r>
              <a:rPr lang="es-ES" sz="1100" b="1" spc="-15" dirty="0">
                <a:latin typeface="Trebuchet MS" panose="020B0603020202020204" pitchFamily="34" charset="0"/>
                <a:cs typeface="Arial MT"/>
              </a:rPr>
              <a:t>y reactancia inductiva de alimentador de red </a:t>
            </a:r>
            <a:endParaRPr lang="es-ES" sz="1100" b="1" spc="-15" dirty="0" smtClean="0">
              <a:latin typeface="Trebuchet MS" panose="020B0603020202020204" pitchFamily="34" charset="0"/>
              <a:cs typeface="Arial MT"/>
            </a:endParaRPr>
          </a:p>
          <a:p>
            <a:pPr marR="30480" algn="just">
              <a:lnSpc>
                <a:spcPct val="110700"/>
              </a:lnSpc>
              <a:spcBef>
                <a:spcPts val="95"/>
              </a:spcBef>
            </a:pPr>
            <a:r>
              <a:rPr lang="es-ES" sz="1100" b="1" spc="-15" dirty="0" smtClean="0">
                <a:latin typeface="Trebuchet MS" panose="020B0603020202020204" pitchFamily="34" charset="0"/>
                <a:cs typeface="Arial MT"/>
              </a:rPr>
              <a:t>RT, XT      Resistencia </a:t>
            </a:r>
            <a:r>
              <a:rPr lang="es-ES" sz="1100" b="1" spc="-15" dirty="0">
                <a:latin typeface="Trebuchet MS" panose="020B0603020202020204" pitchFamily="34" charset="0"/>
                <a:cs typeface="Arial MT"/>
              </a:rPr>
              <a:t>y reactancia inductiva de transformador </a:t>
            </a:r>
            <a:endParaRPr lang="es-ES" sz="1100" b="1" spc="-15" dirty="0" smtClean="0">
              <a:latin typeface="Trebuchet MS" panose="020B0603020202020204" pitchFamily="34" charset="0"/>
              <a:cs typeface="Arial MT"/>
            </a:endParaRPr>
          </a:p>
          <a:p>
            <a:pPr marR="30480" algn="just">
              <a:lnSpc>
                <a:spcPct val="110700"/>
              </a:lnSpc>
              <a:spcBef>
                <a:spcPts val="95"/>
              </a:spcBef>
            </a:pPr>
            <a:r>
              <a:rPr lang="es-ES" sz="1100" b="1" spc="-15" dirty="0" err="1" smtClean="0">
                <a:latin typeface="Trebuchet MS" panose="020B0603020202020204" pitchFamily="34" charset="0"/>
                <a:cs typeface="Arial MT"/>
              </a:rPr>
              <a:t>Rk</a:t>
            </a:r>
            <a:r>
              <a:rPr lang="es-ES" sz="1100" b="1" spc="-15" dirty="0" smtClean="0">
                <a:latin typeface="Trebuchet MS" panose="020B0603020202020204" pitchFamily="34" charset="0"/>
                <a:cs typeface="Arial MT"/>
              </a:rPr>
              <a:t>, </a:t>
            </a:r>
            <a:r>
              <a:rPr lang="es-ES" sz="1100" b="1" spc="-15" dirty="0" err="1" smtClean="0">
                <a:latin typeface="Trebuchet MS" panose="020B0603020202020204" pitchFamily="34" charset="0"/>
                <a:cs typeface="Arial MT"/>
              </a:rPr>
              <a:t>Xk</a:t>
            </a:r>
            <a:r>
              <a:rPr lang="es-ES" sz="1100" b="1" spc="-15" dirty="0" smtClean="0">
                <a:latin typeface="Trebuchet MS" panose="020B0603020202020204" pitchFamily="34" charset="0"/>
                <a:cs typeface="Arial MT"/>
              </a:rPr>
              <a:t>       Resistencia </a:t>
            </a:r>
            <a:r>
              <a:rPr lang="es-ES" sz="1100" b="1" spc="-15" dirty="0">
                <a:latin typeface="Trebuchet MS" panose="020B0603020202020204" pitchFamily="34" charset="0"/>
                <a:cs typeface="Arial MT"/>
              </a:rPr>
              <a:t>y reactancia inductiva de cable </a:t>
            </a:r>
            <a:endParaRPr lang="es-ES" sz="1100" b="1" spc="-15" dirty="0" smtClean="0">
              <a:latin typeface="Trebuchet MS" panose="020B0603020202020204" pitchFamily="34" charset="0"/>
              <a:cs typeface="Arial MT"/>
            </a:endParaRPr>
          </a:p>
          <a:p>
            <a:pPr marR="30480" algn="just">
              <a:lnSpc>
                <a:spcPct val="110700"/>
              </a:lnSpc>
              <a:spcBef>
                <a:spcPts val="95"/>
              </a:spcBef>
            </a:pPr>
            <a:r>
              <a:rPr lang="es-ES" sz="1100" b="1" spc="-15" dirty="0" smtClean="0">
                <a:latin typeface="Trebuchet MS" panose="020B0603020202020204" pitchFamily="34" charset="0"/>
                <a:cs typeface="Arial MT"/>
              </a:rPr>
              <a:t>RL1, XL1   Resistencia </a:t>
            </a:r>
            <a:r>
              <a:rPr lang="es-ES" sz="1100" b="1" spc="-15" dirty="0">
                <a:latin typeface="Trebuchet MS" panose="020B0603020202020204" pitchFamily="34" charset="0"/>
                <a:cs typeface="Arial MT"/>
              </a:rPr>
              <a:t>y reactancia inductiva de línea 1 </a:t>
            </a:r>
            <a:endParaRPr lang="es-ES" sz="1100" b="1" spc="-15" dirty="0" smtClean="0">
              <a:latin typeface="Trebuchet MS" panose="020B0603020202020204" pitchFamily="34" charset="0"/>
              <a:cs typeface="Arial MT"/>
            </a:endParaRPr>
          </a:p>
          <a:p>
            <a:pPr marR="30480" algn="just">
              <a:lnSpc>
                <a:spcPct val="110700"/>
              </a:lnSpc>
              <a:spcBef>
                <a:spcPts val="95"/>
              </a:spcBef>
            </a:pPr>
            <a:r>
              <a:rPr lang="es-ES" sz="1100" b="1" spc="-15" dirty="0" smtClean="0">
                <a:latin typeface="Trebuchet MS" panose="020B0603020202020204" pitchFamily="34" charset="0"/>
                <a:cs typeface="Arial MT"/>
              </a:rPr>
              <a:t>RL2, XL2   Resistencia </a:t>
            </a:r>
            <a:r>
              <a:rPr lang="es-ES" sz="1100" b="1" spc="-15" dirty="0">
                <a:latin typeface="Trebuchet MS" panose="020B0603020202020204" pitchFamily="34" charset="0"/>
                <a:cs typeface="Arial MT"/>
              </a:rPr>
              <a:t>y reactancia inductiva de línea 2</a:t>
            </a:r>
          </a:p>
          <a:p>
            <a:pPr marR="30480" algn="just">
              <a:lnSpc>
                <a:spcPct val="110700"/>
              </a:lnSpc>
              <a:spcBef>
                <a:spcPts val="95"/>
              </a:spcBef>
            </a:pPr>
            <a:r>
              <a:rPr lang="es-ES" sz="1100" b="1" spc="-15" dirty="0" smtClean="0">
                <a:latin typeface="Trebuchet MS" panose="020B0603020202020204" pitchFamily="34" charset="0"/>
                <a:cs typeface="Arial MT"/>
              </a:rPr>
              <a:t>R0T, X0T  Resistencia </a:t>
            </a:r>
            <a:r>
              <a:rPr lang="es-ES" sz="1100" b="1" spc="-15" dirty="0">
                <a:latin typeface="Trebuchet MS" panose="020B0603020202020204" pitchFamily="34" charset="0"/>
                <a:cs typeface="Arial MT"/>
              </a:rPr>
              <a:t>homopolar y reactancia inductiva del transformador </a:t>
            </a:r>
            <a:endParaRPr lang="es-ES" sz="1100" b="1" spc="-15" dirty="0" smtClean="0">
              <a:latin typeface="Trebuchet MS" panose="020B0603020202020204" pitchFamily="34" charset="0"/>
              <a:cs typeface="Arial MT"/>
            </a:endParaRPr>
          </a:p>
          <a:p>
            <a:pPr marR="30480" algn="just">
              <a:lnSpc>
                <a:spcPct val="110700"/>
              </a:lnSpc>
              <a:spcBef>
                <a:spcPts val="95"/>
              </a:spcBef>
            </a:pPr>
            <a:r>
              <a:rPr lang="es-ES" sz="1100" b="1" spc="-15" dirty="0" smtClean="0">
                <a:latin typeface="Trebuchet MS" panose="020B0603020202020204" pitchFamily="34" charset="0"/>
                <a:cs typeface="Arial MT"/>
              </a:rPr>
              <a:t>R0k, X0k   Resistencia </a:t>
            </a:r>
            <a:r>
              <a:rPr lang="es-ES" sz="1100" b="1" spc="-15" dirty="0">
                <a:latin typeface="Trebuchet MS" panose="020B0603020202020204" pitchFamily="34" charset="0"/>
                <a:cs typeface="Arial MT"/>
              </a:rPr>
              <a:t>homopolar y reactancia inductiva del cable</a:t>
            </a:r>
          </a:p>
          <a:p>
            <a:pPr marR="30480" algn="just">
              <a:lnSpc>
                <a:spcPct val="110700"/>
              </a:lnSpc>
              <a:spcBef>
                <a:spcPts val="95"/>
              </a:spcBef>
            </a:pPr>
            <a:r>
              <a:rPr lang="es-ES" sz="1100" b="1" spc="-15" dirty="0" smtClean="0">
                <a:latin typeface="Trebuchet MS" panose="020B0603020202020204" pitchFamily="34" charset="0"/>
                <a:cs typeface="Arial MT"/>
              </a:rPr>
              <a:t>R0L1, X0L1 Resistencia </a:t>
            </a:r>
            <a:r>
              <a:rPr lang="es-ES" sz="1100" b="1" spc="-15" dirty="0">
                <a:latin typeface="Trebuchet MS" panose="020B0603020202020204" pitchFamily="34" charset="0"/>
                <a:cs typeface="Arial MT"/>
              </a:rPr>
              <a:t>homopolar y reactancia inductiva de la línea 1 </a:t>
            </a:r>
            <a:endParaRPr lang="es-ES" sz="1100" b="1" spc="-15" dirty="0" smtClean="0">
              <a:latin typeface="Trebuchet MS" panose="020B0603020202020204" pitchFamily="34" charset="0"/>
              <a:cs typeface="Arial MT"/>
            </a:endParaRPr>
          </a:p>
          <a:p>
            <a:pPr marR="30480" algn="just">
              <a:lnSpc>
                <a:spcPct val="110700"/>
              </a:lnSpc>
              <a:spcBef>
                <a:spcPts val="95"/>
              </a:spcBef>
            </a:pPr>
            <a:r>
              <a:rPr lang="es-ES" sz="1100" b="1" spc="-15" dirty="0" smtClean="0">
                <a:latin typeface="Trebuchet MS" panose="020B0603020202020204" pitchFamily="34" charset="0"/>
                <a:cs typeface="Arial MT"/>
              </a:rPr>
              <a:t>R0L2, X0L2 Resistencia </a:t>
            </a:r>
            <a:r>
              <a:rPr lang="es-ES" sz="1100" b="1" spc="-15" dirty="0">
                <a:latin typeface="Trebuchet MS" panose="020B0603020202020204" pitchFamily="34" charset="0"/>
                <a:cs typeface="Arial MT"/>
              </a:rPr>
              <a:t>homopolar y reactancia inductiva de la línea 2</a:t>
            </a:r>
          </a:p>
          <a:p>
            <a:pPr marR="30480" algn="just">
              <a:lnSpc>
                <a:spcPct val="110700"/>
              </a:lnSpc>
              <a:spcBef>
                <a:spcPts val="95"/>
              </a:spcBef>
            </a:pPr>
            <a:endParaRPr lang="es-ES" sz="1100" spc="-15" dirty="0">
              <a:latin typeface="Trebuchet MS" panose="020B0603020202020204" pitchFamily="34" charset="0"/>
              <a:cs typeface="Arial MT"/>
            </a:endParaRPr>
          </a:p>
          <a:p>
            <a:pPr marR="30480" algn="just">
              <a:lnSpc>
                <a:spcPct val="110700"/>
              </a:lnSpc>
              <a:spcBef>
                <a:spcPts val="95"/>
              </a:spcBef>
            </a:pPr>
            <a:r>
              <a:rPr lang="es-ES" sz="1100" b="1" spc="-15" dirty="0" smtClean="0">
                <a:latin typeface="Trebuchet MS" panose="020B0603020202020204" pitchFamily="34" charset="0"/>
                <a:cs typeface="Arial MT"/>
              </a:rPr>
              <a:t>12.1.3   Cortocircuitos </a:t>
            </a:r>
            <a:r>
              <a:rPr lang="es-ES" sz="1100" b="1" spc="-15" dirty="0">
                <a:latin typeface="Trebuchet MS" panose="020B0603020202020204" pitchFamily="34" charset="0"/>
                <a:cs typeface="Arial MT"/>
              </a:rPr>
              <a:t>tripolares</a:t>
            </a:r>
          </a:p>
          <a:p>
            <a:pPr marR="30480" algn="just">
              <a:lnSpc>
                <a:spcPct val="110700"/>
              </a:lnSpc>
              <a:spcBef>
                <a:spcPts val="95"/>
              </a:spcBef>
            </a:pPr>
            <a:endParaRPr lang="es-ES" sz="1100" spc="-15" dirty="0">
              <a:latin typeface="Trebuchet MS" panose="020B0603020202020204" pitchFamily="34" charset="0"/>
              <a:cs typeface="Arial MT"/>
            </a:endParaRPr>
          </a:p>
          <a:p>
            <a:pPr marR="30480" algn="just">
              <a:lnSpc>
                <a:spcPct val="110700"/>
              </a:lnSpc>
              <a:spcBef>
                <a:spcPts val="95"/>
              </a:spcBef>
            </a:pPr>
            <a:r>
              <a:rPr lang="es-ES" sz="1100" spc="-15" dirty="0">
                <a:latin typeface="Trebuchet MS" panose="020B0603020202020204" pitchFamily="34" charset="0"/>
                <a:cs typeface="Arial MT"/>
              </a:rPr>
              <a:t>En contraste con un cortocircuito unipolar, un cortocircuito tripolar es una falla simétrica, que se utiliza para evaluar la capacidad nominal de </a:t>
            </a:r>
            <a:r>
              <a:rPr lang="es-ES" sz="1100" spc="-15" dirty="0" smtClean="0">
                <a:latin typeface="Trebuchet MS" panose="020B0603020202020204" pitchFamily="34" charset="0"/>
                <a:cs typeface="Arial MT"/>
              </a:rPr>
              <a:t>apertura </a:t>
            </a:r>
            <a:r>
              <a:rPr lang="es-ES" sz="1100" spc="-15" dirty="0">
                <a:latin typeface="Trebuchet MS" panose="020B0603020202020204" pitchFamily="34" charset="0"/>
                <a:cs typeface="Arial MT"/>
              </a:rPr>
              <a:t>del equipo de protección contra </a:t>
            </a:r>
            <a:r>
              <a:rPr lang="es-ES" sz="1100" spc="-15" dirty="0" err="1">
                <a:latin typeface="Trebuchet MS" panose="020B0603020202020204" pitchFamily="34" charset="0"/>
                <a:cs typeface="Arial MT"/>
              </a:rPr>
              <a:t>sobrecorriente</a:t>
            </a:r>
            <a:r>
              <a:rPr lang="es-ES" sz="1100" spc="-15" dirty="0">
                <a:latin typeface="Trebuchet MS" panose="020B0603020202020204" pitchFamily="34" charset="0"/>
                <a:cs typeface="Arial MT"/>
              </a:rPr>
              <a:t> (Figura 12.6).</a:t>
            </a:r>
          </a:p>
          <a:p>
            <a:pPr marR="30480" algn="just">
              <a:lnSpc>
                <a:spcPct val="110700"/>
              </a:lnSpc>
              <a:spcBef>
                <a:spcPts val="95"/>
              </a:spcBef>
            </a:pPr>
            <a:endParaRPr lang="es-ES" sz="1100" spc="-15" dirty="0" smtClean="0">
              <a:latin typeface="Trebuchet MS" panose="020B0603020202020204" pitchFamily="34" charset="0"/>
              <a:cs typeface="Arial MT"/>
            </a:endParaRPr>
          </a:p>
          <a:p>
            <a:pPr marR="30480" algn="just">
              <a:lnSpc>
                <a:spcPct val="110700"/>
              </a:lnSpc>
              <a:spcBef>
                <a:spcPts val="95"/>
              </a:spcBef>
            </a:pPr>
            <a:endParaRPr lang="es-ES" sz="1100" spc="-15" dirty="0">
              <a:latin typeface="Trebuchet MS" panose="020B0603020202020204" pitchFamily="34" charset="0"/>
              <a:cs typeface="Arial MT"/>
            </a:endParaRPr>
          </a:p>
          <a:p>
            <a:pPr marR="30480" algn="just">
              <a:lnSpc>
                <a:spcPct val="110700"/>
              </a:lnSpc>
              <a:spcBef>
                <a:spcPts val="95"/>
              </a:spcBef>
            </a:pPr>
            <a:endParaRPr lang="es-ES" sz="1100" spc="-15" dirty="0" smtClean="0">
              <a:latin typeface="Trebuchet MS" panose="020B0603020202020204" pitchFamily="34" charset="0"/>
              <a:cs typeface="Arial MT"/>
            </a:endParaRPr>
          </a:p>
          <a:p>
            <a:pPr marR="30480" algn="just">
              <a:lnSpc>
                <a:spcPct val="110700"/>
              </a:lnSpc>
              <a:spcBef>
                <a:spcPts val="95"/>
              </a:spcBef>
            </a:pPr>
            <a:endParaRPr lang="es-ES" sz="1100" spc="-15" dirty="0">
              <a:latin typeface="Trebuchet MS" panose="020B0603020202020204" pitchFamily="34" charset="0"/>
              <a:cs typeface="Arial MT"/>
            </a:endParaRPr>
          </a:p>
        </p:txBody>
      </p:sp>
      <p:pic>
        <p:nvPicPr>
          <p:cNvPr id="28" name="Imagen 27"/>
          <p:cNvPicPr>
            <a:picLocks noChangeAspect="1"/>
          </p:cNvPicPr>
          <p:nvPr/>
        </p:nvPicPr>
        <p:blipFill>
          <a:blip r:embed="rId2"/>
          <a:stretch>
            <a:fillRect/>
          </a:stretch>
        </p:blipFill>
        <p:spPr>
          <a:xfrm>
            <a:off x="4876800" y="190500"/>
            <a:ext cx="4038600" cy="1676400"/>
          </a:xfrm>
          <a:prstGeom prst="rect">
            <a:avLst/>
          </a:prstGeom>
        </p:spPr>
      </p:pic>
      <p:sp>
        <p:nvSpPr>
          <p:cNvPr id="29" name="Rectángulo 28"/>
          <p:cNvSpPr/>
          <p:nvPr/>
        </p:nvSpPr>
        <p:spPr>
          <a:xfrm>
            <a:off x="4800600" y="1866900"/>
            <a:ext cx="4648200" cy="1283685"/>
          </a:xfrm>
          <a:prstGeom prst="rect">
            <a:avLst/>
          </a:prstGeom>
        </p:spPr>
        <p:txBody>
          <a:bodyPr wrap="square">
            <a:spAutoFit/>
          </a:bodyPr>
          <a:lstStyle/>
          <a:p>
            <a:pPr marR="30480" algn="just">
              <a:lnSpc>
                <a:spcPct val="110700"/>
              </a:lnSpc>
              <a:spcBef>
                <a:spcPts val="95"/>
              </a:spcBef>
            </a:pPr>
            <a:r>
              <a:rPr lang="es-ES" sz="1100" spc="-15" dirty="0" smtClean="0">
                <a:latin typeface="Trebuchet MS" panose="020B0603020202020204" pitchFamily="34" charset="0"/>
                <a:cs typeface="Arial MT"/>
              </a:rPr>
              <a:t>Aquí, los significados de los símbolos son:</a:t>
            </a:r>
          </a:p>
          <a:p>
            <a:pPr marR="30480" algn="just">
              <a:lnSpc>
                <a:spcPct val="110700"/>
              </a:lnSpc>
              <a:spcBef>
                <a:spcPts val="95"/>
              </a:spcBef>
            </a:pPr>
            <a:endParaRPr lang="es-ES" sz="1100" spc="-15" dirty="0" smtClean="0">
              <a:latin typeface="Trebuchet MS" panose="020B0603020202020204" pitchFamily="34" charset="0"/>
              <a:cs typeface="Arial MT"/>
            </a:endParaRPr>
          </a:p>
          <a:p>
            <a:pPr marR="30480" algn="just">
              <a:lnSpc>
                <a:spcPct val="110700"/>
              </a:lnSpc>
              <a:spcBef>
                <a:spcPts val="95"/>
              </a:spcBef>
            </a:pPr>
            <a:r>
              <a:rPr lang="es-ES" sz="1100" b="1" spc="-15" dirty="0" err="1" smtClean="0">
                <a:latin typeface="Trebuchet MS" panose="020B0603020202020204" pitchFamily="34" charset="0"/>
                <a:cs typeface="Arial MT"/>
              </a:rPr>
              <a:t>Rk</a:t>
            </a:r>
            <a:r>
              <a:rPr lang="es-ES" sz="1100" b="1" spc="-15" dirty="0" smtClean="0">
                <a:latin typeface="Trebuchet MS" panose="020B0603020202020204" pitchFamily="34" charset="0"/>
                <a:cs typeface="Arial MT"/>
              </a:rPr>
              <a:t>  Suma de resistencias en serie </a:t>
            </a:r>
          </a:p>
          <a:p>
            <a:pPr marR="30480" algn="just">
              <a:lnSpc>
                <a:spcPct val="110700"/>
              </a:lnSpc>
              <a:spcBef>
                <a:spcPts val="95"/>
              </a:spcBef>
            </a:pPr>
            <a:r>
              <a:rPr lang="es-ES" sz="1100" b="1" spc="-15" dirty="0" err="1" smtClean="0">
                <a:latin typeface="Trebuchet MS" panose="020B0603020202020204" pitchFamily="34" charset="0"/>
                <a:cs typeface="Arial MT"/>
              </a:rPr>
              <a:t>Xk</a:t>
            </a:r>
            <a:r>
              <a:rPr lang="es-ES" sz="1100" b="1" spc="-15" dirty="0" smtClean="0">
                <a:latin typeface="Trebuchet MS" panose="020B0603020202020204" pitchFamily="34" charset="0"/>
                <a:cs typeface="Arial MT"/>
              </a:rPr>
              <a:t>  Suma de reactancias en serie </a:t>
            </a:r>
          </a:p>
          <a:p>
            <a:pPr marR="30480" algn="just">
              <a:lnSpc>
                <a:spcPct val="110700"/>
              </a:lnSpc>
              <a:spcBef>
                <a:spcPts val="95"/>
              </a:spcBef>
            </a:pPr>
            <a:r>
              <a:rPr lang="es-ES" sz="1100" b="1" spc="-15" dirty="0" err="1" smtClean="0">
                <a:latin typeface="Trebuchet MS" panose="020B0603020202020204" pitchFamily="34" charset="0"/>
                <a:cs typeface="Arial MT"/>
              </a:rPr>
              <a:t>Zk</a:t>
            </a:r>
            <a:r>
              <a:rPr lang="es-ES" sz="1100" b="1" spc="-15" dirty="0" smtClean="0">
                <a:latin typeface="Trebuchet MS" panose="020B0603020202020204" pitchFamily="34" charset="0"/>
                <a:cs typeface="Arial MT"/>
              </a:rPr>
              <a:t>  Impedancia de cortocircuito</a:t>
            </a:r>
          </a:p>
          <a:p>
            <a:pPr marR="30480" algn="just">
              <a:lnSpc>
                <a:spcPct val="110700"/>
              </a:lnSpc>
              <a:spcBef>
                <a:spcPts val="95"/>
              </a:spcBef>
            </a:pPr>
            <a:r>
              <a:rPr lang="es-ES" sz="1100" b="1" spc="-15" dirty="0" smtClean="0">
                <a:latin typeface="Trebuchet MS" panose="020B0603020202020204" pitchFamily="34" charset="0"/>
                <a:cs typeface="Arial MT"/>
              </a:rPr>
              <a:t>c   Factor de tensión</a:t>
            </a:r>
            <a:endParaRPr lang="es-ES" sz="1100" b="1" dirty="0">
              <a:latin typeface="Arial MT"/>
              <a:cs typeface="Arial MT"/>
            </a:endParaRPr>
          </a:p>
        </p:txBody>
      </p:sp>
      <p:sp>
        <p:nvSpPr>
          <p:cNvPr id="30" name="Rectángulo 29"/>
          <p:cNvSpPr/>
          <p:nvPr/>
        </p:nvSpPr>
        <p:spPr>
          <a:xfrm>
            <a:off x="4600575" y="5143500"/>
            <a:ext cx="4572000" cy="430887"/>
          </a:xfrm>
          <a:prstGeom prst="rect">
            <a:avLst/>
          </a:prstGeom>
        </p:spPr>
        <p:txBody>
          <a:bodyPr>
            <a:spAutoFit/>
          </a:bodyPr>
          <a:lstStyle/>
          <a:p>
            <a:pPr algn="ctr"/>
            <a:r>
              <a:rPr lang="en-US" sz="1100" b="1" dirty="0" err="1">
                <a:latin typeface="Trebuchet MS" panose="020B0603020202020204" pitchFamily="34" charset="0"/>
              </a:rPr>
              <a:t>Figura</a:t>
            </a:r>
            <a:r>
              <a:rPr lang="en-US" sz="1100" b="1" dirty="0">
                <a:latin typeface="Trebuchet MS" panose="020B0603020202020204" pitchFamily="34" charset="0"/>
              </a:rPr>
              <a:t> l2.6 Red y </a:t>
            </a:r>
            <a:r>
              <a:rPr lang="en-US" sz="1100" b="1" dirty="0" err="1">
                <a:latin typeface="Trebuchet MS" panose="020B0603020202020204" pitchFamily="34" charset="0"/>
              </a:rPr>
              <a:t>circuito</a:t>
            </a:r>
            <a:r>
              <a:rPr lang="en-US" sz="1100" b="1" dirty="0">
                <a:latin typeface="Trebuchet MS" panose="020B0603020202020204" pitchFamily="34" charset="0"/>
              </a:rPr>
              <a:t> </a:t>
            </a:r>
            <a:r>
              <a:rPr lang="en-US" sz="1100" b="1" dirty="0" err="1">
                <a:latin typeface="Trebuchet MS" panose="020B0603020202020204" pitchFamily="34" charset="0"/>
              </a:rPr>
              <a:t>equivalente</a:t>
            </a:r>
            <a:r>
              <a:rPr lang="en-US" sz="1100" b="1" dirty="0">
                <a:latin typeface="Trebuchet MS" panose="020B0603020202020204" pitchFamily="34" charset="0"/>
              </a:rPr>
              <a:t> para un </a:t>
            </a:r>
            <a:r>
              <a:rPr lang="en-US" sz="1100" b="1" dirty="0" err="1">
                <a:latin typeface="Trebuchet MS" panose="020B0603020202020204" pitchFamily="34" charset="0"/>
              </a:rPr>
              <a:t>circuito</a:t>
            </a:r>
            <a:r>
              <a:rPr lang="en-US" sz="1100" b="1" dirty="0">
                <a:latin typeface="Trebuchet MS" panose="020B0603020202020204" pitchFamily="34" charset="0"/>
              </a:rPr>
              <a:t> </a:t>
            </a:r>
            <a:r>
              <a:rPr lang="en-US" sz="1100" b="1" dirty="0" err="1">
                <a:latin typeface="Trebuchet MS" panose="020B0603020202020204" pitchFamily="34" charset="0"/>
              </a:rPr>
              <a:t>tripolar</a:t>
            </a:r>
            <a:endParaRPr lang="en-US" sz="1100" b="1" dirty="0">
              <a:latin typeface="Trebuchet MS" panose="020B0603020202020204" pitchFamily="34" charset="0"/>
            </a:endParaRPr>
          </a:p>
          <a:p>
            <a:pPr algn="ctr"/>
            <a:r>
              <a:rPr lang="en-US" sz="1100" b="1" dirty="0" err="1">
                <a:latin typeface="Trebuchet MS" panose="020B0603020202020204" pitchFamily="34" charset="0"/>
              </a:rPr>
              <a:t>corriente</a:t>
            </a:r>
            <a:r>
              <a:rPr lang="en-US" sz="1100" b="1" dirty="0">
                <a:latin typeface="Trebuchet MS" panose="020B0603020202020204" pitchFamily="34" charset="0"/>
              </a:rPr>
              <a:t> de </a:t>
            </a:r>
            <a:r>
              <a:rPr lang="en-US" sz="1100" b="1" dirty="0" err="1">
                <a:latin typeface="Trebuchet MS" panose="020B0603020202020204" pitchFamily="34" charset="0"/>
              </a:rPr>
              <a:t>cortocircuito</a:t>
            </a:r>
            <a:r>
              <a:rPr lang="en-US" sz="1100" b="1" dirty="0">
                <a:latin typeface="Trebuchet MS" panose="020B0603020202020204" pitchFamily="34" charset="0"/>
              </a:rPr>
              <a:t> I”k3</a:t>
            </a:r>
          </a:p>
        </p:txBody>
      </p:sp>
      <p:pic>
        <p:nvPicPr>
          <p:cNvPr id="31" name="Imagen 30"/>
          <p:cNvPicPr>
            <a:picLocks noChangeAspect="1"/>
          </p:cNvPicPr>
          <p:nvPr/>
        </p:nvPicPr>
        <p:blipFill>
          <a:blip r:embed="rId3"/>
          <a:stretch>
            <a:fillRect/>
          </a:stretch>
        </p:blipFill>
        <p:spPr>
          <a:xfrm>
            <a:off x="5295900" y="3155549"/>
            <a:ext cx="3200400" cy="2047875"/>
          </a:xfrm>
          <a:prstGeom prst="rect">
            <a:avLst/>
          </a:prstGeom>
        </p:spPr>
      </p:pic>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txBox="1"/>
          <p:nvPr/>
        </p:nvSpPr>
        <p:spPr>
          <a:xfrm>
            <a:off x="178215" y="335765"/>
            <a:ext cx="4469985" cy="4607672"/>
          </a:xfrm>
          <a:prstGeom prst="rect">
            <a:avLst/>
          </a:prstGeom>
        </p:spPr>
        <p:txBody>
          <a:bodyPr vert="horz" wrap="square" lIns="0" tIns="21590" rIns="0" bIns="0" rtlCol="0">
            <a:spAutoFit/>
          </a:bodyPr>
          <a:lstStyle/>
          <a:p>
            <a:pPr marL="57785" algn="just">
              <a:lnSpc>
                <a:spcPct val="100000"/>
              </a:lnSpc>
              <a:spcBef>
                <a:spcPts val="170"/>
              </a:spcBef>
            </a:pPr>
            <a:r>
              <a:rPr lang="es-ES" sz="1100" b="1" spc="25" dirty="0">
                <a:latin typeface="Trebuchet MS" panose="020B0603020202020204" pitchFamily="34" charset="0"/>
                <a:cs typeface="Arial MT"/>
              </a:rPr>
              <a:t>l2.2 Cálculo de valores de resistencia para equipos operativos</a:t>
            </a:r>
          </a:p>
          <a:p>
            <a:pPr marL="57785" algn="just">
              <a:lnSpc>
                <a:spcPct val="100000"/>
              </a:lnSpc>
              <a:spcBef>
                <a:spcPts val="170"/>
              </a:spcBef>
            </a:pPr>
            <a:endParaRPr lang="es-ES" sz="1100" spc="25" dirty="0">
              <a:latin typeface="Trebuchet MS" panose="020B0603020202020204" pitchFamily="34" charset="0"/>
              <a:cs typeface="Arial MT"/>
            </a:endParaRPr>
          </a:p>
          <a:p>
            <a:pPr marL="57785" algn="just">
              <a:lnSpc>
                <a:spcPct val="100000"/>
              </a:lnSpc>
              <a:spcBef>
                <a:spcPts val="170"/>
              </a:spcBef>
            </a:pPr>
            <a:r>
              <a:rPr lang="es-ES" sz="1100" spc="25" dirty="0">
                <a:latin typeface="Trebuchet MS" panose="020B0603020202020204" pitchFamily="34" charset="0"/>
                <a:cs typeface="Arial MT"/>
              </a:rPr>
              <a:t>El </a:t>
            </a:r>
            <a:r>
              <a:rPr lang="es-ES" sz="1100" spc="25" dirty="0" smtClean="0">
                <a:latin typeface="Trebuchet MS" panose="020B0603020202020204" pitchFamily="34" charset="0"/>
                <a:cs typeface="Arial MT"/>
              </a:rPr>
              <a:t>potencia </a:t>
            </a:r>
            <a:r>
              <a:rPr lang="es-ES" sz="1100" spc="25" dirty="0">
                <a:latin typeface="Trebuchet MS" panose="020B0603020202020204" pitchFamily="34" charset="0"/>
                <a:cs typeface="Arial MT"/>
              </a:rPr>
              <a:t>siempre comienza con la red externa. En general, la potencia de cortocircuito de la red es conocida y viene dada en MVA. El equipo que se encuentra en la red incluye generadores, transformadores, líneas y cables, motores y otras cargas. Para la determinación de las corrientes de cortocircuito, en esta sección analizaremos las impedancias y los diagramas de circuitos equivalentes para equipos trifásicos.</a:t>
            </a:r>
          </a:p>
          <a:p>
            <a:pPr marL="57785" algn="just">
              <a:lnSpc>
                <a:spcPct val="100000"/>
              </a:lnSpc>
              <a:spcBef>
                <a:spcPts val="170"/>
              </a:spcBef>
            </a:pPr>
            <a:endParaRPr lang="es-ES" sz="1100" spc="25" dirty="0">
              <a:latin typeface="Trebuchet MS" panose="020B0603020202020204" pitchFamily="34" charset="0"/>
              <a:cs typeface="Arial MT"/>
            </a:endParaRPr>
          </a:p>
          <a:p>
            <a:pPr marL="57785" algn="just">
              <a:lnSpc>
                <a:spcPct val="100000"/>
              </a:lnSpc>
              <a:spcBef>
                <a:spcPts val="170"/>
              </a:spcBef>
            </a:pPr>
            <a:r>
              <a:rPr lang="es-ES" sz="1100" b="1" spc="25" dirty="0">
                <a:latin typeface="Trebuchet MS" panose="020B0603020202020204" pitchFamily="34" charset="0"/>
                <a:cs typeface="Arial MT"/>
              </a:rPr>
              <a:t>12.2.1 Alimentadores de red</a:t>
            </a:r>
          </a:p>
          <a:p>
            <a:pPr marL="57785" algn="just">
              <a:lnSpc>
                <a:spcPct val="100000"/>
              </a:lnSpc>
              <a:spcBef>
                <a:spcPts val="170"/>
              </a:spcBef>
            </a:pPr>
            <a:endParaRPr lang="es-ES" sz="1100" spc="25" dirty="0">
              <a:latin typeface="Trebuchet MS" panose="020B0603020202020204" pitchFamily="34" charset="0"/>
              <a:cs typeface="Arial MT"/>
            </a:endParaRPr>
          </a:p>
          <a:p>
            <a:pPr marL="57785" algn="just">
              <a:lnSpc>
                <a:spcPct val="100000"/>
              </a:lnSpc>
              <a:spcBef>
                <a:spcPts val="170"/>
              </a:spcBef>
            </a:pPr>
            <a:r>
              <a:rPr lang="es-ES" sz="1100" spc="25" dirty="0">
                <a:latin typeface="Trebuchet MS" panose="020B0603020202020204" pitchFamily="34" charset="0"/>
                <a:cs typeface="Arial MT"/>
              </a:rPr>
              <a:t>La impedancia interna de la red ZQ en el terminal Q se calcula a partir de la potencia de corriente de cortocircuito simétrica inicial 1'' o la corriente de cortocircuito simétrica inicial I'' (Figura 12.7</a:t>
            </a:r>
            <a:r>
              <a:rPr lang="es-ES" sz="1100" spc="25" dirty="0" smtClean="0">
                <a:latin typeface="Trebuchet MS" panose="020B0603020202020204" pitchFamily="34" charset="0"/>
                <a:cs typeface="Arial MT"/>
              </a:rPr>
              <a:t>).</a:t>
            </a:r>
          </a:p>
          <a:p>
            <a:pPr marL="57785" algn="just">
              <a:lnSpc>
                <a:spcPct val="100000"/>
              </a:lnSpc>
              <a:spcBef>
                <a:spcPts val="170"/>
              </a:spcBef>
            </a:pPr>
            <a:endParaRPr lang="es-ES" sz="1100" spc="25" dirty="0">
              <a:latin typeface="Trebuchet MS" panose="020B0603020202020204" pitchFamily="34" charset="0"/>
              <a:cs typeface="Arial MT"/>
            </a:endParaRPr>
          </a:p>
          <a:p>
            <a:pPr marL="57785" algn="just">
              <a:lnSpc>
                <a:spcPct val="100000"/>
              </a:lnSpc>
              <a:spcBef>
                <a:spcPts val="170"/>
              </a:spcBef>
            </a:pPr>
            <a:endParaRPr lang="es-ES" sz="1100" spc="25" dirty="0" smtClean="0">
              <a:latin typeface="Trebuchet MS" panose="020B0603020202020204" pitchFamily="34" charset="0"/>
              <a:cs typeface="Arial MT"/>
            </a:endParaRPr>
          </a:p>
          <a:p>
            <a:pPr marL="57785" algn="just">
              <a:lnSpc>
                <a:spcPct val="100000"/>
              </a:lnSpc>
              <a:spcBef>
                <a:spcPts val="170"/>
              </a:spcBef>
            </a:pPr>
            <a:endParaRPr lang="es-ES" sz="1100" spc="25" dirty="0">
              <a:latin typeface="Trebuchet MS" panose="020B0603020202020204" pitchFamily="34" charset="0"/>
              <a:cs typeface="Arial MT"/>
            </a:endParaRPr>
          </a:p>
          <a:p>
            <a:pPr marL="57785" algn="just">
              <a:lnSpc>
                <a:spcPct val="100000"/>
              </a:lnSpc>
              <a:spcBef>
                <a:spcPts val="170"/>
              </a:spcBef>
            </a:pPr>
            <a:endParaRPr lang="es-ES" sz="1100" spc="25" dirty="0" smtClean="0">
              <a:latin typeface="Trebuchet MS" panose="020B0603020202020204" pitchFamily="34" charset="0"/>
              <a:cs typeface="Arial MT"/>
            </a:endParaRPr>
          </a:p>
          <a:p>
            <a:pPr marL="57785" algn="just">
              <a:lnSpc>
                <a:spcPct val="100000"/>
              </a:lnSpc>
              <a:spcBef>
                <a:spcPts val="170"/>
              </a:spcBef>
            </a:pPr>
            <a:endParaRPr lang="es-ES" sz="1100" spc="25" dirty="0">
              <a:latin typeface="Trebuchet MS" panose="020B0603020202020204" pitchFamily="34" charset="0"/>
              <a:cs typeface="Arial MT"/>
            </a:endParaRPr>
          </a:p>
          <a:p>
            <a:pPr marL="57785" algn="just">
              <a:lnSpc>
                <a:spcPct val="100000"/>
              </a:lnSpc>
              <a:spcBef>
                <a:spcPts val="170"/>
              </a:spcBef>
            </a:pPr>
            <a:endParaRPr lang="es-ES" sz="1100" spc="25" dirty="0" smtClean="0">
              <a:latin typeface="Trebuchet MS" panose="020B0603020202020204" pitchFamily="34" charset="0"/>
              <a:cs typeface="Arial MT"/>
            </a:endParaRPr>
          </a:p>
          <a:p>
            <a:pPr marL="57785" algn="just">
              <a:lnSpc>
                <a:spcPct val="100000"/>
              </a:lnSpc>
              <a:spcBef>
                <a:spcPts val="170"/>
              </a:spcBef>
            </a:pPr>
            <a:r>
              <a:rPr lang="es-ES" sz="1100" spc="25" dirty="0" smtClean="0">
                <a:latin typeface="Trebuchet MS" panose="020B0603020202020204" pitchFamily="34" charset="0"/>
                <a:cs typeface="Arial MT"/>
              </a:rPr>
              <a:t>Figura 12.7 Alimentador de suministro de potencia</a:t>
            </a:r>
          </a:p>
          <a:p>
            <a:pPr marL="57785" algn="just">
              <a:lnSpc>
                <a:spcPct val="100000"/>
              </a:lnSpc>
              <a:spcBef>
                <a:spcPts val="170"/>
              </a:spcBef>
            </a:pPr>
            <a:endParaRPr lang="es-ES" sz="1100" spc="25" dirty="0">
              <a:latin typeface="Trebuchet MS" panose="020B0603020202020204" pitchFamily="34" charset="0"/>
              <a:cs typeface="Arial MT"/>
            </a:endParaRPr>
          </a:p>
          <a:p>
            <a:pPr marL="57785" algn="just">
              <a:lnSpc>
                <a:spcPct val="100000"/>
              </a:lnSpc>
              <a:spcBef>
                <a:spcPts val="170"/>
              </a:spcBef>
            </a:pPr>
            <a:endParaRPr sz="900" dirty="0">
              <a:latin typeface="Arial MT"/>
              <a:cs typeface="Arial MT"/>
            </a:endParaRPr>
          </a:p>
        </p:txBody>
      </p:sp>
      <p:pic>
        <p:nvPicPr>
          <p:cNvPr id="55" name="Imagen 54"/>
          <p:cNvPicPr>
            <a:picLocks noChangeAspect="1"/>
          </p:cNvPicPr>
          <p:nvPr/>
        </p:nvPicPr>
        <p:blipFill rotWithShape="1">
          <a:blip r:embed="rId2"/>
          <a:srcRect/>
          <a:stretch/>
        </p:blipFill>
        <p:spPr>
          <a:xfrm>
            <a:off x="178215" y="3162300"/>
            <a:ext cx="4200525" cy="1266825"/>
          </a:xfrm>
          <a:prstGeom prst="rect">
            <a:avLst/>
          </a:prstGeom>
        </p:spPr>
      </p:pic>
      <p:pic>
        <p:nvPicPr>
          <p:cNvPr id="56" name="Imagen 55"/>
          <p:cNvPicPr>
            <a:picLocks noChangeAspect="1"/>
          </p:cNvPicPr>
          <p:nvPr/>
        </p:nvPicPr>
        <p:blipFill>
          <a:blip r:embed="rId3"/>
          <a:stretch>
            <a:fillRect/>
          </a:stretch>
        </p:blipFill>
        <p:spPr>
          <a:xfrm>
            <a:off x="178215" y="4581525"/>
            <a:ext cx="4219575" cy="942975"/>
          </a:xfrm>
          <a:prstGeom prst="rect">
            <a:avLst/>
          </a:prstGeom>
        </p:spPr>
      </p:pic>
      <p:sp>
        <p:nvSpPr>
          <p:cNvPr id="57" name="Rectángulo 56"/>
          <p:cNvSpPr/>
          <p:nvPr/>
        </p:nvSpPr>
        <p:spPr>
          <a:xfrm>
            <a:off x="4724400" y="421256"/>
            <a:ext cx="4495800" cy="4038926"/>
          </a:xfrm>
          <a:prstGeom prst="rect">
            <a:avLst/>
          </a:prstGeom>
        </p:spPr>
        <p:txBody>
          <a:bodyPr wrap="square">
            <a:spAutoFit/>
          </a:bodyPr>
          <a:lstStyle/>
          <a:p>
            <a:pPr marR="269240" algn="just">
              <a:lnSpc>
                <a:spcPct val="110800"/>
              </a:lnSpc>
              <a:spcBef>
                <a:spcPts val="800"/>
              </a:spcBef>
            </a:pPr>
            <a:r>
              <a:rPr lang="es-ES" sz="1100" spc="-15" dirty="0">
                <a:latin typeface="Trebuchet MS" panose="020B0603020202020204" pitchFamily="34" charset="0"/>
                <a:cs typeface="Arial MT"/>
              </a:rPr>
              <a:t>La conversión de la impedancia interna de la red al lado de menor tensión del transformador viene dada por</a:t>
            </a:r>
            <a:r>
              <a:rPr lang="es-ES" sz="1100" spc="-15" dirty="0" smtClean="0">
                <a:latin typeface="Trebuchet MS" panose="020B0603020202020204" pitchFamily="34" charset="0"/>
                <a:cs typeface="Arial MT"/>
              </a:rPr>
              <a:t>:</a:t>
            </a:r>
          </a:p>
          <a:p>
            <a:pPr marR="269240" algn="just">
              <a:lnSpc>
                <a:spcPct val="110800"/>
              </a:lnSpc>
              <a:spcBef>
                <a:spcPts val="800"/>
              </a:spcBef>
            </a:pPr>
            <a:endParaRPr lang="es-ES" sz="1100" spc="-15" dirty="0">
              <a:latin typeface="Trebuchet MS" panose="020B0603020202020204" pitchFamily="34" charset="0"/>
              <a:cs typeface="Arial MT"/>
            </a:endParaRPr>
          </a:p>
          <a:p>
            <a:pPr marR="269240" algn="just">
              <a:lnSpc>
                <a:spcPct val="110800"/>
              </a:lnSpc>
              <a:spcBef>
                <a:spcPts val="800"/>
              </a:spcBef>
            </a:pPr>
            <a:endParaRPr lang="es-ES" sz="1100" spc="-15" dirty="0">
              <a:latin typeface="Trebuchet MS" panose="020B0603020202020204" pitchFamily="34" charset="0"/>
              <a:cs typeface="Arial MT"/>
            </a:endParaRPr>
          </a:p>
          <a:p>
            <a:pPr marR="269240" algn="just">
              <a:lnSpc>
                <a:spcPct val="110800"/>
              </a:lnSpc>
              <a:spcBef>
                <a:spcPts val="800"/>
              </a:spcBef>
            </a:pPr>
            <a:r>
              <a:rPr lang="es-ES" sz="1100" spc="-15" dirty="0">
                <a:latin typeface="Trebuchet MS" panose="020B0603020202020204" pitchFamily="34" charset="0"/>
                <a:cs typeface="Arial MT"/>
              </a:rPr>
              <a:t>Cuando no se conoce la resistencia de la línea de alimentación RQ, podemos introducir en su lugar</a:t>
            </a:r>
          </a:p>
          <a:p>
            <a:pPr marR="269240" algn="just">
              <a:lnSpc>
                <a:spcPct val="110800"/>
              </a:lnSpc>
              <a:spcBef>
                <a:spcPts val="800"/>
              </a:spcBef>
            </a:pPr>
            <a:endParaRPr lang="es-ES" sz="1100" spc="-15" dirty="0" smtClean="0">
              <a:latin typeface="Trebuchet MS" panose="020B0603020202020204" pitchFamily="34" charset="0"/>
              <a:cs typeface="Arial MT"/>
            </a:endParaRPr>
          </a:p>
          <a:p>
            <a:pPr marR="269240" algn="just">
              <a:lnSpc>
                <a:spcPct val="110800"/>
              </a:lnSpc>
              <a:spcBef>
                <a:spcPts val="800"/>
              </a:spcBef>
            </a:pPr>
            <a:endParaRPr lang="es-ES" sz="1100" spc="-15" dirty="0">
              <a:latin typeface="Trebuchet MS" panose="020B0603020202020204" pitchFamily="34" charset="0"/>
              <a:cs typeface="Arial MT"/>
            </a:endParaRPr>
          </a:p>
          <a:p>
            <a:pPr marR="269240" algn="just">
              <a:lnSpc>
                <a:spcPct val="110800"/>
              </a:lnSpc>
              <a:spcBef>
                <a:spcPts val="800"/>
              </a:spcBef>
            </a:pPr>
            <a:r>
              <a:rPr lang="es-ES" sz="1100" spc="-15" dirty="0" smtClean="0">
                <a:latin typeface="Trebuchet MS" panose="020B0603020202020204" pitchFamily="34" charset="0"/>
                <a:cs typeface="Arial MT"/>
              </a:rPr>
              <a:t>Aquí </a:t>
            </a:r>
            <a:r>
              <a:rPr lang="es-ES" sz="1100" spc="-15" dirty="0">
                <a:latin typeface="Trebuchet MS" panose="020B0603020202020204" pitchFamily="34" charset="0"/>
                <a:cs typeface="Arial MT"/>
              </a:rPr>
              <a:t>los símbolos tienen los significados:</a:t>
            </a:r>
          </a:p>
          <a:p>
            <a:pPr marL="171450" marR="269240" indent="-171450" algn="just">
              <a:lnSpc>
                <a:spcPct val="110800"/>
              </a:lnSpc>
              <a:spcBef>
                <a:spcPts val="800"/>
              </a:spcBef>
              <a:buFont typeface="Wingdings" panose="05000000000000000000" pitchFamily="2" charset="2"/>
              <a:buChar char="q"/>
            </a:pPr>
            <a:r>
              <a:rPr lang="es-ES" sz="1100" b="1" spc="-15" dirty="0" err="1">
                <a:latin typeface="Trebuchet MS" panose="020B0603020202020204" pitchFamily="34" charset="0"/>
                <a:cs typeface="Arial MT"/>
              </a:rPr>
              <a:t>UnQ</a:t>
            </a:r>
            <a:r>
              <a:rPr lang="es-ES" sz="1100" b="1" spc="-15" dirty="0">
                <a:latin typeface="Trebuchet MS" panose="020B0603020202020204" pitchFamily="34" charset="0"/>
                <a:cs typeface="Arial MT"/>
              </a:rPr>
              <a:t> </a:t>
            </a:r>
            <a:r>
              <a:rPr lang="es-ES" sz="1100" b="1" spc="-15" dirty="0" smtClean="0">
                <a:latin typeface="Trebuchet MS" panose="020B0603020202020204" pitchFamily="34" charset="0"/>
                <a:cs typeface="Arial MT"/>
              </a:rPr>
              <a:t>   Tensión </a:t>
            </a:r>
            <a:r>
              <a:rPr lang="es-ES" sz="1100" b="1" spc="-15" dirty="0">
                <a:latin typeface="Trebuchet MS" panose="020B0603020202020204" pitchFamily="34" charset="0"/>
                <a:cs typeface="Arial MT"/>
              </a:rPr>
              <a:t>nominal de la red en el terminal Q</a:t>
            </a:r>
          </a:p>
          <a:p>
            <a:pPr marL="171450" marR="269240" indent="-171450" algn="just">
              <a:lnSpc>
                <a:spcPct val="110800"/>
              </a:lnSpc>
              <a:spcBef>
                <a:spcPts val="800"/>
              </a:spcBef>
              <a:buFont typeface="Wingdings" panose="05000000000000000000" pitchFamily="2" charset="2"/>
              <a:buChar char="q"/>
            </a:pPr>
            <a:r>
              <a:rPr lang="es-ES" sz="1100" b="1" spc="-15" dirty="0" err="1" smtClean="0">
                <a:latin typeface="Trebuchet MS" panose="020B0603020202020204" pitchFamily="34" charset="0"/>
                <a:cs typeface="Arial MT"/>
              </a:rPr>
              <a:t>S”kQ</a:t>
            </a:r>
            <a:r>
              <a:rPr lang="es-ES" sz="1100" b="1" spc="-15" dirty="0" smtClean="0">
                <a:latin typeface="Trebuchet MS" panose="020B0603020202020204" pitchFamily="34" charset="0"/>
                <a:cs typeface="Arial MT"/>
              </a:rPr>
              <a:t> Potencia </a:t>
            </a:r>
            <a:r>
              <a:rPr lang="es-ES" sz="1100" b="1" spc="-15" dirty="0">
                <a:latin typeface="Trebuchet MS" panose="020B0603020202020204" pitchFamily="34" charset="0"/>
                <a:cs typeface="Arial MT"/>
              </a:rPr>
              <a:t>aparente inicial de cortocircuito simétrico </a:t>
            </a:r>
            <a:endParaRPr lang="es-ES" sz="1100" b="1" spc="-15" dirty="0" smtClean="0">
              <a:latin typeface="Trebuchet MS" panose="020B0603020202020204" pitchFamily="34" charset="0"/>
              <a:cs typeface="Arial MT"/>
            </a:endParaRPr>
          </a:p>
          <a:p>
            <a:pPr marL="171450" marR="269240" indent="-171450" algn="just">
              <a:lnSpc>
                <a:spcPct val="110800"/>
              </a:lnSpc>
              <a:spcBef>
                <a:spcPts val="800"/>
              </a:spcBef>
              <a:buFont typeface="Wingdings" panose="05000000000000000000" pitchFamily="2" charset="2"/>
              <a:buChar char="q"/>
            </a:pPr>
            <a:r>
              <a:rPr lang="es-ES" sz="1100" b="1" spc="-15" dirty="0" err="1" smtClean="0">
                <a:latin typeface="Trebuchet MS" panose="020B0603020202020204" pitchFamily="34" charset="0"/>
                <a:cs typeface="Arial MT"/>
              </a:rPr>
              <a:t>I”kQ</a:t>
            </a:r>
            <a:r>
              <a:rPr lang="es-ES" sz="1100" b="1" spc="-15" dirty="0" smtClean="0">
                <a:latin typeface="Trebuchet MS" panose="020B0603020202020204" pitchFamily="34" charset="0"/>
                <a:cs typeface="Arial MT"/>
              </a:rPr>
              <a:t>  Corriente </a:t>
            </a:r>
            <a:r>
              <a:rPr lang="es-ES" sz="1100" b="1" spc="-15" dirty="0">
                <a:latin typeface="Trebuchet MS" panose="020B0603020202020204" pitchFamily="34" charset="0"/>
                <a:cs typeface="Arial MT"/>
              </a:rPr>
              <a:t>inicial de cortocircuito simétrico</a:t>
            </a:r>
          </a:p>
          <a:p>
            <a:pPr marL="171450" marR="269240" indent="-171450" algn="just">
              <a:lnSpc>
                <a:spcPct val="110800"/>
              </a:lnSpc>
              <a:spcBef>
                <a:spcPts val="800"/>
              </a:spcBef>
              <a:buFont typeface="Wingdings" panose="05000000000000000000" pitchFamily="2" charset="2"/>
              <a:buChar char="q"/>
            </a:pPr>
            <a:r>
              <a:rPr lang="es-ES" sz="1100" b="1" spc="-15" dirty="0" err="1">
                <a:latin typeface="Trebuchet MS" panose="020B0603020202020204" pitchFamily="34" charset="0"/>
                <a:cs typeface="Arial MT"/>
              </a:rPr>
              <a:t>tr</a:t>
            </a:r>
            <a:r>
              <a:rPr lang="es-ES" sz="1100" b="1" spc="-15" dirty="0">
                <a:latin typeface="Trebuchet MS" panose="020B0603020202020204" pitchFamily="34" charset="0"/>
                <a:cs typeface="Arial MT"/>
              </a:rPr>
              <a:t> </a:t>
            </a:r>
            <a:r>
              <a:rPr lang="es-ES" sz="1100" b="1" spc="-15" dirty="0" smtClean="0">
                <a:latin typeface="Trebuchet MS" panose="020B0603020202020204" pitchFamily="34" charset="0"/>
                <a:cs typeface="Arial MT"/>
              </a:rPr>
              <a:t>  Relación </a:t>
            </a:r>
            <a:r>
              <a:rPr lang="es-ES" sz="1100" b="1" spc="-15" dirty="0">
                <a:latin typeface="Trebuchet MS" panose="020B0603020202020204" pitchFamily="34" charset="0"/>
                <a:cs typeface="Arial MT"/>
              </a:rPr>
              <a:t>de transformación nominal a la que el cambiador de tomas en la posición principal</a:t>
            </a:r>
          </a:p>
          <a:p>
            <a:pPr marL="171450" marR="269240" indent="-171450" algn="just">
              <a:lnSpc>
                <a:spcPct val="110800"/>
              </a:lnSpc>
              <a:spcBef>
                <a:spcPts val="800"/>
              </a:spcBef>
              <a:buFont typeface="Wingdings" panose="05000000000000000000" pitchFamily="2" charset="2"/>
              <a:buChar char="q"/>
            </a:pPr>
            <a:r>
              <a:rPr lang="es-ES" sz="1100" b="1" spc="-15" dirty="0" smtClean="0">
                <a:latin typeface="Trebuchet MS" panose="020B0603020202020204" pitchFamily="34" charset="0"/>
                <a:cs typeface="Arial MT"/>
              </a:rPr>
              <a:t>C        </a:t>
            </a:r>
            <a:r>
              <a:rPr lang="es-ES" sz="1100" b="1" spc="-15" dirty="0">
                <a:latin typeface="Trebuchet MS" panose="020B0603020202020204" pitchFamily="34" charset="0"/>
                <a:cs typeface="Arial MT"/>
              </a:rPr>
              <a:t>Factor de tensión</a:t>
            </a:r>
          </a:p>
        </p:txBody>
      </p:sp>
      <p:pic>
        <p:nvPicPr>
          <p:cNvPr id="58" name="Imagen 57"/>
          <p:cNvPicPr>
            <a:picLocks noChangeAspect="1"/>
          </p:cNvPicPr>
          <p:nvPr/>
        </p:nvPicPr>
        <p:blipFill>
          <a:blip r:embed="rId4"/>
          <a:stretch>
            <a:fillRect/>
          </a:stretch>
        </p:blipFill>
        <p:spPr>
          <a:xfrm>
            <a:off x="4800600" y="876300"/>
            <a:ext cx="4038600" cy="485775"/>
          </a:xfrm>
          <a:prstGeom prst="rect">
            <a:avLst/>
          </a:prstGeom>
        </p:spPr>
      </p:pic>
      <p:pic>
        <p:nvPicPr>
          <p:cNvPr id="59" name="Imagen 58"/>
          <p:cNvPicPr>
            <a:picLocks noChangeAspect="1"/>
          </p:cNvPicPr>
          <p:nvPr/>
        </p:nvPicPr>
        <p:blipFill>
          <a:blip r:embed="rId5"/>
          <a:stretch>
            <a:fillRect/>
          </a:stretch>
        </p:blipFill>
        <p:spPr>
          <a:xfrm>
            <a:off x="4800600" y="1888282"/>
            <a:ext cx="4038600" cy="647700"/>
          </a:xfrm>
          <a:prstGeom prst="rect">
            <a:avLst/>
          </a:prstGeom>
        </p:spPr>
      </p:pic>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342900"/>
            <a:ext cx="8686800" cy="5409045"/>
          </a:xfrm>
          <a:prstGeom prst="rect">
            <a:avLst/>
          </a:prstGeom>
        </p:spPr>
        <p:txBody>
          <a:bodyPr vert="horz" wrap="square" lIns="0" tIns="12065" rIns="0" bIns="0" rtlCol="0">
            <a:spAutoFit/>
          </a:bodyPr>
          <a:lstStyle/>
          <a:p>
            <a:pPr marR="269240" algn="just">
              <a:lnSpc>
                <a:spcPct val="110800"/>
              </a:lnSpc>
              <a:spcBef>
                <a:spcPts val="800"/>
              </a:spcBef>
            </a:pPr>
            <a:r>
              <a:rPr lang="es-ES" sz="1100" b="1" spc="-15" dirty="0" smtClean="0">
                <a:latin typeface="Trebuchet MS" panose="020B0603020202020204" pitchFamily="34" charset="0"/>
                <a:cs typeface="Arial MT"/>
              </a:rPr>
              <a:t>12.2.2   Máquinas </a:t>
            </a:r>
            <a:r>
              <a:rPr lang="es-ES" sz="1100" b="1" spc="-15" dirty="0">
                <a:latin typeface="Trebuchet MS" panose="020B0603020202020204" pitchFamily="34" charset="0"/>
                <a:cs typeface="Arial MT"/>
              </a:rPr>
              <a:t>Síncronas</a:t>
            </a:r>
          </a:p>
          <a:p>
            <a:pPr marR="269240" algn="just">
              <a:lnSpc>
                <a:spcPct val="110800"/>
              </a:lnSpc>
              <a:spcBef>
                <a:spcPts val="800"/>
              </a:spcBef>
            </a:pPr>
            <a:r>
              <a:rPr lang="es-ES" sz="1100" spc="-15" dirty="0" smtClean="0">
                <a:latin typeface="Trebuchet MS" panose="020B0603020202020204" pitchFamily="34" charset="0"/>
                <a:cs typeface="Arial MT"/>
              </a:rPr>
              <a:t>En </a:t>
            </a:r>
            <a:r>
              <a:rPr lang="es-ES" sz="1100" spc="-15" dirty="0">
                <a:latin typeface="Trebuchet MS" panose="020B0603020202020204" pitchFamily="34" charset="0"/>
                <a:cs typeface="Arial MT"/>
              </a:rPr>
              <a:t>general, para el cálculo de la corriente de cortocircuito simétrica inicial I</a:t>
            </a:r>
            <a:r>
              <a:rPr lang="es-ES" sz="1100" spc="-15" dirty="0" smtClean="0">
                <a:latin typeface="Trebuchet MS" panose="020B0603020202020204" pitchFamily="34" charset="0"/>
                <a:cs typeface="Arial MT"/>
              </a:rPr>
              <a:t>'‘</a:t>
            </a:r>
            <a:r>
              <a:rPr lang="es-ES" sz="1100" spc="-15" dirty="0" err="1" smtClean="0">
                <a:latin typeface="Trebuchet MS" panose="020B0603020202020204" pitchFamily="34" charset="0"/>
                <a:cs typeface="Arial MT"/>
              </a:rPr>
              <a:t>kG</a:t>
            </a:r>
            <a:r>
              <a:rPr lang="es-ES" sz="1100" spc="-15" dirty="0" smtClean="0">
                <a:latin typeface="Trebuchet MS" panose="020B0603020202020204" pitchFamily="34" charset="0"/>
                <a:cs typeface="Arial MT"/>
              </a:rPr>
              <a:t> en los </a:t>
            </a:r>
            <a:r>
              <a:rPr lang="es-ES" sz="1100" spc="-15" dirty="0">
                <a:latin typeface="Trebuchet MS" panose="020B0603020202020204" pitchFamily="34" charset="0"/>
                <a:cs typeface="Arial MT"/>
              </a:rPr>
              <a:t>terminales del generador primero encontramos la parte </a:t>
            </a:r>
            <a:r>
              <a:rPr lang="es-ES" sz="1100" spc="-15" dirty="0" err="1">
                <a:latin typeface="Trebuchet MS" panose="020B0603020202020204" pitchFamily="34" charset="0"/>
                <a:cs typeface="Arial MT"/>
              </a:rPr>
              <a:t>subtransitoria</a:t>
            </a:r>
            <a:r>
              <a:rPr lang="es-ES" sz="1100" spc="-15" dirty="0">
                <a:latin typeface="Trebuchet MS" panose="020B0603020202020204" pitchFamily="34" charset="0"/>
                <a:cs typeface="Arial MT"/>
              </a:rPr>
              <a:t> del circuito </a:t>
            </a:r>
            <a:r>
              <a:rPr lang="es-ES" sz="1100" spc="-15" dirty="0" smtClean="0">
                <a:latin typeface="Trebuchet MS" panose="020B0603020202020204" pitchFamily="34" charset="0"/>
                <a:cs typeface="Arial MT"/>
              </a:rPr>
              <a:t>equivalente E</a:t>
            </a:r>
            <a:r>
              <a:rPr lang="es-ES" sz="1100" spc="-15" dirty="0">
                <a:latin typeface="Trebuchet MS" panose="020B0603020202020204" pitchFamily="34" charset="0"/>
                <a:cs typeface="Arial MT"/>
              </a:rPr>
              <a:t>'' (Figura 12.8</a:t>
            </a:r>
            <a:r>
              <a:rPr lang="es-ES" sz="1100" spc="-15" dirty="0" smtClean="0">
                <a:latin typeface="Trebuchet MS" panose="020B0603020202020204" pitchFamily="34" charset="0"/>
                <a:cs typeface="Arial MT"/>
              </a:rPr>
              <a:t>).</a:t>
            </a:r>
          </a:p>
          <a:p>
            <a:pPr marR="269240" algn="just">
              <a:lnSpc>
                <a:spcPct val="110800"/>
              </a:lnSpc>
              <a:spcBef>
                <a:spcPts val="800"/>
              </a:spcBef>
            </a:pPr>
            <a:endParaRPr lang="es-ES" sz="1100" spc="-15" dirty="0" smtClean="0">
              <a:latin typeface="Trebuchet MS" panose="020B0603020202020204" pitchFamily="34" charset="0"/>
              <a:cs typeface="Arial MT"/>
            </a:endParaRPr>
          </a:p>
          <a:p>
            <a:pPr marR="269240" algn="just">
              <a:lnSpc>
                <a:spcPct val="110800"/>
              </a:lnSpc>
              <a:spcBef>
                <a:spcPts val="800"/>
              </a:spcBef>
            </a:pPr>
            <a:endParaRPr lang="es-ES" sz="1100" spc="-15" dirty="0" smtClean="0">
              <a:latin typeface="Trebuchet MS" panose="020B0603020202020204" pitchFamily="34" charset="0"/>
              <a:cs typeface="Arial MT"/>
            </a:endParaRPr>
          </a:p>
          <a:p>
            <a:pPr marR="269240" algn="just">
              <a:lnSpc>
                <a:spcPct val="110800"/>
              </a:lnSpc>
              <a:spcBef>
                <a:spcPts val="800"/>
              </a:spcBef>
            </a:pPr>
            <a:endParaRPr lang="es-ES" sz="1100" spc="-15" dirty="0">
              <a:latin typeface="Trebuchet MS" panose="020B0603020202020204" pitchFamily="34" charset="0"/>
              <a:cs typeface="Arial MT"/>
            </a:endParaRPr>
          </a:p>
          <a:p>
            <a:pPr marR="269240" algn="just">
              <a:lnSpc>
                <a:spcPct val="110800"/>
              </a:lnSpc>
              <a:spcBef>
                <a:spcPts val="800"/>
              </a:spcBef>
            </a:pPr>
            <a:endParaRPr lang="es-ES" sz="1100" spc="-15" dirty="0" smtClean="0">
              <a:latin typeface="Trebuchet MS" panose="020B0603020202020204" pitchFamily="34" charset="0"/>
              <a:cs typeface="Arial MT"/>
            </a:endParaRPr>
          </a:p>
          <a:p>
            <a:pPr marR="269240" algn="just">
              <a:lnSpc>
                <a:spcPct val="110800"/>
              </a:lnSpc>
              <a:spcBef>
                <a:spcPts val="800"/>
              </a:spcBef>
            </a:pPr>
            <a:r>
              <a:rPr lang="es-ES" sz="1100" b="1" spc="-15" dirty="0" smtClean="0">
                <a:latin typeface="Trebuchet MS" panose="020B0603020202020204" pitchFamily="34" charset="0"/>
                <a:cs typeface="Arial MT"/>
              </a:rPr>
              <a:t>Figura </a:t>
            </a:r>
            <a:r>
              <a:rPr lang="es-ES" sz="1100" b="1" spc="-15" dirty="0">
                <a:latin typeface="Trebuchet MS" panose="020B0603020202020204" pitchFamily="34" charset="0"/>
                <a:cs typeface="Arial MT"/>
              </a:rPr>
              <a:t>l2.8 Máquina </a:t>
            </a:r>
            <a:r>
              <a:rPr lang="es-ES" sz="1100" b="1" spc="-15" dirty="0" smtClean="0">
                <a:latin typeface="Trebuchet MS" panose="020B0603020202020204" pitchFamily="34" charset="0"/>
                <a:cs typeface="Arial MT"/>
              </a:rPr>
              <a:t>síncrona</a:t>
            </a:r>
          </a:p>
          <a:p>
            <a:pPr marR="269240" algn="just">
              <a:lnSpc>
                <a:spcPct val="110800"/>
              </a:lnSpc>
              <a:spcBef>
                <a:spcPts val="800"/>
              </a:spcBef>
            </a:pPr>
            <a:r>
              <a:rPr lang="es-ES" sz="1100" spc="-15" dirty="0" smtClean="0">
                <a:latin typeface="Trebuchet MS" panose="020B0603020202020204" pitchFamily="34" charset="0"/>
                <a:cs typeface="Arial MT"/>
              </a:rPr>
              <a:t>Para </a:t>
            </a:r>
            <a:r>
              <a:rPr lang="es-ES" sz="1100" spc="-15" dirty="0">
                <a:latin typeface="Trebuchet MS" panose="020B0603020202020204" pitchFamily="34" charset="0"/>
                <a:cs typeface="Arial MT"/>
              </a:rPr>
              <a:t>generadores de bajo voltaje</a:t>
            </a:r>
            <a:r>
              <a:rPr lang="es-ES" sz="1100" spc="-15" dirty="0" smtClean="0">
                <a:latin typeface="Trebuchet MS" panose="020B0603020202020204" pitchFamily="34" charset="0"/>
                <a:cs typeface="Arial MT"/>
              </a:rPr>
              <a:t>:</a:t>
            </a:r>
          </a:p>
          <a:p>
            <a:pPr marR="269240" algn="just">
              <a:lnSpc>
                <a:spcPct val="110800"/>
              </a:lnSpc>
              <a:spcBef>
                <a:spcPts val="800"/>
              </a:spcBef>
            </a:pPr>
            <a:endParaRPr lang="es-ES" sz="1100" spc="-15" dirty="0">
              <a:latin typeface="Trebuchet MS" panose="020B0603020202020204" pitchFamily="34" charset="0"/>
              <a:cs typeface="Arial MT"/>
            </a:endParaRPr>
          </a:p>
          <a:p>
            <a:pPr marR="269240" algn="just">
              <a:lnSpc>
                <a:spcPct val="110800"/>
              </a:lnSpc>
              <a:spcBef>
                <a:spcPts val="800"/>
              </a:spcBef>
            </a:pPr>
            <a:endParaRPr lang="es-ES" sz="1100" spc="-15" dirty="0">
              <a:latin typeface="Trebuchet MS" panose="020B0603020202020204" pitchFamily="34" charset="0"/>
              <a:cs typeface="Arial MT"/>
            </a:endParaRPr>
          </a:p>
          <a:p>
            <a:pPr marR="269240" algn="just">
              <a:lnSpc>
                <a:spcPct val="110800"/>
              </a:lnSpc>
              <a:spcBef>
                <a:spcPts val="800"/>
              </a:spcBef>
            </a:pPr>
            <a:r>
              <a:rPr lang="es-ES" sz="1100" spc="-15" dirty="0" smtClean="0">
                <a:latin typeface="Trebuchet MS" panose="020B0603020202020204" pitchFamily="34" charset="0"/>
                <a:cs typeface="Arial MT"/>
              </a:rPr>
              <a:t>Para </a:t>
            </a:r>
            <a:r>
              <a:rPr lang="es-ES" sz="1100" spc="-15" dirty="0">
                <a:latin typeface="Trebuchet MS" panose="020B0603020202020204" pitchFamily="34" charset="0"/>
                <a:cs typeface="Arial MT"/>
              </a:rPr>
              <a:t>generadores de alta tensión </a:t>
            </a:r>
            <a:r>
              <a:rPr lang="es-ES" sz="1100" spc="-15" dirty="0" err="1" smtClean="0">
                <a:latin typeface="Trebuchet MS" panose="020B0603020202020204" pitchFamily="34" charset="0"/>
                <a:cs typeface="Arial MT"/>
              </a:rPr>
              <a:t>UrG</a:t>
            </a:r>
            <a:r>
              <a:rPr lang="es-ES" sz="1100" spc="-15" dirty="0" smtClean="0">
                <a:latin typeface="Trebuchet MS" panose="020B0603020202020204" pitchFamily="34" charset="0"/>
                <a:cs typeface="Arial MT"/>
              </a:rPr>
              <a:t> </a:t>
            </a:r>
            <a:r>
              <a:rPr lang="es-ES" sz="1100" spc="-15" dirty="0">
                <a:latin typeface="Trebuchet MS" panose="020B0603020202020204" pitchFamily="34" charset="0"/>
                <a:cs typeface="Arial MT"/>
              </a:rPr>
              <a:t>&gt; 1kV y </a:t>
            </a:r>
            <a:r>
              <a:rPr lang="es-ES" sz="1100" spc="-15" dirty="0" smtClean="0">
                <a:latin typeface="Trebuchet MS" panose="020B0603020202020204" pitchFamily="34" charset="0"/>
                <a:cs typeface="Arial MT"/>
              </a:rPr>
              <a:t> SG </a:t>
            </a:r>
            <a:r>
              <a:rPr lang="es-ES" sz="1100" spc="-15" dirty="0">
                <a:latin typeface="Trebuchet MS" panose="020B0603020202020204" pitchFamily="34" charset="0"/>
                <a:cs typeface="Arial MT"/>
              </a:rPr>
              <a:t>≥ 100 MVA:</a:t>
            </a:r>
          </a:p>
          <a:p>
            <a:pPr marR="269240" algn="just">
              <a:lnSpc>
                <a:spcPct val="110800"/>
              </a:lnSpc>
              <a:spcBef>
                <a:spcPts val="800"/>
              </a:spcBef>
            </a:pPr>
            <a:r>
              <a:rPr lang="es-ES" sz="1100" spc="-15" dirty="0" smtClean="0">
                <a:latin typeface="Trebuchet MS" panose="020B0603020202020204" pitchFamily="34" charset="0"/>
                <a:cs typeface="Arial MT"/>
              </a:rPr>
              <a:t>RG </a:t>
            </a:r>
            <a:r>
              <a:rPr lang="es-ES" sz="1100" spc="-15" dirty="0">
                <a:latin typeface="Trebuchet MS" panose="020B0603020202020204" pitchFamily="34" charset="0"/>
                <a:cs typeface="Arial MT"/>
              </a:rPr>
              <a:t>= 0,05 </a:t>
            </a:r>
            <a:r>
              <a:rPr lang="es-ES" sz="1100" spc="-15" dirty="0" err="1">
                <a:latin typeface="Trebuchet MS" panose="020B0603020202020204" pitchFamily="34" charset="0"/>
                <a:cs typeface="Arial MT"/>
              </a:rPr>
              <a:t>Xd</a:t>
            </a:r>
            <a:r>
              <a:rPr lang="es-ES" sz="1100" spc="-15" dirty="0">
                <a:latin typeface="Trebuchet MS" panose="020B0603020202020204" pitchFamily="34" charset="0"/>
                <a:cs typeface="Arial MT"/>
              </a:rPr>
              <a:t>''</a:t>
            </a:r>
          </a:p>
          <a:p>
            <a:pPr>
              <a:lnSpc>
                <a:spcPct val="100000"/>
              </a:lnSpc>
            </a:pPr>
            <a:r>
              <a:rPr lang="es-ES" sz="1100" dirty="0" smtClean="0">
                <a:latin typeface="Trebuchet MS" panose="020B0603020202020204" pitchFamily="34" charset="0"/>
                <a:cs typeface="Arial MT"/>
              </a:rPr>
              <a:t>y </a:t>
            </a:r>
            <a:r>
              <a:rPr lang="es-ES" sz="1100" dirty="0">
                <a:latin typeface="Trebuchet MS" panose="020B0603020202020204" pitchFamily="34" charset="0"/>
                <a:cs typeface="Arial MT"/>
              </a:rPr>
              <a:t>con </a:t>
            </a:r>
            <a:r>
              <a:rPr lang="es-ES" sz="1100" dirty="0" smtClean="0">
                <a:latin typeface="Trebuchet MS" panose="020B0603020202020204" pitchFamily="34" charset="0"/>
                <a:cs typeface="Arial MT"/>
              </a:rPr>
              <a:t>SG </a:t>
            </a:r>
            <a:r>
              <a:rPr lang="es-ES" sz="1100" dirty="0">
                <a:latin typeface="Trebuchet MS" panose="020B0603020202020204" pitchFamily="34" charset="0"/>
                <a:cs typeface="Arial MT"/>
              </a:rPr>
              <a:t>&lt; 100 MVA:</a:t>
            </a:r>
          </a:p>
          <a:p>
            <a:pPr>
              <a:lnSpc>
                <a:spcPct val="100000"/>
              </a:lnSpc>
            </a:pPr>
            <a:endParaRPr lang="es-ES" sz="900" dirty="0" smtClean="0">
              <a:latin typeface="Trebuchet MS" panose="020B0603020202020204" pitchFamily="34" charset="0"/>
              <a:cs typeface="Arial MT"/>
            </a:endParaRPr>
          </a:p>
          <a:p>
            <a:pPr>
              <a:lnSpc>
                <a:spcPct val="100000"/>
              </a:lnSpc>
            </a:pPr>
            <a:endParaRPr lang="es-ES" sz="900" dirty="0">
              <a:latin typeface="Trebuchet MS" panose="020B0603020202020204" pitchFamily="34" charset="0"/>
              <a:cs typeface="Arial MT"/>
            </a:endParaRPr>
          </a:p>
          <a:p>
            <a:pPr>
              <a:lnSpc>
                <a:spcPct val="100000"/>
              </a:lnSpc>
            </a:pPr>
            <a:endParaRPr lang="es-ES" sz="900" dirty="0" smtClean="0">
              <a:latin typeface="Trebuchet MS" panose="020B0603020202020204" pitchFamily="34" charset="0"/>
              <a:cs typeface="Arial MT"/>
            </a:endParaRPr>
          </a:p>
          <a:p>
            <a:pPr>
              <a:lnSpc>
                <a:spcPct val="100000"/>
              </a:lnSpc>
            </a:pPr>
            <a:endParaRPr lang="es-ES" sz="900" dirty="0">
              <a:latin typeface="Trebuchet MS" panose="020B0603020202020204" pitchFamily="34" charset="0"/>
              <a:cs typeface="Arial MT"/>
            </a:endParaRPr>
          </a:p>
          <a:p>
            <a:pPr>
              <a:lnSpc>
                <a:spcPct val="100000"/>
              </a:lnSpc>
            </a:pPr>
            <a:r>
              <a:rPr lang="es-ES" sz="1100" dirty="0" smtClean="0">
                <a:latin typeface="Trebuchet MS" panose="020B0603020202020204" pitchFamily="34" charset="0"/>
                <a:cs typeface="Arial MT"/>
              </a:rPr>
              <a:t>Aquí </a:t>
            </a:r>
            <a:r>
              <a:rPr lang="es-ES" sz="1100" dirty="0">
                <a:latin typeface="Trebuchet MS" panose="020B0603020202020204" pitchFamily="34" charset="0"/>
                <a:cs typeface="Arial MT"/>
              </a:rPr>
              <a:t>los símbolos tienen los significados:</a:t>
            </a:r>
          </a:p>
          <a:p>
            <a:pPr>
              <a:lnSpc>
                <a:spcPct val="100000"/>
              </a:lnSpc>
            </a:pPr>
            <a:endParaRPr lang="es-ES" sz="1100" dirty="0">
              <a:latin typeface="Trebuchet MS" panose="020B0603020202020204" pitchFamily="34" charset="0"/>
              <a:cs typeface="Arial MT"/>
            </a:endParaRPr>
          </a:p>
          <a:p>
            <a:pPr marL="171450" indent="-171450">
              <a:lnSpc>
                <a:spcPct val="100000"/>
              </a:lnSpc>
              <a:buFont typeface="Wingdings" panose="05000000000000000000" pitchFamily="2" charset="2"/>
              <a:buChar char="q"/>
            </a:pPr>
            <a:r>
              <a:rPr lang="es-ES" sz="1100" b="1" dirty="0" err="1" smtClean="0">
                <a:latin typeface="Trebuchet MS" panose="020B0603020202020204" pitchFamily="34" charset="0"/>
                <a:cs typeface="Arial MT"/>
              </a:rPr>
              <a:t>X”d</a:t>
            </a:r>
            <a:r>
              <a:rPr lang="es-ES" sz="1100" b="1" dirty="0" smtClean="0">
                <a:latin typeface="Trebuchet MS" panose="020B0603020202020204" pitchFamily="34" charset="0"/>
                <a:cs typeface="Arial MT"/>
              </a:rPr>
              <a:t>     Reactancia </a:t>
            </a:r>
            <a:r>
              <a:rPr lang="es-ES" sz="1100" b="1" dirty="0" err="1">
                <a:latin typeface="Trebuchet MS" panose="020B0603020202020204" pitchFamily="34" charset="0"/>
                <a:cs typeface="Arial MT"/>
              </a:rPr>
              <a:t>subtransitoria</a:t>
            </a:r>
            <a:r>
              <a:rPr lang="es-ES" sz="1100" b="1" dirty="0">
                <a:latin typeface="Trebuchet MS" panose="020B0603020202020204" pitchFamily="34" charset="0"/>
                <a:cs typeface="Arial MT"/>
              </a:rPr>
              <a:t> </a:t>
            </a:r>
            <a:endParaRPr lang="es-ES" sz="1100" b="1" dirty="0" smtClean="0">
              <a:latin typeface="Trebuchet MS" panose="020B0603020202020204" pitchFamily="34" charset="0"/>
              <a:cs typeface="Arial MT"/>
            </a:endParaRPr>
          </a:p>
          <a:p>
            <a:pPr marL="171450" indent="-171450">
              <a:lnSpc>
                <a:spcPct val="100000"/>
              </a:lnSpc>
              <a:buFont typeface="Wingdings" panose="05000000000000000000" pitchFamily="2" charset="2"/>
              <a:buChar char="q"/>
            </a:pPr>
            <a:r>
              <a:rPr lang="es-ES" sz="1100" b="1" dirty="0" err="1" smtClean="0">
                <a:latin typeface="Trebuchet MS" panose="020B0603020202020204" pitchFamily="34" charset="0"/>
                <a:cs typeface="Arial MT"/>
              </a:rPr>
              <a:t>Xd</a:t>
            </a:r>
            <a:r>
              <a:rPr lang="es-ES" sz="1100" b="1" dirty="0" smtClean="0">
                <a:latin typeface="Trebuchet MS" panose="020B0603020202020204" pitchFamily="34" charset="0"/>
                <a:cs typeface="Arial MT"/>
              </a:rPr>
              <a:t>      Reactancia </a:t>
            </a:r>
            <a:r>
              <a:rPr lang="es-ES" sz="1100" b="1" dirty="0">
                <a:latin typeface="Trebuchet MS" panose="020B0603020202020204" pitchFamily="34" charset="0"/>
                <a:cs typeface="Arial MT"/>
              </a:rPr>
              <a:t>inicial en % </a:t>
            </a:r>
            <a:endParaRPr lang="es-ES" sz="1100" b="1" dirty="0" smtClean="0">
              <a:latin typeface="Trebuchet MS" panose="020B0603020202020204" pitchFamily="34" charset="0"/>
              <a:cs typeface="Arial MT"/>
            </a:endParaRPr>
          </a:p>
          <a:p>
            <a:pPr marL="171450" indent="-171450">
              <a:lnSpc>
                <a:spcPct val="100000"/>
              </a:lnSpc>
              <a:buFont typeface="Wingdings" panose="05000000000000000000" pitchFamily="2" charset="2"/>
              <a:buChar char="q"/>
            </a:pPr>
            <a:r>
              <a:rPr lang="es-ES" sz="1100" b="1" dirty="0" smtClean="0">
                <a:latin typeface="Trebuchet MS" panose="020B0603020202020204" pitchFamily="34" charset="0"/>
                <a:cs typeface="Arial MT"/>
              </a:rPr>
              <a:t>RG     </a:t>
            </a:r>
            <a:r>
              <a:rPr lang="es-ES" sz="1100" b="1" dirty="0">
                <a:latin typeface="Trebuchet MS" panose="020B0603020202020204" pitchFamily="34" charset="0"/>
                <a:cs typeface="Arial MT"/>
              </a:rPr>
              <a:t>Resistencia del </a:t>
            </a:r>
            <a:r>
              <a:rPr lang="es-ES" sz="1100" b="1" dirty="0" smtClean="0">
                <a:latin typeface="Trebuchet MS" panose="020B0603020202020204" pitchFamily="34" charset="0"/>
                <a:cs typeface="Arial MT"/>
              </a:rPr>
              <a:t>generador Z6 </a:t>
            </a:r>
            <a:r>
              <a:rPr lang="es-ES" sz="1100" b="1" dirty="0">
                <a:latin typeface="Trebuchet MS" panose="020B0603020202020204" pitchFamily="34" charset="0"/>
                <a:cs typeface="Arial MT"/>
              </a:rPr>
              <a:t>Impedancia del generador</a:t>
            </a:r>
          </a:p>
          <a:p>
            <a:pPr marR="269240" algn="just">
              <a:lnSpc>
                <a:spcPct val="110800"/>
              </a:lnSpc>
              <a:spcBef>
                <a:spcPts val="800"/>
              </a:spcBef>
            </a:pPr>
            <a:endParaRPr sz="900" dirty="0">
              <a:latin typeface="Arial MT"/>
              <a:cs typeface="Arial MT"/>
            </a:endParaRPr>
          </a:p>
        </p:txBody>
      </p:sp>
      <p:sp>
        <p:nvSpPr>
          <p:cNvPr id="35" name="object 35"/>
          <p:cNvSpPr txBox="1"/>
          <p:nvPr/>
        </p:nvSpPr>
        <p:spPr>
          <a:xfrm>
            <a:off x="2315979" y="4146442"/>
            <a:ext cx="90112" cy="90409"/>
          </a:xfrm>
          <a:prstGeom prst="rect">
            <a:avLst/>
          </a:prstGeom>
        </p:spPr>
        <p:txBody>
          <a:bodyPr vert="horz" wrap="square" lIns="0" tIns="13335" rIns="0" bIns="0" rtlCol="0">
            <a:spAutoFit/>
          </a:bodyPr>
          <a:lstStyle/>
          <a:p>
            <a:pPr marL="12700">
              <a:lnSpc>
                <a:spcPct val="100000"/>
              </a:lnSpc>
              <a:spcBef>
                <a:spcPts val="105"/>
              </a:spcBef>
            </a:pPr>
            <a:r>
              <a:rPr sz="500" spc="20" dirty="0">
                <a:latin typeface="Lucida Sans Unicode"/>
                <a:cs typeface="Lucida Sans Unicode"/>
              </a:rPr>
              <a:t>''</a:t>
            </a:r>
            <a:endParaRPr sz="500">
              <a:latin typeface="Lucida Sans Unicode"/>
              <a:cs typeface="Lucida Sans Unicode"/>
            </a:endParaRPr>
          </a:p>
        </p:txBody>
      </p:sp>
      <p:pic>
        <p:nvPicPr>
          <p:cNvPr id="43" name="Imagen 42"/>
          <p:cNvPicPr>
            <a:picLocks noChangeAspect="1"/>
          </p:cNvPicPr>
          <p:nvPr/>
        </p:nvPicPr>
        <p:blipFill rotWithShape="1">
          <a:blip r:embed="rId2"/>
          <a:srcRect t="5634" b="4226"/>
          <a:stretch/>
        </p:blipFill>
        <p:spPr>
          <a:xfrm>
            <a:off x="284585" y="1028700"/>
            <a:ext cx="4152900" cy="1219200"/>
          </a:xfrm>
          <a:prstGeom prst="rect">
            <a:avLst/>
          </a:prstGeom>
        </p:spPr>
      </p:pic>
      <p:pic>
        <p:nvPicPr>
          <p:cNvPr id="44" name="Imagen 43"/>
          <p:cNvPicPr>
            <a:picLocks noChangeAspect="1"/>
          </p:cNvPicPr>
          <p:nvPr/>
        </p:nvPicPr>
        <p:blipFill>
          <a:blip r:embed="rId3"/>
          <a:stretch>
            <a:fillRect/>
          </a:stretch>
        </p:blipFill>
        <p:spPr>
          <a:xfrm>
            <a:off x="228600" y="2724150"/>
            <a:ext cx="5629275" cy="590550"/>
          </a:xfrm>
          <a:prstGeom prst="rect">
            <a:avLst/>
          </a:prstGeom>
        </p:spPr>
      </p:pic>
      <p:pic>
        <p:nvPicPr>
          <p:cNvPr id="45" name="Imagen 44"/>
          <p:cNvPicPr>
            <a:picLocks noChangeAspect="1"/>
          </p:cNvPicPr>
          <p:nvPr/>
        </p:nvPicPr>
        <p:blipFill rotWithShape="1">
          <a:blip r:embed="rId4"/>
          <a:srcRect t="22857"/>
          <a:stretch/>
        </p:blipFill>
        <p:spPr>
          <a:xfrm>
            <a:off x="200025" y="3619500"/>
            <a:ext cx="5657850" cy="257175"/>
          </a:xfrm>
          <a:prstGeom prst="rect">
            <a:avLst/>
          </a:prstGeom>
        </p:spPr>
      </p:pic>
      <p:pic>
        <p:nvPicPr>
          <p:cNvPr id="46" name="Imagen 45"/>
          <p:cNvPicPr>
            <a:picLocks noChangeAspect="1"/>
          </p:cNvPicPr>
          <p:nvPr/>
        </p:nvPicPr>
        <p:blipFill>
          <a:blip r:embed="rId5"/>
          <a:stretch>
            <a:fillRect/>
          </a:stretch>
        </p:blipFill>
        <p:spPr>
          <a:xfrm>
            <a:off x="161925" y="4076700"/>
            <a:ext cx="5695950" cy="571500"/>
          </a:xfrm>
          <a:prstGeom prst="rect">
            <a:avLst/>
          </a:prstGeom>
        </p:spPr>
      </p:pic>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800" y="190500"/>
            <a:ext cx="4267200" cy="5418150"/>
          </a:xfrm>
          <a:prstGeom prst="rect">
            <a:avLst/>
          </a:prstGeom>
        </p:spPr>
        <p:txBody>
          <a:bodyPr vert="horz" wrap="square" lIns="0" tIns="12065" rIns="0" bIns="0" rtlCol="0">
            <a:spAutoFit/>
          </a:bodyPr>
          <a:lstStyle/>
          <a:p>
            <a:pPr algn="just">
              <a:lnSpc>
                <a:spcPct val="100000"/>
              </a:lnSpc>
            </a:pPr>
            <a:r>
              <a:rPr lang="es-ES" sz="1100" b="1" dirty="0" smtClean="0">
                <a:latin typeface="Trebuchet MS" panose="020B0603020202020204" pitchFamily="34" charset="0"/>
                <a:cs typeface="Arial MT"/>
              </a:rPr>
              <a:t>12.2.3   Consideración </a:t>
            </a:r>
            <a:r>
              <a:rPr lang="es-ES" sz="1100" b="1" dirty="0">
                <a:latin typeface="Trebuchet MS" panose="020B0603020202020204" pitchFamily="34" charset="0"/>
                <a:cs typeface="Arial MT"/>
              </a:rPr>
              <a:t>de motores</a:t>
            </a: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r>
              <a:rPr lang="es-ES" sz="1100" b="1" dirty="0">
                <a:latin typeface="Trebuchet MS" panose="020B0603020202020204" pitchFamily="34" charset="0"/>
                <a:cs typeface="Arial MT"/>
              </a:rPr>
              <a:t>Figura l2.9 Ejemplo de conexión de diferentes motores en redes industriales</a:t>
            </a:r>
          </a:p>
          <a:p>
            <a:pPr marL="50800" marR="281940" algn="just">
              <a:lnSpc>
                <a:spcPct val="110800"/>
              </a:lnSpc>
              <a:spcBef>
                <a:spcPts val="800"/>
              </a:spcBef>
            </a:pPr>
            <a:r>
              <a:rPr lang="es-ES" sz="1100" dirty="0" smtClean="0">
                <a:latin typeface="Trebuchet MS" panose="020B0603020202020204" pitchFamily="34" charset="0"/>
                <a:cs typeface="Arial MT"/>
              </a:rPr>
              <a:t>En </a:t>
            </a:r>
            <a:r>
              <a:rPr lang="es-ES" sz="1100" dirty="0">
                <a:latin typeface="Trebuchet MS" panose="020B0603020202020204" pitchFamily="34" charset="0"/>
                <a:cs typeface="Arial MT"/>
              </a:rPr>
              <a:t>la industria se utilizan principalmente motores asíncronos (Figura 12.9). Con la ocurrencia de una falla, estos contribuyen a la corriente de cortocircuito simétrica inicial, </a:t>
            </a:r>
            <a:endParaRPr sz="1100" dirty="0">
              <a:latin typeface="Trebuchet MS" panose="020B0603020202020204" pitchFamily="34" charset="0"/>
              <a:cs typeface="Arial MT"/>
            </a:endParaRPr>
          </a:p>
        </p:txBody>
      </p:sp>
      <p:pic>
        <p:nvPicPr>
          <p:cNvPr id="168" name="Imagen 167"/>
          <p:cNvPicPr>
            <a:picLocks noChangeAspect="1"/>
          </p:cNvPicPr>
          <p:nvPr/>
        </p:nvPicPr>
        <p:blipFill>
          <a:blip r:embed="rId2"/>
          <a:stretch>
            <a:fillRect/>
          </a:stretch>
        </p:blipFill>
        <p:spPr>
          <a:xfrm>
            <a:off x="314325" y="447675"/>
            <a:ext cx="4429125" cy="4086225"/>
          </a:xfrm>
          <a:prstGeom prst="rect">
            <a:avLst/>
          </a:prstGeom>
        </p:spPr>
      </p:pic>
      <p:sp>
        <p:nvSpPr>
          <p:cNvPr id="169" name="Rectángulo 168"/>
          <p:cNvSpPr/>
          <p:nvPr/>
        </p:nvSpPr>
        <p:spPr>
          <a:xfrm>
            <a:off x="4752975" y="190500"/>
            <a:ext cx="4572000" cy="4755789"/>
          </a:xfrm>
          <a:prstGeom prst="rect">
            <a:avLst/>
          </a:prstGeom>
        </p:spPr>
        <p:txBody>
          <a:bodyPr>
            <a:spAutoFit/>
          </a:bodyPr>
          <a:lstStyle/>
          <a:p>
            <a:pPr marL="50800" marR="281940" algn="just">
              <a:lnSpc>
                <a:spcPct val="110800"/>
              </a:lnSpc>
              <a:spcBef>
                <a:spcPts val="800"/>
              </a:spcBef>
            </a:pPr>
            <a:r>
              <a:rPr lang="es-ES" sz="1100" dirty="0">
                <a:latin typeface="Trebuchet MS" panose="020B0603020202020204" pitchFamily="34" charset="0"/>
                <a:cs typeface="Arial MT"/>
              </a:rPr>
              <a:t>la corriente máxima de cortocircuito, la corriente de </a:t>
            </a:r>
            <a:r>
              <a:rPr lang="es-ES" sz="1100" dirty="0" smtClean="0">
                <a:latin typeface="Trebuchet MS" panose="020B0603020202020204" pitchFamily="34" charset="0"/>
                <a:cs typeface="Arial MT"/>
              </a:rPr>
              <a:t>apertura </a:t>
            </a:r>
            <a:r>
              <a:rPr lang="es-ES" sz="1100" dirty="0">
                <a:latin typeface="Trebuchet MS" panose="020B0603020202020204" pitchFamily="34" charset="0"/>
                <a:cs typeface="Arial MT"/>
              </a:rPr>
              <a:t>simétrica y, para un cortocircuito bipolar, también a la corriente de cortocircuito de estado estable, dependiendo de la ubicación de la falla. los motores y la falla [24], [59]. Debe tenerse en cuenta la componente de cortocircuito pico de los motores asíncronos. No hay diferencia en los cálculos </a:t>
            </a:r>
            <a:r>
              <a:rPr lang="es-ES" sz="1100" spc="15" dirty="0">
                <a:latin typeface="Trebuchet MS" panose="020B0603020202020204" pitchFamily="34" charset="0"/>
                <a:cs typeface="Arial MT"/>
              </a:rPr>
              <a:t>para motores de rotor de jaula de ardilla y de rotor de anillos </a:t>
            </a:r>
            <a:r>
              <a:rPr lang="es-ES" sz="1100" spc="15" dirty="0" err="1">
                <a:latin typeface="Trebuchet MS" panose="020B0603020202020204" pitchFamily="34" charset="0"/>
                <a:cs typeface="Arial MT"/>
              </a:rPr>
              <a:t>rozantes</a:t>
            </a:r>
            <a:r>
              <a:rPr lang="es-ES" sz="1100" spc="15" dirty="0">
                <a:latin typeface="Trebuchet MS" panose="020B0603020202020204" pitchFamily="34" charset="0"/>
                <a:cs typeface="Arial MT"/>
              </a:rPr>
              <a:t>, ya que las resistencias de arranque de los motores de rotor de anillos </a:t>
            </a:r>
            <a:r>
              <a:rPr lang="es-ES" sz="1100" spc="15" dirty="0" err="1">
                <a:latin typeface="Trebuchet MS" panose="020B0603020202020204" pitchFamily="34" charset="0"/>
                <a:cs typeface="Arial MT"/>
              </a:rPr>
              <a:t>rozantes</a:t>
            </a:r>
            <a:r>
              <a:rPr lang="es-ES" sz="1100" spc="15" dirty="0">
                <a:latin typeface="Trebuchet MS" panose="020B0603020202020204" pitchFamily="34" charset="0"/>
                <a:cs typeface="Arial MT"/>
              </a:rPr>
              <a:t> se cortocircuitan durante el </a:t>
            </a:r>
            <a:r>
              <a:rPr lang="es-ES" sz="1100" spc="15" dirty="0" smtClean="0">
                <a:latin typeface="Trebuchet MS" panose="020B0603020202020204" pitchFamily="34" charset="0"/>
                <a:cs typeface="Arial MT"/>
              </a:rPr>
              <a:t>funcionamiento.</a:t>
            </a:r>
          </a:p>
          <a:p>
            <a:pPr marL="50800" marR="281940" algn="just">
              <a:lnSpc>
                <a:spcPct val="110800"/>
              </a:lnSpc>
              <a:spcBef>
                <a:spcPts val="800"/>
              </a:spcBef>
            </a:pPr>
            <a:r>
              <a:rPr lang="es-ES" sz="1100" spc="15" dirty="0" smtClean="0">
                <a:latin typeface="Trebuchet MS" panose="020B0603020202020204" pitchFamily="34" charset="0"/>
                <a:cs typeface="Arial MT"/>
              </a:rPr>
              <a:t>La </a:t>
            </a:r>
            <a:r>
              <a:rPr lang="es-ES" sz="1100" spc="15" dirty="0">
                <a:latin typeface="Trebuchet MS" panose="020B0603020202020204" pitchFamily="34" charset="0"/>
                <a:cs typeface="Arial MT"/>
              </a:rPr>
              <a:t>impedancia ZM de una máquina asíncrona en los sistemas de secuencia positiva y secuencia negativa se calcula a partir de:</a:t>
            </a:r>
          </a:p>
          <a:p>
            <a:pPr marL="50800" marR="281940" algn="just">
              <a:lnSpc>
                <a:spcPct val="110800"/>
              </a:lnSpc>
              <a:spcBef>
                <a:spcPts val="800"/>
              </a:spcBef>
            </a:pPr>
            <a:endParaRPr lang="es-ES" sz="1100" spc="15" dirty="0" smtClean="0">
              <a:latin typeface="Trebuchet MS" panose="020B0603020202020204" pitchFamily="34" charset="0"/>
              <a:cs typeface="Arial MT"/>
            </a:endParaRPr>
          </a:p>
          <a:p>
            <a:pPr marL="50800" marR="281940" algn="just">
              <a:lnSpc>
                <a:spcPct val="110800"/>
              </a:lnSpc>
              <a:spcBef>
                <a:spcPts val="800"/>
              </a:spcBef>
            </a:pPr>
            <a:endParaRPr lang="es-ES" sz="1100" spc="15" dirty="0">
              <a:latin typeface="Trebuchet MS" panose="020B0603020202020204" pitchFamily="34" charset="0"/>
              <a:cs typeface="Arial MT"/>
            </a:endParaRPr>
          </a:p>
          <a:p>
            <a:pPr marL="50800" marR="281940" algn="just">
              <a:lnSpc>
                <a:spcPct val="110800"/>
              </a:lnSpc>
              <a:spcBef>
                <a:spcPts val="800"/>
              </a:spcBef>
            </a:pPr>
            <a:endParaRPr lang="es-ES" sz="1100" spc="15" dirty="0">
              <a:latin typeface="Trebuchet MS" panose="020B0603020202020204" pitchFamily="34" charset="0"/>
              <a:cs typeface="Arial MT"/>
            </a:endParaRPr>
          </a:p>
          <a:p>
            <a:pPr marL="50800" marR="281940" algn="just">
              <a:lnSpc>
                <a:spcPct val="110800"/>
              </a:lnSpc>
              <a:spcBef>
                <a:spcPts val="800"/>
              </a:spcBef>
            </a:pPr>
            <a:r>
              <a:rPr lang="es-ES" sz="1100" spc="15" dirty="0">
                <a:latin typeface="Trebuchet MS" panose="020B0603020202020204" pitchFamily="34" charset="0"/>
                <a:cs typeface="Arial MT"/>
              </a:rPr>
              <a:t>Los motores o grupos de motores en una barra colectora después de un cortocircuito tripolar pueden despreciarse, siempre que:</a:t>
            </a:r>
          </a:p>
          <a:p>
            <a:pPr marL="50800" marR="281940" algn="just">
              <a:lnSpc>
                <a:spcPct val="110800"/>
              </a:lnSpc>
              <a:spcBef>
                <a:spcPts val="800"/>
              </a:spcBef>
            </a:pPr>
            <a:endParaRPr lang="es-ES" sz="1100" spc="15" dirty="0">
              <a:latin typeface="Trebuchet MS" panose="020B0603020202020204" pitchFamily="34" charset="0"/>
              <a:cs typeface="Arial MT"/>
            </a:endParaRPr>
          </a:p>
          <a:p>
            <a:pPr marL="50800" marR="281940" algn="just">
              <a:lnSpc>
                <a:spcPct val="110800"/>
              </a:lnSpc>
              <a:spcBef>
                <a:spcPts val="800"/>
              </a:spcBef>
            </a:pPr>
            <a:endParaRPr lang="es-ES" sz="1100" spc="15" dirty="0" smtClean="0">
              <a:latin typeface="Trebuchet MS" panose="020B0603020202020204" pitchFamily="34" charset="0"/>
              <a:cs typeface="Arial MT"/>
            </a:endParaRPr>
          </a:p>
        </p:txBody>
      </p:sp>
      <p:pic>
        <p:nvPicPr>
          <p:cNvPr id="170" name="Imagen 169"/>
          <p:cNvPicPr>
            <a:picLocks noChangeAspect="1"/>
          </p:cNvPicPr>
          <p:nvPr/>
        </p:nvPicPr>
        <p:blipFill>
          <a:blip r:embed="rId3"/>
          <a:stretch>
            <a:fillRect/>
          </a:stretch>
        </p:blipFill>
        <p:spPr>
          <a:xfrm>
            <a:off x="4924424" y="2781300"/>
            <a:ext cx="4010025" cy="914400"/>
          </a:xfrm>
          <a:prstGeom prst="rect">
            <a:avLst/>
          </a:prstGeom>
        </p:spPr>
      </p:pic>
      <p:pic>
        <p:nvPicPr>
          <p:cNvPr id="171" name="Imagen 170"/>
          <p:cNvPicPr>
            <a:picLocks noChangeAspect="1"/>
          </p:cNvPicPr>
          <p:nvPr/>
        </p:nvPicPr>
        <p:blipFill>
          <a:blip r:embed="rId4"/>
          <a:stretch>
            <a:fillRect/>
          </a:stretch>
        </p:blipFill>
        <p:spPr>
          <a:xfrm>
            <a:off x="4876799" y="4305300"/>
            <a:ext cx="4057649" cy="838200"/>
          </a:xfrm>
          <a:prstGeom prst="rect">
            <a:avLst/>
          </a:prstGeom>
        </p:spPr>
      </p:pic>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 name="Rectángulo 70"/>
          <p:cNvSpPr/>
          <p:nvPr/>
        </p:nvSpPr>
        <p:spPr>
          <a:xfrm>
            <a:off x="152400" y="190500"/>
            <a:ext cx="5734050" cy="5750933"/>
          </a:xfrm>
          <a:prstGeom prst="rect">
            <a:avLst/>
          </a:prstGeom>
        </p:spPr>
        <p:txBody>
          <a:bodyPr wrap="square">
            <a:spAutoFit/>
          </a:bodyPr>
          <a:lstStyle/>
          <a:p>
            <a:pPr marR="281940" algn="just">
              <a:lnSpc>
                <a:spcPct val="110800"/>
              </a:lnSpc>
              <a:spcBef>
                <a:spcPts val="800"/>
              </a:spcBef>
            </a:pPr>
            <a:r>
              <a:rPr lang="es-ES" sz="1100" spc="15" dirty="0">
                <a:latin typeface="Trebuchet MS" panose="020B0603020202020204" pitchFamily="34" charset="0"/>
                <a:cs typeface="Arial MT"/>
              </a:rPr>
              <a:t>Los motores de alta y baja tensión alimentados por un cortocircuito en el terminal Q por medio de transformadores con dos devanados también se pueden despreciar en las condiciones </a:t>
            </a:r>
            <a:r>
              <a:rPr lang="es-ES" sz="1100" spc="15" dirty="0" err="1">
                <a:latin typeface="Trebuchet MS" panose="020B0603020202020204" pitchFamily="34" charset="0"/>
                <a:cs typeface="Arial MT"/>
              </a:rPr>
              <a:t>ukr</a:t>
            </a:r>
            <a:r>
              <a:rPr lang="es-ES" sz="1100" spc="15" dirty="0">
                <a:latin typeface="Trebuchet MS" panose="020B0603020202020204" pitchFamily="34" charset="0"/>
                <a:cs typeface="Arial MT"/>
              </a:rPr>
              <a:t> = 6 %, </a:t>
            </a:r>
            <a:r>
              <a:rPr lang="es-ES" sz="1100" spc="15" dirty="0" err="1">
                <a:latin typeface="Trebuchet MS" panose="020B0603020202020204" pitchFamily="34" charset="0"/>
                <a:cs typeface="Arial MT"/>
              </a:rPr>
              <a:t>cos</a:t>
            </a:r>
            <a:r>
              <a:rPr lang="es-ES" sz="1100" spc="15" dirty="0">
                <a:latin typeface="Trebuchet MS" panose="020B0603020202020204" pitchFamily="34" charset="0"/>
                <a:cs typeface="Arial MT"/>
              </a:rPr>
              <a:t> φ </a:t>
            </a:r>
            <a:r>
              <a:rPr lang="es-ES" sz="1100" spc="15" dirty="0" err="1">
                <a:latin typeface="Trebuchet MS" panose="020B0603020202020204" pitchFamily="34" charset="0"/>
                <a:cs typeface="Arial MT"/>
              </a:rPr>
              <a:t>rM</a:t>
            </a:r>
            <a:r>
              <a:rPr lang="es-ES" sz="1100" spc="15" dirty="0">
                <a:latin typeface="Trebuchet MS" panose="020B0603020202020204" pitchFamily="34" charset="0"/>
                <a:cs typeface="Arial MT"/>
              </a:rPr>
              <a:t> = 0,8 e ILR/</a:t>
            </a:r>
            <a:r>
              <a:rPr lang="es-ES" sz="1100" spc="15" dirty="0" err="1">
                <a:latin typeface="Trebuchet MS" panose="020B0603020202020204" pitchFamily="34" charset="0"/>
                <a:cs typeface="Arial MT"/>
              </a:rPr>
              <a:t>IrM</a:t>
            </a:r>
            <a:r>
              <a:rPr lang="es-ES" sz="1100" spc="15" dirty="0">
                <a:latin typeface="Trebuchet MS" panose="020B0603020202020204" pitchFamily="34" charset="0"/>
                <a:cs typeface="Arial MT"/>
              </a:rPr>
              <a:t> = 5, de modo que</a:t>
            </a:r>
          </a:p>
          <a:p>
            <a:pPr marR="281940" algn="just">
              <a:lnSpc>
                <a:spcPct val="110800"/>
              </a:lnSpc>
              <a:spcBef>
                <a:spcPts val="800"/>
              </a:spcBef>
            </a:pPr>
            <a:endParaRPr lang="es-ES" sz="1100" spc="15" dirty="0" smtClean="0">
              <a:latin typeface="Trebuchet MS" panose="020B0603020202020204" pitchFamily="34" charset="0"/>
              <a:cs typeface="Arial MT"/>
            </a:endParaRPr>
          </a:p>
          <a:p>
            <a:pPr marR="281940" algn="just">
              <a:lnSpc>
                <a:spcPct val="110800"/>
              </a:lnSpc>
              <a:spcBef>
                <a:spcPts val="800"/>
              </a:spcBef>
            </a:pPr>
            <a:endParaRPr lang="es-ES" sz="1100" spc="15" dirty="0">
              <a:latin typeface="Trebuchet MS" panose="020B0603020202020204" pitchFamily="34" charset="0"/>
              <a:cs typeface="Arial MT"/>
            </a:endParaRPr>
          </a:p>
          <a:p>
            <a:pPr marR="281940" algn="just">
              <a:lnSpc>
                <a:spcPct val="110800"/>
              </a:lnSpc>
              <a:spcBef>
                <a:spcPts val="800"/>
              </a:spcBef>
            </a:pPr>
            <a:r>
              <a:rPr lang="es-ES" sz="1100" spc="15" dirty="0" smtClean="0">
                <a:latin typeface="Trebuchet MS" panose="020B0603020202020204" pitchFamily="34" charset="0"/>
                <a:cs typeface="Arial MT"/>
              </a:rPr>
              <a:t>Los </a:t>
            </a:r>
            <a:r>
              <a:rPr lang="es-ES" sz="1100" spc="15" dirty="0">
                <a:latin typeface="Trebuchet MS" panose="020B0603020202020204" pitchFamily="34" charset="0"/>
                <a:cs typeface="Arial MT"/>
              </a:rPr>
              <a:t>grupos de motores alimentados a través de transformadores con diferentes tensiones nominales se pueden calcular de la siguiente manera:</a:t>
            </a:r>
          </a:p>
          <a:p>
            <a:pPr marR="281940" algn="just">
              <a:lnSpc>
                <a:spcPct val="110800"/>
              </a:lnSpc>
              <a:spcBef>
                <a:spcPts val="800"/>
              </a:spcBef>
            </a:pPr>
            <a:endParaRPr lang="es-ES" sz="1100" spc="15" dirty="0" smtClean="0">
              <a:latin typeface="Trebuchet MS" panose="020B0603020202020204" pitchFamily="34" charset="0"/>
              <a:cs typeface="Arial MT"/>
            </a:endParaRPr>
          </a:p>
          <a:p>
            <a:pPr marR="281940" algn="just">
              <a:lnSpc>
                <a:spcPct val="110800"/>
              </a:lnSpc>
              <a:spcBef>
                <a:spcPts val="800"/>
              </a:spcBef>
            </a:pPr>
            <a:endParaRPr lang="es-ES" sz="1100" spc="15" dirty="0" smtClean="0">
              <a:latin typeface="Trebuchet MS" panose="020B0603020202020204" pitchFamily="34" charset="0"/>
              <a:cs typeface="Arial MT"/>
            </a:endParaRPr>
          </a:p>
          <a:p>
            <a:pPr marR="281940" algn="just">
              <a:lnSpc>
                <a:spcPct val="110800"/>
              </a:lnSpc>
              <a:spcBef>
                <a:spcPts val="800"/>
              </a:spcBef>
            </a:pPr>
            <a:r>
              <a:rPr lang="es-ES" sz="1100" spc="15" dirty="0" smtClean="0">
                <a:latin typeface="Trebuchet MS" panose="020B0603020202020204" pitchFamily="34" charset="0"/>
                <a:cs typeface="Arial MT"/>
              </a:rPr>
              <a:t>Aquí</a:t>
            </a:r>
            <a:r>
              <a:rPr lang="es-ES" sz="1100" spc="15" dirty="0">
                <a:latin typeface="Trebuchet MS" panose="020B0603020202020204" pitchFamily="34" charset="0"/>
                <a:cs typeface="Arial MT"/>
              </a:rPr>
              <a:t>, los símbolos tienen los significados:</a:t>
            </a:r>
          </a:p>
          <a:p>
            <a:pPr marL="361950" marR="281940" indent="-361950" algn="just">
              <a:lnSpc>
                <a:spcPct val="110800"/>
              </a:lnSpc>
              <a:spcBef>
                <a:spcPts val="800"/>
              </a:spcBef>
              <a:buFont typeface="Wingdings" panose="05000000000000000000" pitchFamily="2" charset="2"/>
              <a:buChar char="q"/>
            </a:pPr>
            <a:r>
              <a:rPr lang="es-ES" sz="1100" b="1" spc="15" dirty="0" smtClean="0">
                <a:latin typeface="Trebuchet MS" panose="020B0603020202020204" pitchFamily="34" charset="0"/>
                <a:cs typeface="Arial MT"/>
              </a:rPr>
              <a:t>ILR         Corriente </a:t>
            </a:r>
            <a:r>
              <a:rPr lang="es-ES" sz="1100" b="1" spc="15" dirty="0">
                <a:latin typeface="Trebuchet MS" panose="020B0603020202020204" pitchFamily="34" charset="0"/>
                <a:cs typeface="Arial MT"/>
              </a:rPr>
              <a:t>de arranque de ruptura</a:t>
            </a:r>
          </a:p>
          <a:p>
            <a:pPr marL="361950" marR="281940" indent="-361950" algn="just">
              <a:lnSpc>
                <a:spcPct val="110800"/>
              </a:lnSpc>
              <a:spcBef>
                <a:spcPts val="800"/>
              </a:spcBef>
              <a:buFont typeface="Wingdings" panose="05000000000000000000" pitchFamily="2" charset="2"/>
              <a:buChar char="q"/>
            </a:pPr>
            <a:r>
              <a:rPr lang="es-ES" sz="1100" b="1" spc="15" dirty="0" err="1" smtClean="0">
                <a:latin typeface="Trebuchet MS" panose="020B0603020202020204" pitchFamily="34" charset="0"/>
                <a:cs typeface="Arial MT"/>
              </a:rPr>
              <a:t>IrM</a:t>
            </a:r>
            <a:r>
              <a:rPr lang="es-ES" sz="1100" b="1" spc="15" dirty="0" smtClean="0">
                <a:latin typeface="Trebuchet MS" panose="020B0603020202020204" pitchFamily="34" charset="0"/>
                <a:cs typeface="Arial MT"/>
              </a:rPr>
              <a:t>         Corriente </a:t>
            </a:r>
            <a:r>
              <a:rPr lang="es-ES" sz="1100" b="1" spc="15" dirty="0">
                <a:latin typeface="Trebuchet MS" panose="020B0603020202020204" pitchFamily="34" charset="0"/>
                <a:cs typeface="Arial MT"/>
              </a:rPr>
              <a:t>nominal de los motores de un grupo Tensión nominal del motor</a:t>
            </a:r>
          </a:p>
          <a:p>
            <a:pPr marL="361950" marR="281940" indent="-361950" algn="just">
              <a:lnSpc>
                <a:spcPct val="110800"/>
              </a:lnSpc>
              <a:spcBef>
                <a:spcPts val="800"/>
              </a:spcBef>
              <a:buFont typeface="Wingdings" panose="05000000000000000000" pitchFamily="2" charset="2"/>
              <a:buChar char="q"/>
            </a:pPr>
            <a:r>
              <a:rPr lang="es-ES" sz="1100" b="1" spc="15" dirty="0" err="1" smtClean="0">
                <a:latin typeface="Trebuchet MS" panose="020B0603020202020204" pitchFamily="34" charset="0"/>
                <a:cs typeface="Arial MT"/>
              </a:rPr>
              <a:t>UrM</a:t>
            </a:r>
            <a:r>
              <a:rPr lang="es-ES" sz="1100" b="1" spc="15" dirty="0" smtClean="0">
                <a:latin typeface="Trebuchet MS" panose="020B0603020202020204" pitchFamily="34" charset="0"/>
                <a:cs typeface="Arial MT"/>
              </a:rPr>
              <a:t>        </a:t>
            </a:r>
            <a:r>
              <a:rPr lang="es-ES" sz="1100" b="1" spc="15" dirty="0" err="1" smtClean="0">
                <a:latin typeface="Trebuchet MS" panose="020B0603020202020204" pitchFamily="34" charset="0"/>
                <a:cs typeface="Arial MT"/>
              </a:rPr>
              <a:t>Tension</a:t>
            </a:r>
            <a:r>
              <a:rPr lang="es-ES" sz="1100" b="1" spc="15" dirty="0" smtClean="0">
                <a:latin typeface="Trebuchet MS" panose="020B0603020202020204" pitchFamily="34" charset="0"/>
                <a:cs typeface="Arial MT"/>
              </a:rPr>
              <a:t> nominal del motor</a:t>
            </a:r>
            <a:endParaRPr lang="es-ES" sz="1100" b="1" spc="15" dirty="0">
              <a:latin typeface="Trebuchet MS" panose="020B0603020202020204" pitchFamily="34" charset="0"/>
              <a:cs typeface="Arial MT"/>
            </a:endParaRPr>
          </a:p>
          <a:p>
            <a:pPr marL="361950" marR="281940" indent="-361950" algn="just">
              <a:lnSpc>
                <a:spcPct val="110800"/>
              </a:lnSpc>
              <a:spcBef>
                <a:spcPts val="800"/>
              </a:spcBef>
              <a:buFont typeface="Wingdings" panose="05000000000000000000" pitchFamily="2" charset="2"/>
              <a:buChar char="q"/>
            </a:pPr>
            <a:r>
              <a:rPr lang="es-ES" sz="1100" b="1" spc="15" dirty="0">
                <a:latin typeface="Trebuchet MS" panose="020B0603020202020204" pitchFamily="34" charset="0"/>
                <a:cs typeface="Arial MT"/>
              </a:rPr>
              <a:t>ILR/</a:t>
            </a:r>
            <a:r>
              <a:rPr lang="es-ES" sz="1100" b="1" spc="15" dirty="0" err="1">
                <a:latin typeface="Trebuchet MS" panose="020B0603020202020204" pitchFamily="34" charset="0"/>
                <a:cs typeface="Arial MT"/>
              </a:rPr>
              <a:t>IrM</a:t>
            </a:r>
            <a:r>
              <a:rPr lang="es-ES" sz="1100" b="1" spc="15" dirty="0">
                <a:latin typeface="Trebuchet MS" panose="020B0603020202020204" pitchFamily="34" charset="0"/>
                <a:cs typeface="Arial MT"/>
              </a:rPr>
              <a:t> </a:t>
            </a:r>
            <a:r>
              <a:rPr lang="es-ES" sz="1100" b="1" spc="15" dirty="0" smtClean="0">
                <a:latin typeface="Trebuchet MS" panose="020B0603020202020204" pitchFamily="34" charset="0"/>
                <a:cs typeface="Arial MT"/>
              </a:rPr>
              <a:t>   Relación </a:t>
            </a:r>
            <a:r>
              <a:rPr lang="es-ES" sz="1100" b="1" spc="15" dirty="0">
                <a:latin typeface="Trebuchet MS" panose="020B0603020202020204" pitchFamily="34" charset="0"/>
                <a:cs typeface="Arial MT"/>
              </a:rPr>
              <a:t>entre la corriente de arranque de arranque y la corriente nominal del motor (se encuentra entre 4 y 8)</a:t>
            </a:r>
          </a:p>
          <a:p>
            <a:pPr marL="361950" marR="281940" indent="-361950" algn="just">
              <a:lnSpc>
                <a:spcPct val="110800"/>
              </a:lnSpc>
              <a:spcBef>
                <a:spcPts val="800"/>
              </a:spcBef>
              <a:buFont typeface="Wingdings" panose="05000000000000000000" pitchFamily="2" charset="2"/>
              <a:buChar char="q"/>
            </a:pPr>
            <a:r>
              <a:rPr lang="es-ES" sz="1100" b="1" spc="15" dirty="0" smtClean="0">
                <a:latin typeface="Trebuchet MS" panose="020B0603020202020204" pitchFamily="34" charset="0"/>
                <a:cs typeface="Arial" panose="020B0604020202020204" pitchFamily="34" charset="0"/>
              </a:rPr>
              <a:t>∑</a:t>
            </a:r>
            <a:r>
              <a:rPr lang="es-ES" sz="1100" b="1" spc="15" dirty="0" err="1" smtClean="0">
                <a:latin typeface="Trebuchet MS" panose="020B0603020202020204" pitchFamily="34" charset="0"/>
                <a:cs typeface="Arial" panose="020B0604020202020204" pitchFamily="34" charset="0"/>
              </a:rPr>
              <a:t>Prm</a:t>
            </a:r>
            <a:r>
              <a:rPr lang="es-ES" sz="1100" b="1" spc="15" dirty="0" smtClean="0">
                <a:latin typeface="Trebuchet MS" panose="020B0603020202020204" pitchFamily="34" charset="0"/>
                <a:cs typeface="Arial" panose="020B0604020202020204" pitchFamily="34" charset="0"/>
              </a:rPr>
              <a:t>       </a:t>
            </a:r>
            <a:r>
              <a:rPr lang="es-ES" sz="1100" b="1" spc="15" dirty="0" smtClean="0">
                <a:latin typeface="Trebuchet MS" panose="020B0603020202020204" pitchFamily="34" charset="0"/>
                <a:cs typeface="Arial MT"/>
              </a:rPr>
              <a:t>Suma </a:t>
            </a:r>
            <a:r>
              <a:rPr lang="es-ES" sz="1100" b="1" spc="15" dirty="0">
                <a:latin typeface="Trebuchet MS" panose="020B0603020202020204" pitchFamily="34" charset="0"/>
                <a:cs typeface="Arial MT"/>
              </a:rPr>
              <a:t>de potencias nominales efectivas </a:t>
            </a:r>
            <a:endParaRPr lang="es-ES" sz="1100" b="1" spc="15" dirty="0" smtClean="0">
              <a:latin typeface="Trebuchet MS" panose="020B0603020202020204" pitchFamily="34" charset="0"/>
              <a:cs typeface="Arial MT"/>
            </a:endParaRPr>
          </a:p>
          <a:p>
            <a:pPr marL="361950" marR="281940" indent="-361950" algn="just">
              <a:lnSpc>
                <a:spcPct val="110800"/>
              </a:lnSpc>
              <a:spcBef>
                <a:spcPts val="800"/>
              </a:spcBef>
              <a:buFont typeface="Wingdings" panose="05000000000000000000" pitchFamily="2" charset="2"/>
              <a:buChar char="q"/>
            </a:pPr>
            <a:r>
              <a:rPr lang="es-ES" sz="1100" b="1" spc="15" dirty="0" smtClean="0">
                <a:latin typeface="Trebuchet MS" panose="020B0603020202020204" pitchFamily="34" charset="0"/>
                <a:cs typeface="Arial" panose="020B0604020202020204" pitchFamily="34" charset="0"/>
              </a:rPr>
              <a:t>∑</a:t>
            </a:r>
            <a:r>
              <a:rPr lang="es-ES" sz="1100" b="1" spc="15" dirty="0" err="1" smtClean="0">
                <a:latin typeface="Trebuchet MS" panose="020B0603020202020204" pitchFamily="34" charset="0"/>
                <a:cs typeface="Arial" panose="020B0604020202020204" pitchFamily="34" charset="0"/>
              </a:rPr>
              <a:t>SrT</a:t>
            </a:r>
            <a:r>
              <a:rPr lang="es-ES" sz="1100" b="1" spc="15" dirty="0" smtClean="0">
                <a:latin typeface="Trebuchet MS" panose="020B0603020202020204" pitchFamily="34" charset="0"/>
                <a:cs typeface="Arial" panose="020B0604020202020204" pitchFamily="34" charset="0"/>
              </a:rPr>
              <a:t>        </a:t>
            </a:r>
            <a:r>
              <a:rPr lang="es-ES" sz="1100" b="1" spc="15" dirty="0" smtClean="0">
                <a:latin typeface="Trebuchet MS" panose="020B0603020202020204" pitchFamily="34" charset="0"/>
                <a:cs typeface="Arial MT"/>
              </a:rPr>
              <a:t>Suma </a:t>
            </a:r>
            <a:r>
              <a:rPr lang="es-ES" sz="1100" b="1" spc="15" dirty="0">
                <a:latin typeface="Trebuchet MS" panose="020B0603020202020204" pitchFamily="34" charset="0"/>
                <a:cs typeface="Arial MT"/>
              </a:rPr>
              <a:t>de potencias nominales aparentes</a:t>
            </a:r>
          </a:p>
          <a:p>
            <a:pPr marL="361950" marR="281940" indent="-361950" algn="just">
              <a:lnSpc>
                <a:spcPct val="110800"/>
              </a:lnSpc>
              <a:spcBef>
                <a:spcPts val="800"/>
              </a:spcBef>
              <a:buFont typeface="Wingdings" panose="05000000000000000000" pitchFamily="2" charset="2"/>
              <a:buChar char="q"/>
            </a:pPr>
            <a:r>
              <a:rPr lang="es-ES" sz="1100" b="1" spc="15" dirty="0" err="1" smtClean="0">
                <a:latin typeface="Trebuchet MS" panose="020B0603020202020204" pitchFamily="34" charset="0"/>
                <a:cs typeface="Arial MT"/>
              </a:rPr>
              <a:t>S”kQ</a:t>
            </a:r>
            <a:r>
              <a:rPr lang="es-ES" sz="1100" b="1" spc="15" dirty="0" smtClean="0">
                <a:latin typeface="Trebuchet MS" panose="020B0603020202020204" pitchFamily="34" charset="0"/>
                <a:cs typeface="Arial MT"/>
              </a:rPr>
              <a:t>       Potencia </a:t>
            </a:r>
            <a:r>
              <a:rPr lang="es-ES" sz="1100" b="1" spc="15" dirty="0">
                <a:latin typeface="Trebuchet MS" panose="020B0603020202020204" pitchFamily="34" charset="0"/>
                <a:cs typeface="Arial MT"/>
              </a:rPr>
              <a:t>aparente inicial de cortocircuito simétrico </a:t>
            </a:r>
            <a:endParaRPr lang="es-ES" sz="1100" b="1" spc="15" dirty="0" smtClean="0">
              <a:latin typeface="Trebuchet MS" panose="020B0603020202020204" pitchFamily="34" charset="0"/>
              <a:cs typeface="Arial MT"/>
            </a:endParaRPr>
          </a:p>
          <a:p>
            <a:pPr marL="361950" marR="281940" indent="-361950" algn="just">
              <a:lnSpc>
                <a:spcPct val="110800"/>
              </a:lnSpc>
              <a:spcBef>
                <a:spcPts val="800"/>
              </a:spcBef>
              <a:buFont typeface="Wingdings" panose="05000000000000000000" pitchFamily="2" charset="2"/>
              <a:buChar char="q"/>
            </a:pPr>
            <a:r>
              <a:rPr lang="es-ES" sz="1100" b="1" spc="15" dirty="0" err="1" smtClean="0">
                <a:latin typeface="Trebuchet MS" panose="020B0603020202020204" pitchFamily="34" charset="0"/>
                <a:cs typeface="Arial MT"/>
              </a:rPr>
              <a:t>Z”k</a:t>
            </a:r>
            <a:r>
              <a:rPr lang="es-ES" sz="1100" b="1" spc="15" dirty="0" smtClean="0">
                <a:latin typeface="Trebuchet MS" panose="020B0603020202020204" pitchFamily="34" charset="0"/>
                <a:cs typeface="Arial MT"/>
              </a:rPr>
              <a:t>         Impedancia </a:t>
            </a:r>
            <a:r>
              <a:rPr lang="es-ES" sz="1100" b="1" spc="15" dirty="0">
                <a:latin typeface="Trebuchet MS" panose="020B0603020202020204" pitchFamily="34" charset="0"/>
                <a:cs typeface="Arial MT"/>
              </a:rPr>
              <a:t>de cortocircuito</a:t>
            </a:r>
            <a:endParaRPr lang="es-ES" sz="1100" b="1" dirty="0">
              <a:latin typeface="Trebuchet MS" panose="020B0603020202020204" pitchFamily="34" charset="0"/>
              <a:cs typeface="Arial MT"/>
            </a:endParaRPr>
          </a:p>
          <a:p>
            <a:pPr algn="just">
              <a:lnSpc>
                <a:spcPct val="100000"/>
              </a:lnSpc>
            </a:pPr>
            <a:endParaRPr lang="es-ES" dirty="0">
              <a:latin typeface="Trebuchet MS" panose="020B0603020202020204" pitchFamily="34" charset="0"/>
              <a:cs typeface="Arial MT"/>
            </a:endParaRPr>
          </a:p>
        </p:txBody>
      </p:sp>
      <p:pic>
        <p:nvPicPr>
          <p:cNvPr id="72" name="Imagen 71"/>
          <p:cNvPicPr>
            <a:picLocks noChangeAspect="1"/>
          </p:cNvPicPr>
          <p:nvPr/>
        </p:nvPicPr>
        <p:blipFill>
          <a:blip r:embed="rId2"/>
          <a:stretch>
            <a:fillRect/>
          </a:stretch>
        </p:blipFill>
        <p:spPr>
          <a:xfrm>
            <a:off x="219075" y="647700"/>
            <a:ext cx="5267325" cy="762000"/>
          </a:xfrm>
          <a:prstGeom prst="rect">
            <a:avLst/>
          </a:prstGeom>
        </p:spPr>
      </p:pic>
      <p:pic>
        <p:nvPicPr>
          <p:cNvPr id="73" name="Imagen 72"/>
          <p:cNvPicPr>
            <a:picLocks noChangeAspect="1"/>
          </p:cNvPicPr>
          <p:nvPr/>
        </p:nvPicPr>
        <p:blipFill>
          <a:blip r:embed="rId3"/>
          <a:stretch>
            <a:fillRect/>
          </a:stretch>
        </p:blipFill>
        <p:spPr>
          <a:xfrm>
            <a:off x="190500" y="2095500"/>
            <a:ext cx="5295900" cy="533400"/>
          </a:xfrm>
          <a:prstGeom prst="rect">
            <a:avLst/>
          </a:prstGeom>
        </p:spPr>
      </p:pic>
      <p:sp>
        <p:nvSpPr>
          <p:cNvPr id="74" name="Rectángulo 73"/>
          <p:cNvSpPr/>
          <p:nvPr/>
        </p:nvSpPr>
        <p:spPr>
          <a:xfrm>
            <a:off x="5543550" y="266700"/>
            <a:ext cx="3371850" cy="2800767"/>
          </a:xfrm>
          <a:prstGeom prst="rect">
            <a:avLst/>
          </a:prstGeom>
        </p:spPr>
        <p:txBody>
          <a:bodyPr wrap="square">
            <a:spAutoFit/>
          </a:bodyPr>
          <a:lstStyle/>
          <a:p>
            <a:pPr algn="just">
              <a:lnSpc>
                <a:spcPct val="100000"/>
              </a:lnSpc>
              <a:spcBef>
                <a:spcPts val="40"/>
              </a:spcBef>
            </a:pPr>
            <a:r>
              <a:rPr lang="es-ES" sz="1100" b="1" dirty="0" smtClean="0">
                <a:latin typeface="Trebuchet MS" panose="020B0603020202020204" pitchFamily="34" charset="0"/>
                <a:cs typeface="Arial MT"/>
              </a:rPr>
              <a:t>Conclusión</a:t>
            </a:r>
          </a:p>
          <a:p>
            <a:pPr algn="just">
              <a:lnSpc>
                <a:spcPct val="100000"/>
              </a:lnSpc>
              <a:spcBef>
                <a:spcPts val="40"/>
              </a:spcBef>
            </a:pPr>
            <a:endParaRPr lang="es-ES" sz="1100" dirty="0">
              <a:latin typeface="Trebuchet MS" panose="020B0603020202020204" pitchFamily="34" charset="0"/>
              <a:cs typeface="Arial MT"/>
            </a:endParaRPr>
          </a:p>
          <a:p>
            <a:pPr algn="just">
              <a:lnSpc>
                <a:spcPct val="100000"/>
              </a:lnSpc>
              <a:spcBef>
                <a:spcPts val="40"/>
              </a:spcBef>
            </a:pPr>
            <a:r>
              <a:rPr lang="es-ES" sz="1100" dirty="0">
                <a:latin typeface="Trebuchet MS" panose="020B0603020202020204" pitchFamily="34" charset="0"/>
                <a:cs typeface="Arial MT"/>
              </a:rPr>
              <a:t>Bajo las siguientes condiciones, los motores asíncronos pueden despreciarse para el cálculo del cortocircuito:</a:t>
            </a:r>
          </a:p>
          <a:p>
            <a:pPr algn="just">
              <a:lnSpc>
                <a:spcPct val="100000"/>
              </a:lnSpc>
              <a:spcBef>
                <a:spcPts val="40"/>
              </a:spcBef>
            </a:pPr>
            <a:endParaRPr lang="es-ES" sz="1100" dirty="0">
              <a:latin typeface="Trebuchet MS" panose="020B0603020202020204" pitchFamily="34" charset="0"/>
              <a:cs typeface="Arial MT"/>
            </a:endParaRPr>
          </a:p>
          <a:p>
            <a:pPr marL="171450" indent="-171450" algn="just">
              <a:lnSpc>
                <a:spcPct val="100000"/>
              </a:lnSpc>
              <a:spcBef>
                <a:spcPts val="40"/>
              </a:spcBef>
              <a:buFont typeface="Wingdings" panose="05000000000000000000" pitchFamily="2" charset="2"/>
              <a:buChar char="Ø"/>
            </a:pPr>
            <a:r>
              <a:rPr lang="es-ES" sz="1100" b="1" dirty="0">
                <a:latin typeface="Trebuchet MS" panose="020B0603020202020204" pitchFamily="34" charset="0"/>
                <a:cs typeface="Arial MT"/>
              </a:rPr>
              <a:t>Motores en redes públicas de baja tensión</a:t>
            </a:r>
          </a:p>
          <a:p>
            <a:pPr marL="171450" indent="-171450" algn="just">
              <a:lnSpc>
                <a:spcPct val="100000"/>
              </a:lnSpc>
              <a:spcBef>
                <a:spcPts val="40"/>
              </a:spcBef>
              <a:buFont typeface="Wingdings" panose="05000000000000000000" pitchFamily="2" charset="2"/>
              <a:buChar char="Ø"/>
            </a:pPr>
            <a:r>
              <a:rPr lang="es-ES" sz="1100" b="1" dirty="0">
                <a:latin typeface="Trebuchet MS" panose="020B0603020202020204" pitchFamily="34" charset="0"/>
                <a:cs typeface="Arial MT"/>
              </a:rPr>
              <a:t>Contribuciones de motores o grupos de motores que representan menos del 5 % de la corriente de cortocircuito simétrica inicial sin motores</a:t>
            </a:r>
          </a:p>
          <a:p>
            <a:pPr marL="171450" indent="-171450" algn="just">
              <a:lnSpc>
                <a:spcPct val="100000"/>
              </a:lnSpc>
              <a:spcBef>
                <a:spcPts val="40"/>
              </a:spcBef>
              <a:buFont typeface="Wingdings" panose="05000000000000000000" pitchFamily="2" charset="2"/>
              <a:buChar char="Ø"/>
            </a:pPr>
            <a:r>
              <a:rPr lang="es-ES" sz="1100" b="1" dirty="0">
                <a:latin typeface="Trebuchet MS" panose="020B0603020202020204" pitchFamily="34" charset="0"/>
                <a:cs typeface="Arial MT"/>
              </a:rPr>
              <a:t>Motores que por enclavamiento o por el tipo de ejecución del proceso no </a:t>
            </a:r>
            <a:r>
              <a:rPr lang="es-ES" sz="1100" b="1" dirty="0" smtClean="0">
                <a:latin typeface="Trebuchet MS" panose="020B0603020202020204" pitchFamily="34" charset="0"/>
                <a:cs typeface="Arial MT"/>
              </a:rPr>
              <a:t>giran al </a:t>
            </a:r>
            <a:r>
              <a:rPr lang="es-ES" sz="1100" b="1" dirty="0">
                <a:latin typeface="Trebuchet MS" panose="020B0603020202020204" pitchFamily="34" charset="0"/>
                <a:cs typeface="Arial MT"/>
              </a:rPr>
              <a:t>mismo tiempo</a:t>
            </a:r>
          </a:p>
          <a:p>
            <a:pPr marL="171450" indent="-171450" algn="just">
              <a:lnSpc>
                <a:spcPct val="100000"/>
              </a:lnSpc>
              <a:spcBef>
                <a:spcPts val="40"/>
              </a:spcBef>
              <a:buFont typeface="Wingdings" panose="05000000000000000000" pitchFamily="2" charset="2"/>
              <a:buChar char="Ø"/>
            </a:pPr>
            <a:r>
              <a:rPr lang="es-ES" sz="1100" b="1" dirty="0">
                <a:latin typeface="Trebuchet MS" panose="020B0603020202020204" pitchFamily="34" charset="0"/>
                <a:cs typeface="Arial MT"/>
              </a:rPr>
              <a:t>Motores alimentados en cortocircuito por medio de transformadores de dos devanados.</a:t>
            </a:r>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190500"/>
            <a:ext cx="8686800" cy="4582665"/>
          </a:xfrm>
          <a:prstGeom prst="rect">
            <a:avLst/>
          </a:prstGeom>
        </p:spPr>
        <p:txBody>
          <a:bodyPr vert="horz" wrap="square" lIns="0" tIns="12065" rIns="0" bIns="0" rtlCol="0">
            <a:spAutoFit/>
          </a:bodyPr>
          <a:lstStyle/>
          <a:p>
            <a:pPr>
              <a:lnSpc>
                <a:spcPct val="100000"/>
              </a:lnSpc>
              <a:spcBef>
                <a:spcPts val="40"/>
              </a:spcBef>
            </a:pPr>
            <a:r>
              <a:rPr lang="es-ES" sz="1100" b="1" dirty="0" smtClean="0">
                <a:latin typeface="Trebuchet MS" panose="020B0603020202020204" pitchFamily="34" charset="0"/>
                <a:cs typeface="Arial MT"/>
              </a:rPr>
              <a:t>12.2.4   Líneas </a:t>
            </a:r>
            <a:r>
              <a:rPr lang="es-ES" sz="1100" b="1" dirty="0">
                <a:latin typeface="Trebuchet MS" panose="020B0603020202020204" pitchFamily="34" charset="0"/>
                <a:cs typeface="Arial MT"/>
              </a:rPr>
              <a:t>Terrestres, Cables y Líneas</a:t>
            </a:r>
          </a:p>
          <a:p>
            <a:pPr>
              <a:lnSpc>
                <a:spcPct val="100000"/>
              </a:lnSpc>
              <a:spcBef>
                <a:spcPts val="40"/>
              </a:spcBef>
            </a:pPr>
            <a:endParaRPr lang="es-ES" sz="1100" dirty="0">
              <a:latin typeface="Trebuchet MS" panose="020B0603020202020204" pitchFamily="34" charset="0"/>
              <a:cs typeface="Arial MT"/>
            </a:endParaRPr>
          </a:p>
          <a:p>
            <a:pPr>
              <a:lnSpc>
                <a:spcPct val="100000"/>
              </a:lnSpc>
              <a:spcBef>
                <a:spcPts val="40"/>
              </a:spcBef>
            </a:pPr>
            <a:r>
              <a:rPr lang="es-ES" sz="1100" dirty="0">
                <a:latin typeface="Trebuchet MS" panose="020B0603020202020204" pitchFamily="34" charset="0"/>
                <a:cs typeface="Arial MT"/>
              </a:rPr>
              <a:t>La impedancia de cortocircuito en el sistema de secuencia positiva se puede calcular a partir de los datos de la línea, las tablas, las secciones transversales y el espacio mínimo entre las líneas.</a:t>
            </a:r>
          </a:p>
          <a:p>
            <a:pPr>
              <a:lnSpc>
                <a:spcPct val="100000"/>
              </a:lnSpc>
              <a:spcBef>
                <a:spcPts val="40"/>
              </a:spcBef>
            </a:pPr>
            <a:endParaRPr lang="es-ES" sz="1100" dirty="0" smtClean="0">
              <a:latin typeface="Trebuchet MS" panose="020B0603020202020204" pitchFamily="34" charset="0"/>
              <a:cs typeface="Arial MT"/>
            </a:endParaRPr>
          </a:p>
          <a:p>
            <a:pPr>
              <a:lnSpc>
                <a:spcPct val="100000"/>
              </a:lnSpc>
              <a:spcBef>
                <a:spcPts val="40"/>
              </a:spcBef>
            </a:pPr>
            <a:endParaRPr lang="es-ES" sz="1100" dirty="0">
              <a:latin typeface="Trebuchet MS" panose="020B0603020202020204" pitchFamily="34" charset="0"/>
              <a:cs typeface="Arial MT"/>
            </a:endParaRPr>
          </a:p>
          <a:p>
            <a:pPr>
              <a:lnSpc>
                <a:spcPct val="100000"/>
              </a:lnSpc>
              <a:spcBef>
                <a:spcPts val="40"/>
              </a:spcBef>
            </a:pPr>
            <a:endParaRPr lang="es-ES" sz="1100" dirty="0" smtClean="0">
              <a:latin typeface="Trebuchet MS" panose="020B0603020202020204" pitchFamily="34" charset="0"/>
              <a:cs typeface="Arial MT"/>
            </a:endParaRPr>
          </a:p>
          <a:p>
            <a:pPr>
              <a:lnSpc>
                <a:spcPct val="100000"/>
              </a:lnSpc>
              <a:spcBef>
                <a:spcPts val="40"/>
              </a:spcBef>
            </a:pPr>
            <a:endParaRPr lang="es-ES" sz="1100" dirty="0">
              <a:latin typeface="Trebuchet MS" panose="020B0603020202020204" pitchFamily="34" charset="0"/>
              <a:cs typeface="Arial MT"/>
            </a:endParaRPr>
          </a:p>
          <a:p>
            <a:pPr>
              <a:lnSpc>
                <a:spcPct val="100000"/>
              </a:lnSpc>
              <a:spcBef>
                <a:spcPts val="40"/>
              </a:spcBef>
            </a:pPr>
            <a:endParaRPr lang="es-ES" sz="1100" dirty="0" smtClean="0">
              <a:latin typeface="Trebuchet MS" panose="020B0603020202020204" pitchFamily="34" charset="0"/>
              <a:cs typeface="Arial MT"/>
            </a:endParaRPr>
          </a:p>
          <a:p>
            <a:pPr>
              <a:lnSpc>
                <a:spcPct val="100000"/>
              </a:lnSpc>
              <a:spcBef>
                <a:spcPts val="40"/>
              </a:spcBef>
            </a:pPr>
            <a:endParaRPr lang="es-ES" sz="1100" dirty="0">
              <a:latin typeface="Trebuchet MS" panose="020B0603020202020204" pitchFamily="34" charset="0"/>
              <a:cs typeface="Arial MT"/>
            </a:endParaRPr>
          </a:p>
          <a:p>
            <a:pPr>
              <a:lnSpc>
                <a:spcPct val="100000"/>
              </a:lnSpc>
              <a:spcBef>
                <a:spcPts val="40"/>
              </a:spcBef>
            </a:pPr>
            <a:endParaRPr lang="es-ES" sz="1100" dirty="0" smtClean="0">
              <a:latin typeface="Trebuchet MS" panose="020B0603020202020204" pitchFamily="34" charset="0"/>
              <a:cs typeface="Arial MT"/>
            </a:endParaRPr>
          </a:p>
          <a:p>
            <a:pPr>
              <a:lnSpc>
                <a:spcPct val="100000"/>
              </a:lnSpc>
              <a:spcBef>
                <a:spcPts val="40"/>
              </a:spcBef>
            </a:pPr>
            <a:endParaRPr lang="es-ES" sz="1100" dirty="0">
              <a:latin typeface="Trebuchet MS" panose="020B0603020202020204" pitchFamily="34" charset="0"/>
              <a:cs typeface="Arial MT"/>
            </a:endParaRPr>
          </a:p>
          <a:p>
            <a:pPr>
              <a:lnSpc>
                <a:spcPct val="100000"/>
              </a:lnSpc>
              <a:spcBef>
                <a:spcPts val="40"/>
              </a:spcBef>
            </a:pPr>
            <a:r>
              <a:rPr lang="es-ES" sz="1100" b="1" dirty="0">
                <a:latin typeface="Trebuchet MS" panose="020B0603020202020204" pitchFamily="34" charset="0"/>
                <a:cs typeface="Arial MT"/>
              </a:rPr>
              <a:t>Figura </a:t>
            </a:r>
            <a:r>
              <a:rPr lang="es-ES" sz="1100" b="1" dirty="0" smtClean="0">
                <a:latin typeface="Trebuchet MS" panose="020B0603020202020204" pitchFamily="34" charset="0"/>
                <a:cs typeface="Arial MT"/>
              </a:rPr>
              <a:t>12.10 </a:t>
            </a:r>
            <a:r>
              <a:rPr lang="es-ES" sz="1100" b="1" dirty="0">
                <a:latin typeface="Trebuchet MS" panose="020B0603020202020204" pitchFamily="34" charset="0"/>
                <a:cs typeface="Arial MT"/>
              </a:rPr>
              <a:t>Cables y líneas</a:t>
            </a:r>
          </a:p>
          <a:p>
            <a:pPr>
              <a:lnSpc>
                <a:spcPct val="100000"/>
              </a:lnSpc>
              <a:spcBef>
                <a:spcPts val="40"/>
              </a:spcBef>
            </a:pPr>
            <a:endParaRPr lang="es-ES" sz="1100" dirty="0">
              <a:latin typeface="Trebuchet MS" panose="020B0603020202020204" pitchFamily="34" charset="0"/>
              <a:cs typeface="Arial MT"/>
            </a:endParaRPr>
          </a:p>
          <a:p>
            <a:pPr>
              <a:lnSpc>
                <a:spcPct val="100000"/>
              </a:lnSpc>
              <a:spcBef>
                <a:spcPts val="40"/>
              </a:spcBef>
            </a:pPr>
            <a:r>
              <a:rPr lang="es-ES" sz="1100" dirty="0">
                <a:latin typeface="Trebuchet MS" panose="020B0603020202020204" pitchFamily="34" charset="0"/>
                <a:cs typeface="Arial MT"/>
              </a:rPr>
              <a:t>De la figura 12.10, la impedancia de cortocircuito es</a:t>
            </a:r>
            <a:r>
              <a:rPr lang="es-ES" sz="1100" dirty="0" smtClean="0">
                <a:latin typeface="Trebuchet MS" panose="020B0603020202020204" pitchFamily="34" charset="0"/>
                <a:cs typeface="Arial MT"/>
              </a:rPr>
              <a:t>:</a:t>
            </a:r>
          </a:p>
          <a:p>
            <a:pPr>
              <a:lnSpc>
                <a:spcPct val="100000"/>
              </a:lnSpc>
              <a:spcBef>
                <a:spcPts val="40"/>
              </a:spcBef>
            </a:pPr>
            <a:endParaRPr lang="es-ES" sz="1100" dirty="0">
              <a:latin typeface="Trebuchet MS" panose="020B0603020202020204" pitchFamily="34" charset="0"/>
              <a:cs typeface="Arial MT"/>
            </a:endParaRPr>
          </a:p>
          <a:p>
            <a:pPr>
              <a:lnSpc>
                <a:spcPct val="100000"/>
              </a:lnSpc>
              <a:spcBef>
                <a:spcPts val="40"/>
              </a:spcBef>
            </a:pPr>
            <a:endParaRPr lang="es-ES" sz="1100" dirty="0" smtClean="0">
              <a:latin typeface="Trebuchet MS" panose="020B0603020202020204" pitchFamily="34" charset="0"/>
              <a:cs typeface="Arial MT"/>
            </a:endParaRPr>
          </a:p>
          <a:p>
            <a:pPr>
              <a:lnSpc>
                <a:spcPct val="100000"/>
              </a:lnSpc>
              <a:spcBef>
                <a:spcPts val="40"/>
              </a:spcBef>
            </a:pPr>
            <a:r>
              <a:rPr lang="es-ES" sz="1100" dirty="0" smtClean="0">
                <a:latin typeface="Trebuchet MS" panose="020B0603020202020204" pitchFamily="34" charset="0"/>
                <a:cs typeface="Arial MT"/>
              </a:rPr>
              <a:t>Resistencia </a:t>
            </a:r>
            <a:r>
              <a:rPr lang="es-ES" sz="1100" dirty="0" err="1" smtClean="0">
                <a:latin typeface="Trebuchet MS" panose="020B0603020202020204" pitchFamily="34" charset="0"/>
                <a:cs typeface="Arial MT"/>
              </a:rPr>
              <a:t>ohmica</a:t>
            </a:r>
            <a:endParaRPr lang="es-ES" sz="1100" dirty="0">
              <a:latin typeface="Trebuchet MS" panose="020B0603020202020204" pitchFamily="34" charset="0"/>
              <a:cs typeface="Arial MT"/>
            </a:endParaRPr>
          </a:p>
          <a:p>
            <a:pPr>
              <a:lnSpc>
                <a:spcPct val="100000"/>
              </a:lnSpc>
              <a:spcBef>
                <a:spcPts val="40"/>
              </a:spcBef>
            </a:pPr>
            <a:endParaRPr lang="es-ES" sz="1100" dirty="0" smtClean="0">
              <a:latin typeface="Trebuchet MS" panose="020B0603020202020204" pitchFamily="34" charset="0"/>
              <a:cs typeface="Arial MT"/>
            </a:endParaRPr>
          </a:p>
          <a:p>
            <a:pPr lvl="1">
              <a:spcBef>
                <a:spcPts val="40"/>
              </a:spcBef>
            </a:pPr>
            <a:r>
              <a:rPr lang="es-ES" sz="1100" b="1" dirty="0" smtClean="0">
                <a:latin typeface="Trebuchet MS" panose="020B0603020202020204" pitchFamily="34" charset="0"/>
                <a:cs typeface="Arial MT"/>
              </a:rPr>
              <a:t>RL </a:t>
            </a:r>
            <a:r>
              <a:rPr lang="es-ES" sz="1100" b="1" dirty="0">
                <a:latin typeface="Trebuchet MS" panose="020B0603020202020204" pitchFamily="34" charset="0"/>
                <a:cs typeface="Arial MT"/>
              </a:rPr>
              <a:t>= R'L </a:t>
            </a:r>
            <a:r>
              <a:rPr lang="es-ES" sz="1100" b="1" dirty="0" smtClean="0">
                <a:latin typeface="Trebuchet MS" panose="020B0603020202020204" pitchFamily="34" charset="0"/>
                <a:cs typeface="Arial MT"/>
              </a:rPr>
              <a:t>l                                                                                           (11.25)</a:t>
            </a:r>
          </a:p>
          <a:p>
            <a:pPr>
              <a:lnSpc>
                <a:spcPct val="100000"/>
              </a:lnSpc>
              <a:spcBef>
                <a:spcPts val="40"/>
              </a:spcBef>
            </a:pPr>
            <a:endParaRPr lang="es-ES" sz="1100" dirty="0">
              <a:latin typeface="Trebuchet MS" panose="020B0603020202020204" pitchFamily="34" charset="0"/>
              <a:cs typeface="Arial MT"/>
            </a:endParaRPr>
          </a:p>
          <a:p>
            <a:pPr>
              <a:lnSpc>
                <a:spcPct val="100000"/>
              </a:lnSpc>
              <a:spcBef>
                <a:spcPts val="40"/>
              </a:spcBef>
            </a:pPr>
            <a:r>
              <a:rPr lang="es-ES" sz="1100" dirty="0">
                <a:latin typeface="Trebuchet MS" panose="020B0603020202020204" pitchFamily="34" charset="0"/>
                <a:cs typeface="Arial MT"/>
              </a:rPr>
              <a:t>Reactancia inductiva:</a:t>
            </a:r>
          </a:p>
          <a:p>
            <a:pPr lvl="1">
              <a:spcBef>
                <a:spcPts val="40"/>
              </a:spcBef>
            </a:pPr>
            <a:endParaRPr lang="es-ES" sz="1100" b="1" dirty="0">
              <a:latin typeface="Trebuchet MS" panose="020B0603020202020204" pitchFamily="34" charset="0"/>
              <a:cs typeface="Arial MT"/>
            </a:endParaRPr>
          </a:p>
          <a:p>
            <a:pPr lvl="1">
              <a:spcBef>
                <a:spcPts val="40"/>
              </a:spcBef>
            </a:pPr>
            <a:r>
              <a:rPr lang="es-ES" sz="1100" b="1" dirty="0">
                <a:latin typeface="Trebuchet MS" panose="020B0603020202020204" pitchFamily="34" charset="0"/>
                <a:cs typeface="Arial MT"/>
              </a:rPr>
              <a:t>XL = </a:t>
            </a:r>
            <a:r>
              <a:rPr lang="es-ES" sz="1100" b="1" dirty="0" smtClean="0">
                <a:latin typeface="Trebuchet MS" panose="020B0603020202020204" pitchFamily="34" charset="0"/>
                <a:cs typeface="Arial MT"/>
              </a:rPr>
              <a:t>XL‘ l 				         (</a:t>
            </a:r>
            <a:r>
              <a:rPr lang="es-ES" sz="1100" b="1" dirty="0">
                <a:latin typeface="Trebuchet MS" panose="020B0603020202020204" pitchFamily="34" charset="0"/>
                <a:cs typeface="Arial MT"/>
              </a:rPr>
              <a:t>12.26</a:t>
            </a:r>
            <a:r>
              <a:rPr lang="es-ES" sz="1100" b="1" dirty="0" smtClean="0">
                <a:latin typeface="Trebuchet MS" panose="020B0603020202020204" pitchFamily="34" charset="0"/>
                <a:cs typeface="Arial MT"/>
              </a:rPr>
              <a:t>)</a:t>
            </a:r>
          </a:p>
          <a:p>
            <a:pPr lvl="1">
              <a:spcBef>
                <a:spcPts val="40"/>
              </a:spcBef>
            </a:pPr>
            <a:endParaRPr lang="es-ES" sz="1100" b="1" dirty="0">
              <a:latin typeface="Trebuchet MS" panose="020B0603020202020204" pitchFamily="34" charset="0"/>
              <a:cs typeface="Arial MT"/>
            </a:endParaRPr>
          </a:p>
          <a:p>
            <a:pPr>
              <a:lnSpc>
                <a:spcPct val="100000"/>
              </a:lnSpc>
              <a:spcBef>
                <a:spcPts val="40"/>
              </a:spcBef>
            </a:pPr>
            <a:r>
              <a:rPr lang="es-ES" sz="1100" dirty="0">
                <a:latin typeface="Trebuchet MS" panose="020B0603020202020204" pitchFamily="34" charset="0"/>
                <a:cs typeface="Arial MT"/>
              </a:rPr>
              <a:t>Para el cálculo de la corriente de cortocircuito </a:t>
            </a:r>
            <a:r>
              <a:rPr lang="es-ES" sz="1100" dirty="0" smtClean="0">
                <a:latin typeface="Trebuchet MS" panose="020B0603020202020204" pitchFamily="34" charset="0"/>
                <a:cs typeface="Arial MT"/>
              </a:rPr>
              <a:t>unipolar, </a:t>
            </a:r>
            <a:r>
              <a:rPr lang="es-ES" sz="1100" dirty="0">
                <a:latin typeface="Trebuchet MS" panose="020B0603020202020204" pitchFamily="34" charset="0"/>
                <a:cs typeface="Arial MT"/>
              </a:rPr>
              <a:t>según IEC </a:t>
            </a:r>
            <a:r>
              <a:rPr lang="es-ES" sz="1100" dirty="0" smtClean="0">
                <a:latin typeface="Trebuchet MS" panose="020B0603020202020204" pitchFamily="34" charset="0"/>
                <a:cs typeface="Arial MT"/>
              </a:rPr>
              <a:t>60909, </a:t>
            </a:r>
            <a:r>
              <a:rPr lang="es-ES" sz="1100" dirty="0">
                <a:latin typeface="Trebuchet MS" panose="020B0603020202020204" pitchFamily="34" charset="0"/>
                <a:cs typeface="Arial MT"/>
              </a:rPr>
              <a:t>se supone un aumento de temperatura de 80 °C y 160 °C:</a:t>
            </a:r>
            <a:endParaRPr sz="1100" dirty="0">
              <a:latin typeface="Trebuchet MS" panose="020B0603020202020204" pitchFamily="34" charset="0"/>
              <a:cs typeface="Arial MT"/>
            </a:endParaRPr>
          </a:p>
        </p:txBody>
      </p:sp>
      <p:pic>
        <p:nvPicPr>
          <p:cNvPr id="65" name="Imagen 64"/>
          <p:cNvPicPr>
            <a:picLocks noChangeAspect="1"/>
          </p:cNvPicPr>
          <p:nvPr/>
        </p:nvPicPr>
        <p:blipFill>
          <a:blip r:embed="rId2"/>
          <a:stretch>
            <a:fillRect/>
          </a:stretch>
        </p:blipFill>
        <p:spPr>
          <a:xfrm>
            <a:off x="228600" y="876300"/>
            <a:ext cx="3819525" cy="1219200"/>
          </a:xfrm>
          <a:prstGeom prst="rect">
            <a:avLst/>
          </a:prstGeom>
        </p:spPr>
      </p:pic>
      <p:pic>
        <p:nvPicPr>
          <p:cNvPr id="66" name="Imagen 65"/>
          <p:cNvPicPr>
            <a:picLocks noChangeAspect="1"/>
          </p:cNvPicPr>
          <p:nvPr/>
        </p:nvPicPr>
        <p:blipFill>
          <a:blip r:embed="rId3"/>
          <a:stretch>
            <a:fillRect/>
          </a:stretch>
        </p:blipFill>
        <p:spPr>
          <a:xfrm>
            <a:off x="609601" y="2705100"/>
            <a:ext cx="5105400" cy="295275"/>
          </a:xfrm>
          <a:prstGeom prst="rect">
            <a:avLst/>
          </a:prstGeom>
        </p:spPr>
      </p:pic>
      <p:pic>
        <p:nvPicPr>
          <p:cNvPr id="67" name="Imagen 66"/>
          <p:cNvPicPr>
            <a:picLocks noChangeAspect="1"/>
          </p:cNvPicPr>
          <p:nvPr/>
        </p:nvPicPr>
        <p:blipFill>
          <a:blip r:embed="rId4"/>
          <a:stretch>
            <a:fillRect/>
          </a:stretch>
        </p:blipFill>
        <p:spPr>
          <a:xfrm>
            <a:off x="238125" y="4610100"/>
            <a:ext cx="5486401" cy="848865"/>
          </a:xfrm>
          <a:prstGeom prst="rect">
            <a:avLst/>
          </a:prstGeom>
        </p:spPr>
      </p:pic>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 name="Rectángulo 56"/>
          <p:cNvSpPr/>
          <p:nvPr/>
        </p:nvSpPr>
        <p:spPr>
          <a:xfrm>
            <a:off x="76200" y="190500"/>
            <a:ext cx="8686800" cy="4611519"/>
          </a:xfrm>
          <a:prstGeom prst="rect">
            <a:avLst/>
          </a:prstGeom>
        </p:spPr>
        <p:txBody>
          <a:bodyPr wrap="square">
            <a:spAutoFit/>
          </a:bodyPr>
          <a:lstStyle/>
          <a:p>
            <a:pPr marL="38100" algn="just">
              <a:lnSpc>
                <a:spcPct val="100000"/>
              </a:lnSpc>
              <a:spcBef>
                <a:spcPts val="760"/>
              </a:spcBef>
            </a:pPr>
            <a:r>
              <a:rPr lang="es-ES" sz="1100" spc="-35" dirty="0">
                <a:latin typeface="Trebuchet MS" panose="020B0603020202020204" pitchFamily="34" charset="0"/>
                <a:cs typeface="Arial MT"/>
              </a:rPr>
              <a:t>Resistencias de secuencia cero de las líneas:</a:t>
            </a:r>
          </a:p>
          <a:p>
            <a:pPr marL="38100" algn="just">
              <a:lnSpc>
                <a:spcPct val="100000"/>
              </a:lnSpc>
              <a:spcBef>
                <a:spcPts val="760"/>
              </a:spcBef>
            </a:pPr>
            <a:endParaRPr lang="es-ES" sz="1100" spc="-35" dirty="0" smtClean="0">
              <a:latin typeface="Trebuchet MS" panose="020B0603020202020204" pitchFamily="34" charset="0"/>
              <a:cs typeface="Arial MT"/>
            </a:endParaRPr>
          </a:p>
          <a:p>
            <a:pPr marL="38100" algn="just">
              <a:lnSpc>
                <a:spcPct val="100000"/>
              </a:lnSpc>
              <a:spcBef>
                <a:spcPts val="760"/>
              </a:spcBef>
            </a:pPr>
            <a:endParaRPr lang="es-ES" sz="1100" spc="-35" dirty="0">
              <a:latin typeface="Trebuchet MS" panose="020B0603020202020204" pitchFamily="34" charset="0"/>
              <a:cs typeface="Arial MT"/>
            </a:endParaRPr>
          </a:p>
          <a:p>
            <a:pPr marL="38100" algn="just">
              <a:lnSpc>
                <a:spcPct val="100000"/>
              </a:lnSpc>
              <a:spcBef>
                <a:spcPts val="760"/>
              </a:spcBef>
            </a:pPr>
            <a:r>
              <a:rPr lang="es-ES" sz="1100" spc="-35" dirty="0">
                <a:latin typeface="Trebuchet MS" panose="020B0603020202020204" pitchFamily="34" charset="0"/>
                <a:cs typeface="Arial MT"/>
              </a:rPr>
              <a:t>La resistencia efectiva R'L para líneas aéreas se puede calcular para una temperatura de línea de 20 °C a partir de:</a:t>
            </a:r>
          </a:p>
          <a:p>
            <a:pPr marL="38100" algn="just">
              <a:lnSpc>
                <a:spcPct val="100000"/>
              </a:lnSpc>
              <a:spcBef>
                <a:spcPts val="760"/>
              </a:spcBef>
            </a:pPr>
            <a:endParaRPr lang="es-ES" sz="1100" spc="-35" dirty="0">
              <a:latin typeface="Trebuchet MS" panose="020B0603020202020204" pitchFamily="34" charset="0"/>
              <a:cs typeface="Arial MT"/>
            </a:endParaRPr>
          </a:p>
          <a:p>
            <a:pPr marL="38100" algn="just">
              <a:lnSpc>
                <a:spcPct val="100000"/>
              </a:lnSpc>
              <a:spcBef>
                <a:spcPts val="760"/>
              </a:spcBef>
            </a:pPr>
            <a:r>
              <a:rPr lang="es-ES" sz="1100" spc="-35" dirty="0">
                <a:latin typeface="Trebuchet MS" panose="020B0603020202020204" pitchFamily="34" charset="0"/>
                <a:cs typeface="Arial MT"/>
              </a:rPr>
              <a:t>La reactancia por unidad de longitud XL' para líneas aéreas se puede calcular a partir de</a:t>
            </a:r>
            <a:r>
              <a:rPr lang="es-ES" sz="1100" spc="-35" dirty="0" smtClean="0">
                <a:latin typeface="Trebuchet MS" panose="020B0603020202020204" pitchFamily="34" charset="0"/>
                <a:cs typeface="Arial MT"/>
              </a:rPr>
              <a:t>:</a:t>
            </a:r>
          </a:p>
          <a:p>
            <a:pPr marL="38100" algn="just">
              <a:lnSpc>
                <a:spcPct val="100000"/>
              </a:lnSpc>
              <a:spcBef>
                <a:spcPts val="760"/>
              </a:spcBef>
            </a:pPr>
            <a:endParaRPr lang="es-ES" sz="1100" spc="-35" dirty="0">
              <a:latin typeface="Trebuchet MS" panose="020B0603020202020204" pitchFamily="34" charset="0"/>
              <a:cs typeface="Arial MT"/>
            </a:endParaRPr>
          </a:p>
          <a:p>
            <a:pPr marL="38100" algn="just">
              <a:lnSpc>
                <a:spcPct val="100000"/>
              </a:lnSpc>
              <a:spcBef>
                <a:spcPts val="760"/>
              </a:spcBef>
            </a:pPr>
            <a:endParaRPr lang="es-ES" sz="1100" spc="-35" dirty="0">
              <a:latin typeface="Trebuchet MS" panose="020B0603020202020204" pitchFamily="34" charset="0"/>
              <a:cs typeface="Arial MT"/>
            </a:endParaRPr>
          </a:p>
          <a:p>
            <a:pPr marL="38100" algn="just">
              <a:lnSpc>
                <a:spcPct val="100000"/>
              </a:lnSpc>
              <a:spcBef>
                <a:spcPts val="760"/>
              </a:spcBef>
            </a:pPr>
            <a:r>
              <a:rPr lang="es-ES" sz="1100" spc="-35" dirty="0" smtClean="0">
                <a:latin typeface="Trebuchet MS" panose="020B0603020202020204" pitchFamily="34" charset="0"/>
                <a:cs typeface="Arial MT"/>
              </a:rPr>
              <a:t>Con:</a:t>
            </a:r>
          </a:p>
          <a:p>
            <a:pPr marL="38100" algn="just">
              <a:lnSpc>
                <a:spcPct val="100000"/>
              </a:lnSpc>
              <a:spcBef>
                <a:spcPts val="760"/>
              </a:spcBef>
            </a:pPr>
            <a:endParaRPr lang="es-ES" sz="1100" spc="-35" dirty="0" smtClean="0">
              <a:latin typeface="Trebuchet MS" panose="020B0603020202020204" pitchFamily="34" charset="0"/>
              <a:cs typeface="Arial MT"/>
            </a:endParaRPr>
          </a:p>
          <a:p>
            <a:pPr marL="38100" algn="just">
              <a:lnSpc>
                <a:spcPct val="100000"/>
              </a:lnSpc>
              <a:spcBef>
                <a:spcPts val="760"/>
              </a:spcBef>
            </a:pPr>
            <a:r>
              <a:rPr lang="es-ES" sz="1100" spc="-35" dirty="0" smtClean="0">
                <a:latin typeface="Trebuchet MS" panose="020B0603020202020204" pitchFamily="34" charset="0"/>
                <a:cs typeface="Arial MT"/>
              </a:rPr>
              <a:t>Los </a:t>
            </a:r>
            <a:r>
              <a:rPr lang="es-ES" sz="1100" spc="-35" dirty="0">
                <a:latin typeface="Trebuchet MS" panose="020B0603020202020204" pitchFamily="34" charset="0"/>
                <a:cs typeface="Arial MT"/>
              </a:rPr>
              <a:t>símbolos tienen los significados:</a:t>
            </a:r>
          </a:p>
          <a:p>
            <a:pPr marL="209550" indent="-171450" algn="just">
              <a:lnSpc>
                <a:spcPct val="100000"/>
              </a:lnSpc>
              <a:spcBef>
                <a:spcPts val="760"/>
              </a:spcBef>
              <a:buFont typeface="Wingdings" panose="05000000000000000000" pitchFamily="2" charset="2"/>
              <a:buChar char="ü"/>
            </a:pPr>
            <a:r>
              <a:rPr lang="es-ES" sz="1100" b="1" spc="-35" dirty="0">
                <a:latin typeface="Trebuchet MS" panose="020B0603020202020204" pitchFamily="34" charset="0"/>
                <a:cs typeface="Arial MT"/>
              </a:rPr>
              <a:t>d </a:t>
            </a:r>
            <a:r>
              <a:rPr lang="es-ES" sz="1100" b="1" spc="-35" dirty="0" smtClean="0">
                <a:latin typeface="Trebuchet MS" panose="020B0603020202020204" pitchFamily="34" charset="0"/>
                <a:cs typeface="Arial MT"/>
              </a:rPr>
              <a:t>      Distancia </a:t>
            </a:r>
            <a:r>
              <a:rPr lang="es-ES" sz="1100" b="1" spc="-35" dirty="0">
                <a:latin typeface="Trebuchet MS" panose="020B0603020202020204" pitchFamily="34" charset="0"/>
                <a:cs typeface="Arial MT"/>
              </a:rPr>
              <a:t>media entre líneas en mm</a:t>
            </a:r>
          </a:p>
          <a:p>
            <a:pPr marL="209550" indent="-171450" algn="just">
              <a:lnSpc>
                <a:spcPct val="100000"/>
              </a:lnSpc>
              <a:spcBef>
                <a:spcPts val="760"/>
              </a:spcBef>
              <a:buFont typeface="Wingdings" panose="05000000000000000000" pitchFamily="2" charset="2"/>
              <a:buChar char="ü"/>
            </a:pPr>
            <a:r>
              <a:rPr lang="es-ES" sz="1100" b="1" spc="-35" dirty="0">
                <a:latin typeface="Trebuchet MS" panose="020B0603020202020204" pitchFamily="34" charset="0"/>
                <a:cs typeface="Arial MT"/>
              </a:rPr>
              <a:t>r </a:t>
            </a:r>
            <a:r>
              <a:rPr lang="es-ES" sz="1100" b="1" spc="-35" dirty="0" smtClean="0">
                <a:latin typeface="Trebuchet MS" panose="020B0603020202020204" pitchFamily="34" charset="0"/>
                <a:cs typeface="Arial MT"/>
              </a:rPr>
              <a:t>      Radio </a:t>
            </a:r>
            <a:r>
              <a:rPr lang="es-ES" sz="1100" b="1" spc="-35" dirty="0">
                <a:latin typeface="Trebuchet MS" panose="020B0603020202020204" pitchFamily="34" charset="0"/>
                <a:cs typeface="Arial MT"/>
              </a:rPr>
              <a:t>de líneas en mm</a:t>
            </a:r>
          </a:p>
          <a:p>
            <a:pPr marL="209550" indent="-171450" algn="just">
              <a:lnSpc>
                <a:spcPct val="100000"/>
              </a:lnSpc>
              <a:spcBef>
                <a:spcPts val="760"/>
              </a:spcBef>
              <a:buFont typeface="Wingdings" panose="05000000000000000000" pitchFamily="2" charset="2"/>
              <a:buChar char="ü"/>
            </a:pPr>
            <a:r>
              <a:rPr lang="es-ES" sz="1100" b="1" spc="-35" dirty="0" smtClean="0">
                <a:latin typeface="Trebuchet MS" panose="020B0603020202020204" pitchFamily="34" charset="0"/>
                <a:cs typeface="Arial MT"/>
              </a:rPr>
              <a:t>k       </a:t>
            </a:r>
            <a:r>
              <a:rPr lang="es-ES" sz="1100" b="1" spc="-35" dirty="0">
                <a:latin typeface="Trebuchet MS" panose="020B0603020202020204" pitchFamily="34" charset="0"/>
                <a:cs typeface="Arial MT"/>
              </a:rPr>
              <a:t>Conductividad en m/Ω mm2</a:t>
            </a:r>
          </a:p>
          <a:p>
            <a:pPr marL="209550" indent="-171450" algn="just">
              <a:lnSpc>
                <a:spcPct val="100000"/>
              </a:lnSpc>
              <a:spcBef>
                <a:spcPts val="760"/>
              </a:spcBef>
              <a:buFont typeface="Wingdings" panose="05000000000000000000" pitchFamily="2" charset="2"/>
              <a:buChar char="ü"/>
            </a:pPr>
            <a:r>
              <a:rPr lang="es-ES" sz="1100" b="1" spc="-35" dirty="0" smtClean="0">
                <a:latin typeface="Trebuchet MS" panose="020B0603020202020204" pitchFamily="34" charset="0"/>
                <a:cs typeface="Arial MT"/>
              </a:rPr>
              <a:t>R’L    Resistencia de la línea a 20 </a:t>
            </a:r>
            <a:r>
              <a:rPr lang="es-ES" sz="1100" b="1" spc="-35" dirty="0" smtClean="0">
                <a:latin typeface="Arial" panose="020B0604020202020204" pitchFamily="34" charset="0"/>
                <a:cs typeface="Arial" panose="020B0604020202020204" pitchFamily="34" charset="0"/>
              </a:rPr>
              <a:t>˚C</a:t>
            </a:r>
            <a:endParaRPr lang="es-ES" sz="1100" b="1" spc="-35" dirty="0">
              <a:latin typeface="Trebuchet MS" panose="020B0603020202020204" pitchFamily="34" charset="0"/>
              <a:cs typeface="Arial MT"/>
            </a:endParaRPr>
          </a:p>
          <a:p>
            <a:pPr marL="38100" algn="just">
              <a:lnSpc>
                <a:spcPct val="100000"/>
              </a:lnSpc>
              <a:spcBef>
                <a:spcPts val="760"/>
              </a:spcBef>
            </a:pPr>
            <a:endParaRPr lang="es-ES" sz="1100" spc="-35" dirty="0" smtClean="0">
              <a:latin typeface="Trebuchet MS" panose="020B0603020202020204" pitchFamily="34" charset="0"/>
              <a:cs typeface="Arial MT"/>
            </a:endParaRPr>
          </a:p>
          <a:p>
            <a:pPr marL="38100" algn="just">
              <a:lnSpc>
                <a:spcPct val="100000"/>
              </a:lnSpc>
              <a:spcBef>
                <a:spcPts val="760"/>
              </a:spcBef>
            </a:pPr>
            <a:endParaRPr lang="en-US" sz="1100" dirty="0">
              <a:latin typeface="Trebuchet MS" panose="020B0603020202020204" pitchFamily="34" charset="0"/>
              <a:cs typeface="Arial MT"/>
            </a:endParaRPr>
          </a:p>
        </p:txBody>
      </p:sp>
      <p:pic>
        <p:nvPicPr>
          <p:cNvPr id="58" name="Imagen 57"/>
          <p:cNvPicPr>
            <a:picLocks noChangeAspect="1"/>
          </p:cNvPicPr>
          <p:nvPr/>
        </p:nvPicPr>
        <p:blipFill>
          <a:blip r:embed="rId2"/>
          <a:stretch>
            <a:fillRect/>
          </a:stretch>
        </p:blipFill>
        <p:spPr>
          <a:xfrm>
            <a:off x="152400" y="419100"/>
            <a:ext cx="5715000" cy="571500"/>
          </a:xfrm>
          <a:prstGeom prst="rect">
            <a:avLst/>
          </a:prstGeom>
        </p:spPr>
      </p:pic>
      <p:pic>
        <p:nvPicPr>
          <p:cNvPr id="59" name="Imagen 58"/>
          <p:cNvPicPr>
            <a:picLocks noChangeAspect="1"/>
          </p:cNvPicPr>
          <p:nvPr/>
        </p:nvPicPr>
        <p:blipFill>
          <a:blip r:embed="rId3"/>
          <a:stretch>
            <a:fillRect/>
          </a:stretch>
        </p:blipFill>
        <p:spPr>
          <a:xfrm>
            <a:off x="171450" y="1228725"/>
            <a:ext cx="5648325" cy="371475"/>
          </a:xfrm>
          <a:prstGeom prst="rect">
            <a:avLst/>
          </a:prstGeom>
        </p:spPr>
      </p:pic>
      <p:pic>
        <p:nvPicPr>
          <p:cNvPr id="60" name="Imagen 59"/>
          <p:cNvPicPr>
            <a:picLocks noChangeAspect="1"/>
          </p:cNvPicPr>
          <p:nvPr/>
        </p:nvPicPr>
        <p:blipFill>
          <a:blip r:embed="rId4"/>
          <a:stretch>
            <a:fillRect/>
          </a:stretch>
        </p:blipFill>
        <p:spPr>
          <a:xfrm>
            <a:off x="219075" y="1790700"/>
            <a:ext cx="5648325" cy="476250"/>
          </a:xfrm>
          <a:prstGeom prst="rect">
            <a:avLst/>
          </a:prstGeom>
        </p:spPr>
      </p:pic>
      <p:pic>
        <p:nvPicPr>
          <p:cNvPr id="61" name="Imagen 60"/>
          <p:cNvPicPr>
            <a:picLocks noChangeAspect="1"/>
          </p:cNvPicPr>
          <p:nvPr/>
        </p:nvPicPr>
        <p:blipFill>
          <a:blip r:embed="rId5"/>
          <a:stretch>
            <a:fillRect/>
          </a:stretch>
        </p:blipFill>
        <p:spPr>
          <a:xfrm>
            <a:off x="609600" y="2457450"/>
            <a:ext cx="1819275" cy="342900"/>
          </a:xfrm>
          <a:prstGeom prst="rect">
            <a:avLst/>
          </a:prstGeom>
        </p:spPr>
      </p:pic>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 name="Rectángulo 56"/>
          <p:cNvSpPr/>
          <p:nvPr/>
        </p:nvSpPr>
        <p:spPr>
          <a:xfrm>
            <a:off x="76200" y="190500"/>
            <a:ext cx="8686800" cy="4794902"/>
          </a:xfrm>
          <a:prstGeom prst="rect">
            <a:avLst/>
          </a:prstGeom>
        </p:spPr>
        <p:txBody>
          <a:bodyPr wrap="square">
            <a:spAutoFit/>
          </a:bodyPr>
          <a:lstStyle/>
          <a:p>
            <a:pPr marL="38100" algn="just">
              <a:lnSpc>
                <a:spcPct val="100000"/>
              </a:lnSpc>
              <a:spcBef>
                <a:spcPts val="760"/>
              </a:spcBef>
            </a:pPr>
            <a:r>
              <a:rPr lang="es-ES" sz="1100" b="1" spc="-35" dirty="0" smtClean="0">
                <a:latin typeface="Trebuchet MS" panose="020B0603020202020204" pitchFamily="34" charset="0"/>
                <a:cs typeface="Arial MT"/>
              </a:rPr>
              <a:t>12.2.5   Transformadores</a:t>
            </a:r>
            <a:endParaRPr lang="es-ES" sz="1100" b="1" spc="-35" dirty="0">
              <a:latin typeface="Trebuchet MS" panose="020B0603020202020204" pitchFamily="34" charset="0"/>
              <a:cs typeface="Arial MT"/>
            </a:endParaRPr>
          </a:p>
          <a:p>
            <a:pPr marL="38100" algn="just">
              <a:lnSpc>
                <a:spcPct val="100000"/>
              </a:lnSpc>
              <a:spcBef>
                <a:spcPts val="760"/>
              </a:spcBef>
            </a:pPr>
            <a:r>
              <a:rPr lang="es-ES" sz="1100" spc="-35" dirty="0" smtClean="0">
                <a:latin typeface="Trebuchet MS" panose="020B0603020202020204" pitchFamily="34" charset="0"/>
                <a:cs typeface="Arial MT"/>
              </a:rPr>
              <a:t>La </a:t>
            </a:r>
            <a:r>
              <a:rPr lang="es-ES" sz="1100" spc="-35" dirty="0">
                <a:latin typeface="Trebuchet MS" panose="020B0603020202020204" pitchFamily="34" charset="0"/>
                <a:cs typeface="Arial MT"/>
              </a:rPr>
              <a:t>tensión de cortocircuito es la tensión primaria a la que el transformador con devanado de salida cortocircuitado toma su corriente primaria. Es una medida del cambio de voltaje que ocurre bajo carga. La impedancia de secuencia positiva del transformador es como se muestra en la Figura 12.11:</a:t>
            </a:r>
          </a:p>
          <a:p>
            <a:pPr marL="38100" algn="just">
              <a:lnSpc>
                <a:spcPct val="100000"/>
              </a:lnSpc>
              <a:spcBef>
                <a:spcPts val="760"/>
              </a:spcBef>
            </a:pPr>
            <a:endParaRPr lang="es-ES" sz="1100" spc="-35" dirty="0" smtClean="0">
              <a:latin typeface="Trebuchet MS" panose="020B0603020202020204" pitchFamily="34" charset="0"/>
              <a:cs typeface="Arial MT"/>
            </a:endParaRPr>
          </a:p>
          <a:p>
            <a:pPr marL="38100" algn="just">
              <a:lnSpc>
                <a:spcPct val="100000"/>
              </a:lnSpc>
              <a:spcBef>
                <a:spcPts val="760"/>
              </a:spcBef>
            </a:pPr>
            <a:endParaRPr lang="es-ES" sz="1100" spc="-35" dirty="0">
              <a:latin typeface="Trebuchet MS" panose="020B0603020202020204" pitchFamily="34" charset="0"/>
              <a:cs typeface="Arial MT"/>
            </a:endParaRPr>
          </a:p>
          <a:p>
            <a:pPr marL="38100" algn="just">
              <a:lnSpc>
                <a:spcPct val="100000"/>
              </a:lnSpc>
              <a:spcBef>
                <a:spcPts val="760"/>
              </a:spcBef>
            </a:pPr>
            <a:endParaRPr lang="es-ES" sz="1100" spc="-35" dirty="0" smtClean="0">
              <a:latin typeface="Trebuchet MS" panose="020B0603020202020204" pitchFamily="34" charset="0"/>
              <a:cs typeface="Arial MT"/>
            </a:endParaRPr>
          </a:p>
          <a:p>
            <a:pPr marL="38100" algn="just">
              <a:lnSpc>
                <a:spcPct val="100000"/>
              </a:lnSpc>
              <a:spcBef>
                <a:spcPts val="760"/>
              </a:spcBef>
            </a:pPr>
            <a:endParaRPr lang="es-ES" sz="1100" spc="-35" dirty="0">
              <a:latin typeface="Trebuchet MS" panose="020B0603020202020204" pitchFamily="34" charset="0"/>
              <a:cs typeface="Arial MT"/>
            </a:endParaRPr>
          </a:p>
          <a:p>
            <a:pPr marL="38100" algn="just">
              <a:lnSpc>
                <a:spcPct val="100000"/>
              </a:lnSpc>
              <a:spcBef>
                <a:spcPts val="760"/>
              </a:spcBef>
            </a:pPr>
            <a:r>
              <a:rPr lang="es-ES" sz="1100" b="1" spc="-35" dirty="0" smtClean="0">
                <a:latin typeface="Trebuchet MS" panose="020B0603020202020204" pitchFamily="34" charset="0"/>
                <a:cs typeface="Arial MT"/>
              </a:rPr>
              <a:t>Figura 12.11: </a:t>
            </a:r>
            <a:r>
              <a:rPr lang="es-ES" sz="1100" b="1" spc="-35" dirty="0">
                <a:latin typeface="Trebuchet MS" panose="020B0603020202020204" pitchFamily="34" charset="0"/>
                <a:cs typeface="Arial MT"/>
              </a:rPr>
              <a:t>Transformador y su circuito equivalente</a:t>
            </a:r>
          </a:p>
          <a:p>
            <a:pPr marL="38100" algn="just">
              <a:lnSpc>
                <a:spcPct val="100000"/>
              </a:lnSpc>
              <a:spcBef>
                <a:spcPts val="760"/>
              </a:spcBef>
            </a:pPr>
            <a:r>
              <a:rPr lang="es-ES" sz="1100" b="1" spc="-35" dirty="0" smtClean="0">
                <a:latin typeface="Trebuchet MS" panose="020B0603020202020204" pitchFamily="34" charset="0"/>
                <a:cs typeface="Arial MT"/>
              </a:rPr>
              <a:t>Z1 </a:t>
            </a:r>
            <a:r>
              <a:rPr lang="es-ES" sz="1100" b="1" spc="-35" dirty="0">
                <a:latin typeface="Trebuchet MS" panose="020B0603020202020204" pitchFamily="34" charset="0"/>
                <a:cs typeface="Arial MT"/>
              </a:rPr>
              <a:t>= </a:t>
            </a:r>
            <a:r>
              <a:rPr lang="es-ES" sz="1100" b="1" spc="-35" dirty="0" smtClean="0">
                <a:latin typeface="Trebuchet MS" panose="020B0603020202020204" pitchFamily="34" charset="0"/>
                <a:cs typeface="Arial MT"/>
              </a:rPr>
              <a:t>ZT </a:t>
            </a:r>
            <a:r>
              <a:rPr lang="es-ES" sz="1100" b="1" spc="-35" dirty="0">
                <a:latin typeface="Trebuchet MS" panose="020B0603020202020204" pitchFamily="34" charset="0"/>
                <a:cs typeface="Arial MT"/>
              </a:rPr>
              <a:t>= </a:t>
            </a:r>
            <a:r>
              <a:rPr lang="es-ES" sz="1100" b="1" spc="-35" dirty="0" smtClean="0">
                <a:latin typeface="Trebuchet MS" panose="020B0603020202020204" pitchFamily="34" charset="0"/>
                <a:cs typeface="Arial MT"/>
              </a:rPr>
              <a:t>RT </a:t>
            </a:r>
            <a:r>
              <a:rPr lang="es-ES" sz="1100" b="1" spc="-35" dirty="0">
                <a:latin typeface="Trebuchet MS" panose="020B0603020202020204" pitchFamily="34" charset="0"/>
                <a:cs typeface="Arial MT"/>
              </a:rPr>
              <a:t>+ </a:t>
            </a:r>
            <a:r>
              <a:rPr lang="es-ES" sz="1100" b="1" spc="-35" dirty="0" err="1" smtClean="0">
                <a:latin typeface="Trebuchet MS" panose="020B0603020202020204" pitchFamily="34" charset="0"/>
                <a:cs typeface="Arial MT"/>
              </a:rPr>
              <a:t>jXT</a:t>
            </a:r>
            <a:r>
              <a:rPr lang="es-ES" sz="1100" b="1" spc="-35" dirty="0" smtClean="0">
                <a:latin typeface="Trebuchet MS" panose="020B0603020202020204" pitchFamily="34" charset="0"/>
                <a:cs typeface="Arial MT"/>
              </a:rPr>
              <a:t>			(11.32)</a:t>
            </a:r>
            <a:endParaRPr lang="es-ES" sz="1100" b="1" spc="-35" dirty="0">
              <a:latin typeface="Trebuchet MS" panose="020B0603020202020204" pitchFamily="34" charset="0"/>
              <a:cs typeface="Arial MT"/>
            </a:endParaRPr>
          </a:p>
          <a:p>
            <a:pPr marL="38100" algn="just">
              <a:lnSpc>
                <a:spcPct val="100000"/>
              </a:lnSpc>
              <a:spcBef>
                <a:spcPts val="760"/>
              </a:spcBef>
            </a:pPr>
            <a:r>
              <a:rPr lang="es-ES" sz="1100" spc="-35" dirty="0">
                <a:latin typeface="Trebuchet MS" panose="020B0603020202020204" pitchFamily="34" charset="0"/>
                <a:cs typeface="Arial MT"/>
              </a:rPr>
              <a:t>La impedancia de secuencia positiva es</a:t>
            </a:r>
            <a:r>
              <a:rPr lang="es-ES" sz="1100" spc="-35" dirty="0" smtClean="0">
                <a:latin typeface="Trebuchet MS" panose="020B0603020202020204" pitchFamily="34" charset="0"/>
                <a:cs typeface="Arial MT"/>
              </a:rPr>
              <a:t>:</a:t>
            </a:r>
          </a:p>
          <a:p>
            <a:pPr marL="38100" algn="just">
              <a:lnSpc>
                <a:spcPct val="100000"/>
              </a:lnSpc>
              <a:spcBef>
                <a:spcPts val="760"/>
              </a:spcBef>
            </a:pPr>
            <a:endParaRPr lang="es-ES" sz="1100" spc="-35" dirty="0">
              <a:latin typeface="Trebuchet MS" panose="020B0603020202020204" pitchFamily="34" charset="0"/>
              <a:cs typeface="Arial MT"/>
            </a:endParaRPr>
          </a:p>
          <a:p>
            <a:pPr marL="38100" algn="just">
              <a:lnSpc>
                <a:spcPct val="100000"/>
              </a:lnSpc>
              <a:spcBef>
                <a:spcPts val="760"/>
              </a:spcBef>
            </a:pPr>
            <a:endParaRPr lang="es-ES" sz="1100" spc="-35" dirty="0" smtClean="0">
              <a:latin typeface="Trebuchet MS" panose="020B0603020202020204" pitchFamily="34" charset="0"/>
              <a:cs typeface="Arial MT"/>
            </a:endParaRPr>
          </a:p>
          <a:p>
            <a:pPr marL="38100" algn="just">
              <a:lnSpc>
                <a:spcPct val="100000"/>
              </a:lnSpc>
              <a:spcBef>
                <a:spcPts val="760"/>
              </a:spcBef>
            </a:pPr>
            <a:endParaRPr lang="es-ES" sz="1100" spc="-35" dirty="0">
              <a:latin typeface="Trebuchet MS" panose="020B0603020202020204" pitchFamily="34" charset="0"/>
              <a:cs typeface="Arial MT"/>
            </a:endParaRPr>
          </a:p>
          <a:p>
            <a:pPr marL="38100" algn="just">
              <a:lnSpc>
                <a:spcPct val="100000"/>
              </a:lnSpc>
              <a:spcBef>
                <a:spcPts val="760"/>
              </a:spcBef>
            </a:pPr>
            <a:endParaRPr lang="es-ES" sz="1100" spc="-35" dirty="0" smtClean="0">
              <a:latin typeface="Trebuchet MS" panose="020B0603020202020204" pitchFamily="34" charset="0"/>
              <a:cs typeface="Arial MT"/>
            </a:endParaRPr>
          </a:p>
          <a:p>
            <a:pPr marL="38100" algn="just">
              <a:lnSpc>
                <a:spcPct val="100000"/>
              </a:lnSpc>
              <a:spcBef>
                <a:spcPts val="760"/>
              </a:spcBef>
            </a:pPr>
            <a:endParaRPr lang="es-ES" sz="1100" spc="-35" dirty="0" smtClean="0">
              <a:latin typeface="Trebuchet MS" panose="020B0603020202020204" pitchFamily="34" charset="0"/>
              <a:cs typeface="Arial MT"/>
            </a:endParaRPr>
          </a:p>
          <a:p>
            <a:pPr marL="12700" marR="5080" indent="-12700" algn="just">
              <a:lnSpc>
                <a:spcPct val="110800"/>
              </a:lnSpc>
              <a:spcBef>
                <a:spcPts val="95"/>
              </a:spcBef>
            </a:pPr>
            <a:r>
              <a:rPr lang="es-ES" sz="1100" spc="-15" dirty="0">
                <a:latin typeface="Trebuchet MS" panose="020B0603020202020204" pitchFamily="34" charset="0"/>
                <a:cs typeface="Arial MT"/>
              </a:rPr>
              <a:t>Los valores característicos de los transformadores de distribución trifásicos se encuentran en las normas DIN 42500, 42503 y 42511. Para el cálculo de las resistencias homopolares podemos utilizar la Tabla 12.2.</a:t>
            </a:r>
          </a:p>
          <a:p>
            <a:pPr marL="38100" algn="just">
              <a:lnSpc>
                <a:spcPct val="100000"/>
              </a:lnSpc>
              <a:spcBef>
                <a:spcPts val="760"/>
              </a:spcBef>
            </a:pPr>
            <a:endParaRPr lang="en-US" sz="1100" dirty="0">
              <a:latin typeface="Trebuchet MS" panose="020B0603020202020204" pitchFamily="34" charset="0"/>
              <a:cs typeface="Arial MT"/>
            </a:endParaRPr>
          </a:p>
        </p:txBody>
      </p:sp>
      <p:pic>
        <p:nvPicPr>
          <p:cNvPr id="2" name="Imagen 1"/>
          <p:cNvPicPr>
            <a:picLocks noChangeAspect="1"/>
          </p:cNvPicPr>
          <p:nvPr/>
        </p:nvPicPr>
        <p:blipFill>
          <a:blip r:embed="rId2"/>
          <a:stretch>
            <a:fillRect/>
          </a:stretch>
        </p:blipFill>
        <p:spPr>
          <a:xfrm>
            <a:off x="228600" y="1028700"/>
            <a:ext cx="3781425" cy="1047750"/>
          </a:xfrm>
          <a:prstGeom prst="rect">
            <a:avLst/>
          </a:prstGeom>
        </p:spPr>
      </p:pic>
      <p:pic>
        <p:nvPicPr>
          <p:cNvPr id="3" name="Imagen 2"/>
          <p:cNvPicPr>
            <a:picLocks noChangeAspect="1"/>
          </p:cNvPicPr>
          <p:nvPr/>
        </p:nvPicPr>
        <p:blipFill>
          <a:blip r:embed="rId3"/>
          <a:stretch>
            <a:fillRect/>
          </a:stretch>
        </p:blipFill>
        <p:spPr>
          <a:xfrm>
            <a:off x="209550" y="2965619"/>
            <a:ext cx="4057649" cy="349081"/>
          </a:xfrm>
          <a:prstGeom prst="rect">
            <a:avLst/>
          </a:prstGeom>
        </p:spPr>
      </p:pic>
      <p:pic>
        <p:nvPicPr>
          <p:cNvPr id="4" name="Imagen 3"/>
          <p:cNvPicPr>
            <a:picLocks noChangeAspect="1"/>
          </p:cNvPicPr>
          <p:nvPr/>
        </p:nvPicPr>
        <p:blipFill>
          <a:blip r:embed="rId4"/>
          <a:stretch>
            <a:fillRect/>
          </a:stretch>
        </p:blipFill>
        <p:spPr>
          <a:xfrm>
            <a:off x="209550" y="3314700"/>
            <a:ext cx="4057649" cy="889169"/>
          </a:xfrm>
          <a:prstGeom prst="rect">
            <a:avLst/>
          </a:prstGeom>
        </p:spPr>
      </p:pic>
      <p:pic>
        <p:nvPicPr>
          <p:cNvPr id="5" name="Imagen 4"/>
          <p:cNvPicPr>
            <a:picLocks noChangeAspect="1"/>
          </p:cNvPicPr>
          <p:nvPr/>
        </p:nvPicPr>
        <p:blipFill>
          <a:blip r:embed="rId5"/>
          <a:stretch>
            <a:fillRect/>
          </a:stretch>
        </p:blipFill>
        <p:spPr>
          <a:xfrm>
            <a:off x="4800600" y="4477707"/>
            <a:ext cx="2790825" cy="1015390"/>
          </a:xfrm>
          <a:prstGeom prst="rect">
            <a:avLst/>
          </a:prstGeom>
        </p:spPr>
      </p:pic>
      <p:sp>
        <p:nvSpPr>
          <p:cNvPr id="6" name="Rectángulo 5"/>
          <p:cNvSpPr/>
          <p:nvPr/>
        </p:nvSpPr>
        <p:spPr>
          <a:xfrm>
            <a:off x="3831823" y="4854597"/>
            <a:ext cx="870751" cy="261610"/>
          </a:xfrm>
          <a:prstGeom prst="rect">
            <a:avLst/>
          </a:prstGeom>
        </p:spPr>
        <p:txBody>
          <a:bodyPr wrap="none">
            <a:spAutoFit/>
          </a:bodyPr>
          <a:lstStyle/>
          <a:p>
            <a:r>
              <a:rPr lang="es-ES" sz="1100" b="1" spc="-15" dirty="0">
                <a:latin typeface="Trebuchet MS" panose="020B0603020202020204" pitchFamily="34" charset="0"/>
                <a:cs typeface="Arial MT"/>
              </a:rPr>
              <a:t>Tabla 12.2</a:t>
            </a:r>
            <a:endParaRPr lang="en-US" sz="1100" b="1" dirty="0"/>
          </a:p>
        </p:txBody>
      </p:sp>
    </p:spTree>
    <p:extLst>
      <p:ext uri="{BB962C8B-B14F-4D97-AF65-F5344CB8AC3E}">
        <p14:creationId xmlns:p14="http://schemas.microsoft.com/office/powerpoint/2010/main" val="3715976123"/>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Rectángulo 52"/>
          <p:cNvSpPr/>
          <p:nvPr/>
        </p:nvSpPr>
        <p:spPr>
          <a:xfrm>
            <a:off x="152400" y="190500"/>
            <a:ext cx="8686800" cy="3653564"/>
          </a:xfrm>
          <a:prstGeom prst="rect">
            <a:avLst/>
          </a:prstGeom>
        </p:spPr>
        <p:txBody>
          <a:bodyPr wrap="square">
            <a:spAutoFit/>
          </a:bodyPr>
          <a:lstStyle/>
          <a:p>
            <a:pPr marL="12700" marR="5080" indent="-12700" algn="just">
              <a:lnSpc>
                <a:spcPct val="110800"/>
              </a:lnSpc>
              <a:spcBef>
                <a:spcPts val="95"/>
              </a:spcBef>
            </a:pPr>
            <a:r>
              <a:rPr lang="es-ES" sz="1100" b="1" spc="-15" dirty="0" smtClean="0">
                <a:latin typeface="Trebuchet MS" panose="020B0603020202020204" pitchFamily="34" charset="0"/>
                <a:cs typeface="Arial MT"/>
              </a:rPr>
              <a:t>12.2.6   Correcciones </a:t>
            </a:r>
            <a:r>
              <a:rPr lang="es-ES" sz="1100" b="1" spc="-15" dirty="0">
                <a:latin typeface="Trebuchet MS" panose="020B0603020202020204" pitchFamily="34" charset="0"/>
                <a:cs typeface="Arial MT"/>
              </a:rPr>
              <a:t>de impedancia</a:t>
            </a:r>
          </a:p>
          <a:p>
            <a:pPr marL="12700" marR="5080" indent="-12700" algn="just">
              <a:lnSpc>
                <a:spcPct val="110800"/>
              </a:lnSpc>
              <a:spcBef>
                <a:spcPts val="95"/>
              </a:spcBef>
            </a:pPr>
            <a:endParaRPr lang="es-ES" sz="1100" spc="-15" dirty="0">
              <a:latin typeface="Trebuchet MS" panose="020B0603020202020204" pitchFamily="34" charset="0"/>
              <a:cs typeface="Arial MT"/>
            </a:endParaRPr>
          </a:p>
          <a:p>
            <a:pPr marL="12700" marR="5080" indent="-12700" algn="just">
              <a:lnSpc>
                <a:spcPct val="110800"/>
              </a:lnSpc>
              <a:spcBef>
                <a:spcPts val="95"/>
              </a:spcBef>
            </a:pPr>
            <a:r>
              <a:rPr lang="es-ES" sz="1100" spc="-15" dirty="0">
                <a:latin typeface="Trebuchet MS" panose="020B0603020202020204" pitchFamily="34" charset="0"/>
                <a:cs typeface="Arial MT"/>
              </a:rPr>
              <a:t>Para el cálculo de la corriente de cortocircuito simétrica inicial tripolar en redes con generadores, con o sin transformadores generadores, se deben realizar correcciones de impedancia una vez (Figuras 12.12 y 12.13). El factor de corrección K da cuenta de una tensión superior a E''.</a:t>
            </a:r>
          </a:p>
          <a:p>
            <a:pPr marL="12700" marR="5080" indent="-12700" algn="just">
              <a:lnSpc>
                <a:spcPct val="110800"/>
              </a:lnSpc>
              <a:spcBef>
                <a:spcPts val="95"/>
              </a:spcBef>
            </a:pPr>
            <a:endParaRPr lang="es-ES" sz="1100" spc="-15" dirty="0" smtClean="0">
              <a:latin typeface="Trebuchet MS" panose="020B0603020202020204" pitchFamily="34" charset="0"/>
              <a:cs typeface="Arial MT"/>
            </a:endParaRPr>
          </a:p>
          <a:p>
            <a:pPr marL="12700" marR="5080" indent="-12700" algn="just">
              <a:lnSpc>
                <a:spcPct val="110800"/>
              </a:lnSpc>
              <a:spcBef>
                <a:spcPts val="95"/>
              </a:spcBef>
            </a:pPr>
            <a:endParaRPr lang="es-ES" sz="1100" spc="-15" dirty="0">
              <a:latin typeface="Trebuchet MS" panose="020B0603020202020204" pitchFamily="34" charset="0"/>
              <a:cs typeface="Arial MT"/>
            </a:endParaRPr>
          </a:p>
          <a:p>
            <a:pPr marL="12700" marR="5080" indent="-12700" algn="just">
              <a:lnSpc>
                <a:spcPct val="110800"/>
              </a:lnSpc>
              <a:spcBef>
                <a:spcPts val="95"/>
              </a:spcBef>
            </a:pPr>
            <a:endParaRPr lang="es-ES" sz="1100" spc="-15" dirty="0" smtClean="0">
              <a:latin typeface="Trebuchet MS" panose="020B0603020202020204" pitchFamily="34" charset="0"/>
              <a:cs typeface="Arial MT"/>
            </a:endParaRPr>
          </a:p>
          <a:p>
            <a:pPr marL="12700" marR="5080" indent="-12700" algn="just">
              <a:lnSpc>
                <a:spcPct val="110800"/>
              </a:lnSpc>
              <a:spcBef>
                <a:spcPts val="95"/>
              </a:spcBef>
            </a:pPr>
            <a:r>
              <a:rPr lang="es-ES" sz="1100" b="1" spc="-15" dirty="0" smtClean="0">
                <a:latin typeface="Trebuchet MS" panose="020B0603020202020204" pitchFamily="34" charset="0"/>
                <a:cs typeface="Arial MT"/>
              </a:rPr>
              <a:t>Figura </a:t>
            </a:r>
            <a:r>
              <a:rPr lang="es-ES" sz="1100" b="1" spc="-15" dirty="0">
                <a:latin typeface="Trebuchet MS" panose="020B0603020202020204" pitchFamily="34" charset="0"/>
                <a:cs typeface="Arial MT"/>
              </a:rPr>
              <a:t>l2.l2: Corrección de impedancia para generadores</a:t>
            </a:r>
          </a:p>
          <a:p>
            <a:pPr marL="12700" marR="5080" indent="-12700" algn="just">
              <a:lnSpc>
                <a:spcPct val="110800"/>
              </a:lnSpc>
              <a:spcBef>
                <a:spcPts val="95"/>
              </a:spcBef>
            </a:pPr>
            <a:endParaRPr lang="es-ES" sz="1100" spc="-15" dirty="0">
              <a:latin typeface="Trebuchet MS" panose="020B0603020202020204" pitchFamily="34" charset="0"/>
              <a:cs typeface="Arial MT"/>
            </a:endParaRPr>
          </a:p>
          <a:p>
            <a:pPr marL="12700" marR="5080" indent="-12700" algn="just">
              <a:lnSpc>
                <a:spcPct val="110800"/>
              </a:lnSpc>
              <a:spcBef>
                <a:spcPts val="95"/>
              </a:spcBef>
            </a:pPr>
            <a:r>
              <a:rPr lang="es-ES" sz="1100" spc="-15" dirty="0">
                <a:latin typeface="Trebuchet MS" panose="020B0603020202020204" pitchFamily="34" charset="0"/>
                <a:cs typeface="Arial MT"/>
              </a:rPr>
              <a:t>1. Generadores Para generadores en redes industriales o en redes de baja tensión con conexión directa, podemos utilizar la siguiente ecuación en el sistema de secuencia positiva:</a:t>
            </a:r>
          </a:p>
          <a:p>
            <a:pPr marL="12700" marR="5080" indent="-12700" algn="just">
              <a:lnSpc>
                <a:spcPct val="110800"/>
              </a:lnSpc>
              <a:spcBef>
                <a:spcPts val="95"/>
              </a:spcBef>
            </a:pPr>
            <a:endParaRPr lang="es-ES" sz="1100" spc="-15" dirty="0" smtClean="0">
              <a:latin typeface="Trebuchet MS" panose="020B0603020202020204" pitchFamily="34" charset="0"/>
              <a:cs typeface="Arial MT"/>
            </a:endParaRPr>
          </a:p>
          <a:p>
            <a:pPr marL="12700" marR="5080" indent="-12700" algn="just">
              <a:lnSpc>
                <a:spcPct val="110800"/>
              </a:lnSpc>
              <a:spcBef>
                <a:spcPts val="95"/>
              </a:spcBef>
            </a:pPr>
            <a:endParaRPr lang="es-ES" sz="1100" spc="-15" dirty="0">
              <a:latin typeface="Trebuchet MS" panose="020B0603020202020204" pitchFamily="34" charset="0"/>
              <a:cs typeface="Arial MT"/>
            </a:endParaRPr>
          </a:p>
          <a:p>
            <a:pPr marL="12700" marR="5080" indent="-12700" algn="just">
              <a:lnSpc>
                <a:spcPct val="110800"/>
              </a:lnSpc>
              <a:spcBef>
                <a:spcPts val="95"/>
              </a:spcBef>
            </a:pPr>
            <a:endParaRPr lang="es-ES" sz="1100" spc="-15" dirty="0" smtClean="0">
              <a:latin typeface="Trebuchet MS" panose="020B0603020202020204" pitchFamily="34" charset="0"/>
              <a:cs typeface="Arial MT"/>
            </a:endParaRPr>
          </a:p>
          <a:p>
            <a:pPr marL="12700" marR="5080" indent="-12700" algn="just">
              <a:lnSpc>
                <a:spcPct val="110800"/>
              </a:lnSpc>
              <a:spcBef>
                <a:spcPts val="95"/>
              </a:spcBef>
            </a:pPr>
            <a:endParaRPr lang="es-ES" sz="1100" spc="-15" dirty="0" smtClean="0">
              <a:latin typeface="Trebuchet MS" panose="020B0603020202020204" pitchFamily="34" charset="0"/>
              <a:cs typeface="Arial MT"/>
            </a:endParaRPr>
          </a:p>
          <a:p>
            <a:pPr marL="12700" marR="5080" indent="-12700" algn="just">
              <a:lnSpc>
                <a:spcPct val="110800"/>
              </a:lnSpc>
              <a:spcBef>
                <a:spcPts val="95"/>
              </a:spcBef>
            </a:pPr>
            <a:endParaRPr lang="es-ES" sz="1100" spc="-15" dirty="0">
              <a:latin typeface="Trebuchet MS" panose="020B0603020202020204" pitchFamily="34" charset="0"/>
              <a:cs typeface="Arial MT"/>
            </a:endParaRPr>
          </a:p>
          <a:p>
            <a:pPr marL="12700" marR="5080" indent="-12700" algn="just">
              <a:lnSpc>
                <a:spcPct val="110800"/>
              </a:lnSpc>
              <a:spcBef>
                <a:spcPts val="95"/>
              </a:spcBef>
            </a:pPr>
            <a:r>
              <a:rPr lang="es-ES" sz="1100" spc="-15" dirty="0">
                <a:latin typeface="Trebuchet MS" panose="020B0603020202020204" pitchFamily="34" charset="0"/>
                <a:cs typeface="Arial MT"/>
              </a:rPr>
              <a:t>con el factor de corrección</a:t>
            </a:r>
            <a:endParaRPr lang="en-US" sz="1100" dirty="0">
              <a:latin typeface="Trebuchet MS" panose="020B0603020202020204" pitchFamily="34" charset="0"/>
              <a:cs typeface="Arial MT"/>
            </a:endParaRPr>
          </a:p>
        </p:txBody>
      </p:sp>
      <p:pic>
        <p:nvPicPr>
          <p:cNvPr id="54" name="Imagen 53"/>
          <p:cNvPicPr>
            <a:picLocks noChangeAspect="1"/>
          </p:cNvPicPr>
          <p:nvPr/>
        </p:nvPicPr>
        <p:blipFill>
          <a:blip r:embed="rId2"/>
          <a:stretch>
            <a:fillRect/>
          </a:stretch>
        </p:blipFill>
        <p:spPr>
          <a:xfrm>
            <a:off x="685800" y="1028700"/>
            <a:ext cx="2181225" cy="742950"/>
          </a:xfrm>
          <a:prstGeom prst="rect">
            <a:avLst/>
          </a:prstGeom>
        </p:spPr>
      </p:pic>
      <p:pic>
        <p:nvPicPr>
          <p:cNvPr id="55" name="Imagen 54"/>
          <p:cNvPicPr>
            <a:picLocks noChangeAspect="1"/>
          </p:cNvPicPr>
          <p:nvPr/>
        </p:nvPicPr>
        <p:blipFill>
          <a:blip r:embed="rId3"/>
          <a:stretch>
            <a:fillRect/>
          </a:stretch>
        </p:blipFill>
        <p:spPr>
          <a:xfrm>
            <a:off x="228600" y="2552700"/>
            <a:ext cx="5400675" cy="904875"/>
          </a:xfrm>
          <a:prstGeom prst="rect">
            <a:avLst/>
          </a:prstGeom>
        </p:spPr>
      </p:pic>
      <p:pic>
        <p:nvPicPr>
          <p:cNvPr id="56" name="Imagen 55"/>
          <p:cNvPicPr>
            <a:picLocks noChangeAspect="1"/>
          </p:cNvPicPr>
          <p:nvPr/>
        </p:nvPicPr>
        <p:blipFill>
          <a:blip r:embed="rId4"/>
          <a:stretch>
            <a:fillRect/>
          </a:stretch>
        </p:blipFill>
        <p:spPr>
          <a:xfrm>
            <a:off x="228600" y="3743325"/>
            <a:ext cx="5362575" cy="495300"/>
          </a:xfrm>
          <a:prstGeom prst="rect">
            <a:avLst/>
          </a:prstGeom>
        </p:spPr>
      </p:pic>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28600" y="190500"/>
            <a:ext cx="8686800" cy="5598327"/>
          </a:xfrm>
          <a:prstGeom prst="rect">
            <a:avLst/>
          </a:prstGeom>
        </p:spPr>
        <p:txBody>
          <a:bodyPr vert="horz" wrap="square" lIns="0" tIns="12065" rIns="0" bIns="0" rtlCol="0">
            <a:spAutoFit/>
          </a:bodyPr>
          <a:lstStyle/>
          <a:p>
            <a:pPr marL="12700" algn="just">
              <a:lnSpc>
                <a:spcPct val="100000"/>
              </a:lnSpc>
            </a:pPr>
            <a:r>
              <a:rPr lang="es-ES" sz="1100" spc="95" dirty="0">
                <a:latin typeface="Trebuchet MS" panose="020B0603020202020204" pitchFamily="34" charset="0"/>
                <a:cs typeface="Arial MT"/>
              </a:rPr>
              <a:t>Aquí los símbolos tienen los significados:</a:t>
            </a:r>
          </a:p>
          <a:p>
            <a:pPr marL="12700" algn="just">
              <a:lnSpc>
                <a:spcPct val="100000"/>
              </a:lnSpc>
            </a:pPr>
            <a:endParaRPr lang="es-ES" sz="1100" b="1" spc="95" dirty="0">
              <a:latin typeface="Trebuchet MS" panose="020B0603020202020204" pitchFamily="34" charset="0"/>
              <a:cs typeface="Arial MT"/>
            </a:endParaRPr>
          </a:p>
          <a:p>
            <a:pPr marL="819150" lvl="1" indent="-349250" algn="just">
              <a:buFont typeface="Wingdings" panose="05000000000000000000" pitchFamily="2" charset="2"/>
              <a:buChar char="q"/>
            </a:pPr>
            <a:r>
              <a:rPr lang="es-ES" sz="1100" b="1" spc="95" dirty="0" smtClean="0">
                <a:latin typeface="Trebuchet MS" panose="020B0603020202020204" pitchFamily="34" charset="0"/>
                <a:cs typeface="Arial MT"/>
              </a:rPr>
              <a:t>C    Factor </a:t>
            </a:r>
            <a:r>
              <a:rPr lang="es-ES" sz="1100" b="1" spc="95" dirty="0">
                <a:latin typeface="Trebuchet MS" panose="020B0603020202020204" pitchFamily="34" charset="0"/>
                <a:cs typeface="Arial MT"/>
              </a:rPr>
              <a:t>de tensión máx.</a:t>
            </a:r>
          </a:p>
          <a:p>
            <a:pPr marL="819150" lvl="1" indent="-349250" algn="just">
              <a:buFont typeface="Wingdings" panose="05000000000000000000" pitchFamily="2" charset="2"/>
              <a:buChar char="q"/>
            </a:pPr>
            <a:r>
              <a:rPr lang="es-ES" sz="1100" b="1" spc="95" dirty="0">
                <a:latin typeface="Trebuchet MS" panose="020B0603020202020204" pitchFamily="34" charset="0"/>
                <a:cs typeface="Arial MT"/>
              </a:rPr>
              <a:t>Un </a:t>
            </a:r>
            <a:r>
              <a:rPr lang="es-ES" sz="1100" b="1" spc="95" dirty="0" smtClean="0">
                <a:latin typeface="Trebuchet MS" panose="020B0603020202020204" pitchFamily="34" charset="0"/>
                <a:cs typeface="Arial MT"/>
              </a:rPr>
              <a:t> Tensión </a:t>
            </a:r>
            <a:r>
              <a:rPr lang="es-ES" sz="1100" b="1" spc="95" dirty="0">
                <a:latin typeface="Trebuchet MS" panose="020B0603020202020204" pitchFamily="34" charset="0"/>
                <a:cs typeface="Arial MT"/>
              </a:rPr>
              <a:t>nominal de red</a:t>
            </a:r>
          </a:p>
          <a:p>
            <a:pPr marL="819150" lvl="1" indent="-349250" algn="just">
              <a:buFont typeface="Wingdings" panose="05000000000000000000" pitchFamily="2" charset="2"/>
              <a:buChar char="q"/>
            </a:pPr>
            <a:r>
              <a:rPr lang="es-ES" sz="1100" b="1" spc="95" dirty="0" err="1" smtClean="0">
                <a:latin typeface="Trebuchet MS" panose="020B0603020202020204" pitchFamily="34" charset="0"/>
                <a:cs typeface="Arial MT"/>
              </a:rPr>
              <a:t>UrG</a:t>
            </a:r>
            <a:r>
              <a:rPr lang="es-ES" sz="1100" b="1" spc="95" dirty="0" smtClean="0">
                <a:latin typeface="Trebuchet MS" panose="020B0603020202020204" pitchFamily="34" charset="0"/>
                <a:cs typeface="Arial MT"/>
              </a:rPr>
              <a:t> Voltaje </a:t>
            </a:r>
            <a:r>
              <a:rPr lang="es-ES" sz="1100" b="1" spc="95" dirty="0">
                <a:latin typeface="Trebuchet MS" panose="020B0603020202020204" pitchFamily="34" charset="0"/>
                <a:cs typeface="Arial MT"/>
              </a:rPr>
              <a:t>nominal del generador</a:t>
            </a:r>
          </a:p>
          <a:p>
            <a:pPr marL="819150" lvl="1" indent="-349250" algn="just">
              <a:buFont typeface="Wingdings" panose="05000000000000000000" pitchFamily="2" charset="2"/>
              <a:buChar char="q"/>
            </a:pPr>
            <a:r>
              <a:rPr lang="es-ES" sz="1100" b="1" spc="95" dirty="0" smtClean="0">
                <a:latin typeface="Trebuchet MS" panose="020B0603020202020204" pitchFamily="34" charset="0"/>
                <a:cs typeface="Arial MT"/>
              </a:rPr>
              <a:t>ZGK </a:t>
            </a:r>
            <a:r>
              <a:rPr lang="es-ES" sz="1100" b="1" spc="95" dirty="0">
                <a:latin typeface="Trebuchet MS" panose="020B0603020202020204" pitchFamily="34" charset="0"/>
                <a:cs typeface="Arial MT"/>
              </a:rPr>
              <a:t>Impedancia del generador corregida</a:t>
            </a:r>
          </a:p>
          <a:p>
            <a:pPr marL="819150" lvl="1" indent="-349250" algn="just">
              <a:buFont typeface="Wingdings" panose="05000000000000000000" pitchFamily="2" charset="2"/>
              <a:buChar char="q"/>
            </a:pPr>
            <a:r>
              <a:rPr lang="es-ES" sz="1100" b="1" spc="95" dirty="0" smtClean="0">
                <a:latin typeface="Trebuchet MS" panose="020B0603020202020204" pitchFamily="34" charset="0"/>
                <a:cs typeface="Arial MT"/>
              </a:rPr>
              <a:t>ZG   </a:t>
            </a:r>
            <a:r>
              <a:rPr lang="es-ES" sz="1100" b="1" spc="95" dirty="0">
                <a:latin typeface="Trebuchet MS" panose="020B0603020202020204" pitchFamily="34" charset="0"/>
                <a:cs typeface="Arial MT"/>
              </a:rPr>
              <a:t>Impedancia del generador</a:t>
            </a:r>
          </a:p>
          <a:p>
            <a:pPr marL="819150" lvl="1" indent="-349250" algn="just">
              <a:buFont typeface="Wingdings" panose="05000000000000000000" pitchFamily="2" charset="2"/>
              <a:buChar char="q"/>
            </a:pPr>
            <a:r>
              <a:rPr lang="es-ES" sz="1100" b="1" spc="95" dirty="0" err="1" smtClean="0">
                <a:latin typeface="Trebuchet MS" panose="020B0603020202020204" pitchFamily="34" charset="0"/>
                <a:cs typeface="Arial MT"/>
              </a:rPr>
              <a:t>X”d</a:t>
            </a:r>
            <a:r>
              <a:rPr lang="es-ES" sz="1100" b="1" spc="95" dirty="0" smtClean="0">
                <a:latin typeface="Trebuchet MS" panose="020B0603020202020204" pitchFamily="34" charset="0"/>
                <a:cs typeface="Arial MT"/>
              </a:rPr>
              <a:t>   Reactancia </a:t>
            </a:r>
            <a:r>
              <a:rPr lang="es-ES" sz="1100" b="1" spc="95" dirty="0" err="1" smtClean="0">
                <a:latin typeface="Trebuchet MS" panose="020B0603020202020204" pitchFamily="34" charset="0"/>
                <a:cs typeface="Arial MT"/>
              </a:rPr>
              <a:t>subtransitoria</a:t>
            </a:r>
            <a:r>
              <a:rPr lang="es-ES" sz="1100" b="1" spc="95" dirty="0" smtClean="0">
                <a:latin typeface="Trebuchet MS" panose="020B0603020202020204" pitchFamily="34" charset="0"/>
                <a:cs typeface="Arial MT"/>
              </a:rPr>
              <a:t> del generador</a:t>
            </a:r>
            <a:endParaRPr lang="es-ES" sz="1100" b="1" spc="95" dirty="0">
              <a:latin typeface="Trebuchet MS" panose="020B0603020202020204" pitchFamily="34" charset="0"/>
              <a:cs typeface="Arial MT"/>
            </a:endParaRPr>
          </a:p>
          <a:p>
            <a:pPr marL="819150" lvl="1" indent="-349250" algn="just">
              <a:buFont typeface="Wingdings" panose="05000000000000000000" pitchFamily="2" charset="2"/>
              <a:buChar char="q"/>
            </a:pPr>
            <a:r>
              <a:rPr lang="es-ES" sz="1100" b="1" spc="95" dirty="0" err="1" smtClean="0">
                <a:latin typeface="Trebuchet MS" panose="020B0603020202020204" pitchFamily="34" charset="0"/>
                <a:cs typeface="Arial MT"/>
              </a:rPr>
              <a:t>ΦfG</a:t>
            </a:r>
            <a:r>
              <a:rPr lang="es-ES" sz="1100" b="1" spc="95" dirty="0" smtClean="0">
                <a:latin typeface="Trebuchet MS" panose="020B0603020202020204" pitchFamily="34" charset="0"/>
                <a:cs typeface="Arial MT"/>
              </a:rPr>
              <a:t>  Angulo de fase entre </a:t>
            </a:r>
            <a:r>
              <a:rPr lang="es-ES" sz="1100" b="1" spc="95" dirty="0" err="1" smtClean="0">
                <a:latin typeface="Trebuchet MS" panose="020B0603020202020204" pitchFamily="34" charset="0"/>
                <a:cs typeface="Arial MT"/>
              </a:rPr>
              <a:t>Urg</a:t>
            </a:r>
            <a:r>
              <a:rPr lang="es-ES" sz="1100" b="1" spc="95" dirty="0" smtClean="0">
                <a:latin typeface="Trebuchet MS" panose="020B0603020202020204" pitchFamily="34" charset="0"/>
                <a:cs typeface="Arial MT"/>
              </a:rPr>
              <a:t>/</a:t>
            </a:r>
            <a:r>
              <a:rPr lang="es-ES" sz="1100" b="1" spc="95" dirty="0" smtClean="0">
                <a:latin typeface="Trebuchet MS" panose="020B0603020202020204" pitchFamily="34" charset="0"/>
                <a:cs typeface="Arial" panose="020B0604020202020204" pitchFamily="34" charset="0"/>
              </a:rPr>
              <a:t>√3 e </a:t>
            </a:r>
            <a:r>
              <a:rPr lang="es-ES" sz="1100" b="1" spc="95" dirty="0" err="1" smtClean="0">
                <a:latin typeface="Trebuchet MS" panose="020B0603020202020204" pitchFamily="34" charset="0"/>
                <a:cs typeface="Arial" panose="020B0604020202020204" pitchFamily="34" charset="0"/>
              </a:rPr>
              <a:t>IrG</a:t>
            </a:r>
            <a:endParaRPr lang="es-ES" sz="1100" b="1" spc="95" dirty="0">
              <a:latin typeface="Trebuchet MS" panose="020B0603020202020204" pitchFamily="34" charset="0"/>
              <a:cs typeface="Arial MT"/>
            </a:endParaRPr>
          </a:p>
          <a:p>
            <a:pPr marL="12700" algn="just">
              <a:lnSpc>
                <a:spcPct val="100000"/>
              </a:lnSpc>
            </a:pPr>
            <a:endParaRPr lang="es-ES" sz="1100" b="1" spc="95" dirty="0">
              <a:latin typeface="Trebuchet MS" panose="020B0603020202020204" pitchFamily="34" charset="0"/>
              <a:cs typeface="Arial MT"/>
            </a:endParaRPr>
          </a:p>
          <a:p>
            <a:pPr marL="12700" algn="just">
              <a:lnSpc>
                <a:spcPct val="100000"/>
              </a:lnSpc>
            </a:pPr>
            <a:r>
              <a:rPr lang="es-ES" sz="1100" b="1" spc="95" dirty="0">
                <a:latin typeface="Trebuchet MS" panose="020B0603020202020204" pitchFamily="34" charset="0"/>
                <a:cs typeface="Arial MT"/>
              </a:rPr>
              <a:t>2. Corrección de impedancia para transformador de dos devanados.</a:t>
            </a:r>
          </a:p>
          <a:p>
            <a:pPr marL="12700" algn="just">
              <a:lnSpc>
                <a:spcPct val="100000"/>
              </a:lnSpc>
            </a:pPr>
            <a:r>
              <a:rPr lang="es-ES" sz="1100" spc="95" dirty="0">
                <a:latin typeface="Trebuchet MS" panose="020B0603020202020204" pitchFamily="34" charset="0"/>
                <a:cs typeface="Arial MT"/>
              </a:rPr>
              <a:t>La corrección de impedancia para transformadores de dos devanados se puede calcular con y sin cambiador de tomas de la siguiente manera:</a:t>
            </a:r>
          </a:p>
          <a:p>
            <a:pPr marL="12700" algn="just">
              <a:lnSpc>
                <a:spcPct val="100000"/>
              </a:lnSpc>
            </a:pPr>
            <a:r>
              <a:rPr lang="es-ES" sz="1100" spc="95" dirty="0">
                <a:latin typeface="Trebuchet MS" panose="020B0603020202020204" pitchFamily="34" charset="0"/>
                <a:cs typeface="Arial MT"/>
              </a:rPr>
              <a:t>Impedancia de cortocircuito del transformador:</a:t>
            </a:r>
          </a:p>
          <a:p>
            <a:pPr marL="12700" algn="just">
              <a:lnSpc>
                <a:spcPct val="100000"/>
              </a:lnSpc>
            </a:pPr>
            <a:endParaRPr lang="es-ES" sz="1100" spc="95" dirty="0">
              <a:latin typeface="Trebuchet MS" panose="020B0603020202020204" pitchFamily="34" charset="0"/>
              <a:cs typeface="Arial MT"/>
            </a:endParaRPr>
          </a:p>
          <a:p>
            <a:pPr marL="469900" lvl="1" algn="just"/>
            <a:r>
              <a:rPr lang="es-ES" sz="1100" b="1" spc="95" dirty="0" smtClean="0">
                <a:latin typeface="Trebuchet MS" panose="020B0603020202020204" pitchFamily="34" charset="0"/>
                <a:cs typeface="Arial MT"/>
              </a:rPr>
              <a:t>ZT </a:t>
            </a:r>
            <a:r>
              <a:rPr lang="es-ES" sz="1100" b="1" spc="95" dirty="0">
                <a:latin typeface="Trebuchet MS" panose="020B0603020202020204" pitchFamily="34" charset="0"/>
                <a:cs typeface="Arial MT"/>
              </a:rPr>
              <a:t>= </a:t>
            </a:r>
            <a:r>
              <a:rPr lang="es-ES" sz="1100" b="1" spc="95" dirty="0" smtClean="0">
                <a:latin typeface="Trebuchet MS" panose="020B0603020202020204" pitchFamily="34" charset="0"/>
                <a:cs typeface="Arial MT"/>
              </a:rPr>
              <a:t>RT </a:t>
            </a:r>
            <a:r>
              <a:rPr lang="es-ES" sz="1100" b="1" spc="95" dirty="0">
                <a:latin typeface="Trebuchet MS" panose="020B0603020202020204" pitchFamily="34" charset="0"/>
                <a:cs typeface="Arial MT"/>
              </a:rPr>
              <a:t>+ </a:t>
            </a:r>
            <a:r>
              <a:rPr lang="es-ES" sz="1100" b="1" spc="95" dirty="0" err="1" smtClean="0">
                <a:latin typeface="Trebuchet MS" panose="020B0603020202020204" pitchFamily="34" charset="0"/>
                <a:cs typeface="Arial MT"/>
              </a:rPr>
              <a:t>jXT</a:t>
            </a:r>
            <a:r>
              <a:rPr lang="es-ES" sz="1100" b="1" spc="95" dirty="0" smtClean="0">
                <a:latin typeface="Trebuchet MS" panose="020B0603020202020204" pitchFamily="34" charset="0"/>
                <a:cs typeface="Arial MT"/>
              </a:rPr>
              <a:t> 				(</a:t>
            </a:r>
            <a:r>
              <a:rPr lang="es-ES" sz="1100" b="1" spc="95" dirty="0">
                <a:latin typeface="Trebuchet MS" panose="020B0603020202020204" pitchFamily="34" charset="0"/>
                <a:cs typeface="Arial MT"/>
              </a:rPr>
              <a:t>12.39)</a:t>
            </a:r>
          </a:p>
          <a:p>
            <a:pPr marL="12700" algn="just">
              <a:lnSpc>
                <a:spcPct val="100000"/>
              </a:lnSpc>
            </a:pPr>
            <a:r>
              <a:rPr lang="es-ES" sz="1100" spc="95" dirty="0">
                <a:latin typeface="Trebuchet MS" panose="020B0603020202020204" pitchFamily="34" charset="0"/>
                <a:cs typeface="Arial MT"/>
              </a:rPr>
              <a:t>Con el factor de corrección </a:t>
            </a:r>
            <a:r>
              <a:rPr lang="es-ES" sz="1100" spc="95" dirty="0" smtClean="0">
                <a:latin typeface="Trebuchet MS" panose="020B0603020202020204" pitchFamily="34" charset="0"/>
                <a:cs typeface="Arial MT"/>
              </a:rPr>
              <a:t>KT </a:t>
            </a:r>
            <a:r>
              <a:rPr lang="es-ES" sz="1100" spc="95" dirty="0">
                <a:latin typeface="Trebuchet MS" panose="020B0603020202020204" pitchFamily="34" charset="0"/>
                <a:cs typeface="Arial MT"/>
              </a:rPr>
              <a:t>:</a:t>
            </a:r>
          </a:p>
          <a:p>
            <a:pPr marL="12700" algn="just">
              <a:lnSpc>
                <a:spcPct val="100000"/>
              </a:lnSpc>
            </a:pPr>
            <a:endParaRPr lang="es-ES" sz="1100" spc="95" dirty="0">
              <a:latin typeface="Trebuchet MS" panose="020B0603020202020204" pitchFamily="34" charset="0"/>
              <a:cs typeface="Arial MT"/>
            </a:endParaRPr>
          </a:p>
          <a:p>
            <a:pPr marL="12700" algn="just">
              <a:lnSpc>
                <a:spcPct val="100000"/>
              </a:lnSpc>
            </a:pPr>
            <a:endParaRPr lang="es-ES" sz="1100" spc="95" dirty="0" smtClean="0">
              <a:latin typeface="Trebuchet MS" panose="020B0603020202020204" pitchFamily="34" charset="0"/>
              <a:cs typeface="Arial MT"/>
            </a:endParaRPr>
          </a:p>
          <a:p>
            <a:pPr marL="12700" algn="just">
              <a:lnSpc>
                <a:spcPct val="100000"/>
              </a:lnSpc>
            </a:pPr>
            <a:endParaRPr lang="es-ES" sz="1100" spc="95" dirty="0">
              <a:latin typeface="Trebuchet MS" panose="020B0603020202020204" pitchFamily="34" charset="0"/>
              <a:cs typeface="Arial MT"/>
            </a:endParaRPr>
          </a:p>
          <a:p>
            <a:pPr marL="12700" algn="just">
              <a:lnSpc>
                <a:spcPct val="100000"/>
              </a:lnSpc>
            </a:pPr>
            <a:endParaRPr lang="es-ES" sz="1100" spc="95" dirty="0" smtClean="0">
              <a:latin typeface="Trebuchet MS" panose="020B0603020202020204" pitchFamily="34" charset="0"/>
              <a:cs typeface="Arial MT"/>
            </a:endParaRPr>
          </a:p>
          <a:p>
            <a:pPr marL="12700" algn="just">
              <a:lnSpc>
                <a:spcPct val="100000"/>
              </a:lnSpc>
            </a:pPr>
            <a:endParaRPr lang="es-ES" sz="1100" spc="95" dirty="0" smtClean="0">
              <a:latin typeface="Trebuchet MS" panose="020B0603020202020204" pitchFamily="34" charset="0"/>
              <a:cs typeface="Arial MT"/>
            </a:endParaRPr>
          </a:p>
          <a:p>
            <a:pPr marL="12700" algn="just">
              <a:lnSpc>
                <a:spcPct val="100000"/>
              </a:lnSpc>
            </a:pPr>
            <a:endParaRPr lang="es-ES" sz="1100" spc="95" dirty="0">
              <a:latin typeface="Trebuchet MS" panose="020B0603020202020204" pitchFamily="34" charset="0"/>
              <a:cs typeface="Arial MT"/>
            </a:endParaRPr>
          </a:p>
          <a:p>
            <a:pPr marL="12700" algn="just">
              <a:lnSpc>
                <a:spcPct val="100000"/>
              </a:lnSpc>
            </a:pPr>
            <a:r>
              <a:rPr lang="es-ES" sz="1100" spc="95" dirty="0" smtClean="0">
                <a:latin typeface="Trebuchet MS" panose="020B0603020202020204" pitchFamily="34" charset="0"/>
                <a:cs typeface="Arial MT"/>
              </a:rPr>
              <a:t>Aquí </a:t>
            </a:r>
            <a:r>
              <a:rPr lang="es-ES" sz="1100" spc="95" dirty="0">
                <a:latin typeface="Trebuchet MS" panose="020B0603020202020204" pitchFamily="34" charset="0"/>
                <a:cs typeface="Arial MT"/>
              </a:rPr>
              <a:t>los símbolos tienen los significados:</a:t>
            </a:r>
          </a:p>
          <a:p>
            <a:pPr marL="12700" algn="just">
              <a:lnSpc>
                <a:spcPct val="100000"/>
              </a:lnSpc>
            </a:pPr>
            <a:endParaRPr lang="es-ES" sz="1100" spc="95" dirty="0">
              <a:latin typeface="Trebuchet MS" panose="020B0603020202020204" pitchFamily="34" charset="0"/>
              <a:cs typeface="Arial MT"/>
            </a:endParaRPr>
          </a:p>
          <a:p>
            <a:pPr marL="819150" lvl="1" indent="-349250" algn="just">
              <a:buFont typeface="Wingdings" panose="05000000000000000000" pitchFamily="2" charset="2"/>
              <a:buChar char="Ø"/>
            </a:pPr>
            <a:r>
              <a:rPr lang="es-ES" sz="1100" b="1" spc="95" dirty="0" err="1" smtClean="0">
                <a:latin typeface="Trebuchet MS" panose="020B0603020202020204" pitchFamily="34" charset="0"/>
                <a:cs typeface="Arial MT"/>
              </a:rPr>
              <a:t>UrT</a:t>
            </a:r>
            <a:r>
              <a:rPr lang="es-ES" sz="1100" b="1" spc="95" dirty="0" smtClean="0">
                <a:latin typeface="Trebuchet MS" panose="020B0603020202020204" pitchFamily="34" charset="0"/>
                <a:cs typeface="Arial MT"/>
              </a:rPr>
              <a:t>	tensión </a:t>
            </a:r>
            <a:r>
              <a:rPr lang="es-ES" sz="1100" b="1" spc="95" dirty="0">
                <a:latin typeface="Trebuchet MS" panose="020B0603020202020204" pitchFamily="34" charset="0"/>
                <a:cs typeface="Arial MT"/>
              </a:rPr>
              <a:t>nominal del transformador </a:t>
            </a:r>
            <a:endParaRPr lang="es-ES" sz="1100" b="1" spc="95" dirty="0" smtClean="0">
              <a:latin typeface="Trebuchet MS" panose="020B0603020202020204" pitchFamily="34" charset="0"/>
              <a:cs typeface="Arial MT"/>
            </a:endParaRPr>
          </a:p>
          <a:p>
            <a:pPr marL="819150" lvl="1" indent="-349250" algn="just">
              <a:buFont typeface="Wingdings" panose="05000000000000000000" pitchFamily="2" charset="2"/>
              <a:buChar char="Ø"/>
            </a:pPr>
            <a:r>
              <a:rPr lang="es-ES" sz="1100" b="1" spc="95" dirty="0" err="1" smtClean="0">
                <a:latin typeface="Trebuchet MS" panose="020B0603020202020204" pitchFamily="34" charset="0"/>
                <a:cs typeface="Arial MT"/>
              </a:rPr>
              <a:t>IrT</a:t>
            </a:r>
            <a:r>
              <a:rPr lang="es-ES" sz="1100" b="1" spc="95" dirty="0" smtClean="0">
                <a:latin typeface="Trebuchet MS" panose="020B0603020202020204" pitchFamily="34" charset="0"/>
                <a:cs typeface="Arial MT"/>
              </a:rPr>
              <a:t>	corriente </a:t>
            </a:r>
            <a:r>
              <a:rPr lang="es-ES" sz="1100" b="1" spc="95" dirty="0">
                <a:latin typeface="Trebuchet MS" panose="020B0603020202020204" pitchFamily="34" charset="0"/>
                <a:cs typeface="Arial MT"/>
              </a:rPr>
              <a:t>nominal del transformador</a:t>
            </a:r>
          </a:p>
          <a:p>
            <a:pPr marL="819150" lvl="1" indent="-349250" algn="just">
              <a:buFont typeface="Wingdings" panose="05000000000000000000" pitchFamily="2" charset="2"/>
              <a:buChar char="Ø"/>
            </a:pPr>
            <a:r>
              <a:rPr lang="es-ES" sz="1100" b="1" spc="95" dirty="0" err="1" smtClean="0">
                <a:latin typeface="Trebuchet MS" panose="020B0603020202020204" pitchFamily="34" charset="0"/>
                <a:cs typeface="Arial MT"/>
              </a:rPr>
              <a:t>SrT</a:t>
            </a:r>
            <a:r>
              <a:rPr lang="es-ES" sz="1100" b="1" spc="95" dirty="0" smtClean="0">
                <a:latin typeface="Trebuchet MS" panose="020B0603020202020204" pitchFamily="34" charset="0"/>
                <a:cs typeface="Arial MT"/>
              </a:rPr>
              <a:t>	potencia </a:t>
            </a:r>
            <a:r>
              <a:rPr lang="es-ES" sz="1100" b="1" spc="95" dirty="0">
                <a:latin typeface="Trebuchet MS" panose="020B0603020202020204" pitchFamily="34" charset="0"/>
                <a:cs typeface="Arial MT"/>
              </a:rPr>
              <a:t>aparente nominal del transformador</a:t>
            </a:r>
          </a:p>
          <a:p>
            <a:pPr marL="819150" lvl="1" indent="-349250" algn="just">
              <a:buFont typeface="Wingdings" panose="05000000000000000000" pitchFamily="2" charset="2"/>
              <a:buChar char="Ø"/>
            </a:pPr>
            <a:r>
              <a:rPr lang="es-ES" sz="1100" b="1" spc="95" dirty="0" err="1" smtClean="0">
                <a:latin typeface="Trebuchet MS" panose="020B0603020202020204" pitchFamily="34" charset="0"/>
                <a:cs typeface="Arial MT"/>
              </a:rPr>
              <a:t>PkrT</a:t>
            </a:r>
            <a:r>
              <a:rPr lang="es-ES" sz="1100" b="1" spc="95" dirty="0" smtClean="0">
                <a:latin typeface="Trebuchet MS" panose="020B0603020202020204" pitchFamily="34" charset="0"/>
                <a:cs typeface="Arial MT"/>
              </a:rPr>
              <a:t>	pérdida </a:t>
            </a:r>
            <a:r>
              <a:rPr lang="es-ES" sz="1100" b="1" spc="95" dirty="0">
                <a:latin typeface="Trebuchet MS" panose="020B0603020202020204" pitchFamily="34" charset="0"/>
                <a:cs typeface="Arial MT"/>
              </a:rPr>
              <a:t>total del transformador en los devanados a corriente nominal </a:t>
            </a:r>
            <a:endParaRPr lang="es-ES" sz="1100" b="1" spc="95" dirty="0" smtClean="0">
              <a:latin typeface="Trebuchet MS" panose="020B0603020202020204" pitchFamily="34" charset="0"/>
              <a:cs typeface="Arial MT"/>
            </a:endParaRPr>
          </a:p>
          <a:p>
            <a:pPr marL="819150" lvl="1" indent="-349250" algn="just">
              <a:buFont typeface="Wingdings" panose="05000000000000000000" pitchFamily="2" charset="2"/>
              <a:buChar char="Ø"/>
            </a:pPr>
            <a:r>
              <a:rPr lang="el-GR" sz="1100" b="1" spc="95" dirty="0" smtClean="0">
                <a:latin typeface="Trebuchet MS" panose="020B0603020202020204" pitchFamily="34" charset="0"/>
                <a:cs typeface="Arial" panose="020B0604020202020204" pitchFamily="34" charset="0"/>
              </a:rPr>
              <a:t>Μ</a:t>
            </a:r>
            <a:r>
              <a:rPr lang="es-ES" sz="1100" b="1" spc="95" dirty="0" err="1" smtClean="0">
                <a:latin typeface="Trebuchet MS" panose="020B0603020202020204" pitchFamily="34" charset="0"/>
                <a:cs typeface="Arial" panose="020B0604020202020204" pitchFamily="34" charset="0"/>
              </a:rPr>
              <a:t>kr</a:t>
            </a:r>
            <a:r>
              <a:rPr lang="es-ES" sz="1100" b="1" spc="95" dirty="0" smtClean="0">
                <a:latin typeface="Trebuchet MS" panose="020B0603020202020204" pitchFamily="34" charset="0"/>
                <a:cs typeface="Arial" panose="020B0604020202020204" pitchFamily="34" charset="0"/>
              </a:rPr>
              <a:t>	</a:t>
            </a:r>
            <a:r>
              <a:rPr lang="es-ES" sz="1100" b="1" spc="95" dirty="0" smtClean="0">
                <a:latin typeface="Trebuchet MS" panose="020B0603020202020204" pitchFamily="34" charset="0"/>
                <a:cs typeface="Arial MT"/>
              </a:rPr>
              <a:t>tensión </a:t>
            </a:r>
            <a:r>
              <a:rPr lang="es-ES" sz="1100" b="1" spc="95" dirty="0">
                <a:latin typeface="Trebuchet MS" panose="020B0603020202020204" pitchFamily="34" charset="0"/>
                <a:cs typeface="Arial MT"/>
              </a:rPr>
              <a:t>nominal de cortocircuito en %</a:t>
            </a:r>
          </a:p>
          <a:p>
            <a:pPr marL="819150" lvl="1" indent="-349250" algn="just">
              <a:buFont typeface="Wingdings" panose="05000000000000000000" pitchFamily="2" charset="2"/>
              <a:buChar char="Ø"/>
            </a:pPr>
            <a:r>
              <a:rPr lang="es-ES" sz="1100" b="1" spc="95" dirty="0" err="1" smtClean="0">
                <a:latin typeface="Trebuchet MS" panose="020B0603020202020204" pitchFamily="34" charset="0"/>
                <a:cs typeface="Arial MT"/>
              </a:rPr>
              <a:t>xT</a:t>
            </a:r>
            <a:r>
              <a:rPr lang="es-ES" sz="1100" b="1" spc="95" dirty="0" smtClean="0">
                <a:latin typeface="Trebuchet MS" panose="020B0603020202020204" pitchFamily="34" charset="0"/>
                <a:cs typeface="Arial MT"/>
              </a:rPr>
              <a:t>	Reactancia </a:t>
            </a:r>
            <a:r>
              <a:rPr lang="es-ES" sz="1100" b="1" spc="95" dirty="0">
                <a:latin typeface="Trebuchet MS" panose="020B0603020202020204" pitchFamily="34" charset="0"/>
                <a:cs typeface="Arial MT"/>
              </a:rPr>
              <a:t>relacionada </a:t>
            </a:r>
            <a:r>
              <a:rPr lang="es-ES" sz="1100" b="1" spc="95" dirty="0" smtClean="0">
                <a:latin typeface="Trebuchet MS" panose="020B0603020202020204" pitchFamily="34" charset="0"/>
                <a:cs typeface="Arial MT"/>
              </a:rPr>
              <a:t>del </a:t>
            </a:r>
            <a:r>
              <a:rPr lang="es-ES" sz="1100" b="1" spc="95" dirty="0" err="1" smtClean="0">
                <a:latin typeface="Trebuchet MS" panose="020B0603020202020204" pitchFamily="34" charset="0"/>
                <a:cs typeface="Arial MT"/>
              </a:rPr>
              <a:t>transformaador</a:t>
            </a:r>
            <a:r>
              <a:rPr lang="es-ES" sz="1100" b="1" spc="95" dirty="0" smtClean="0">
                <a:latin typeface="Trebuchet MS" panose="020B0603020202020204" pitchFamily="34" charset="0"/>
                <a:cs typeface="Arial MT"/>
              </a:rPr>
              <a:t> </a:t>
            </a:r>
          </a:p>
          <a:p>
            <a:pPr marL="819150" lvl="1" indent="-349250" algn="just">
              <a:buFont typeface="Wingdings" panose="05000000000000000000" pitchFamily="2" charset="2"/>
              <a:buChar char="Ø"/>
            </a:pPr>
            <a:r>
              <a:rPr lang="es-ES" sz="1100" b="1" spc="95" dirty="0" err="1" smtClean="0">
                <a:latin typeface="Trebuchet MS" panose="020B0603020202020204" pitchFamily="34" charset="0"/>
                <a:cs typeface="Arial MT"/>
              </a:rPr>
              <a:t>μRr</a:t>
            </a:r>
            <a:r>
              <a:rPr lang="es-ES" sz="1100" b="1" spc="95" dirty="0" smtClean="0">
                <a:latin typeface="Trebuchet MS" panose="020B0603020202020204" pitchFamily="34" charset="0"/>
                <a:cs typeface="Arial MT"/>
              </a:rPr>
              <a:t>	tensión </a:t>
            </a:r>
            <a:r>
              <a:rPr lang="es-ES" sz="1100" b="1" spc="95" dirty="0">
                <a:latin typeface="Trebuchet MS" panose="020B0603020202020204" pitchFamily="34" charset="0"/>
                <a:cs typeface="Arial MT"/>
              </a:rPr>
              <a:t>óhmica nominal del transformador en %.</a:t>
            </a:r>
          </a:p>
          <a:p>
            <a:pPr marL="12700" algn="just">
              <a:lnSpc>
                <a:spcPct val="100000"/>
              </a:lnSpc>
            </a:pPr>
            <a:endParaRPr lang="es-ES" sz="1100" spc="95" dirty="0" smtClean="0">
              <a:latin typeface="Trebuchet MS" panose="020B0603020202020204" pitchFamily="34" charset="0"/>
              <a:cs typeface="Arial MT"/>
            </a:endParaRPr>
          </a:p>
        </p:txBody>
      </p:sp>
      <p:pic>
        <p:nvPicPr>
          <p:cNvPr id="30" name="Imagen 29"/>
          <p:cNvPicPr>
            <a:picLocks noChangeAspect="1"/>
          </p:cNvPicPr>
          <p:nvPr/>
        </p:nvPicPr>
        <p:blipFill>
          <a:blip r:embed="rId2"/>
          <a:stretch>
            <a:fillRect/>
          </a:stretch>
        </p:blipFill>
        <p:spPr>
          <a:xfrm>
            <a:off x="609600" y="3086101"/>
            <a:ext cx="4724400" cy="990600"/>
          </a:xfrm>
          <a:prstGeom prst="rect">
            <a:avLst/>
          </a:prstGeom>
        </p:spPr>
      </p:pic>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28600" y="190500"/>
            <a:ext cx="8686800" cy="1535677"/>
          </a:xfrm>
          <a:prstGeom prst="rect">
            <a:avLst/>
          </a:prstGeom>
        </p:spPr>
        <p:txBody>
          <a:bodyPr vert="horz" wrap="square" lIns="0" tIns="12065" rIns="0" bIns="0" rtlCol="0">
            <a:spAutoFit/>
          </a:bodyPr>
          <a:lstStyle/>
          <a:p>
            <a:pPr marL="12700" algn="just">
              <a:lnSpc>
                <a:spcPct val="100000"/>
              </a:lnSpc>
            </a:pPr>
            <a:r>
              <a:rPr lang="es-ES" sz="1100" b="1" spc="95" dirty="0" smtClean="0">
                <a:latin typeface="Trebuchet MS" panose="020B0603020202020204" pitchFamily="34" charset="0"/>
                <a:cs typeface="Arial MT"/>
              </a:rPr>
              <a:t>3</a:t>
            </a:r>
            <a:r>
              <a:rPr lang="es-ES" sz="1100" b="1" spc="95" dirty="0">
                <a:latin typeface="Trebuchet MS" panose="020B0603020202020204" pitchFamily="34" charset="0"/>
                <a:cs typeface="Arial MT"/>
              </a:rPr>
              <a:t>. Bloques de central eléctrica con cambiador de tomas</a:t>
            </a:r>
          </a:p>
          <a:p>
            <a:pPr marL="12700" algn="just">
              <a:lnSpc>
                <a:spcPct val="100000"/>
              </a:lnSpc>
            </a:pPr>
            <a:endParaRPr lang="es-ES" sz="1100" spc="95" dirty="0" smtClean="0">
              <a:latin typeface="Trebuchet MS" panose="020B0603020202020204" pitchFamily="34" charset="0"/>
              <a:cs typeface="Arial MT"/>
            </a:endParaRPr>
          </a:p>
          <a:p>
            <a:pPr marL="12700" algn="just">
              <a:lnSpc>
                <a:spcPct val="100000"/>
              </a:lnSpc>
            </a:pPr>
            <a:endParaRPr lang="es-ES" sz="1100" spc="95" dirty="0">
              <a:latin typeface="Trebuchet MS" panose="020B0603020202020204" pitchFamily="34" charset="0"/>
              <a:cs typeface="Arial MT"/>
            </a:endParaRPr>
          </a:p>
          <a:p>
            <a:pPr marL="12700" algn="just">
              <a:lnSpc>
                <a:spcPct val="100000"/>
              </a:lnSpc>
            </a:pPr>
            <a:endParaRPr lang="es-ES" sz="1100" spc="95" dirty="0" smtClean="0">
              <a:latin typeface="Trebuchet MS" panose="020B0603020202020204" pitchFamily="34" charset="0"/>
              <a:cs typeface="Arial MT"/>
            </a:endParaRPr>
          </a:p>
          <a:p>
            <a:pPr marL="12700" algn="just">
              <a:lnSpc>
                <a:spcPct val="100000"/>
              </a:lnSpc>
            </a:pPr>
            <a:endParaRPr lang="es-ES" sz="1100" spc="95" dirty="0">
              <a:latin typeface="Trebuchet MS" panose="020B0603020202020204" pitchFamily="34" charset="0"/>
              <a:cs typeface="Arial MT"/>
            </a:endParaRPr>
          </a:p>
          <a:p>
            <a:pPr marL="12700" algn="just">
              <a:lnSpc>
                <a:spcPct val="100000"/>
              </a:lnSpc>
            </a:pPr>
            <a:endParaRPr lang="es-ES" sz="1100" spc="95" dirty="0" smtClean="0">
              <a:latin typeface="Trebuchet MS" panose="020B0603020202020204" pitchFamily="34" charset="0"/>
              <a:cs typeface="Arial MT"/>
            </a:endParaRPr>
          </a:p>
          <a:p>
            <a:pPr marL="12700" algn="just">
              <a:lnSpc>
                <a:spcPct val="100000"/>
              </a:lnSpc>
            </a:pPr>
            <a:endParaRPr lang="es-ES" sz="1100" spc="95" dirty="0" smtClean="0">
              <a:latin typeface="Trebuchet MS" panose="020B0603020202020204" pitchFamily="34" charset="0"/>
              <a:cs typeface="Arial MT"/>
            </a:endParaRPr>
          </a:p>
          <a:p>
            <a:pPr marL="12700" algn="just">
              <a:lnSpc>
                <a:spcPct val="100000"/>
              </a:lnSpc>
            </a:pPr>
            <a:endParaRPr lang="es-ES" sz="1100" spc="95" dirty="0">
              <a:latin typeface="Trebuchet MS" panose="020B0603020202020204" pitchFamily="34" charset="0"/>
              <a:cs typeface="Arial MT"/>
            </a:endParaRPr>
          </a:p>
          <a:p>
            <a:pPr marL="12700" algn="just">
              <a:lnSpc>
                <a:spcPct val="100000"/>
              </a:lnSpc>
            </a:pPr>
            <a:r>
              <a:rPr lang="es-ES" sz="1100" b="1" spc="95" dirty="0">
                <a:latin typeface="Trebuchet MS" panose="020B0603020202020204" pitchFamily="34" charset="0"/>
                <a:cs typeface="Arial MT"/>
              </a:rPr>
              <a:t>Figura </a:t>
            </a:r>
            <a:r>
              <a:rPr lang="es-ES" sz="1100" b="1" spc="95" dirty="0" smtClean="0">
                <a:latin typeface="Trebuchet MS" panose="020B0603020202020204" pitchFamily="34" charset="0"/>
                <a:cs typeface="Arial MT"/>
              </a:rPr>
              <a:t>12.13: </a:t>
            </a:r>
            <a:r>
              <a:rPr lang="es-ES" sz="1100" b="1" spc="95" dirty="0">
                <a:latin typeface="Trebuchet MS" panose="020B0603020202020204" pitchFamily="34" charset="0"/>
                <a:cs typeface="Arial MT"/>
              </a:rPr>
              <a:t>Corrección de impedancia para transformador de central eléctrica</a:t>
            </a:r>
            <a:endParaRPr sz="1100" b="1" dirty="0">
              <a:latin typeface="Trebuchet MS" panose="020B0603020202020204" pitchFamily="34" charset="0"/>
              <a:cs typeface="Arial MT"/>
            </a:endParaRPr>
          </a:p>
        </p:txBody>
      </p:sp>
      <p:pic>
        <p:nvPicPr>
          <p:cNvPr id="2" name="Imagen 1"/>
          <p:cNvPicPr>
            <a:picLocks noChangeAspect="1"/>
          </p:cNvPicPr>
          <p:nvPr/>
        </p:nvPicPr>
        <p:blipFill>
          <a:blip r:embed="rId2"/>
          <a:stretch>
            <a:fillRect/>
          </a:stretch>
        </p:blipFill>
        <p:spPr>
          <a:xfrm>
            <a:off x="285749" y="420175"/>
            <a:ext cx="3857625" cy="1076325"/>
          </a:xfrm>
          <a:prstGeom prst="rect">
            <a:avLst/>
          </a:prstGeom>
        </p:spPr>
      </p:pic>
      <p:sp>
        <p:nvSpPr>
          <p:cNvPr id="4" name="object 10"/>
          <p:cNvSpPr txBox="1"/>
          <p:nvPr/>
        </p:nvSpPr>
        <p:spPr>
          <a:xfrm>
            <a:off x="249494" y="2139607"/>
            <a:ext cx="8610600" cy="3085460"/>
          </a:xfrm>
          <a:prstGeom prst="rect">
            <a:avLst/>
          </a:prstGeom>
        </p:spPr>
        <p:txBody>
          <a:bodyPr vert="horz" wrap="square" lIns="0" tIns="15240" rIns="0" bIns="0" rtlCol="0">
            <a:spAutoFit/>
          </a:bodyPr>
          <a:lstStyle/>
          <a:p>
            <a:pPr marL="12700" algn="just">
              <a:lnSpc>
                <a:spcPct val="100000"/>
              </a:lnSpc>
              <a:spcBef>
                <a:spcPts val="120"/>
              </a:spcBef>
            </a:pPr>
            <a:r>
              <a:rPr lang="es-ES" sz="1100" spc="25" dirty="0">
                <a:latin typeface="Trebuchet MS" panose="020B0603020202020204" pitchFamily="34" charset="0"/>
                <a:cs typeface="Arial MT"/>
              </a:rPr>
              <a:t>con el factor de corrección</a:t>
            </a:r>
          </a:p>
          <a:p>
            <a:pPr marL="12700" algn="just">
              <a:lnSpc>
                <a:spcPct val="100000"/>
              </a:lnSpc>
              <a:spcBef>
                <a:spcPts val="120"/>
              </a:spcBef>
            </a:pPr>
            <a:endParaRPr lang="es-ES" sz="1100" spc="25" dirty="0">
              <a:latin typeface="Trebuchet MS" panose="020B0603020202020204" pitchFamily="34" charset="0"/>
              <a:cs typeface="Arial MT"/>
            </a:endParaRPr>
          </a:p>
          <a:p>
            <a:pPr marL="12700" algn="just">
              <a:lnSpc>
                <a:spcPct val="100000"/>
              </a:lnSpc>
              <a:spcBef>
                <a:spcPts val="120"/>
              </a:spcBef>
            </a:pPr>
            <a:r>
              <a:rPr lang="es-ES" sz="1100" b="1" spc="25" dirty="0" smtClean="0">
                <a:latin typeface="Trebuchet MS" panose="020B0603020202020204" pitchFamily="34" charset="0"/>
                <a:cs typeface="Arial MT"/>
              </a:rPr>
              <a:t>4</a:t>
            </a:r>
            <a:r>
              <a:rPr lang="es-ES" sz="1100" b="1" spc="25" dirty="0">
                <a:latin typeface="Trebuchet MS" panose="020B0603020202020204" pitchFamily="34" charset="0"/>
                <a:cs typeface="Arial MT"/>
              </a:rPr>
              <a:t>. Bloques de centrales eléctricas sin cambiador de tomas</a:t>
            </a:r>
          </a:p>
          <a:p>
            <a:pPr marL="12700" algn="just">
              <a:lnSpc>
                <a:spcPct val="100000"/>
              </a:lnSpc>
              <a:spcBef>
                <a:spcPts val="120"/>
              </a:spcBef>
            </a:pPr>
            <a:r>
              <a:rPr lang="es-ES" sz="1100" spc="25" dirty="0">
                <a:latin typeface="Trebuchet MS" panose="020B0603020202020204" pitchFamily="34" charset="0"/>
                <a:cs typeface="Arial MT"/>
              </a:rPr>
              <a:t>La impedancia de cortocircuito de los bloques de fuente de alimentación en el lado de mayor voltaje del transformador de bloque es:</a:t>
            </a:r>
          </a:p>
          <a:p>
            <a:pPr marL="12700" algn="just">
              <a:lnSpc>
                <a:spcPct val="100000"/>
              </a:lnSpc>
              <a:spcBef>
                <a:spcPts val="120"/>
              </a:spcBef>
            </a:pPr>
            <a:endParaRPr lang="es-ES" sz="1100" spc="25" dirty="0">
              <a:latin typeface="Trebuchet MS" panose="020B0603020202020204" pitchFamily="34" charset="0"/>
              <a:cs typeface="Arial MT"/>
            </a:endParaRPr>
          </a:p>
          <a:p>
            <a:pPr marL="12700" algn="just">
              <a:lnSpc>
                <a:spcPct val="100000"/>
              </a:lnSpc>
              <a:spcBef>
                <a:spcPts val="120"/>
              </a:spcBef>
            </a:pPr>
            <a:r>
              <a:rPr lang="es-ES" sz="1100" spc="25" dirty="0">
                <a:latin typeface="Trebuchet MS" panose="020B0603020202020204" pitchFamily="34" charset="0"/>
                <a:cs typeface="Arial MT"/>
              </a:rPr>
              <a:t>con el factor de corrección</a:t>
            </a:r>
          </a:p>
          <a:p>
            <a:pPr marL="12700" algn="just">
              <a:lnSpc>
                <a:spcPct val="100000"/>
              </a:lnSpc>
              <a:spcBef>
                <a:spcPts val="120"/>
              </a:spcBef>
            </a:pPr>
            <a:endParaRPr lang="es-ES" sz="1100" spc="25" dirty="0" smtClean="0">
              <a:latin typeface="Trebuchet MS" panose="020B0603020202020204" pitchFamily="34" charset="0"/>
              <a:cs typeface="Arial MT"/>
            </a:endParaRPr>
          </a:p>
          <a:p>
            <a:pPr marL="12700" algn="just">
              <a:lnSpc>
                <a:spcPct val="100000"/>
              </a:lnSpc>
              <a:spcBef>
                <a:spcPts val="120"/>
              </a:spcBef>
            </a:pPr>
            <a:endParaRPr lang="es-ES" sz="1100" spc="25" dirty="0">
              <a:latin typeface="Trebuchet MS" panose="020B0603020202020204" pitchFamily="34" charset="0"/>
              <a:cs typeface="Arial MT"/>
            </a:endParaRPr>
          </a:p>
          <a:p>
            <a:pPr marL="12700" algn="just">
              <a:lnSpc>
                <a:spcPct val="100000"/>
              </a:lnSpc>
              <a:spcBef>
                <a:spcPts val="120"/>
              </a:spcBef>
            </a:pPr>
            <a:r>
              <a:rPr lang="es-ES" sz="1100" spc="25" dirty="0">
                <a:latin typeface="Trebuchet MS" panose="020B0603020202020204" pitchFamily="34" charset="0"/>
                <a:cs typeface="Arial MT"/>
              </a:rPr>
              <a:t>Aquí los símbolos tienen los significados:</a:t>
            </a:r>
          </a:p>
          <a:p>
            <a:pPr marL="12700" algn="just">
              <a:lnSpc>
                <a:spcPct val="100000"/>
              </a:lnSpc>
              <a:spcBef>
                <a:spcPts val="120"/>
              </a:spcBef>
            </a:pPr>
            <a:endParaRPr lang="es-ES" sz="1100" spc="25" dirty="0" smtClean="0">
              <a:latin typeface="Trebuchet MS" panose="020B0603020202020204" pitchFamily="34" charset="0"/>
              <a:cs typeface="Arial MT"/>
            </a:endParaRPr>
          </a:p>
          <a:p>
            <a:pPr marL="12700" algn="just">
              <a:lnSpc>
                <a:spcPct val="100000"/>
              </a:lnSpc>
              <a:spcBef>
                <a:spcPts val="120"/>
              </a:spcBef>
            </a:pPr>
            <a:endParaRPr lang="es-ES" sz="1100" spc="25" dirty="0">
              <a:latin typeface="Trebuchet MS" panose="020B0603020202020204" pitchFamily="34" charset="0"/>
              <a:cs typeface="Arial MT"/>
            </a:endParaRPr>
          </a:p>
          <a:p>
            <a:pPr marL="12700" algn="just">
              <a:lnSpc>
                <a:spcPct val="100000"/>
              </a:lnSpc>
              <a:spcBef>
                <a:spcPts val="120"/>
              </a:spcBef>
            </a:pPr>
            <a:endParaRPr lang="es-ES" sz="1100" spc="25" dirty="0" smtClean="0">
              <a:latin typeface="Trebuchet MS" panose="020B0603020202020204" pitchFamily="34" charset="0"/>
              <a:cs typeface="Arial MT"/>
            </a:endParaRPr>
          </a:p>
          <a:p>
            <a:pPr marL="12700" algn="just">
              <a:lnSpc>
                <a:spcPct val="100000"/>
              </a:lnSpc>
              <a:spcBef>
                <a:spcPts val="120"/>
              </a:spcBef>
            </a:pPr>
            <a:endParaRPr lang="es-ES" sz="1100" spc="25" dirty="0" smtClean="0">
              <a:latin typeface="Trebuchet MS" panose="020B0603020202020204" pitchFamily="34" charset="0"/>
              <a:cs typeface="Arial MT"/>
            </a:endParaRPr>
          </a:p>
          <a:p>
            <a:pPr marL="12700" algn="just">
              <a:lnSpc>
                <a:spcPct val="100000"/>
              </a:lnSpc>
              <a:spcBef>
                <a:spcPts val="120"/>
              </a:spcBef>
            </a:pPr>
            <a:endParaRPr lang="es-ES" sz="1100" spc="25" dirty="0">
              <a:latin typeface="Trebuchet MS" panose="020B0603020202020204" pitchFamily="34" charset="0"/>
              <a:cs typeface="Arial MT"/>
            </a:endParaRPr>
          </a:p>
          <a:p>
            <a:pPr marL="12700" algn="just">
              <a:lnSpc>
                <a:spcPct val="100000"/>
              </a:lnSpc>
              <a:spcBef>
                <a:spcPts val="120"/>
              </a:spcBef>
            </a:pPr>
            <a:endParaRPr lang="es-ES" sz="1100" spc="25" dirty="0" smtClean="0">
              <a:latin typeface="Trebuchet MS" panose="020B0603020202020204" pitchFamily="34" charset="0"/>
              <a:cs typeface="Arial MT"/>
            </a:endParaRPr>
          </a:p>
          <a:p>
            <a:pPr marL="12700" algn="just">
              <a:lnSpc>
                <a:spcPct val="100000"/>
              </a:lnSpc>
              <a:spcBef>
                <a:spcPts val="120"/>
              </a:spcBef>
            </a:pPr>
            <a:endParaRPr lang="es-ES" sz="1100" spc="25" dirty="0">
              <a:latin typeface="Trebuchet MS" panose="020B0603020202020204" pitchFamily="34" charset="0"/>
              <a:cs typeface="Arial MT"/>
            </a:endParaRPr>
          </a:p>
        </p:txBody>
      </p:sp>
      <p:pic>
        <p:nvPicPr>
          <p:cNvPr id="3" name="Imagen 2"/>
          <p:cNvPicPr>
            <a:picLocks noChangeAspect="1"/>
          </p:cNvPicPr>
          <p:nvPr/>
        </p:nvPicPr>
        <p:blipFill>
          <a:blip r:embed="rId3"/>
          <a:stretch>
            <a:fillRect/>
          </a:stretch>
        </p:blipFill>
        <p:spPr>
          <a:xfrm>
            <a:off x="685800" y="1774584"/>
            <a:ext cx="5305425" cy="381000"/>
          </a:xfrm>
          <a:prstGeom prst="rect">
            <a:avLst/>
          </a:prstGeom>
        </p:spPr>
      </p:pic>
      <p:pic>
        <p:nvPicPr>
          <p:cNvPr id="5" name="Imagen 4"/>
          <p:cNvPicPr>
            <a:picLocks noChangeAspect="1"/>
          </p:cNvPicPr>
          <p:nvPr/>
        </p:nvPicPr>
        <p:blipFill>
          <a:blip r:embed="rId4"/>
          <a:stretch>
            <a:fillRect/>
          </a:stretch>
        </p:blipFill>
        <p:spPr>
          <a:xfrm>
            <a:off x="2528888" y="2091200"/>
            <a:ext cx="4991100" cy="426334"/>
          </a:xfrm>
          <a:prstGeom prst="rect">
            <a:avLst/>
          </a:prstGeom>
        </p:spPr>
      </p:pic>
      <p:pic>
        <p:nvPicPr>
          <p:cNvPr id="6" name="Imagen 5"/>
          <p:cNvPicPr>
            <a:picLocks noChangeAspect="1"/>
          </p:cNvPicPr>
          <p:nvPr/>
        </p:nvPicPr>
        <p:blipFill>
          <a:blip r:embed="rId5"/>
          <a:stretch>
            <a:fillRect/>
          </a:stretch>
        </p:blipFill>
        <p:spPr>
          <a:xfrm>
            <a:off x="2133599" y="2909415"/>
            <a:ext cx="5410200" cy="323850"/>
          </a:xfrm>
          <a:prstGeom prst="rect">
            <a:avLst/>
          </a:prstGeom>
        </p:spPr>
      </p:pic>
      <p:pic>
        <p:nvPicPr>
          <p:cNvPr id="8" name="Imagen 7"/>
          <p:cNvPicPr>
            <a:picLocks noChangeAspect="1"/>
          </p:cNvPicPr>
          <p:nvPr/>
        </p:nvPicPr>
        <p:blipFill>
          <a:blip r:embed="rId6"/>
          <a:stretch>
            <a:fillRect/>
          </a:stretch>
        </p:blipFill>
        <p:spPr>
          <a:xfrm>
            <a:off x="2161559" y="3281672"/>
            <a:ext cx="5362575" cy="476250"/>
          </a:xfrm>
          <a:prstGeom prst="rect">
            <a:avLst/>
          </a:prstGeom>
        </p:spPr>
      </p:pic>
      <p:pic>
        <p:nvPicPr>
          <p:cNvPr id="10" name="Imagen 9"/>
          <p:cNvPicPr>
            <a:picLocks noChangeAspect="1"/>
          </p:cNvPicPr>
          <p:nvPr/>
        </p:nvPicPr>
        <p:blipFill>
          <a:blip r:embed="rId7"/>
          <a:stretch>
            <a:fillRect/>
          </a:stretch>
        </p:blipFill>
        <p:spPr>
          <a:xfrm>
            <a:off x="2971800" y="3806329"/>
            <a:ext cx="4419600" cy="1794371"/>
          </a:xfrm>
          <a:prstGeom prst="rect">
            <a:avLst/>
          </a:prstGeom>
        </p:spPr>
      </p:pic>
    </p:spTree>
    <p:extLst>
      <p:ext uri="{BB962C8B-B14F-4D97-AF65-F5344CB8AC3E}">
        <p14:creationId xmlns:p14="http://schemas.microsoft.com/office/powerpoint/2010/main" val="7382382"/>
      </p:ext>
    </p:extLst>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0"/>
          <p:cNvSpPr txBox="1"/>
          <p:nvPr/>
        </p:nvSpPr>
        <p:spPr>
          <a:xfrm>
            <a:off x="228600" y="190500"/>
            <a:ext cx="8610600" cy="5465599"/>
          </a:xfrm>
          <a:prstGeom prst="rect">
            <a:avLst/>
          </a:prstGeom>
        </p:spPr>
        <p:txBody>
          <a:bodyPr vert="horz" wrap="square" lIns="0" tIns="15240" rIns="0" bIns="0" rtlCol="0">
            <a:spAutoFit/>
          </a:bodyPr>
          <a:lstStyle/>
          <a:p>
            <a:pPr marL="12700" algn="just">
              <a:lnSpc>
                <a:spcPct val="100000"/>
              </a:lnSpc>
              <a:spcBef>
                <a:spcPts val="120"/>
              </a:spcBef>
            </a:pPr>
            <a:r>
              <a:rPr lang="es-ES" sz="1100" b="1" spc="25" dirty="0" smtClean="0">
                <a:latin typeface="Trebuchet MS" panose="020B0603020202020204" pitchFamily="34" charset="0"/>
                <a:cs typeface="Arial MT"/>
              </a:rPr>
              <a:t>12.3 </a:t>
            </a:r>
            <a:r>
              <a:rPr lang="es-ES" sz="1100" b="1" spc="25" dirty="0">
                <a:latin typeface="Trebuchet MS" panose="020B0603020202020204" pitchFamily="34" charset="0"/>
                <a:cs typeface="Arial MT"/>
              </a:rPr>
              <a:t>Corrientes de cortocircuito para cortocircuitos tripolares</a:t>
            </a:r>
          </a:p>
          <a:p>
            <a:pPr marL="12700" algn="just">
              <a:lnSpc>
                <a:spcPct val="100000"/>
              </a:lnSpc>
              <a:spcBef>
                <a:spcPts val="120"/>
              </a:spcBef>
            </a:pPr>
            <a:endParaRPr lang="es-ES" sz="1100" b="1" spc="25" dirty="0">
              <a:latin typeface="Trebuchet MS" panose="020B0603020202020204" pitchFamily="34" charset="0"/>
              <a:cs typeface="Arial MT"/>
            </a:endParaRPr>
          </a:p>
          <a:p>
            <a:pPr marL="12700" algn="just">
              <a:lnSpc>
                <a:spcPct val="100000"/>
              </a:lnSpc>
              <a:spcBef>
                <a:spcPts val="120"/>
              </a:spcBef>
            </a:pPr>
            <a:r>
              <a:rPr lang="es-ES" sz="1100" b="1" spc="25" dirty="0">
                <a:latin typeface="Trebuchet MS" panose="020B0603020202020204" pitchFamily="34" charset="0"/>
                <a:cs typeface="Arial MT"/>
              </a:rPr>
              <a:t>12.3.1 Corriente máxima de cortocircuito</a:t>
            </a:r>
          </a:p>
          <a:p>
            <a:pPr marL="12700" algn="just">
              <a:lnSpc>
                <a:spcPct val="100000"/>
              </a:lnSpc>
              <a:spcBef>
                <a:spcPts val="120"/>
              </a:spcBef>
            </a:pPr>
            <a:endParaRPr lang="es-ES" sz="1100" spc="25" dirty="0">
              <a:latin typeface="Trebuchet MS" panose="020B0603020202020204" pitchFamily="34" charset="0"/>
              <a:cs typeface="Arial MT"/>
            </a:endParaRPr>
          </a:p>
          <a:p>
            <a:pPr marL="12700" algn="just">
              <a:lnSpc>
                <a:spcPct val="100000"/>
              </a:lnSpc>
              <a:spcBef>
                <a:spcPts val="120"/>
              </a:spcBef>
            </a:pPr>
            <a:r>
              <a:rPr lang="es-ES" sz="1100" spc="25" dirty="0">
                <a:latin typeface="Trebuchet MS" panose="020B0603020202020204" pitchFamily="34" charset="0"/>
                <a:cs typeface="Arial MT"/>
              </a:rPr>
              <a:t>El cálculo de la corriente máxima de cortocircuito es importante para:</a:t>
            </a:r>
          </a:p>
          <a:p>
            <a:pPr marL="12700" algn="just">
              <a:lnSpc>
                <a:spcPct val="100000"/>
              </a:lnSpc>
              <a:spcBef>
                <a:spcPts val="120"/>
              </a:spcBef>
            </a:pPr>
            <a:endParaRPr lang="es-ES" sz="1100" spc="25" dirty="0">
              <a:latin typeface="Trebuchet MS" panose="020B0603020202020204" pitchFamily="34" charset="0"/>
              <a:cs typeface="Arial MT"/>
            </a:endParaRPr>
          </a:p>
          <a:p>
            <a:pPr marL="717550" lvl="1" indent="-247650" algn="just">
              <a:spcBef>
                <a:spcPts val="120"/>
              </a:spcBef>
              <a:buFont typeface="Wingdings" panose="05000000000000000000" pitchFamily="2" charset="2"/>
              <a:buChar char="q"/>
            </a:pPr>
            <a:r>
              <a:rPr lang="es-ES" sz="1100" b="1" spc="25" dirty="0">
                <a:latin typeface="Trebuchet MS" panose="020B0603020202020204" pitchFamily="34" charset="0"/>
                <a:cs typeface="Arial MT"/>
              </a:rPr>
              <a:t>el esfuerzo dinámico de los sistemas eléctricos </a:t>
            </a:r>
            <a:endParaRPr lang="es-ES" sz="1100" b="1" spc="25" dirty="0" smtClean="0">
              <a:latin typeface="Trebuchet MS" panose="020B0603020202020204" pitchFamily="34" charset="0"/>
              <a:cs typeface="Arial MT"/>
            </a:endParaRPr>
          </a:p>
          <a:p>
            <a:pPr marL="717550" lvl="1" indent="-247650" algn="just">
              <a:spcBef>
                <a:spcPts val="120"/>
              </a:spcBef>
              <a:buFont typeface="Wingdings" panose="05000000000000000000" pitchFamily="2" charset="2"/>
              <a:buChar char="q"/>
            </a:pPr>
            <a:r>
              <a:rPr lang="es-ES" sz="1100" b="1" spc="25" dirty="0" smtClean="0">
                <a:latin typeface="Trebuchet MS" panose="020B0603020202020204" pitchFamily="34" charset="0"/>
                <a:cs typeface="Arial MT"/>
              </a:rPr>
              <a:t>la </a:t>
            </a:r>
            <a:r>
              <a:rPr lang="es-ES" sz="1100" b="1" spc="25" dirty="0">
                <a:latin typeface="Trebuchet MS" panose="020B0603020202020204" pitchFamily="34" charset="0"/>
                <a:cs typeface="Arial MT"/>
              </a:rPr>
              <a:t>capacidad de cierre de la </a:t>
            </a:r>
            <a:r>
              <a:rPr lang="es-ES" sz="1100" b="1" spc="25" dirty="0" err="1">
                <a:latin typeface="Trebuchet MS" panose="020B0603020202020204" pitchFamily="34" charset="0"/>
                <a:cs typeface="Arial MT"/>
              </a:rPr>
              <a:t>aparamenta</a:t>
            </a:r>
            <a:r>
              <a:rPr lang="es-ES" sz="1100" b="1" spc="25" dirty="0" smtClean="0">
                <a:latin typeface="Trebuchet MS" panose="020B0603020202020204" pitchFamily="34" charset="0"/>
                <a:cs typeface="Arial MT"/>
              </a:rPr>
              <a:t>.</a:t>
            </a:r>
          </a:p>
          <a:p>
            <a:pPr marL="12700" algn="just">
              <a:lnSpc>
                <a:spcPct val="100000"/>
              </a:lnSpc>
              <a:spcBef>
                <a:spcPts val="120"/>
              </a:spcBef>
            </a:pPr>
            <a:endParaRPr lang="es-ES" sz="1100" spc="25" dirty="0" smtClean="0">
              <a:latin typeface="Trebuchet MS" panose="020B0603020202020204" pitchFamily="34" charset="0"/>
              <a:cs typeface="Arial MT"/>
            </a:endParaRPr>
          </a:p>
          <a:p>
            <a:pPr marL="12700" algn="just">
              <a:lnSpc>
                <a:spcPct val="100000"/>
              </a:lnSpc>
              <a:spcBef>
                <a:spcPts val="120"/>
              </a:spcBef>
            </a:pPr>
            <a:r>
              <a:rPr lang="es-ES" sz="1100" spc="25" dirty="0" smtClean="0">
                <a:latin typeface="Trebuchet MS" panose="020B0603020202020204" pitchFamily="34" charset="0"/>
                <a:cs typeface="Arial MT"/>
              </a:rPr>
              <a:t>Aplican las siguientes relaciones:</a:t>
            </a:r>
          </a:p>
          <a:p>
            <a:pPr marL="12700" algn="just">
              <a:lnSpc>
                <a:spcPct val="100000"/>
              </a:lnSpc>
              <a:spcBef>
                <a:spcPts val="120"/>
              </a:spcBef>
            </a:pPr>
            <a:endParaRPr lang="es-ES" sz="1100" spc="25" dirty="0">
              <a:latin typeface="Trebuchet MS" panose="020B0603020202020204" pitchFamily="34" charset="0"/>
              <a:cs typeface="Arial MT"/>
            </a:endParaRPr>
          </a:p>
          <a:p>
            <a:pPr marL="12700" algn="just">
              <a:lnSpc>
                <a:spcPct val="100000"/>
              </a:lnSpc>
              <a:spcBef>
                <a:spcPts val="120"/>
              </a:spcBef>
            </a:pPr>
            <a:endParaRPr lang="es-ES" sz="1100" spc="25" dirty="0" smtClean="0">
              <a:latin typeface="Trebuchet MS" panose="020B0603020202020204" pitchFamily="34" charset="0"/>
              <a:cs typeface="Arial MT"/>
            </a:endParaRPr>
          </a:p>
          <a:p>
            <a:pPr marL="12700" algn="just">
              <a:lnSpc>
                <a:spcPct val="100000"/>
              </a:lnSpc>
              <a:spcBef>
                <a:spcPts val="120"/>
              </a:spcBef>
            </a:pPr>
            <a:endParaRPr lang="es-ES" sz="1100" spc="25" dirty="0">
              <a:latin typeface="Trebuchet MS" panose="020B0603020202020204" pitchFamily="34" charset="0"/>
              <a:cs typeface="Arial MT"/>
            </a:endParaRPr>
          </a:p>
          <a:p>
            <a:pPr marL="12700" algn="just">
              <a:lnSpc>
                <a:spcPct val="100000"/>
              </a:lnSpc>
              <a:spcBef>
                <a:spcPts val="120"/>
              </a:spcBef>
            </a:pPr>
            <a:r>
              <a:rPr lang="es-ES" sz="1100" spc="-15" dirty="0" smtClean="0">
                <a:latin typeface="Arial MT"/>
                <a:cs typeface="Arial MT"/>
              </a:rPr>
              <a:t>El </a:t>
            </a:r>
            <a:r>
              <a:rPr lang="es-ES" sz="1100" spc="-15" dirty="0">
                <a:latin typeface="Arial MT"/>
                <a:cs typeface="Arial MT"/>
              </a:rPr>
              <a:t>factor se toma de la figura 12.14.</a:t>
            </a:r>
          </a:p>
          <a:p>
            <a:pPr marL="12700" algn="just">
              <a:lnSpc>
                <a:spcPct val="100000"/>
              </a:lnSpc>
              <a:spcBef>
                <a:spcPts val="120"/>
              </a:spcBef>
            </a:pPr>
            <a:endParaRPr lang="es-ES" sz="1100" spc="-15" dirty="0" smtClean="0">
              <a:latin typeface="Arial MT"/>
              <a:cs typeface="Arial MT"/>
            </a:endParaRPr>
          </a:p>
          <a:p>
            <a:pPr marL="12700" algn="just">
              <a:lnSpc>
                <a:spcPct val="100000"/>
              </a:lnSpc>
              <a:spcBef>
                <a:spcPts val="120"/>
              </a:spcBef>
            </a:pPr>
            <a:endParaRPr lang="es-ES" sz="1100" spc="-15" dirty="0">
              <a:latin typeface="Arial MT"/>
              <a:cs typeface="Arial MT"/>
            </a:endParaRPr>
          </a:p>
          <a:p>
            <a:pPr marL="12700" algn="just">
              <a:lnSpc>
                <a:spcPct val="100000"/>
              </a:lnSpc>
              <a:spcBef>
                <a:spcPts val="120"/>
              </a:spcBef>
            </a:pPr>
            <a:endParaRPr lang="es-ES" sz="1100" spc="-15" dirty="0" smtClean="0">
              <a:latin typeface="Arial MT"/>
              <a:cs typeface="Arial MT"/>
            </a:endParaRPr>
          </a:p>
          <a:p>
            <a:pPr marL="12700" algn="just">
              <a:lnSpc>
                <a:spcPct val="100000"/>
              </a:lnSpc>
              <a:spcBef>
                <a:spcPts val="120"/>
              </a:spcBef>
            </a:pPr>
            <a:endParaRPr lang="es-ES" sz="1100" spc="-15" dirty="0">
              <a:latin typeface="Arial MT"/>
              <a:cs typeface="Arial MT"/>
            </a:endParaRPr>
          </a:p>
          <a:p>
            <a:pPr marL="12700" algn="just">
              <a:lnSpc>
                <a:spcPct val="100000"/>
              </a:lnSpc>
              <a:spcBef>
                <a:spcPts val="120"/>
              </a:spcBef>
            </a:pPr>
            <a:endParaRPr lang="es-ES" sz="1100" spc="-15" dirty="0" smtClean="0">
              <a:latin typeface="Arial MT"/>
              <a:cs typeface="Arial MT"/>
            </a:endParaRPr>
          </a:p>
          <a:p>
            <a:pPr marL="12700" algn="just">
              <a:lnSpc>
                <a:spcPct val="100000"/>
              </a:lnSpc>
              <a:spcBef>
                <a:spcPts val="120"/>
              </a:spcBef>
            </a:pPr>
            <a:endParaRPr lang="es-ES" sz="1100" spc="-15" dirty="0">
              <a:latin typeface="Arial MT"/>
              <a:cs typeface="Arial MT"/>
            </a:endParaRPr>
          </a:p>
          <a:p>
            <a:pPr marL="12700" algn="just">
              <a:lnSpc>
                <a:spcPct val="100000"/>
              </a:lnSpc>
              <a:spcBef>
                <a:spcPts val="120"/>
              </a:spcBef>
            </a:pPr>
            <a:endParaRPr lang="es-ES" sz="1100" spc="-15" dirty="0" smtClean="0">
              <a:latin typeface="Arial MT"/>
              <a:cs typeface="Arial MT"/>
            </a:endParaRPr>
          </a:p>
          <a:p>
            <a:pPr marL="12700" algn="just">
              <a:lnSpc>
                <a:spcPct val="100000"/>
              </a:lnSpc>
              <a:spcBef>
                <a:spcPts val="120"/>
              </a:spcBef>
            </a:pPr>
            <a:endParaRPr lang="es-ES" sz="1100" spc="-15" dirty="0">
              <a:latin typeface="Arial MT"/>
              <a:cs typeface="Arial MT"/>
            </a:endParaRPr>
          </a:p>
          <a:p>
            <a:pPr marL="12700" algn="just">
              <a:lnSpc>
                <a:spcPct val="100000"/>
              </a:lnSpc>
              <a:spcBef>
                <a:spcPts val="120"/>
              </a:spcBef>
            </a:pPr>
            <a:endParaRPr lang="es-ES" sz="1100" spc="-15" dirty="0" smtClean="0">
              <a:latin typeface="Arial MT"/>
              <a:cs typeface="Arial MT"/>
            </a:endParaRPr>
          </a:p>
          <a:p>
            <a:pPr marL="12700" algn="just">
              <a:lnSpc>
                <a:spcPct val="100000"/>
              </a:lnSpc>
              <a:spcBef>
                <a:spcPts val="120"/>
              </a:spcBef>
            </a:pPr>
            <a:endParaRPr lang="es-ES" sz="1100" spc="-15" dirty="0">
              <a:latin typeface="Arial MT"/>
              <a:cs typeface="Arial MT"/>
            </a:endParaRPr>
          </a:p>
          <a:p>
            <a:pPr marL="12700" algn="just">
              <a:lnSpc>
                <a:spcPct val="100000"/>
              </a:lnSpc>
              <a:spcBef>
                <a:spcPts val="120"/>
              </a:spcBef>
            </a:pPr>
            <a:endParaRPr lang="es-ES" sz="1100" spc="-15" dirty="0" smtClean="0">
              <a:latin typeface="Arial MT"/>
              <a:cs typeface="Arial MT"/>
            </a:endParaRPr>
          </a:p>
          <a:p>
            <a:pPr marL="12700" algn="just">
              <a:lnSpc>
                <a:spcPct val="100000"/>
              </a:lnSpc>
              <a:spcBef>
                <a:spcPts val="120"/>
              </a:spcBef>
            </a:pPr>
            <a:endParaRPr lang="es-ES" sz="1100" spc="-15" dirty="0">
              <a:latin typeface="Arial MT"/>
              <a:cs typeface="Arial MT"/>
            </a:endParaRPr>
          </a:p>
          <a:p>
            <a:pPr marL="12700" algn="just">
              <a:lnSpc>
                <a:spcPct val="100000"/>
              </a:lnSpc>
              <a:spcBef>
                <a:spcPts val="120"/>
              </a:spcBef>
            </a:pPr>
            <a:endParaRPr lang="es-ES" sz="1100" spc="-15" dirty="0" smtClean="0">
              <a:latin typeface="Arial MT"/>
              <a:cs typeface="Arial MT"/>
            </a:endParaRPr>
          </a:p>
          <a:p>
            <a:pPr marL="12700" algn="just">
              <a:lnSpc>
                <a:spcPct val="100000"/>
              </a:lnSpc>
              <a:spcBef>
                <a:spcPts val="120"/>
              </a:spcBef>
            </a:pPr>
            <a:endParaRPr lang="es-ES" sz="1100" spc="-15" dirty="0" smtClean="0">
              <a:latin typeface="Arial MT"/>
              <a:cs typeface="Arial MT"/>
            </a:endParaRPr>
          </a:p>
          <a:p>
            <a:pPr marL="12700" algn="just">
              <a:lnSpc>
                <a:spcPct val="100000"/>
              </a:lnSpc>
              <a:spcBef>
                <a:spcPts val="120"/>
              </a:spcBef>
            </a:pPr>
            <a:r>
              <a:rPr lang="es-ES" sz="1100" b="1" spc="-15" dirty="0" smtClean="0">
                <a:latin typeface="Arial MT"/>
                <a:cs typeface="Arial MT"/>
              </a:rPr>
              <a:t>Figura 12.14</a:t>
            </a:r>
            <a:r>
              <a:rPr lang="es-ES" sz="1100" b="1" spc="-15" dirty="0">
                <a:latin typeface="Arial MT"/>
                <a:cs typeface="Arial MT"/>
              </a:rPr>
              <a:t>: Factor para el cálculo de la corriente pico de cortocircuito </a:t>
            </a:r>
            <a:r>
              <a:rPr lang="es-ES" sz="1100" b="1" spc="-15" dirty="0" err="1" smtClean="0">
                <a:latin typeface="Arial MT"/>
                <a:cs typeface="Arial MT"/>
              </a:rPr>
              <a:t>ip</a:t>
            </a:r>
            <a:endParaRPr lang="es-ES" sz="1100" b="1" spc="-15" dirty="0">
              <a:latin typeface="Arial MT"/>
              <a:cs typeface="Arial MT"/>
            </a:endParaRPr>
          </a:p>
        </p:txBody>
      </p:sp>
      <p:pic>
        <p:nvPicPr>
          <p:cNvPr id="7" name="Imagen 6"/>
          <p:cNvPicPr>
            <a:picLocks noChangeAspect="1"/>
          </p:cNvPicPr>
          <p:nvPr/>
        </p:nvPicPr>
        <p:blipFill>
          <a:blip r:embed="rId2"/>
          <a:stretch>
            <a:fillRect/>
          </a:stretch>
        </p:blipFill>
        <p:spPr>
          <a:xfrm>
            <a:off x="2438400" y="1866900"/>
            <a:ext cx="5667375" cy="342900"/>
          </a:xfrm>
          <a:prstGeom prst="rect">
            <a:avLst/>
          </a:prstGeom>
        </p:spPr>
      </p:pic>
      <p:pic>
        <p:nvPicPr>
          <p:cNvPr id="11" name="Imagen 10"/>
          <p:cNvPicPr>
            <a:picLocks noChangeAspect="1"/>
          </p:cNvPicPr>
          <p:nvPr/>
        </p:nvPicPr>
        <p:blipFill>
          <a:blip r:embed="rId3"/>
          <a:stretch>
            <a:fillRect/>
          </a:stretch>
        </p:blipFill>
        <p:spPr>
          <a:xfrm>
            <a:off x="2438400" y="2209800"/>
            <a:ext cx="5724525" cy="447675"/>
          </a:xfrm>
          <a:prstGeom prst="rect">
            <a:avLst/>
          </a:prstGeom>
        </p:spPr>
      </p:pic>
      <p:pic>
        <p:nvPicPr>
          <p:cNvPr id="12" name="Imagen 11"/>
          <p:cNvPicPr>
            <a:picLocks noChangeAspect="1"/>
          </p:cNvPicPr>
          <p:nvPr/>
        </p:nvPicPr>
        <p:blipFill>
          <a:blip r:embed="rId4"/>
          <a:stretch>
            <a:fillRect/>
          </a:stretch>
        </p:blipFill>
        <p:spPr>
          <a:xfrm>
            <a:off x="228600" y="2781300"/>
            <a:ext cx="3228975" cy="2438400"/>
          </a:xfrm>
          <a:prstGeom prst="rect">
            <a:avLst/>
          </a:prstGeom>
        </p:spPr>
      </p:pic>
    </p:spTree>
    <p:extLst>
      <p:ext uri="{BB962C8B-B14F-4D97-AF65-F5344CB8AC3E}">
        <p14:creationId xmlns:p14="http://schemas.microsoft.com/office/powerpoint/2010/main" val="2934482176"/>
      </p:ext>
    </p:extLst>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0"/>
          <p:cNvSpPr txBox="1"/>
          <p:nvPr/>
        </p:nvSpPr>
        <p:spPr>
          <a:xfrm>
            <a:off x="228600" y="190500"/>
            <a:ext cx="4648200" cy="4596130"/>
          </a:xfrm>
          <a:prstGeom prst="rect">
            <a:avLst/>
          </a:prstGeom>
        </p:spPr>
        <p:txBody>
          <a:bodyPr vert="horz" wrap="square" lIns="0" tIns="15240" rIns="0" bIns="0" rtlCol="0">
            <a:spAutoFit/>
          </a:bodyPr>
          <a:lstStyle/>
          <a:p>
            <a:pPr marL="12700" algn="just">
              <a:lnSpc>
                <a:spcPct val="100000"/>
              </a:lnSpc>
              <a:spcBef>
                <a:spcPts val="120"/>
              </a:spcBef>
            </a:pPr>
            <a:endParaRPr lang="es-ES" sz="1100" b="1" spc="-15" dirty="0">
              <a:latin typeface="Arial MT"/>
              <a:cs typeface="Arial MT"/>
            </a:endParaRPr>
          </a:p>
          <a:p>
            <a:pPr marL="12700" algn="just">
              <a:lnSpc>
                <a:spcPct val="100000"/>
              </a:lnSpc>
              <a:spcBef>
                <a:spcPts val="120"/>
              </a:spcBef>
            </a:pPr>
            <a:r>
              <a:rPr lang="es-ES" sz="1100" b="1" spc="-15" dirty="0" smtClean="0">
                <a:latin typeface="Arial MT"/>
                <a:cs typeface="Arial MT"/>
              </a:rPr>
              <a:t>12.3.2   Corriente </a:t>
            </a:r>
            <a:r>
              <a:rPr lang="es-ES" sz="1100" b="1" spc="-15" dirty="0">
                <a:latin typeface="Arial MT"/>
                <a:cs typeface="Arial MT"/>
              </a:rPr>
              <a:t>de </a:t>
            </a:r>
            <a:r>
              <a:rPr lang="es-ES" sz="1100" b="1" spc="-15" dirty="0" smtClean="0">
                <a:latin typeface="Arial MT"/>
                <a:cs typeface="Arial MT"/>
              </a:rPr>
              <a:t>apertura </a:t>
            </a:r>
            <a:r>
              <a:rPr lang="es-ES" sz="1100" b="1" spc="-15" dirty="0">
                <a:latin typeface="Arial MT"/>
                <a:cs typeface="Arial MT"/>
              </a:rPr>
              <a:t>simétrica</a:t>
            </a:r>
          </a:p>
          <a:p>
            <a:pPr marL="12700" algn="just">
              <a:lnSpc>
                <a:spcPct val="100000"/>
              </a:lnSpc>
              <a:spcBef>
                <a:spcPts val="120"/>
              </a:spcBef>
            </a:pPr>
            <a:endParaRPr lang="es-ES" sz="1100" spc="-15" dirty="0">
              <a:latin typeface="Arial MT"/>
              <a:cs typeface="Arial MT"/>
            </a:endParaRPr>
          </a:p>
          <a:p>
            <a:pPr marL="12700" algn="just">
              <a:lnSpc>
                <a:spcPct val="100000"/>
              </a:lnSpc>
              <a:spcBef>
                <a:spcPts val="120"/>
              </a:spcBef>
            </a:pPr>
            <a:r>
              <a:rPr lang="es-ES" sz="1100" spc="-15" dirty="0">
                <a:latin typeface="Arial MT"/>
                <a:cs typeface="Arial MT"/>
              </a:rPr>
              <a:t>La corriente de </a:t>
            </a:r>
            <a:r>
              <a:rPr lang="es-ES" sz="1100" spc="-15" dirty="0" smtClean="0">
                <a:latin typeface="Arial MT"/>
                <a:cs typeface="Arial MT"/>
              </a:rPr>
              <a:t>apertura </a:t>
            </a:r>
            <a:r>
              <a:rPr lang="es-ES" sz="1100" spc="-15" dirty="0">
                <a:latin typeface="Arial MT"/>
                <a:cs typeface="Arial MT"/>
              </a:rPr>
              <a:t>simétrica es el valor efectivo del componente CA simétrico de la corriente de cortocircuito esperada en el momento de la separación de los contactos del primer polo que se apaga en el dispositivo de protección contra </a:t>
            </a:r>
            <a:r>
              <a:rPr lang="es-ES" sz="1100" spc="-15" dirty="0" err="1">
                <a:latin typeface="Arial MT"/>
                <a:cs typeface="Arial MT"/>
              </a:rPr>
              <a:t>sobrecorriente</a:t>
            </a:r>
            <a:r>
              <a:rPr lang="es-ES" sz="1100" spc="-15" dirty="0">
                <a:latin typeface="Arial MT"/>
                <a:cs typeface="Arial MT"/>
              </a:rPr>
              <a:t>.</a:t>
            </a:r>
          </a:p>
          <a:p>
            <a:pPr marL="12700" algn="just">
              <a:lnSpc>
                <a:spcPct val="100000"/>
              </a:lnSpc>
              <a:spcBef>
                <a:spcPts val="120"/>
              </a:spcBef>
            </a:pPr>
            <a:r>
              <a:rPr lang="es-ES" sz="1100" b="1" spc="-15" dirty="0">
                <a:latin typeface="Arial MT"/>
                <a:cs typeface="Arial MT"/>
              </a:rPr>
              <a:t>1. Para máquinas síncronas:</a:t>
            </a:r>
          </a:p>
          <a:p>
            <a:pPr marL="12700" algn="just">
              <a:lnSpc>
                <a:spcPct val="100000"/>
              </a:lnSpc>
              <a:spcBef>
                <a:spcPts val="120"/>
              </a:spcBef>
            </a:pPr>
            <a:endParaRPr lang="es-ES" sz="1100" spc="-15" dirty="0" smtClean="0">
              <a:latin typeface="Arial MT"/>
              <a:cs typeface="Arial MT"/>
            </a:endParaRPr>
          </a:p>
          <a:p>
            <a:pPr marL="12700" algn="just">
              <a:lnSpc>
                <a:spcPct val="100000"/>
              </a:lnSpc>
              <a:spcBef>
                <a:spcPts val="120"/>
              </a:spcBef>
            </a:pPr>
            <a:endParaRPr lang="es-ES" sz="1100" spc="-15" dirty="0">
              <a:latin typeface="Arial MT"/>
              <a:cs typeface="Arial MT"/>
            </a:endParaRPr>
          </a:p>
          <a:p>
            <a:pPr marL="12700" algn="just">
              <a:lnSpc>
                <a:spcPct val="100000"/>
              </a:lnSpc>
              <a:spcBef>
                <a:spcPts val="120"/>
              </a:spcBef>
            </a:pPr>
            <a:r>
              <a:rPr lang="es-ES" sz="1100" spc="-15" dirty="0">
                <a:latin typeface="Arial MT"/>
                <a:cs typeface="Arial MT"/>
              </a:rPr>
              <a:t>Si </a:t>
            </a:r>
            <a:r>
              <a:rPr lang="es-ES" sz="1100" spc="-15" dirty="0" err="1">
                <a:latin typeface="Arial MT"/>
                <a:cs typeface="Arial MT"/>
              </a:rPr>
              <a:t>Ia</a:t>
            </a:r>
            <a:r>
              <a:rPr lang="es-ES" sz="1100" spc="-15" dirty="0">
                <a:latin typeface="Arial MT"/>
                <a:cs typeface="Arial MT"/>
              </a:rPr>
              <a:t> = </a:t>
            </a:r>
            <a:r>
              <a:rPr lang="es-ES" sz="1100" spc="-15" dirty="0" err="1">
                <a:latin typeface="Arial MT"/>
                <a:cs typeface="Arial MT"/>
              </a:rPr>
              <a:t>Ik</a:t>
            </a:r>
            <a:r>
              <a:rPr lang="es-ES" sz="1100" spc="-15" dirty="0">
                <a:latin typeface="Arial MT"/>
                <a:cs typeface="Arial MT"/>
              </a:rPr>
              <a:t>'', entonces </a:t>
            </a:r>
            <a:r>
              <a:rPr lang="el-GR" sz="1100" spc="-15" dirty="0" smtClean="0">
                <a:latin typeface="Arial" panose="020B0604020202020204" pitchFamily="34" charset="0"/>
                <a:cs typeface="Arial" panose="020B0604020202020204" pitchFamily="34" charset="0"/>
              </a:rPr>
              <a:t>μ</a:t>
            </a:r>
            <a:r>
              <a:rPr lang="es-ES" sz="1100" spc="-15" dirty="0" smtClean="0">
                <a:latin typeface="Arial MT"/>
                <a:cs typeface="Arial MT"/>
              </a:rPr>
              <a:t> </a:t>
            </a:r>
            <a:r>
              <a:rPr lang="es-ES" sz="1100" spc="-15" dirty="0">
                <a:latin typeface="Arial MT"/>
                <a:cs typeface="Arial MT"/>
              </a:rPr>
              <a:t>= 1, es decir un cortocircuito lejos del generador. Para máquinas síncronas:</a:t>
            </a:r>
          </a:p>
          <a:p>
            <a:pPr marL="12700" algn="just">
              <a:lnSpc>
                <a:spcPct val="100000"/>
              </a:lnSpc>
              <a:spcBef>
                <a:spcPts val="120"/>
              </a:spcBef>
            </a:pPr>
            <a:endParaRPr lang="es-ES" sz="1100" spc="-15" dirty="0" smtClean="0">
              <a:latin typeface="Arial MT"/>
              <a:cs typeface="Arial MT"/>
            </a:endParaRPr>
          </a:p>
          <a:p>
            <a:pPr marL="12700" algn="just">
              <a:lnSpc>
                <a:spcPct val="100000"/>
              </a:lnSpc>
              <a:spcBef>
                <a:spcPts val="120"/>
              </a:spcBef>
            </a:pPr>
            <a:endParaRPr lang="es-ES" sz="1100" spc="-15" dirty="0">
              <a:latin typeface="Arial MT"/>
              <a:cs typeface="Arial MT"/>
            </a:endParaRPr>
          </a:p>
          <a:p>
            <a:pPr marL="12700" algn="just">
              <a:lnSpc>
                <a:spcPct val="100000"/>
              </a:lnSpc>
              <a:spcBef>
                <a:spcPts val="120"/>
              </a:spcBef>
            </a:pPr>
            <a:r>
              <a:rPr lang="es-ES" sz="1100" spc="-15" dirty="0">
                <a:latin typeface="Arial MT"/>
                <a:cs typeface="Arial MT"/>
              </a:rPr>
              <a:t>Si </a:t>
            </a:r>
            <a:r>
              <a:rPr lang="es-ES" sz="1100" spc="-15" dirty="0" err="1">
                <a:latin typeface="Arial MT"/>
                <a:cs typeface="Arial MT"/>
              </a:rPr>
              <a:t>Ia</a:t>
            </a:r>
            <a:r>
              <a:rPr lang="es-ES" sz="1100" spc="-15" dirty="0">
                <a:latin typeface="Arial MT"/>
                <a:cs typeface="Arial MT"/>
              </a:rPr>
              <a:t> &lt; </a:t>
            </a:r>
            <a:r>
              <a:rPr lang="es-ES" sz="1100" spc="-15" dirty="0" err="1">
                <a:latin typeface="Arial MT"/>
                <a:cs typeface="Arial MT"/>
              </a:rPr>
              <a:t>Ik</a:t>
            </a:r>
            <a:r>
              <a:rPr lang="es-ES" sz="1100" spc="-15" dirty="0">
                <a:latin typeface="Arial MT"/>
                <a:cs typeface="Arial MT"/>
              </a:rPr>
              <a:t>'', es decir, un cortocircuito cercano al generador, entonces</a:t>
            </a:r>
            <a:r>
              <a:rPr lang="es-ES" sz="1100" spc="-15" dirty="0" smtClean="0">
                <a:latin typeface="Arial MT"/>
                <a:cs typeface="Arial MT"/>
              </a:rPr>
              <a:t>:</a:t>
            </a:r>
          </a:p>
          <a:p>
            <a:pPr marL="12700" algn="just">
              <a:lnSpc>
                <a:spcPct val="100000"/>
              </a:lnSpc>
              <a:spcBef>
                <a:spcPts val="120"/>
              </a:spcBef>
            </a:pPr>
            <a:endParaRPr lang="es-ES" sz="1100" spc="-15" dirty="0">
              <a:latin typeface="Arial MT"/>
              <a:cs typeface="Arial MT"/>
            </a:endParaRPr>
          </a:p>
          <a:p>
            <a:pPr marL="12700" algn="just">
              <a:lnSpc>
                <a:spcPct val="100000"/>
              </a:lnSpc>
              <a:spcBef>
                <a:spcPts val="120"/>
              </a:spcBef>
            </a:pPr>
            <a:endParaRPr lang="es-ES" sz="1100" spc="-15" dirty="0">
              <a:latin typeface="Arial MT"/>
              <a:cs typeface="Arial MT"/>
            </a:endParaRPr>
          </a:p>
          <a:p>
            <a:pPr marL="12700" algn="just">
              <a:lnSpc>
                <a:spcPct val="100000"/>
              </a:lnSpc>
              <a:spcBef>
                <a:spcPts val="120"/>
              </a:spcBef>
            </a:pPr>
            <a:r>
              <a:rPr lang="es-ES" sz="1100" spc="-15" dirty="0">
                <a:latin typeface="Arial MT"/>
                <a:cs typeface="Arial MT"/>
              </a:rPr>
              <a:t>En la práctica: El retardo </a:t>
            </a:r>
            <a:r>
              <a:rPr lang="es-ES" sz="1100" spc="-15" dirty="0" smtClean="0">
                <a:latin typeface="Arial MT"/>
                <a:cs typeface="Arial MT"/>
              </a:rPr>
              <a:t>de desconexión </a:t>
            </a:r>
            <a:r>
              <a:rPr lang="es-ES" sz="1100" spc="-15" dirty="0">
                <a:latin typeface="Arial MT"/>
                <a:cs typeface="Arial MT"/>
              </a:rPr>
              <a:t>mínimo (para disparar un dispositivo de protección contra </a:t>
            </a:r>
            <a:r>
              <a:rPr lang="es-ES" sz="1100" spc="-15" dirty="0" err="1">
                <a:latin typeface="Arial MT"/>
                <a:cs typeface="Arial MT"/>
              </a:rPr>
              <a:t>sobrecorriente</a:t>
            </a:r>
            <a:r>
              <a:rPr lang="es-ES" sz="1100" spc="-15" dirty="0">
                <a:latin typeface="Arial MT"/>
                <a:cs typeface="Arial MT"/>
              </a:rPr>
              <a:t>) es de 0,1 segundos</a:t>
            </a:r>
            <a:r>
              <a:rPr lang="es-ES" sz="1100" spc="-15" dirty="0" smtClean="0">
                <a:latin typeface="Arial MT"/>
                <a:cs typeface="Arial MT"/>
              </a:rPr>
              <a:t>.</a:t>
            </a:r>
          </a:p>
          <a:p>
            <a:pPr marL="12700" algn="just">
              <a:lnSpc>
                <a:spcPct val="100000"/>
              </a:lnSpc>
              <a:spcBef>
                <a:spcPts val="120"/>
              </a:spcBef>
            </a:pPr>
            <a:endParaRPr lang="en-US" sz="1100" dirty="0">
              <a:latin typeface="Arial MT"/>
              <a:cs typeface="Arial MT"/>
            </a:endParaRPr>
          </a:p>
          <a:p>
            <a:pPr algn="just">
              <a:lnSpc>
                <a:spcPct val="100000"/>
              </a:lnSpc>
            </a:pPr>
            <a:r>
              <a:rPr lang="es-ES" sz="1100" b="1" dirty="0">
                <a:latin typeface="Trebuchet MS" panose="020B0603020202020204" pitchFamily="34" charset="0"/>
                <a:cs typeface="Arial MT"/>
              </a:rPr>
              <a:t>2. Para máquinas asíncronas</a:t>
            </a:r>
            <a:r>
              <a:rPr lang="es-ES" sz="1100" b="1" dirty="0" smtClean="0">
                <a:latin typeface="Trebuchet MS" panose="020B0603020202020204" pitchFamily="34" charset="0"/>
                <a:cs typeface="Arial MT"/>
              </a:rPr>
              <a:t>:</a:t>
            </a:r>
          </a:p>
          <a:p>
            <a:pPr algn="just">
              <a:lnSpc>
                <a:spcPct val="100000"/>
              </a:lnSpc>
            </a:pPr>
            <a:endParaRPr lang="es-ES" sz="1100" b="1" dirty="0">
              <a:latin typeface="Trebuchet MS" panose="020B0603020202020204" pitchFamily="34" charset="0"/>
              <a:cs typeface="Arial MT"/>
            </a:endParaRPr>
          </a:p>
          <a:p>
            <a:pPr algn="just">
              <a:lnSpc>
                <a:spcPct val="100000"/>
              </a:lnSpc>
            </a:pPr>
            <a:r>
              <a:rPr lang="es-ES" sz="1100" dirty="0">
                <a:latin typeface="Trebuchet MS" panose="020B0603020202020204" pitchFamily="34" charset="0"/>
                <a:cs typeface="Arial MT"/>
              </a:rPr>
              <a:t>y depende de la relación </a:t>
            </a:r>
            <a:r>
              <a:rPr lang="es-ES" sz="1100" dirty="0" err="1">
                <a:latin typeface="Trebuchet MS" panose="020B0603020202020204" pitchFamily="34" charset="0"/>
                <a:cs typeface="Arial MT"/>
              </a:rPr>
              <a:t>Ik</a:t>
            </a:r>
            <a:r>
              <a:rPr lang="es-ES" sz="1100" dirty="0">
                <a:latin typeface="Trebuchet MS" panose="020B0603020202020204" pitchFamily="34" charset="0"/>
                <a:cs typeface="Arial MT"/>
              </a:rPr>
              <a:t>''/Ir6 para las fuentes de cortocircuito individuales y el mínimo retardo de conmutación </a:t>
            </a:r>
            <a:r>
              <a:rPr lang="es-ES" sz="1100" dirty="0" err="1">
                <a:latin typeface="Trebuchet MS" panose="020B0603020202020204" pitchFamily="34" charset="0"/>
                <a:cs typeface="Arial MT"/>
              </a:rPr>
              <a:t>tmin</a:t>
            </a:r>
            <a:r>
              <a:rPr lang="es-ES" sz="1100" dirty="0">
                <a:latin typeface="Trebuchet MS" panose="020B0603020202020204" pitchFamily="34" charset="0"/>
                <a:cs typeface="Arial MT"/>
              </a:rPr>
              <a:t>, y q depende de la potencia efectiva del par de polos (Figura 12.15).</a:t>
            </a:r>
          </a:p>
          <a:p>
            <a:pPr algn="just">
              <a:lnSpc>
                <a:spcPct val="100000"/>
              </a:lnSpc>
            </a:pPr>
            <a:endParaRPr lang="es-ES" sz="1100" dirty="0" smtClean="0">
              <a:latin typeface="Trebuchet MS" panose="020B0603020202020204" pitchFamily="34" charset="0"/>
              <a:cs typeface="Arial MT"/>
            </a:endParaRPr>
          </a:p>
        </p:txBody>
      </p:sp>
      <p:pic>
        <p:nvPicPr>
          <p:cNvPr id="2" name="Imagen 1"/>
          <p:cNvPicPr>
            <a:picLocks noChangeAspect="1"/>
          </p:cNvPicPr>
          <p:nvPr/>
        </p:nvPicPr>
        <p:blipFill>
          <a:blip r:embed="rId2"/>
          <a:stretch>
            <a:fillRect/>
          </a:stretch>
        </p:blipFill>
        <p:spPr>
          <a:xfrm>
            <a:off x="228600" y="1628283"/>
            <a:ext cx="3733800" cy="314325"/>
          </a:xfrm>
          <a:prstGeom prst="rect">
            <a:avLst/>
          </a:prstGeom>
        </p:spPr>
      </p:pic>
      <p:pic>
        <p:nvPicPr>
          <p:cNvPr id="3" name="Imagen 2"/>
          <p:cNvPicPr>
            <a:picLocks noChangeAspect="1"/>
          </p:cNvPicPr>
          <p:nvPr/>
        </p:nvPicPr>
        <p:blipFill rotWithShape="1">
          <a:blip r:embed="rId3"/>
          <a:srcRect t="15094"/>
          <a:stretch/>
        </p:blipFill>
        <p:spPr>
          <a:xfrm>
            <a:off x="233680" y="2281237"/>
            <a:ext cx="3743325" cy="342899"/>
          </a:xfrm>
          <a:prstGeom prst="rect">
            <a:avLst/>
          </a:prstGeom>
        </p:spPr>
      </p:pic>
      <p:pic>
        <p:nvPicPr>
          <p:cNvPr id="5" name="Imagen 4"/>
          <p:cNvPicPr>
            <a:picLocks noChangeAspect="1"/>
          </p:cNvPicPr>
          <p:nvPr/>
        </p:nvPicPr>
        <p:blipFill>
          <a:blip r:embed="rId4"/>
          <a:stretch>
            <a:fillRect/>
          </a:stretch>
        </p:blipFill>
        <p:spPr>
          <a:xfrm>
            <a:off x="231365" y="2924665"/>
            <a:ext cx="3731035" cy="309341"/>
          </a:xfrm>
          <a:prstGeom prst="rect">
            <a:avLst/>
          </a:prstGeom>
        </p:spPr>
      </p:pic>
      <p:pic>
        <p:nvPicPr>
          <p:cNvPr id="6" name="Imagen 5"/>
          <p:cNvPicPr>
            <a:picLocks noChangeAspect="1"/>
          </p:cNvPicPr>
          <p:nvPr/>
        </p:nvPicPr>
        <p:blipFill>
          <a:blip r:embed="rId5"/>
          <a:stretch>
            <a:fillRect/>
          </a:stretch>
        </p:blipFill>
        <p:spPr>
          <a:xfrm>
            <a:off x="4881881" y="433388"/>
            <a:ext cx="4033520" cy="3414712"/>
          </a:xfrm>
          <a:prstGeom prst="rect">
            <a:avLst/>
          </a:prstGeom>
        </p:spPr>
      </p:pic>
      <p:sp>
        <p:nvSpPr>
          <p:cNvPr id="8" name="Rectángulo 7"/>
          <p:cNvSpPr/>
          <p:nvPr/>
        </p:nvSpPr>
        <p:spPr>
          <a:xfrm>
            <a:off x="5181600" y="3848100"/>
            <a:ext cx="3733801" cy="430887"/>
          </a:xfrm>
          <a:prstGeom prst="rect">
            <a:avLst/>
          </a:prstGeom>
        </p:spPr>
        <p:txBody>
          <a:bodyPr wrap="square">
            <a:spAutoFit/>
          </a:bodyPr>
          <a:lstStyle/>
          <a:p>
            <a:pPr algn="ctr">
              <a:lnSpc>
                <a:spcPct val="100000"/>
              </a:lnSpc>
            </a:pPr>
            <a:r>
              <a:rPr lang="es-ES" sz="1100" b="1" dirty="0">
                <a:latin typeface="Trebuchet MS" panose="020B0603020202020204" pitchFamily="34" charset="0"/>
                <a:cs typeface="Arial MT"/>
              </a:rPr>
              <a:t>Figura 12.15: Factor q para el cálculo de la corriente de </a:t>
            </a:r>
            <a:r>
              <a:rPr lang="es-ES" sz="1100" b="1" dirty="0" smtClean="0">
                <a:latin typeface="Trebuchet MS" panose="020B0603020202020204" pitchFamily="34" charset="0"/>
                <a:cs typeface="Arial MT"/>
              </a:rPr>
              <a:t>apertura </a:t>
            </a:r>
            <a:r>
              <a:rPr lang="es-ES" sz="1100" b="1" dirty="0">
                <a:latin typeface="Trebuchet MS" panose="020B0603020202020204" pitchFamily="34" charset="0"/>
                <a:cs typeface="Arial MT"/>
              </a:rPr>
              <a:t>simétrica de máquinas asíncronas</a:t>
            </a:r>
          </a:p>
        </p:txBody>
      </p:sp>
    </p:spTree>
    <p:extLst>
      <p:ext uri="{BB962C8B-B14F-4D97-AF65-F5344CB8AC3E}">
        <p14:creationId xmlns:p14="http://schemas.microsoft.com/office/powerpoint/2010/main" val="3167956232"/>
      </p:ext>
    </p:extLst>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0"/>
          <p:cNvSpPr txBox="1"/>
          <p:nvPr/>
        </p:nvSpPr>
        <p:spPr>
          <a:xfrm>
            <a:off x="228600" y="190500"/>
            <a:ext cx="8686800" cy="4242187"/>
          </a:xfrm>
          <a:prstGeom prst="rect">
            <a:avLst/>
          </a:prstGeom>
        </p:spPr>
        <p:txBody>
          <a:bodyPr vert="horz" wrap="square" lIns="0" tIns="15240" rIns="0" bIns="0" rtlCol="0">
            <a:spAutoFit/>
          </a:bodyPr>
          <a:lstStyle/>
          <a:p>
            <a:pPr algn="just">
              <a:lnSpc>
                <a:spcPct val="100000"/>
              </a:lnSpc>
            </a:pPr>
            <a:r>
              <a:rPr lang="es-ES" sz="1100" b="1" dirty="0" smtClean="0">
                <a:latin typeface="Trebuchet MS" panose="020B0603020202020204" pitchFamily="34" charset="0"/>
                <a:cs typeface="Arial MT"/>
              </a:rPr>
              <a:t>3</a:t>
            </a:r>
            <a:r>
              <a:rPr lang="es-ES" sz="1100" b="1" dirty="0">
                <a:latin typeface="Trebuchet MS" panose="020B0603020202020204" pitchFamily="34" charset="0"/>
                <a:cs typeface="Arial MT"/>
              </a:rPr>
              <a:t>. Para alimentadores de fuente de alimentación:</a:t>
            </a: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r>
              <a:rPr lang="es-ES" sz="1100" dirty="0">
                <a:latin typeface="Trebuchet MS" panose="020B0603020202020204" pitchFamily="34" charset="0"/>
                <a:cs typeface="Arial MT"/>
              </a:rPr>
              <a:t>El factor </a:t>
            </a:r>
            <a:r>
              <a:rPr lang="el-GR" sz="1100" dirty="0" smtClean="0">
                <a:latin typeface="Arial" panose="020B0604020202020204" pitchFamily="34" charset="0"/>
                <a:cs typeface="Arial" panose="020B0604020202020204" pitchFamily="34" charset="0"/>
              </a:rPr>
              <a:t>μ</a:t>
            </a:r>
            <a:r>
              <a:rPr lang="es-ES" sz="1100" dirty="0" smtClean="0">
                <a:latin typeface="Trebuchet MS" panose="020B0603020202020204" pitchFamily="34" charset="0"/>
                <a:cs typeface="Arial MT"/>
              </a:rPr>
              <a:t> </a:t>
            </a:r>
            <a:r>
              <a:rPr lang="es-ES" sz="1100" dirty="0">
                <a:latin typeface="Trebuchet MS" panose="020B0603020202020204" pitchFamily="34" charset="0"/>
                <a:cs typeface="Arial MT"/>
              </a:rPr>
              <a:t>se puede tomar de la figura 12.16.</a:t>
            </a: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r>
              <a:rPr lang="es-ES" sz="1100" b="1" dirty="0">
                <a:latin typeface="Trebuchet MS" panose="020B0603020202020204" pitchFamily="34" charset="0"/>
                <a:cs typeface="Arial MT"/>
              </a:rPr>
              <a:t>Figura </a:t>
            </a:r>
            <a:r>
              <a:rPr lang="es-ES" sz="1100" b="1" dirty="0" smtClean="0">
                <a:latin typeface="Trebuchet MS" panose="020B0603020202020204" pitchFamily="34" charset="0"/>
                <a:cs typeface="Arial MT"/>
              </a:rPr>
              <a:t>12.16</a:t>
            </a:r>
            <a:r>
              <a:rPr lang="es-ES" sz="1100" b="1" dirty="0">
                <a:latin typeface="Trebuchet MS" panose="020B0603020202020204" pitchFamily="34" charset="0"/>
                <a:cs typeface="Arial MT"/>
              </a:rPr>
              <a:t>: Factor y para el cálculo de la corriente de </a:t>
            </a:r>
            <a:r>
              <a:rPr lang="es-ES" sz="1100" b="1" dirty="0" smtClean="0">
                <a:latin typeface="Trebuchet MS" panose="020B0603020202020204" pitchFamily="34" charset="0"/>
                <a:cs typeface="Arial MT"/>
              </a:rPr>
              <a:t>apertura </a:t>
            </a:r>
            <a:r>
              <a:rPr lang="es-ES" sz="1100" b="1" dirty="0">
                <a:latin typeface="Trebuchet MS" panose="020B0603020202020204" pitchFamily="34" charset="0"/>
                <a:cs typeface="Arial MT"/>
              </a:rPr>
              <a:t>simétrica de máquinas asíncronas</a:t>
            </a:r>
            <a:endParaRPr lang="es-ES" sz="900" b="1" dirty="0">
              <a:latin typeface="Arial MT"/>
              <a:cs typeface="Arial MT"/>
            </a:endParaRPr>
          </a:p>
          <a:p>
            <a:pPr marL="12700" algn="just">
              <a:lnSpc>
                <a:spcPct val="100000"/>
              </a:lnSpc>
              <a:spcBef>
                <a:spcPts val="120"/>
              </a:spcBef>
            </a:pPr>
            <a:endParaRPr lang="es-ES" sz="1100" spc="25" dirty="0">
              <a:latin typeface="Trebuchet MS" panose="020B0603020202020204" pitchFamily="34" charset="0"/>
              <a:cs typeface="Arial MT"/>
            </a:endParaRPr>
          </a:p>
          <a:p>
            <a:pPr marL="12700" algn="just">
              <a:lnSpc>
                <a:spcPct val="100000"/>
              </a:lnSpc>
              <a:spcBef>
                <a:spcPts val="120"/>
              </a:spcBef>
            </a:pPr>
            <a:endParaRPr sz="900" dirty="0">
              <a:latin typeface="Arial MT"/>
              <a:cs typeface="Arial MT"/>
            </a:endParaRPr>
          </a:p>
        </p:txBody>
      </p:sp>
      <p:pic>
        <p:nvPicPr>
          <p:cNvPr id="7" name="Imagen 6"/>
          <p:cNvPicPr>
            <a:picLocks noChangeAspect="1"/>
          </p:cNvPicPr>
          <p:nvPr/>
        </p:nvPicPr>
        <p:blipFill>
          <a:blip r:embed="rId2"/>
          <a:stretch>
            <a:fillRect/>
          </a:stretch>
        </p:blipFill>
        <p:spPr>
          <a:xfrm>
            <a:off x="381000" y="419100"/>
            <a:ext cx="5410200" cy="314325"/>
          </a:xfrm>
          <a:prstGeom prst="rect">
            <a:avLst/>
          </a:prstGeom>
        </p:spPr>
      </p:pic>
      <p:pic>
        <p:nvPicPr>
          <p:cNvPr id="9" name="Imagen 8"/>
          <p:cNvPicPr>
            <a:picLocks noChangeAspect="1"/>
          </p:cNvPicPr>
          <p:nvPr/>
        </p:nvPicPr>
        <p:blipFill>
          <a:blip r:embed="rId3"/>
          <a:stretch>
            <a:fillRect/>
          </a:stretch>
        </p:blipFill>
        <p:spPr>
          <a:xfrm>
            <a:off x="228600" y="1131580"/>
            <a:ext cx="4781550" cy="2733675"/>
          </a:xfrm>
          <a:prstGeom prst="rect">
            <a:avLst/>
          </a:prstGeom>
        </p:spPr>
      </p:pic>
    </p:spTree>
    <p:extLst>
      <p:ext uri="{BB962C8B-B14F-4D97-AF65-F5344CB8AC3E}">
        <p14:creationId xmlns:p14="http://schemas.microsoft.com/office/powerpoint/2010/main" val="3874663521"/>
      </p:ext>
    </p:extLst>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4800" y="307063"/>
            <a:ext cx="4572000" cy="6783267"/>
          </a:xfrm>
          <a:prstGeom prst="rect">
            <a:avLst/>
          </a:prstGeom>
        </p:spPr>
        <p:txBody>
          <a:bodyPr vert="horz" wrap="square" lIns="0" tIns="12065" rIns="0" bIns="0" rtlCol="0">
            <a:spAutoFit/>
          </a:bodyPr>
          <a:lstStyle/>
          <a:p>
            <a:pPr marL="55244" algn="just">
              <a:lnSpc>
                <a:spcPct val="100000"/>
              </a:lnSpc>
            </a:pPr>
            <a:r>
              <a:rPr lang="es-ES" sz="1100" b="1" spc="-50" dirty="0">
                <a:latin typeface="Trebuchet MS" panose="020B0603020202020204" pitchFamily="34" charset="0"/>
                <a:cs typeface="Trebuchet MS"/>
              </a:rPr>
              <a:t>12.3.3 Corriente de cortocircuito en estado estacionario</a:t>
            </a:r>
          </a:p>
          <a:p>
            <a:pPr marL="55244" algn="just">
              <a:lnSpc>
                <a:spcPct val="100000"/>
              </a:lnSpc>
            </a:pPr>
            <a:endParaRPr lang="es-ES" sz="1100" spc="-50" dirty="0">
              <a:latin typeface="Trebuchet MS" panose="020B0603020202020204" pitchFamily="34" charset="0"/>
              <a:cs typeface="Trebuchet MS"/>
            </a:endParaRPr>
          </a:p>
          <a:p>
            <a:pPr marL="55244" algn="just">
              <a:lnSpc>
                <a:spcPct val="100000"/>
              </a:lnSpc>
            </a:pPr>
            <a:r>
              <a:rPr lang="es-ES" sz="1100" spc="-50" dirty="0">
                <a:latin typeface="Trebuchet MS" panose="020B0603020202020204" pitchFamily="34" charset="0"/>
                <a:cs typeface="Trebuchet MS"/>
              </a:rPr>
              <a:t>Distinguimos entre la corriente máxima de cortocircuito en estado estable </a:t>
            </a:r>
            <a:r>
              <a:rPr lang="es-ES" sz="1100" spc="-50" dirty="0" err="1">
                <a:latin typeface="Trebuchet MS" panose="020B0603020202020204" pitchFamily="34" charset="0"/>
                <a:cs typeface="Trebuchet MS"/>
              </a:rPr>
              <a:t>Ikmax</a:t>
            </a:r>
            <a:r>
              <a:rPr lang="es-ES" sz="1100" spc="-50" dirty="0">
                <a:latin typeface="Trebuchet MS" panose="020B0603020202020204" pitchFamily="34" charset="0"/>
                <a:cs typeface="Trebuchet MS"/>
              </a:rPr>
              <a:t> y la corriente mínima </a:t>
            </a:r>
            <a:r>
              <a:rPr lang="es-ES" sz="1100" spc="-50" dirty="0" err="1">
                <a:latin typeface="Trebuchet MS" panose="020B0603020202020204" pitchFamily="34" charset="0"/>
                <a:cs typeface="Trebuchet MS"/>
              </a:rPr>
              <a:t>Ikmin</a:t>
            </a:r>
            <a:r>
              <a:rPr lang="es-ES" sz="1100" spc="-50" dirty="0">
                <a:latin typeface="Trebuchet MS" panose="020B0603020202020204" pitchFamily="34" charset="0"/>
                <a:cs typeface="Trebuchet MS"/>
              </a:rPr>
              <a:t>, que se aplica a la tensión máxima de excitación de la máquina síncrona y surge para una tensión constante </a:t>
            </a:r>
            <a:r>
              <a:rPr lang="es-ES" sz="1100" spc="-50" dirty="0" smtClean="0">
                <a:latin typeface="Trebuchet MS" panose="020B0603020202020204" pitchFamily="34" charset="0"/>
                <a:cs typeface="Trebuchet MS"/>
              </a:rPr>
              <a:t>en vacío </a:t>
            </a:r>
            <a:r>
              <a:rPr lang="es-ES" sz="1100" spc="-50" dirty="0">
                <a:latin typeface="Trebuchet MS" panose="020B0603020202020204" pitchFamily="34" charset="0"/>
                <a:cs typeface="Trebuchet MS"/>
              </a:rPr>
              <a:t>no regulada. </a:t>
            </a:r>
            <a:endParaRPr lang="es-ES" sz="1100" spc="-50" dirty="0" smtClean="0">
              <a:latin typeface="Trebuchet MS" panose="020B0603020202020204" pitchFamily="34" charset="0"/>
              <a:cs typeface="Trebuchet MS"/>
            </a:endParaRPr>
          </a:p>
          <a:p>
            <a:pPr marL="55244" algn="just">
              <a:lnSpc>
                <a:spcPct val="100000"/>
              </a:lnSpc>
            </a:pPr>
            <a:endParaRPr lang="es-ES" sz="1100" spc="-50" dirty="0">
              <a:latin typeface="Trebuchet MS" panose="020B0603020202020204" pitchFamily="34" charset="0"/>
              <a:cs typeface="Trebuchet MS"/>
            </a:endParaRPr>
          </a:p>
          <a:p>
            <a:pPr marL="55244" algn="just">
              <a:lnSpc>
                <a:spcPct val="100000"/>
              </a:lnSpc>
            </a:pPr>
            <a:r>
              <a:rPr lang="es-ES" sz="1100" spc="-50" dirty="0" smtClean="0">
                <a:latin typeface="Trebuchet MS" panose="020B0603020202020204" pitchFamily="34" charset="0"/>
                <a:cs typeface="Trebuchet MS"/>
              </a:rPr>
              <a:t>El </a:t>
            </a:r>
            <a:r>
              <a:rPr lang="es-ES" sz="1100" spc="-50" dirty="0">
                <a:latin typeface="Trebuchet MS" panose="020B0603020202020204" pitchFamily="34" charset="0"/>
                <a:cs typeface="Trebuchet MS"/>
              </a:rPr>
              <a:t>factor h depende de la relación </a:t>
            </a:r>
            <a:r>
              <a:rPr lang="es-ES" sz="1100" spc="-50" dirty="0" err="1">
                <a:latin typeface="Trebuchet MS" panose="020B0603020202020204" pitchFamily="34" charset="0"/>
                <a:cs typeface="Trebuchet MS"/>
              </a:rPr>
              <a:t>lk</a:t>
            </a:r>
            <a:r>
              <a:rPr lang="es-ES" sz="1100" spc="-50" dirty="0" smtClean="0">
                <a:latin typeface="Trebuchet MS" panose="020B0603020202020204" pitchFamily="34" charset="0"/>
                <a:cs typeface="Trebuchet MS"/>
              </a:rPr>
              <a:t>'‘G/</a:t>
            </a:r>
            <a:r>
              <a:rPr lang="es-ES" sz="1100" spc="-50" dirty="0" err="1" smtClean="0">
                <a:latin typeface="Trebuchet MS" panose="020B0603020202020204" pitchFamily="34" charset="0"/>
                <a:cs typeface="Trebuchet MS"/>
              </a:rPr>
              <a:t>IrG</a:t>
            </a:r>
            <a:r>
              <a:rPr lang="es-ES" sz="1100" spc="-50" dirty="0" smtClean="0">
                <a:latin typeface="Trebuchet MS" panose="020B0603020202020204" pitchFamily="34" charset="0"/>
                <a:cs typeface="Trebuchet MS"/>
              </a:rPr>
              <a:t>, </a:t>
            </a:r>
            <a:r>
              <a:rPr lang="es-ES" sz="1100" spc="-50" dirty="0">
                <a:latin typeface="Trebuchet MS" panose="020B0603020202020204" pitchFamily="34" charset="0"/>
                <a:cs typeface="Trebuchet MS"/>
              </a:rPr>
              <a:t>la excitación y el tipo de máquina síncrona (Figura 12.17). h puede tomarse de las cifras para los valores límite superior e inferior. </a:t>
            </a:r>
            <a:endParaRPr lang="es-ES" sz="1100" spc="-50" dirty="0" smtClean="0">
              <a:latin typeface="Trebuchet MS" panose="020B0603020202020204" pitchFamily="34" charset="0"/>
              <a:cs typeface="Trebuchet MS"/>
            </a:endParaRPr>
          </a:p>
          <a:p>
            <a:pPr marL="55244" algn="just">
              <a:lnSpc>
                <a:spcPct val="100000"/>
              </a:lnSpc>
            </a:pPr>
            <a:endParaRPr lang="es-ES" sz="1100" spc="-50" dirty="0">
              <a:latin typeface="Trebuchet MS" panose="020B0603020202020204" pitchFamily="34" charset="0"/>
              <a:cs typeface="Trebuchet MS"/>
            </a:endParaRPr>
          </a:p>
          <a:p>
            <a:pPr marL="55244" algn="just">
              <a:lnSpc>
                <a:spcPct val="100000"/>
              </a:lnSpc>
            </a:pPr>
            <a:r>
              <a:rPr lang="es-ES" sz="1100" spc="-50" dirty="0" smtClean="0">
                <a:latin typeface="Trebuchet MS" panose="020B0603020202020204" pitchFamily="34" charset="0"/>
                <a:cs typeface="Trebuchet MS"/>
              </a:rPr>
              <a:t>Además</a:t>
            </a:r>
            <a:r>
              <a:rPr lang="es-ES" sz="1100" spc="-50" dirty="0">
                <a:latin typeface="Trebuchet MS" panose="020B0603020202020204" pitchFamily="34" charset="0"/>
                <a:cs typeface="Trebuchet MS"/>
              </a:rPr>
              <a:t>, también es necesario considerar las curvas h de los dos generadores para la tensión de excitación en funcionamiento nominal.</a:t>
            </a:r>
          </a:p>
          <a:p>
            <a:pPr marL="55244" algn="just">
              <a:lnSpc>
                <a:spcPct val="100000"/>
              </a:lnSpc>
            </a:pPr>
            <a:r>
              <a:rPr lang="es-ES" sz="1100" spc="-50" dirty="0">
                <a:latin typeface="Trebuchet MS" panose="020B0603020202020204" pitchFamily="34" charset="0"/>
                <a:cs typeface="Trebuchet MS"/>
              </a:rPr>
              <a:t>Las siguientes relaciones son verdaderas</a:t>
            </a:r>
            <a:r>
              <a:rPr lang="es-ES" sz="1100" spc="-50" dirty="0" smtClean="0">
                <a:latin typeface="Trebuchet MS" panose="020B0603020202020204" pitchFamily="34" charset="0"/>
                <a:cs typeface="Trebuchet MS"/>
              </a:rPr>
              <a:t>:</a:t>
            </a:r>
          </a:p>
          <a:p>
            <a:pPr marL="55244" algn="just">
              <a:lnSpc>
                <a:spcPct val="100000"/>
              </a:lnSpc>
            </a:pPr>
            <a:endParaRPr lang="es-ES" sz="1100" spc="-50" dirty="0">
              <a:latin typeface="Trebuchet MS" panose="020B0603020202020204" pitchFamily="34" charset="0"/>
              <a:cs typeface="Trebuchet MS"/>
            </a:endParaRPr>
          </a:p>
          <a:p>
            <a:pPr marL="55244" algn="just">
              <a:lnSpc>
                <a:spcPct val="100000"/>
              </a:lnSpc>
            </a:pPr>
            <a:endParaRPr lang="es-ES" sz="1100" spc="-50" dirty="0">
              <a:latin typeface="Trebuchet MS" panose="020B0603020202020204" pitchFamily="34" charset="0"/>
              <a:cs typeface="Trebuchet MS"/>
            </a:endParaRPr>
          </a:p>
          <a:p>
            <a:pPr marL="55244" algn="just">
              <a:lnSpc>
                <a:spcPct val="100000"/>
              </a:lnSpc>
            </a:pPr>
            <a:r>
              <a:rPr lang="es-ES" sz="1100" b="1" spc="-50" dirty="0" err="1">
                <a:latin typeface="Trebuchet MS" panose="020B0603020202020204" pitchFamily="34" charset="0"/>
                <a:cs typeface="Trebuchet MS"/>
              </a:rPr>
              <a:t>Ikmáx</a:t>
            </a:r>
            <a:r>
              <a:rPr lang="es-ES" sz="1100" b="1" spc="-50" dirty="0">
                <a:latin typeface="Trebuchet MS" panose="020B0603020202020204" pitchFamily="34" charset="0"/>
                <a:cs typeface="Trebuchet MS"/>
              </a:rPr>
              <a:t> = </a:t>
            </a:r>
            <a:r>
              <a:rPr lang="el-GR" sz="1100" b="1" spc="-50" dirty="0" smtClean="0">
                <a:latin typeface="Arial" panose="020B0604020202020204" pitchFamily="34" charset="0"/>
                <a:cs typeface="Arial" panose="020B0604020202020204" pitchFamily="34" charset="0"/>
              </a:rPr>
              <a:t>λ</a:t>
            </a:r>
            <a:r>
              <a:rPr lang="es-ES" sz="1100" b="1" spc="-50" dirty="0" err="1" smtClean="0">
                <a:latin typeface="Trebuchet MS" panose="020B0603020202020204" pitchFamily="34" charset="0"/>
                <a:cs typeface="Trebuchet MS"/>
              </a:rPr>
              <a:t>máx</a:t>
            </a:r>
            <a:r>
              <a:rPr lang="es-ES" sz="1100" b="1" spc="-50" dirty="0" smtClean="0">
                <a:latin typeface="Trebuchet MS" panose="020B0603020202020204" pitchFamily="34" charset="0"/>
                <a:cs typeface="Trebuchet MS"/>
              </a:rPr>
              <a:t> </a:t>
            </a:r>
            <a:r>
              <a:rPr lang="es-ES" sz="1100" b="1" spc="-50" dirty="0" err="1" smtClean="0">
                <a:latin typeface="Trebuchet MS" panose="020B0603020202020204" pitchFamily="34" charset="0"/>
                <a:cs typeface="Trebuchet MS"/>
              </a:rPr>
              <a:t>IrG</a:t>
            </a:r>
            <a:r>
              <a:rPr lang="es-ES" sz="1100" b="1" spc="-50" dirty="0" smtClean="0">
                <a:latin typeface="Trebuchet MS" panose="020B0603020202020204" pitchFamily="34" charset="0"/>
                <a:cs typeface="Trebuchet MS"/>
              </a:rPr>
              <a:t> 			(12.54)</a:t>
            </a:r>
            <a:endParaRPr lang="es-ES" sz="1100" b="1" spc="-50" dirty="0">
              <a:latin typeface="Trebuchet MS" panose="020B0603020202020204" pitchFamily="34" charset="0"/>
              <a:cs typeface="Trebuchet MS"/>
            </a:endParaRPr>
          </a:p>
          <a:p>
            <a:pPr marL="55244" algn="just">
              <a:lnSpc>
                <a:spcPct val="100000"/>
              </a:lnSpc>
            </a:pPr>
            <a:r>
              <a:rPr lang="es-ES" sz="1100" b="1" spc="-50" dirty="0" err="1">
                <a:latin typeface="Trebuchet MS" panose="020B0603020202020204" pitchFamily="34" charset="0"/>
                <a:cs typeface="Trebuchet MS"/>
              </a:rPr>
              <a:t>Ikmín</a:t>
            </a:r>
            <a:r>
              <a:rPr lang="es-ES" sz="1100" b="1" spc="-50" dirty="0">
                <a:latin typeface="Trebuchet MS" panose="020B0603020202020204" pitchFamily="34" charset="0"/>
                <a:cs typeface="Trebuchet MS"/>
              </a:rPr>
              <a:t> = </a:t>
            </a:r>
            <a:r>
              <a:rPr lang="el-GR" sz="1100" b="1" spc="-50" dirty="0" smtClean="0">
                <a:latin typeface="Arial" panose="020B0604020202020204" pitchFamily="34" charset="0"/>
                <a:cs typeface="Arial" panose="020B0604020202020204" pitchFamily="34" charset="0"/>
              </a:rPr>
              <a:t>λ</a:t>
            </a:r>
            <a:r>
              <a:rPr lang="es-ES" sz="1100" b="1" spc="-50" dirty="0" err="1" smtClean="0">
                <a:latin typeface="Trebuchet MS" panose="020B0603020202020204" pitchFamily="34" charset="0"/>
                <a:cs typeface="Trebuchet MS"/>
              </a:rPr>
              <a:t>mín</a:t>
            </a:r>
            <a:r>
              <a:rPr lang="es-ES" sz="1100" b="1" spc="-50" dirty="0" smtClean="0">
                <a:latin typeface="Trebuchet MS" panose="020B0603020202020204" pitchFamily="34" charset="0"/>
                <a:cs typeface="Trebuchet MS"/>
              </a:rPr>
              <a:t> </a:t>
            </a:r>
            <a:r>
              <a:rPr lang="es-ES" sz="1100" b="1" spc="-50" dirty="0" err="1" smtClean="0">
                <a:latin typeface="Trebuchet MS" panose="020B0603020202020204" pitchFamily="34" charset="0"/>
                <a:cs typeface="Trebuchet MS"/>
              </a:rPr>
              <a:t>IrG</a:t>
            </a:r>
            <a:r>
              <a:rPr lang="es-ES" sz="1100" b="1" spc="-50" dirty="0" smtClean="0">
                <a:latin typeface="Trebuchet MS" panose="020B0603020202020204" pitchFamily="34" charset="0"/>
                <a:cs typeface="Trebuchet MS"/>
              </a:rPr>
              <a:t>			(12.55)</a:t>
            </a:r>
            <a:r>
              <a:rPr lang="es-ES" sz="1100" spc="-50" dirty="0" smtClean="0">
                <a:latin typeface="Trebuchet MS" panose="020B0603020202020204" pitchFamily="34" charset="0"/>
                <a:cs typeface="Trebuchet MS"/>
              </a:rPr>
              <a:t>	</a:t>
            </a:r>
            <a:endParaRPr lang="es-ES" sz="1100" spc="-50" dirty="0">
              <a:latin typeface="Trebuchet MS" panose="020B0603020202020204" pitchFamily="34" charset="0"/>
              <a:cs typeface="Trebuchet MS"/>
            </a:endParaRPr>
          </a:p>
          <a:p>
            <a:pPr marL="55244" algn="just">
              <a:lnSpc>
                <a:spcPct val="100000"/>
              </a:lnSpc>
            </a:pPr>
            <a:endParaRPr lang="es-ES" sz="1100" spc="-50" dirty="0" smtClean="0">
              <a:latin typeface="Trebuchet MS" panose="020B0603020202020204" pitchFamily="34" charset="0"/>
              <a:cs typeface="Trebuchet MS"/>
            </a:endParaRPr>
          </a:p>
          <a:p>
            <a:pPr marL="55244" algn="just">
              <a:lnSpc>
                <a:spcPct val="100000"/>
              </a:lnSpc>
            </a:pPr>
            <a:endParaRPr lang="es-ES" sz="1100" spc="-50" dirty="0">
              <a:latin typeface="Trebuchet MS" panose="020B0603020202020204" pitchFamily="34" charset="0"/>
              <a:cs typeface="Trebuchet MS"/>
            </a:endParaRPr>
          </a:p>
          <a:p>
            <a:pPr marL="55244" algn="just">
              <a:lnSpc>
                <a:spcPct val="100000"/>
              </a:lnSpc>
            </a:pPr>
            <a:endParaRPr lang="es-ES" sz="1100" spc="-50" dirty="0" smtClean="0">
              <a:latin typeface="Trebuchet MS" panose="020B0603020202020204" pitchFamily="34" charset="0"/>
              <a:cs typeface="Trebuchet MS"/>
            </a:endParaRPr>
          </a:p>
          <a:p>
            <a:pPr marL="55244" algn="just">
              <a:lnSpc>
                <a:spcPct val="100000"/>
              </a:lnSpc>
            </a:pPr>
            <a:endParaRPr lang="es-ES" sz="1100" spc="-50" dirty="0">
              <a:latin typeface="Trebuchet MS" panose="020B0603020202020204" pitchFamily="34" charset="0"/>
              <a:cs typeface="Trebuchet MS"/>
            </a:endParaRPr>
          </a:p>
          <a:p>
            <a:pPr marL="55244" algn="just">
              <a:lnSpc>
                <a:spcPct val="100000"/>
              </a:lnSpc>
            </a:pPr>
            <a:endParaRPr lang="es-ES" sz="1100" spc="-50" dirty="0" smtClean="0">
              <a:latin typeface="Trebuchet MS" panose="020B0603020202020204" pitchFamily="34" charset="0"/>
              <a:cs typeface="Trebuchet MS"/>
            </a:endParaRPr>
          </a:p>
          <a:p>
            <a:pPr marL="55244" algn="just">
              <a:lnSpc>
                <a:spcPct val="100000"/>
              </a:lnSpc>
            </a:pPr>
            <a:endParaRPr lang="es-ES" sz="1100" spc="-50" dirty="0">
              <a:latin typeface="Trebuchet MS" panose="020B0603020202020204" pitchFamily="34" charset="0"/>
              <a:cs typeface="Trebuchet MS"/>
            </a:endParaRPr>
          </a:p>
          <a:p>
            <a:pPr marL="55244" algn="just">
              <a:lnSpc>
                <a:spcPct val="100000"/>
              </a:lnSpc>
            </a:pPr>
            <a:endParaRPr lang="es-ES" sz="1100" spc="-50" dirty="0" smtClean="0">
              <a:latin typeface="Trebuchet MS" panose="020B0603020202020204" pitchFamily="34" charset="0"/>
              <a:cs typeface="Trebuchet MS"/>
            </a:endParaRPr>
          </a:p>
          <a:p>
            <a:pPr marL="55244" algn="just">
              <a:lnSpc>
                <a:spcPct val="100000"/>
              </a:lnSpc>
            </a:pPr>
            <a:endParaRPr lang="es-ES" sz="1100" spc="-50" dirty="0">
              <a:latin typeface="Trebuchet MS" panose="020B0603020202020204" pitchFamily="34" charset="0"/>
              <a:cs typeface="Trebuchet MS"/>
            </a:endParaRPr>
          </a:p>
          <a:p>
            <a:pPr marL="55244" algn="just">
              <a:lnSpc>
                <a:spcPct val="100000"/>
              </a:lnSpc>
            </a:pPr>
            <a:endParaRPr lang="es-ES" sz="1100" spc="-50" dirty="0" smtClean="0">
              <a:latin typeface="Trebuchet MS" panose="020B0603020202020204" pitchFamily="34" charset="0"/>
              <a:cs typeface="Trebuchet MS"/>
            </a:endParaRPr>
          </a:p>
          <a:p>
            <a:pPr marL="55244" algn="just">
              <a:lnSpc>
                <a:spcPct val="100000"/>
              </a:lnSpc>
            </a:pPr>
            <a:endParaRPr lang="es-ES" sz="1100" spc="-50" dirty="0">
              <a:latin typeface="Trebuchet MS" panose="020B0603020202020204" pitchFamily="34" charset="0"/>
              <a:cs typeface="Trebuchet MS"/>
            </a:endParaRPr>
          </a:p>
          <a:p>
            <a:pPr marL="55244" algn="just">
              <a:lnSpc>
                <a:spcPct val="100000"/>
              </a:lnSpc>
            </a:pPr>
            <a:endParaRPr lang="es-ES" sz="1100" spc="-50" dirty="0" smtClean="0">
              <a:latin typeface="Trebuchet MS" panose="020B0603020202020204" pitchFamily="34" charset="0"/>
              <a:cs typeface="Trebuchet MS"/>
            </a:endParaRPr>
          </a:p>
          <a:p>
            <a:pPr marL="55244" algn="just">
              <a:lnSpc>
                <a:spcPct val="100000"/>
              </a:lnSpc>
            </a:pPr>
            <a:endParaRPr lang="es-ES" sz="1100" spc="-50" dirty="0">
              <a:latin typeface="Trebuchet MS" panose="020B0603020202020204" pitchFamily="34" charset="0"/>
              <a:cs typeface="Trebuchet MS"/>
            </a:endParaRPr>
          </a:p>
          <a:p>
            <a:pPr marL="55244" algn="just">
              <a:lnSpc>
                <a:spcPct val="100000"/>
              </a:lnSpc>
            </a:pPr>
            <a:endParaRPr lang="es-ES" sz="1100" spc="-50" dirty="0" smtClean="0">
              <a:latin typeface="Trebuchet MS" panose="020B0603020202020204" pitchFamily="34" charset="0"/>
              <a:cs typeface="Trebuchet MS"/>
            </a:endParaRPr>
          </a:p>
          <a:p>
            <a:pPr marL="55244" algn="just">
              <a:lnSpc>
                <a:spcPct val="100000"/>
              </a:lnSpc>
            </a:pPr>
            <a:endParaRPr lang="es-ES" sz="1100" spc="-50" dirty="0">
              <a:latin typeface="Trebuchet MS" panose="020B0603020202020204" pitchFamily="34" charset="0"/>
              <a:cs typeface="Trebuchet MS"/>
            </a:endParaRPr>
          </a:p>
          <a:p>
            <a:pPr marL="55244" algn="just">
              <a:lnSpc>
                <a:spcPct val="100000"/>
              </a:lnSpc>
            </a:pPr>
            <a:endParaRPr lang="es-ES" sz="1100" spc="-50" dirty="0" smtClean="0">
              <a:latin typeface="Trebuchet MS" panose="020B0603020202020204" pitchFamily="34" charset="0"/>
              <a:cs typeface="Trebuchet MS"/>
            </a:endParaRPr>
          </a:p>
          <a:p>
            <a:pPr marL="55244" algn="just">
              <a:lnSpc>
                <a:spcPct val="100000"/>
              </a:lnSpc>
            </a:pPr>
            <a:endParaRPr lang="es-ES" sz="1100" spc="-50" dirty="0">
              <a:latin typeface="Trebuchet MS" panose="020B0603020202020204" pitchFamily="34" charset="0"/>
              <a:cs typeface="Trebuchet MS"/>
            </a:endParaRPr>
          </a:p>
          <a:p>
            <a:pPr marL="55244" algn="just">
              <a:lnSpc>
                <a:spcPct val="100000"/>
              </a:lnSpc>
            </a:pPr>
            <a:endParaRPr lang="es-ES" sz="1100" spc="-50" dirty="0" smtClean="0">
              <a:latin typeface="Trebuchet MS" panose="020B0603020202020204" pitchFamily="34" charset="0"/>
              <a:cs typeface="Trebuchet MS"/>
            </a:endParaRPr>
          </a:p>
          <a:p>
            <a:pPr marL="55244" algn="just">
              <a:lnSpc>
                <a:spcPct val="100000"/>
              </a:lnSpc>
            </a:pPr>
            <a:endParaRPr lang="es-ES" sz="1100" spc="-50" dirty="0">
              <a:latin typeface="Trebuchet MS" panose="020B0603020202020204" pitchFamily="34" charset="0"/>
              <a:cs typeface="Trebuchet MS"/>
            </a:endParaRPr>
          </a:p>
          <a:p>
            <a:pPr marL="55244" algn="just">
              <a:lnSpc>
                <a:spcPct val="100000"/>
              </a:lnSpc>
            </a:pPr>
            <a:endParaRPr lang="es-ES" sz="1100" spc="-50" dirty="0" smtClean="0">
              <a:latin typeface="Trebuchet MS" panose="020B0603020202020204" pitchFamily="34" charset="0"/>
              <a:cs typeface="Trebuchet MS"/>
            </a:endParaRPr>
          </a:p>
          <a:p>
            <a:pPr marL="55244" algn="just">
              <a:lnSpc>
                <a:spcPct val="100000"/>
              </a:lnSpc>
            </a:pPr>
            <a:endParaRPr lang="es-ES" sz="1100" spc="-50" dirty="0">
              <a:latin typeface="Trebuchet MS" panose="020B0603020202020204" pitchFamily="34" charset="0"/>
              <a:cs typeface="Trebuchet MS"/>
            </a:endParaRPr>
          </a:p>
          <a:p>
            <a:pPr marL="55244" algn="just">
              <a:lnSpc>
                <a:spcPct val="100000"/>
              </a:lnSpc>
            </a:pPr>
            <a:endParaRPr lang="es-ES" sz="1100" spc="-50" dirty="0" smtClean="0">
              <a:latin typeface="Trebuchet MS" panose="020B0603020202020204" pitchFamily="34" charset="0"/>
              <a:cs typeface="Trebuchet MS"/>
            </a:endParaRPr>
          </a:p>
          <a:p>
            <a:pPr marL="55244" algn="just">
              <a:lnSpc>
                <a:spcPct val="100000"/>
              </a:lnSpc>
            </a:pPr>
            <a:endParaRPr lang="es-ES" sz="1100" spc="-50" dirty="0">
              <a:latin typeface="Trebuchet MS" panose="020B0603020202020204" pitchFamily="34" charset="0"/>
              <a:cs typeface="Trebuchet MS"/>
            </a:endParaRPr>
          </a:p>
        </p:txBody>
      </p:sp>
      <p:pic>
        <p:nvPicPr>
          <p:cNvPr id="50" name="Imagen 49"/>
          <p:cNvPicPr>
            <a:picLocks noChangeAspect="1"/>
          </p:cNvPicPr>
          <p:nvPr/>
        </p:nvPicPr>
        <p:blipFill>
          <a:blip r:embed="rId2"/>
          <a:stretch>
            <a:fillRect/>
          </a:stretch>
        </p:blipFill>
        <p:spPr>
          <a:xfrm>
            <a:off x="4876800" y="307063"/>
            <a:ext cx="4076700" cy="4760237"/>
          </a:xfrm>
          <a:prstGeom prst="rect">
            <a:avLst/>
          </a:prstGeom>
        </p:spPr>
      </p:pic>
      <p:sp>
        <p:nvSpPr>
          <p:cNvPr id="51" name="Rectángulo 50"/>
          <p:cNvSpPr/>
          <p:nvPr/>
        </p:nvSpPr>
        <p:spPr>
          <a:xfrm>
            <a:off x="4876800" y="5073445"/>
            <a:ext cx="4076700" cy="430887"/>
          </a:xfrm>
          <a:prstGeom prst="rect">
            <a:avLst/>
          </a:prstGeom>
        </p:spPr>
        <p:txBody>
          <a:bodyPr wrap="square">
            <a:spAutoFit/>
          </a:bodyPr>
          <a:lstStyle/>
          <a:p>
            <a:pPr marL="55244" algn="ctr">
              <a:lnSpc>
                <a:spcPct val="100000"/>
              </a:lnSpc>
            </a:pPr>
            <a:r>
              <a:rPr lang="es-ES" sz="1100" b="1" spc="-50" dirty="0">
                <a:latin typeface="Trebuchet MS" panose="020B0603020202020204" pitchFamily="34" charset="0"/>
                <a:cs typeface="Trebuchet MS"/>
              </a:rPr>
              <a:t>Figura </a:t>
            </a:r>
            <a:r>
              <a:rPr lang="es-ES" sz="1100" b="1" spc="-50" dirty="0" smtClean="0">
                <a:latin typeface="Trebuchet MS" panose="020B0603020202020204" pitchFamily="34" charset="0"/>
                <a:cs typeface="Trebuchet MS"/>
              </a:rPr>
              <a:t>12.17</a:t>
            </a:r>
            <a:r>
              <a:rPr lang="es-ES" sz="1100" b="1" spc="-50" dirty="0">
                <a:latin typeface="Trebuchet MS" panose="020B0603020202020204" pitchFamily="34" charset="0"/>
                <a:cs typeface="Trebuchet MS"/>
              </a:rPr>
              <a:t>: Factores </a:t>
            </a:r>
            <a:r>
              <a:rPr lang="es-ES" sz="1100" b="1" spc="-50" dirty="0" err="1">
                <a:latin typeface="Trebuchet MS" panose="020B0603020202020204" pitchFamily="34" charset="0"/>
                <a:cs typeface="Trebuchet MS"/>
              </a:rPr>
              <a:t>hmax</a:t>
            </a:r>
            <a:r>
              <a:rPr lang="es-ES" sz="1100" b="1" spc="-50" dirty="0">
                <a:latin typeface="Trebuchet MS" panose="020B0603020202020204" pitchFamily="34" charset="0"/>
                <a:cs typeface="Trebuchet MS"/>
              </a:rPr>
              <a:t> y </a:t>
            </a:r>
            <a:r>
              <a:rPr lang="es-ES" sz="1100" b="1" spc="-50" dirty="0" err="1">
                <a:latin typeface="Trebuchet MS" panose="020B0603020202020204" pitchFamily="34" charset="0"/>
                <a:cs typeface="Trebuchet MS"/>
              </a:rPr>
              <a:t>hmin</a:t>
            </a:r>
            <a:r>
              <a:rPr lang="es-ES" sz="1100" b="1" spc="-50" dirty="0">
                <a:latin typeface="Trebuchet MS" panose="020B0603020202020204" pitchFamily="34" charset="0"/>
                <a:cs typeface="Trebuchet MS"/>
              </a:rPr>
              <a:t> para el cálculo de la corriente de cortocircuito en régimen permanente </a:t>
            </a:r>
            <a:r>
              <a:rPr lang="es-ES" sz="1100" b="1" spc="-50" dirty="0" err="1">
                <a:latin typeface="Trebuchet MS" panose="020B0603020202020204" pitchFamily="34" charset="0"/>
                <a:cs typeface="Trebuchet MS"/>
              </a:rPr>
              <a:t>Ik</a:t>
            </a:r>
            <a:endParaRPr lang="es-ES" sz="1100" b="1" dirty="0">
              <a:latin typeface="Arial MT"/>
              <a:cs typeface="Arial MT"/>
            </a:endParaRP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890060" y="110658"/>
            <a:ext cx="4321583" cy="273793"/>
          </a:xfrm>
          <a:prstGeom prst="rect">
            <a:avLst/>
          </a:prstGeom>
        </p:spPr>
        <p:txBody>
          <a:bodyPr vert="horz" wrap="square" lIns="0" tIns="12065" rIns="0" bIns="0" rtlCol="0">
            <a:spAutoFit/>
          </a:bodyPr>
          <a:lstStyle/>
          <a:p>
            <a:pPr>
              <a:lnSpc>
                <a:spcPct val="100000"/>
              </a:lnSpc>
            </a:pPr>
            <a:endParaRPr sz="800" dirty="0">
              <a:latin typeface="Arial MT"/>
              <a:cs typeface="Arial MT"/>
            </a:endParaRPr>
          </a:p>
          <a:p>
            <a:pPr marL="396240">
              <a:lnSpc>
                <a:spcPct val="100000"/>
              </a:lnSpc>
            </a:pPr>
            <a:endParaRPr sz="900" dirty="0">
              <a:latin typeface="Arial MT"/>
              <a:cs typeface="Arial MT"/>
            </a:endParaRPr>
          </a:p>
        </p:txBody>
      </p:sp>
      <p:sp>
        <p:nvSpPr>
          <p:cNvPr id="64" name="object 7"/>
          <p:cNvSpPr txBox="1"/>
          <p:nvPr/>
        </p:nvSpPr>
        <p:spPr>
          <a:xfrm>
            <a:off x="304800" y="266700"/>
            <a:ext cx="4495800" cy="5679760"/>
          </a:xfrm>
          <a:prstGeom prst="rect">
            <a:avLst/>
          </a:prstGeom>
        </p:spPr>
        <p:txBody>
          <a:bodyPr vert="horz" wrap="square" lIns="0" tIns="21590" rIns="0" bIns="0" rtlCol="0">
            <a:spAutoFit/>
          </a:bodyPr>
          <a:lstStyle/>
          <a:p>
            <a:pPr marL="50800" algn="just">
              <a:lnSpc>
                <a:spcPct val="100000"/>
              </a:lnSpc>
              <a:spcBef>
                <a:spcPts val="170"/>
              </a:spcBef>
            </a:pPr>
            <a:r>
              <a:rPr lang="es-ES" sz="1100" b="1" spc="25" dirty="0" smtClean="0">
                <a:latin typeface="Trebuchet MS" panose="020B0603020202020204" pitchFamily="34" charset="0"/>
                <a:cs typeface="Arial MT"/>
              </a:rPr>
              <a:t>12.4 </a:t>
            </a:r>
            <a:r>
              <a:rPr lang="es-ES" sz="1100" b="1" spc="25" dirty="0">
                <a:latin typeface="Trebuchet MS" panose="020B0603020202020204" pitchFamily="34" charset="0"/>
                <a:cs typeface="Arial MT"/>
              </a:rPr>
              <a:t>Resistencia térmica y de cortocircuito dinámico</a:t>
            </a:r>
          </a:p>
          <a:p>
            <a:pPr marL="50800" algn="just">
              <a:lnSpc>
                <a:spcPct val="100000"/>
              </a:lnSpc>
              <a:spcBef>
                <a:spcPts val="170"/>
              </a:spcBef>
            </a:pPr>
            <a:endParaRPr lang="es-ES" sz="1100" spc="25" dirty="0">
              <a:latin typeface="Trebuchet MS" panose="020B0603020202020204" pitchFamily="34" charset="0"/>
              <a:cs typeface="Arial MT"/>
            </a:endParaRPr>
          </a:p>
          <a:p>
            <a:pPr marL="50800" algn="just">
              <a:lnSpc>
                <a:spcPct val="100000"/>
              </a:lnSpc>
              <a:spcBef>
                <a:spcPts val="170"/>
              </a:spcBef>
            </a:pPr>
            <a:r>
              <a:rPr lang="es-ES" sz="1100" spc="25" dirty="0">
                <a:latin typeface="Trebuchet MS" panose="020B0603020202020204" pitchFamily="34" charset="0"/>
                <a:cs typeface="Arial MT"/>
              </a:rPr>
              <a:t>Los equipos operativos eléctricos, como barras colectoras, dispositivos de protección contra </a:t>
            </a:r>
            <a:r>
              <a:rPr lang="es-ES" sz="1100" spc="25" dirty="0" err="1">
                <a:latin typeface="Trebuchet MS" panose="020B0603020202020204" pitchFamily="34" charset="0"/>
                <a:cs typeface="Arial MT"/>
              </a:rPr>
              <a:t>sobrecorriente</a:t>
            </a:r>
            <a:r>
              <a:rPr lang="es-ES" sz="1100" spc="25" dirty="0">
                <a:latin typeface="Trebuchet MS" panose="020B0603020202020204" pitchFamily="34" charset="0"/>
                <a:cs typeface="Arial MT"/>
              </a:rPr>
              <a:t>, cables y líneas, se someten a una tensión térmica y mecánica muy fuerte en caso de falla (IEC 893). Para un cortocircuito de duración </a:t>
            </a:r>
            <a:r>
              <a:rPr lang="es-ES" sz="1100" spc="25" dirty="0" smtClean="0">
                <a:latin typeface="Trebuchet MS" panose="020B0603020202020204" pitchFamily="34" charset="0"/>
                <a:cs typeface="Arial MT"/>
              </a:rPr>
              <a:t>TK</a:t>
            </a:r>
            <a:r>
              <a:rPr lang="es-ES" sz="1100" spc="25" dirty="0">
                <a:latin typeface="Trebuchet MS" panose="020B0603020202020204" pitchFamily="34" charset="0"/>
                <a:cs typeface="Arial MT"/>
              </a:rPr>
              <a:t>, resulta la corriente de cortocircuito </a:t>
            </a:r>
            <a:r>
              <a:rPr lang="es-ES" sz="1100" spc="25" dirty="0" err="1">
                <a:latin typeface="Trebuchet MS" panose="020B0603020202020204" pitchFamily="34" charset="0"/>
                <a:cs typeface="Arial MT"/>
              </a:rPr>
              <a:t>Ith</a:t>
            </a:r>
            <a:r>
              <a:rPr lang="es-ES" sz="1100" spc="25" dirty="0">
                <a:latin typeface="Trebuchet MS" panose="020B0603020202020204" pitchFamily="34" charset="0"/>
                <a:cs typeface="Arial MT"/>
              </a:rPr>
              <a:t>, con el factor m para el aumento de temperatura resultante de la componente aperiódica de CC y el factor n para el aumento de temperatura resultante de la componente de CA:</a:t>
            </a:r>
          </a:p>
          <a:p>
            <a:pPr marL="50800" algn="just">
              <a:lnSpc>
                <a:spcPct val="100000"/>
              </a:lnSpc>
              <a:spcBef>
                <a:spcPts val="170"/>
              </a:spcBef>
            </a:pPr>
            <a:endParaRPr lang="es-ES" sz="1100" spc="25" dirty="0" smtClean="0">
              <a:latin typeface="Trebuchet MS" panose="020B0603020202020204" pitchFamily="34" charset="0"/>
              <a:cs typeface="Arial MT"/>
            </a:endParaRPr>
          </a:p>
          <a:p>
            <a:pPr marL="50800" algn="just">
              <a:lnSpc>
                <a:spcPct val="100000"/>
              </a:lnSpc>
              <a:spcBef>
                <a:spcPts val="170"/>
              </a:spcBef>
            </a:pPr>
            <a:r>
              <a:rPr lang="es-ES" sz="1100" spc="25" dirty="0" smtClean="0">
                <a:latin typeface="Trebuchet MS" panose="020B0603020202020204" pitchFamily="34" charset="0"/>
                <a:cs typeface="Arial MT"/>
              </a:rPr>
              <a:t>Los </a:t>
            </a:r>
            <a:r>
              <a:rPr lang="es-ES" sz="1100" spc="25" dirty="0">
                <a:latin typeface="Trebuchet MS" panose="020B0603020202020204" pitchFamily="34" charset="0"/>
                <a:cs typeface="Arial MT"/>
              </a:rPr>
              <a:t>factores m y n se pueden tomar de la figura 12.18. El estrés dinámico de los sistemas a través de las corrientes de cortocircuito da lugar a fuerzas que pueden destruir los sistemas y poner en peligro al personal operativo. La mayor fuerza posible entre las líneas principales de alimentación con longitud l y separación a es:</a:t>
            </a:r>
          </a:p>
          <a:p>
            <a:pPr marL="50800" algn="just">
              <a:lnSpc>
                <a:spcPct val="100000"/>
              </a:lnSpc>
              <a:spcBef>
                <a:spcPts val="170"/>
              </a:spcBef>
            </a:pPr>
            <a:endParaRPr lang="es-ES" sz="1100" spc="25" dirty="0">
              <a:latin typeface="Trebuchet MS" panose="020B0603020202020204" pitchFamily="34" charset="0"/>
              <a:cs typeface="Arial MT"/>
            </a:endParaRPr>
          </a:p>
          <a:p>
            <a:pPr marL="50800" algn="just">
              <a:lnSpc>
                <a:spcPct val="100000"/>
              </a:lnSpc>
              <a:spcBef>
                <a:spcPts val="170"/>
              </a:spcBef>
            </a:pPr>
            <a:r>
              <a:rPr lang="es-ES" sz="1100" spc="25" dirty="0">
                <a:latin typeface="Trebuchet MS" panose="020B0603020202020204" pitchFamily="34" charset="0"/>
                <a:cs typeface="Arial MT"/>
              </a:rPr>
              <a:t>Aquí los símbolos tienen los significados:</a:t>
            </a:r>
          </a:p>
          <a:p>
            <a:pPr marL="354013" indent="-303213" algn="just">
              <a:lnSpc>
                <a:spcPct val="100000"/>
              </a:lnSpc>
              <a:spcBef>
                <a:spcPts val="170"/>
              </a:spcBef>
            </a:pPr>
            <a:r>
              <a:rPr lang="es-ES" sz="1100" b="1" spc="25" dirty="0" smtClean="0">
                <a:latin typeface="Trebuchet MS" panose="020B0603020202020204" pitchFamily="34" charset="0"/>
                <a:cs typeface="Arial MT"/>
              </a:rPr>
              <a:t>M  Efecto </a:t>
            </a:r>
            <a:r>
              <a:rPr lang="es-ES" sz="1100" b="1" spc="25" dirty="0">
                <a:latin typeface="Trebuchet MS" panose="020B0603020202020204" pitchFamily="34" charset="0"/>
                <a:cs typeface="Arial MT"/>
              </a:rPr>
              <a:t>térmico de la componente aperiódica DC para corriente AC trifásica y monofásica</a:t>
            </a:r>
          </a:p>
          <a:p>
            <a:pPr marL="354013" indent="-303213" algn="just">
              <a:lnSpc>
                <a:spcPct val="100000"/>
              </a:lnSpc>
              <a:spcBef>
                <a:spcPts val="170"/>
              </a:spcBef>
            </a:pPr>
            <a:r>
              <a:rPr lang="es-ES" sz="1100" b="1" spc="25" dirty="0" smtClean="0">
                <a:latin typeface="Trebuchet MS" panose="020B0603020202020204" pitchFamily="34" charset="0"/>
                <a:cs typeface="Arial MT"/>
              </a:rPr>
              <a:t>N  Efecto </a:t>
            </a:r>
            <a:r>
              <a:rPr lang="es-ES" sz="1100" b="1" spc="25" dirty="0">
                <a:latin typeface="Trebuchet MS" panose="020B0603020202020204" pitchFamily="34" charset="0"/>
                <a:cs typeface="Arial MT"/>
              </a:rPr>
              <a:t>térmico del componente AC para un cortocircuito tripolar</a:t>
            </a:r>
          </a:p>
          <a:p>
            <a:pPr marL="50800" algn="just">
              <a:lnSpc>
                <a:spcPct val="100000"/>
              </a:lnSpc>
              <a:spcBef>
                <a:spcPts val="170"/>
              </a:spcBef>
            </a:pPr>
            <a:r>
              <a:rPr lang="es-ES" sz="1100" b="1" spc="25" dirty="0">
                <a:latin typeface="Trebuchet MS" panose="020B0603020202020204" pitchFamily="34" charset="0"/>
                <a:cs typeface="Arial MT"/>
              </a:rPr>
              <a:t>F </a:t>
            </a:r>
            <a:r>
              <a:rPr lang="es-ES" sz="1100" b="1" spc="25" dirty="0" smtClean="0">
                <a:latin typeface="Trebuchet MS" panose="020B0603020202020204" pitchFamily="34" charset="0"/>
                <a:cs typeface="Arial MT"/>
              </a:rPr>
              <a:t>   Fuerza </a:t>
            </a:r>
            <a:r>
              <a:rPr lang="es-ES" sz="1100" b="1" spc="25" dirty="0">
                <a:latin typeface="Trebuchet MS" panose="020B0603020202020204" pitchFamily="34" charset="0"/>
                <a:cs typeface="Arial MT"/>
              </a:rPr>
              <a:t>electrodinámica entre líneas</a:t>
            </a:r>
          </a:p>
          <a:p>
            <a:pPr marL="50800" algn="just">
              <a:lnSpc>
                <a:spcPct val="100000"/>
              </a:lnSpc>
              <a:spcBef>
                <a:spcPts val="170"/>
              </a:spcBef>
            </a:pPr>
            <a:r>
              <a:rPr lang="es-ES" sz="1100" b="1" spc="25" dirty="0" err="1">
                <a:latin typeface="Trebuchet MS" panose="020B0603020202020204" pitchFamily="34" charset="0"/>
                <a:cs typeface="Arial MT"/>
              </a:rPr>
              <a:t>ip</a:t>
            </a:r>
            <a:r>
              <a:rPr lang="es-ES" sz="1100" b="1" spc="25" dirty="0">
                <a:latin typeface="Trebuchet MS" panose="020B0603020202020204" pitchFamily="34" charset="0"/>
                <a:cs typeface="Arial MT"/>
              </a:rPr>
              <a:t> </a:t>
            </a:r>
            <a:r>
              <a:rPr lang="es-ES" sz="1100" b="1" spc="25" dirty="0" smtClean="0">
                <a:latin typeface="Trebuchet MS" panose="020B0603020202020204" pitchFamily="34" charset="0"/>
                <a:cs typeface="Arial MT"/>
              </a:rPr>
              <a:t>  Corriente </a:t>
            </a:r>
            <a:r>
              <a:rPr lang="es-ES" sz="1100" b="1" spc="25" dirty="0">
                <a:latin typeface="Trebuchet MS" panose="020B0603020202020204" pitchFamily="34" charset="0"/>
                <a:cs typeface="Arial MT"/>
              </a:rPr>
              <a:t>máxima de cortocircuito</a:t>
            </a:r>
          </a:p>
          <a:p>
            <a:pPr marL="50800" algn="just">
              <a:lnSpc>
                <a:spcPct val="100000"/>
              </a:lnSpc>
              <a:spcBef>
                <a:spcPts val="170"/>
              </a:spcBef>
            </a:pPr>
            <a:r>
              <a:rPr lang="es-ES" sz="1100" b="1" spc="25" dirty="0" err="1">
                <a:latin typeface="Trebuchet MS" panose="020B0603020202020204" pitchFamily="34" charset="0"/>
                <a:cs typeface="Arial MT"/>
              </a:rPr>
              <a:t>Ith</a:t>
            </a:r>
            <a:r>
              <a:rPr lang="es-ES" sz="1100" b="1" spc="25" dirty="0">
                <a:latin typeface="Trebuchet MS" panose="020B0603020202020204" pitchFamily="34" charset="0"/>
                <a:cs typeface="Arial MT"/>
              </a:rPr>
              <a:t> </a:t>
            </a:r>
            <a:r>
              <a:rPr lang="es-ES" sz="1100" b="1" spc="25" dirty="0" smtClean="0">
                <a:latin typeface="Trebuchet MS" panose="020B0603020202020204" pitchFamily="34" charset="0"/>
                <a:cs typeface="Arial MT"/>
              </a:rPr>
              <a:t> Corriente </a:t>
            </a:r>
            <a:r>
              <a:rPr lang="es-ES" sz="1100" b="1" spc="25" dirty="0">
                <a:latin typeface="Trebuchet MS" panose="020B0603020202020204" pitchFamily="34" charset="0"/>
                <a:cs typeface="Arial MT"/>
              </a:rPr>
              <a:t>de corta duración</a:t>
            </a:r>
          </a:p>
          <a:p>
            <a:pPr marL="50800" algn="just">
              <a:lnSpc>
                <a:spcPct val="100000"/>
              </a:lnSpc>
              <a:spcBef>
                <a:spcPts val="170"/>
              </a:spcBef>
            </a:pPr>
            <a:r>
              <a:rPr lang="es-ES" sz="1100" b="1" spc="25" dirty="0" err="1">
                <a:latin typeface="Trebuchet MS" panose="020B0603020202020204" pitchFamily="34" charset="0"/>
                <a:cs typeface="Arial MT"/>
              </a:rPr>
              <a:t>Ik</a:t>
            </a:r>
            <a:r>
              <a:rPr lang="es-ES" sz="1100" b="1" spc="25" dirty="0">
                <a:latin typeface="Trebuchet MS" panose="020B0603020202020204" pitchFamily="34" charset="0"/>
                <a:cs typeface="Arial MT"/>
              </a:rPr>
              <a:t>'' </a:t>
            </a:r>
            <a:r>
              <a:rPr lang="es-ES" sz="1100" b="1" spc="25" dirty="0" smtClean="0">
                <a:latin typeface="Trebuchet MS" panose="020B0603020202020204" pitchFamily="34" charset="0"/>
                <a:cs typeface="Arial MT"/>
              </a:rPr>
              <a:t> Corriente </a:t>
            </a:r>
            <a:r>
              <a:rPr lang="es-ES" sz="1100" b="1" spc="25" dirty="0">
                <a:latin typeface="Trebuchet MS" panose="020B0603020202020204" pitchFamily="34" charset="0"/>
                <a:cs typeface="Arial MT"/>
              </a:rPr>
              <a:t>de cortocircuito simétrica inicial</a:t>
            </a:r>
          </a:p>
          <a:p>
            <a:pPr marL="50800" algn="just">
              <a:lnSpc>
                <a:spcPct val="100000"/>
              </a:lnSpc>
              <a:spcBef>
                <a:spcPts val="170"/>
              </a:spcBef>
            </a:pPr>
            <a:r>
              <a:rPr lang="es-ES" sz="1100" b="1" spc="25" dirty="0" smtClean="0">
                <a:latin typeface="Trebuchet MS" panose="020B0603020202020204" pitchFamily="34" charset="0"/>
                <a:cs typeface="Arial MT"/>
              </a:rPr>
              <a:t>L    </a:t>
            </a:r>
            <a:r>
              <a:rPr lang="es-ES" sz="1100" b="1" spc="25" dirty="0">
                <a:latin typeface="Trebuchet MS" panose="020B0603020202020204" pitchFamily="34" charset="0"/>
                <a:cs typeface="Arial MT"/>
              </a:rPr>
              <a:t>Longitud de la línea</a:t>
            </a:r>
          </a:p>
          <a:p>
            <a:pPr marL="50800" algn="just">
              <a:lnSpc>
                <a:spcPct val="100000"/>
              </a:lnSpc>
              <a:spcBef>
                <a:spcPts val="170"/>
              </a:spcBef>
            </a:pPr>
            <a:r>
              <a:rPr lang="es-ES" sz="1100" b="1" spc="25" dirty="0">
                <a:latin typeface="Trebuchet MS" panose="020B0603020202020204" pitchFamily="34" charset="0"/>
                <a:cs typeface="Arial MT"/>
              </a:rPr>
              <a:t>a </a:t>
            </a:r>
            <a:r>
              <a:rPr lang="es-ES" sz="1100" b="1" spc="25" dirty="0" smtClean="0">
                <a:latin typeface="Trebuchet MS" panose="020B0603020202020204" pitchFamily="34" charset="0"/>
                <a:cs typeface="Arial MT"/>
              </a:rPr>
              <a:t>   Espaciado </a:t>
            </a:r>
            <a:r>
              <a:rPr lang="es-ES" sz="1100" b="1" spc="25" dirty="0">
                <a:latin typeface="Trebuchet MS" panose="020B0603020202020204" pitchFamily="34" charset="0"/>
                <a:cs typeface="Arial MT"/>
              </a:rPr>
              <a:t>entre líneas</a:t>
            </a:r>
          </a:p>
          <a:p>
            <a:pPr marL="50800" algn="just">
              <a:lnSpc>
                <a:spcPct val="100000"/>
              </a:lnSpc>
              <a:spcBef>
                <a:spcPts val="170"/>
              </a:spcBef>
            </a:pPr>
            <a:endParaRPr lang="es-ES" sz="1100" spc="25" dirty="0">
              <a:latin typeface="Trebuchet MS" panose="020B0603020202020204" pitchFamily="34" charset="0"/>
              <a:cs typeface="Arial MT"/>
            </a:endParaRPr>
          </a:p>
        </p:txBody>
      </p:sp>
      <p:pic>
        <p:nvPicPr>
          <p:cNvPr id="65" name="Imagen 64"/>
          <p:cNvPicPr>
            <a:picLocks noChangeAspect="1"/>
          </p:cNvPicPr>
          <p:nvPr/>
        </p:nvPicPr>
        <p:blipFill>
          <a:blip r:embed="rId2"/>
          <a:stretch>
            <a:fillRect/>
          </a:stretch>
        </p:blipFill>
        <p:spPr>
          <a:xfrm>
            <a:off x="4800600" y="229119"/>
            <a:ext cx="4114800" cy="4972729"/>
          </a:xfrm>
          <a:prstGeom prst="rect">
            <a:avLst/>
          </a:prstGeom>
        </p:spPr>
      </p:pic>
      <p:sp>
        <p:nvSpPr>
          <p:cNvPr id="66" name="Rectángulo 65"/>
          <p:cNvSpPr/>
          <p:nvPr/>
        </p:nvSpPr>
        <p:spPr>
          <a:xfrm>
            <a:off x="5257800" y="5201848"/>
            <a:ext cx="3657600" cy="430887"/>
          </a:xfrm>
          <a:prstGeom prst="rect">
            <a:avLst/>
          </a:prstGeom>
        </p:spPr>
        <p:txBody>
          <a:bodyPr wrap="square">
            <a:spAutoFit/>
          </a:bodyPr>
          <a:lstStyle/>
          <a:p>
            <a:pPr marL="50800" algn="ctr">
              <a:lnSpc>
                <a:spcPct val="100000"/>
              </a:lnSpc>
              <a:spcBef>
                <a:spcPts val="170"/>
              </a:spcBef>
            </a:pPr>
            <a:r>
              <a:rPr lang="es-ES" sz="1100" b="1" spc="25" dirty="0">
                <a:latin typeface="Trebuchet MS" panose="020B0603020202020204" pitchFamily="34" charset="0"/>
                <a:cs typeface="Arial MT"/>
              </a:rPr>
              <a:t>Figura 12.18: Factores m y n para el cálculo de la corriente de corta duración</a:t>
            </a:r>
            <a:endParaRPr lang="es-ES" sz="1100" b="1" dirty="0">
              <a:latin typeface="Trebuchet MS" panose="020B0603020202020204" pitchFamily="34" charset="0"/>
              <a:cs typeface="Arial MT"/>
            </a:endParaRPr>
          </a:p>
        </p:txBody>
      </p:sp>
      <p:pic>
        <p:nvPicPr>
          <p:cNvPr id="67" name="Imagen 66"/>
          <p:cNvPicPr>
            <a:picLocks noChangeAspect="1"/>
          </p:cNvPicPr>
          <p:nvPr/>
        </p:nvPicPr>
        <p:blipFill>
          <a:blip r:embed="rId3"/>
          <a:stretch>
            <a:fillRect/>
          </a:stretch>
        </p:blipFill>
        <p:spPr>
          <a:xfrm>
            <a:off x="304800" y="2000250"/>
            <a:ext cx="4495800" cy="247650"/>
          </a:xfrm>
          <a:prstGeom prst="rect">
            <a:avLst/>
          </a:prstGeom>
        </p:spPr>
      </p:pic>
      <p:pic>
        <p:nvPicPr>
          <p:cNvPr id="68" name="Imagen 67"/>
          <p:cNvPicPr>
            <a:picLocks noChangeAspect="1"/>
          </p:cNvPicPr>
          <p:nvPr/>
        </p:nvPicPr>
        <p:blipFill>
          <a:blip r:embed="rId4"/>
          <a:stretch>
            <a:fillRect/>
          </a:stretch>
        </p:blipFill>
        <p:spPr>
          <a:xfrm>
            <a:off x="1498304" y="3086100"/>
            <a:ext cx="3302296" cy="360000"/>
          </a:xfrm>
          <a:prstGeom prst="rect">
            <a:avLst/>
          </a:prstGeom>
        </p:spPr>
      </p:pic>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304800" y="443255"/>
            <a:ext cx="4343400" cy="5094985"/>
          </a:xfrm>
          <a:prstGeom prst="rect">
            <a:avLst/>
          </a:prstGeom>
        </p:spPr>
        <p:txBody>
          <a:bodyPr vert="horz" wrap="square" lIns="0" tIns="21590" rIns="0" bIns="0" rtlCol="0">
            <a:spAutoFit/>
          </a:bodyPr>
          <a:lstStyle/>
          <a:p>
            <a:pPr marL="50165" algn="just">
              <a:lnSpc>
                <a:spcPct val="100000"/>
              </a:lnSpc>
              <a:spcBef>
                <a:spcPts val="170"/>
              </a:spcBef>
            </a:pPr>
            <a:r>
              <a:rPr lang="es-ES" sz="1100" b="1" dirty="0">
                <a:latin typeface="Trebuchet MS" panose="020B0603020202020204" pitchFamily="34" charset="0"/>
                <a:cs typeface="Arial MT"/>
              </a:rPr>
              <a:t>l2.5 Ejemplos para el Cálculo de Corrientes de Cortocircuito</a:t>
            </a:r>
          </a:p>
          <a:p>
            <a:pPr marL="50165" algn="just">
              <a:lnSpc>
                <a:spcPct val="100000"/>
              </a:lnSpc>
              <a:spcBef>
                <a:spcPts val="170"/>
              </a:spcBef>
            </a:pPr>
            <a:endParaRPr lang="es-ES" sz="1100" dirty="0">
              <a:latin typeface="Trebuchet MS" panose="020B0603020202020204" pitchFamily="34" charset="0"/>
              <a:cs typeface="Arial MT"/>
            </a:endParaRPr>
          </a:p>
          <a:p>
            <a:pPr marL="50165" algn="just">
              <a:lnSpc>
                <a:spcPct val="100000"/>
              </a:lnSpc>
              <a:spcBef>
                <a:spcPts val="170"/>
              </a:spcBef>
            </a:pPr>
            <a:r>
              <a:rPr lang="es-ES" sz="1100" b="1" dirty="0">
                <a:latin typeface="Trebuchet MS" panose="020B0603020202020204" pitchFamily="34" charset="0"/>
                <a:cs typeface="Arial MT"/>
              </a:rPr>
              <a:t>12.5.1 Ejemplo l: Cálculo de la corriente de cortocircuito en un sistema de CC</a:t>
            </a:r>
          </a:p>
          <a:p>
            <a:pPr marL="50165" algn="just">
              <a:lnSpc>
                <a:spcPct val="100000"/>
              </a:lnSpc>
              <a:spcBef>
                <a:spcPts val="170"/>
              </a:spcBef>
            </a:pPr>
            <a:endParaRPr lang="es-ES" sz="1100" dirty="0">
              <a:latin typeface="Trebuchet MS" panose="020B0603020202020204" pitchFamily="34" charset="0"/>
              <a:cs typeface="Arial MT"/>
            </a:endParaRPr>
          </a:p>
          <a:p>
            <a:pPr marL="50165" algn="just">
              <a:lnSpc>
                <a:spcPct val="100000"/>
              </a:lnSpc>
              <a:spcBef>
                <a:spcPts val="170"/>
              </a:spcBef>
            </a:pPr>
            <a:r>
              <a:rPr lang="es-ES" sz="1100" dirty="0">
                <a:latin typeface="Trebuchet MS" panose="020B0603020202020204" pitchFamily="34" charset="0"/>
                <a:cs typeface="Arial MT"/>
              </a:rPr>
              <a:t>Con la ocurrencia de una falla, el equipo operativo conectado no está protegido térmicamente. Los componentes sensibles conectados a la línea (p. ej., iniciadores o placas de circuito impreso) están sujetos a altos valores de calor Joule. 6dado el sistema de la figura 12.19 con los siguientes datos</a:t>
            </a:r>
            <a:r>
              <a:rPr lang="es-ES" sz="1100" dirty="0" smtClean="0">
                <a:latin typeface="Trebuchet MS" panose="020B0603020202020204" pitchFamily="34" charset="0"/>
                <a:cs typeface="Arial MT"/>
              </a:rPr>
              <a:t>:</a:t>
            </a:r>
          </a:p>
          <a:p>
            <a:pPr marL="50165" algn="just">
              <a:lnSpc>
                <a:spcPct val="100000"/>
              </a:lnSpc>
              <a:spcBef>
                <a:spcPts val="170"/>
              </a:spcBef>
            </a:pPr>
            <a:endParaRPr lang="es-ES" sz="1100" dirty="0">
              <a:latin typeface="Trebuchet MS" panose="020B0603020202020204" pitchFamily="34" charset="0"/>
              <a:cs typeface="Arial MT"/>
            </a:endParaRPr>
          </a:p>
          <a:p>
            <a:pPr marL="50165" algn="just">
              <a:lnSpc>
                <a:spcPct val="100000"/>
              </a:lnSpc>
              <a:spcBef>
                <a:spcPts val="170"/>
              </a:spcBef>
            </a:pPr>
            <a:r>
              <a:rPr lang="es-ES" sz="1100" b="1" dirty="0">
                <a:latin typeface="Trebuchet MS" panose="020B0603020202020204" pitchFamily="34" charset="0"/>
                <a:cs typeface="Arial MT"/>
              </a:rPr>
              <a:t>Instalación: l1 = 20 m, 11 = 1,5 mm2 Cu </a:t>
            </a:r>
            <a:endParaRPr lang="es-ES" sz="1100" b="1" dirty="0" smtClean="0">
              <a:latin typeface="Trebuchet MS" panose="020B0603020202020204" pitchFamily="34" charset="0"/>
              <a:cs typeface="Arial MT"/>
            </a:endParaRPr>
          </a:p>
          <a:p>
            <a:pPr marL="50165" algn="just">
              <a:lnSpc>
                <a:spcPct val="100000"/>
              </a:lnSpc>
              <a:spcBef>
                <a:spcPts val="170"/>
              </a:spcBef>
            </a:pPr>
            <a:r>
              <a:rPr lang="es-ES" sz="1100" b="1" dirty="0" smtClean="0">
                <a:latin typeface="Trebuchet MS" panose="020B0603020202020204" pitchFamily="34" charset="0"/>
                <a:cs typeface="Arial MT"/>
              </a:rPr>
              <a:t>Iniciador</a:t>
            </a:r>
            <a:r>
              <a:rPr lang="es-ES" sz="1100" b="1" dirty="0">
                <a:latin typeface="Trebuchet MS" panose="020B0603020202020204" pitchFamily="34" charset="0"/>
                <a:cs typeface="Arial MT"/>
              </a:rPr>
              <a:t>: l2 = 2 m, 12 = 0,14 mm2 </a:t>
            </a:r>
            <a:r>
              <a:rPr lang="es-ES" sz="1100" b="1" dirty="0" smtClean="0">
                <a:latin typeface="Trebuchet MS" panose="020B0603020202020204" pitchFamily="34" charset="0"/>
                <a:cs typeface="Arial MT"/>
              </a:rPr>
              <a:t>Cu</a:t>
            </a:r>
          </a:p>
          <a:p>
            <a:pPr marL="50165" algn="just">
              <a:lnSpc>
                <a:spcPct val="100000"/>
              </a:lnSpc>
              <a:spcBef>
                <a:spcPts val="170"/>
              </a:spcBef>
            </a:pPr>
            <a:endParaRPr lang="es-ES" sz="1100" dirty="0">
              <a:latin typeface="Trebuchet MS" panose="020B0603020202020204" pitchFamily="34" charset="0"/>
              <a:cs typeface="Arial MT"/>
            </a:endParaRPr>
          </a:p>
          <a:p>
            <a:pPr marL="50165" algn="just">
              <a:lnSpc>
                <a:spcPct val="100000"/>
              </a:lnSpc>
              <a:spcBef>
                <a:spcPts val="170"/>
              </a:spcBef>
            </a:pPr>
            <a:r>
              <a:rPr lang="es-ES" sz="1100" dirty="0">
                <a:latin typeface="Trebuchet MS" panose="020B0603020202020204" pitchFamily="34" charset="0"/>
                <a:cs typeface="Arial MT"/>
              </a:rPr>
              <a:t>Comprobar la resistencia térmica del aislamiento de la línea de Cu de 0,14 mm2 en caso de avería</a:t>
            </a:r>
            <a:r>
              <a:rPr lang="es-ES" sz="1100" dirty="0" smtClean="0">
                <a:latin typeface="Trebuchet MS" panose="020B0603020202020204" pitchFamily="34" charset="0"/>
                <a:cs typeface="Arial MT"/>
              </a:rPr>
              <a:t>.</a:t>
            </a:r>
          </a:p>
          <a:p>
            <a:pPr marL="50165" algn="just">
              <a:lnSpc>
                <a:spcPct val="100000"/>
              </a:lnSpc>
              <a:spcBef>
                <a:spcPts val="170"/>
              </a:spcBef>
            </a:pPr>
            <a:endParaRPr lang="es-ES" sz="900" dirty="0" smtClean="0">
              <a:latin typeface="Trebuchet MS" panose="020B0603020202020204" pitchFamily="34" charset="0"/>
              <a:cs typeface="Arial MT"/>
            </a:endParaRPr>
          </a:p>
          <a:p>
            <a:pPr marL="50165" algn="just">
              <a:lnSpc>
                <a:spcPct val="100000"/>
              </a:lnSpc>
              <a:spcBef>
                <a:spcPts val="170"/>
              </a:spcBef>
            </a:pPr>
            <a:endParaRPr lang="es-ES" sz="900" dirty="0">
              <a:latin typeface="Trebuchet MS" panose="020B0603020202020204" pitchFamily="34" charset="0"/>
              <a:cs typeface="Arial MT"/>
            </a:endParaRPr>
          </a:p>
          <a:p>
            <a:pPr marL="50165" algn="just">
              <a:lnSpc>
                <a:spcPct val="100000"/>
              </a:lnSpc>
              <a:spcBef>
                <a:spcPts val="170"/>
              </a:spcBef>
            </a:pPr>
            <a:endParaRPr lang="es-ES" sz="900" dirty="0" smtClean="0">
              <a:latin typeface="Trebuchet MS" panose="020B0603020202020204" pitchFamily="34" charset="0"/>
              <a:cs typeface="Arial MT"/>
            </a:endParaRPr>
          </a:p>
          <a:p>
            <a:pPr marL="50165" algn="just">
              <a:lnSpc>
                <a:spcPct val="100000"/>
              </a:lnSpc>
              <a:spcBef>
                <a:spcPts val="170"/>
              </a:spcBef>
            </a:pPr>
            <a:endParaRPr lang="es-ES" sz="900" dirty="0">
              <a:latin typeface="Trebuchet MS" panose="020B0603020202020204" pitchFamily="34" charset="0"/>
              <a:cs typeface="Arial MT"/>
            </a:endParaRPr>
          </a:p>
          <a:p>
            <a:pPr marL="50165" algn="just">
              <a:lnSpc>
                <a:spcPct val="100000"/>
              </a:lnSpc>
              <a:spcBef>
                <a:spcPts val="170"/>
              </a:spcBef>
            </a:pPr>
            <a:endParaRPr lang="es-ES" sz="900" dirty="0" smtClean="0">
              <a:latin typeface="Trebuchet MS" panose="020B0603020202020204" pitchFamily="34" charset="0"/>
              <a:cs typeface="Arial MT"/>
            </a:endParaRPr>
          </a:p>
          <a:p>
            <a:pPr marL="50165" algn="just">
              <a:lnSpc>
                <a:spcPct val="100000"/>
              </a:lnSpc>
              <a:spcBef>
                <a:spcPts val="170"/>
              </a:spcBef>
            </a:pPr>
            <a:endParaRPr lang="es-ES" sz="900" dirty="0">
              <a:latin typeface="Trebuchet MS" panose="020B0603020202020204" pitchFamily="34" charset="0"/>
              <a:cs typeface="Arial MT"/>
            </a:endParaRPr>
          </a:p>
          <a:p>
            <a:pPr marL="50165" algn="just">
              <a:lnSpc>
                <a:spcPct val="100000"/>
              </a:lnSpc>
              <a:spcBef>
                <a:spcPts val="170"/>
              </a:spcBef>
            </a:pPr>
            <a:endParaRPr lang="es-ES" sz="900" dirty="0" smtClean="0">
              <a:latin typeface="Trebuchet MS" panose="020B0603020202020204" pitchFamily="34" charset="0"/>
              <a:cs typeface="Arial MT"/>
            </a:endParaRPr>
          </a:p>
          <a:p>
            <a:pPr marL="50165" algn="just">
              <a:lnSpc>
                <a:spcPct val="100000"/>
              </a:lnSpc>
              <a:spcBef>
                <a:spcPts val="170"/>
              </a:spcBef>
            </a:pPr>
            <a:endParaRPr lang="es-ES" sz="900" dirty="0">
              <a:latin typeface="Trebuchet MS" panose="020B0603020202020204" pitchFamily="34" charset="0"/>
              <a:cs typeface="Arial MT"/>
            </a:endParaRPr>
          </a:p>
          <a:p>
            <a:pPr marL="50165" algn="just">
              <a:lnSpc>
                <a:spcPct val="100000"/>
              </a:lnSpc>
              <a:spcBef>
                <a:spcPts val="170"/>
              </a:spcBef>
            </a:pPr>
            <a:endParaRPr lang="es-ES" sz="900" dirty="0" smtClean="0">
              <a:latin typeface="Trebuchet MS" panose="020B0603020202020204" pitchFamily="34" charset="0"/>
              <a:cs typeface="Arial MT"/>
            </a:endParaRPr>
          </a:p>
          <a:p>
            <a:pPr marL="50165" algn="just">
              <a:lnSpc>
                <a:spcPct val="100000"/>
              </a:lnSpc>
              <a:spcBef>
                <a:spcPts val="170"/>
              </a:spcBef>
            </a:pPr>
            <a:endParaRPr lang="es-ES" sz="900" dirty="0" smtClean="0">
              <a:latin typeface="Trebuchet MS" panose="020B0603020202020204" pitchFamily="34" charset="0"/>
              <a:cs typeface="Arial MT"/>
            </a:endParaRPr>
          </a:p>
          <a:p>
            <a:pPr marL="50165" algn="just">
              <a:lnSpc>
                <a:spcPct val="100000"/>
              </a:lnSpc>
              <a:spcBef>
                <a:spcPts val="170"/>
              </a:spcBef>
            </a:pPr>
            <a:endParaRPr lang="es-ES" sz="900" dirty="0">
              <a:latin typeface="Trebuchet MS" panose="020B0603020202020204" pitchFamily="34" charset="0"/>
              <a:cs typeface="Arial MT"/>
            </a:endParaRPr>
          </a:p>
          <a:p>
            <a:pPr marL="50165" algn="just">
              <a:lnSpc>
                <a:spcPct val="100000"/>
              </a:lnSpc>
              <a:spcBef>
                <a:spcPts val="170"/>
              </a:spcBef>
            </a:pPr>
            <a:endParaRPr lang="es-ES" sz="900" dirty="0" smtClean="0">
              <a:latin typeface="Trebuchet MS" panose="020B0603020202020204" pitchFamily="34" charset="0"/>
              <a:cs typeface="Arial MT"/>
            </a:endParaRPr>
          </a:p>
          <a:p>
            <a:pPr marL="50165" algn="just">
              <a:lnSpc>
                <a:spcPct val="100000"/>
              </a:lnSpc>
              <a:spcBef>
                <a:spcPts val="170"/>
              </a:spcBef>
            </a:pPr>
            <a:r>
              <a:rPr lang="en-US" sz="900" b="1" dirty="0" err="1" smtClean="0">
                <a:latin typeface="Trebuchet MS" panose="020B0603020202020204" pitchFamily="34" charset="0"/>
                <a:cs typeface="Arial MT"/>
              </a:rPr>
              <a:t>Figura</a:t>
            </a:r>
            <a:r>
              <a:rPr lang="en-US" sz="900" b="1" dirty="0" smtClean="0">
                <a:latin typeface="Trebuchet MS" panose="020B0603020202020204" pitchFamily="34" charset="0"/>
                <a:cs typeface="Arial MT"/>
              </a:rPr>
              <a:t> 12.19</a:t>
            </a:r>
            <a:r>
              <a:rPr lang="en-US" sz="900" b="1" dirty="0">
                <a:latin typeface="Trebuchet MS" panose="020B0603020202020204" pitchFamily="34" charset="0"/>
                <a:cs typeface="Arial MT"/>
              </a:rPr>
              <a:t>: </a:t>
            </a:r>
            <a:r>
              <a:rPr lang="en-US" sz="900" b="1" dirty="0" err="1">
                <a:latin typeface="Trebuchet MS" panose="020B0603020202020204" pitchFamily="34" charset="0"/>
                <a:cs typeface="Arial MT"/>
              </a:rPr>
              <a:t>Diagrama</a:t>
            </a:r>
            <a:r>
              <a:rPr lang="en-US" sz="900" b="1" dirty="0">
                <a:latin typeface="Trebuchet MS" panose="020B0603020202020204" pitchFamily="34" charset="0"/>
                <a:cs typeface="Arial MT"/>
              </a:rPr>
              <a:t> de </a:t>
            </a:r>
            <a:r>
              <a:rPr lang="en-US" sz="900" b="1" dirty="0" err="1">
                <a:latin typeface="Trebuchet MS" panose="020B0603020202020204" pitchFamily="34" charset="0"/>
                <a:cs typeface="Arial MT"/>
              </a:rPr>
              <a:t>cableado</a:t>
            </a:r>
            <a:endParaRPr sz="900" b="1" dirty="0">
              <a:latin typeface="Trebuchet MS" panose="020B0603020202020204" pitchFamily="34" charset="0"/>
              <a:cs typeface="Arial MT"/>
            </a:endParaRPr>
          </a:p>
        </p:txBody>
      </p:sp>
      <p:pic>
        <p:nvPicPr>
          <p:cNvPr id="21" name="Imagen 20"/>
          <p:cNvPicPr>
            <a:picLocks noChangeAspect="1"/>
          </p:cNvPicPr>
          <p:nvPr/>
        </p:nvPicPr>
        <p:blipFill>
          <a:blip r:embed="rId2"/>
          <a:stretch>
            <a:fillRect/>
          </a:stretch>
        </p:blipFill>
        <p:spPr>
          <a:xfrm>
            <a:off x="1371600" y="3467100"/>
            <a:ext cx="1676400" cy="1905000"/>
          </a:xfrm>
          <a:prstGeom prst="rect">
            <a:avLst/>
          </a:prstGeom>
        </p:spPr>
      </p:pic>
      <p:sp>
        <p:nvSpPr>
          <p:cNvPr id="22" name="object 12"/>
          <p:cNvSpPr txBox="1"/>
          <p:nvPr/>
        </p:nvSpPr>
        <p:spPr>
          <a:xfrm>
            <a:off x="4724400" y="342900"/>
            <a:ext cx="4190999" cy="5205912"/>
          </a:xfrm>
          <a:prstGeom prst="rect">
            <a:avLst/>
          </a:prstGeom>
        </p:spPr>
        <p:txBody>
          <a:bodyPr vert="horz" wrap="square" lIns="0" tIns="12065" rIns="0" bIns="0" rtlCol="0">
            <a:spAutoFit/>
          </a:bodyPr>
          <a:lstStyle/>
          <a:p>
            <a:pPr marR="5080" algn="just">
              <a:lnSpc>
                <a:spcPct val="110800"/>
              </a:lnSpc>
              <a:spcBef>
                <a:spcPts val="800"/>
              </a:spcBef>
            </a:pPr>
            <a:r>
              <a:rPr lang="es-ES" sz="1100" spc="-10" dirty="0">
                <a:latin typeface="Trebuchet MS" panose="020B0603020202020204" pitchFamily="34" charset="0"/>
                <a:cs typeface="Arial MT"/>
              </a:rPr>
              <a:t>Cálculo de la resistencia de bucle con el uso de un C 6 A (las resistencias internas de la fuente de alimentación (aprox. 50 </a:t>
            </a:r>
            <a:r>
              <a:rPr lang="es-ES" sz="1100" spc="-10" dirty="0" err="1">
                <a:latin typeface="Trebuchet MS" panose="020B0603020202020204" pitchFamily="34" charset="0"/>
                <a:cs typeface="Arial MT"/>
              </a:rPr>
              <a:t>mΩ</a:t>
            </a:r>
            <a:r>
              <a:rPr lang="es-ES" sz="1100" spc="-10" dirty="0">
                <a:latin typeface="Trebuchet MS" panose="020B0603020202020204" pitchFamily="34" charset="0"/>
                <a:cs typeface="Arial MT"/>
              </a:rPr>
              <a:t>) y el dispositivo de protección contra </a:t>
            </a:r>
            <a:r>
              <a:rPr lang="es-ES" sz="1100" spc="-10" dirty="0" err="1">
                <a:latin typeface="Trebuchet MS" panose="020B0603020202020204" pitchFamily="34" charset="0"/>
                <a:cs typeface="Arial MT"/>
              </a:rPr>
              <a:t>sobrecorriente</a:t>
            </a:r>
            <a:r>
              <a:rPr lang="es-ES" sz="1100" spc="-10" dirty="0">
                <a:latin typeface="Trebuchet MS" panose="020B0603020202020204" pitchFamily="34" charset="0"/>
                <a:cs typeface="Arial MT"/>
              </a:rPr>
              <a:t> (55 </a:t>
            </a:r>
            <a:r>
              <a:rPr lang="es-ES" sz="1100" spc="-10" dirty="0" err="1">
                <a:latin typeface="Trebuchet MS" panose="020B0603020202020204" pitchFamily="34" charset="0"/>
                <a:cs typeface="Arial MT"/>
              </a:rPr>
              <a:t>mΩ</a:t>
            </a:r>
            <a:r>
              <a:rPr lang="es-ES" sz="1100" spc="-10" dirty="0">
                <a:latin typeface="Trebuchet MS" panose="020B0603020202020204" pitchFamily="34" charset="0"/>
                <a:cs typeface="Arial MT"/>
              </a:rPr>
              <a:t>) pueden despreciarse) dispositivo de protección contra </a:t>
            </a:r>
            <a:r>
              <a:rPr lang="es-ES" sz="1100" spc="-10" dirty="0" err="1">
                <a:latin typeface="Trebuchet MS" panose="020B0603020202020204" pitchFamily="34" charset="0"/>
                <a:cs typeface="Arial MT"/>
              </a:rPr>
              <a:t>sobrecorriente</a:t>
            </a:r>
            <a:r>
              <a:rPr lang="es-ES" sz="1100" spc="-10" dirty="0">
                <a:latin typeface="Trebuchet MS" panose="020B0603020202020204" pitchFamily="34" charset="0"/>
                <a:cs typeface="Arial MT"/>
              </a:rPr>
              <a:t>:</a:t>
            </a:r>
          </a:p>
          <a:p>
            <a:pPr marR="5080" algn="just">
              <a:lnSpc>
                <a:spcPct val="110800"/>
              </a:lnSpc>
              <a:spcBef>
                <a:spcPts val="800"/>
              </a:spcBef>
            </a:pPr>
            <a:endParaRPr lang="es-ES" sz="1100" spc="-10" dirty="0" smtClean="0">
              <a:latin typeface="Trebuchet MS" panose="020B0603020202020204" pitchFamily="34" charset="0"/>
              <a:cs typeface="Arial MT"/>
            </a:endParaRPr>
          </a:p>
          <a:p>
            <a:pPr marR="5080" algn="just">
              <a:lnSpc>
                <a:spcPct val="110800"/>
              </a:lnSpc>
              <a:spcBef>
                <a:spcPts val="800"/>
              </a:spcBef>
            </a:pPr>
            <a:endParaRPr lang="es-ES" sz="1100" spc="-10" dirty="0">
              <a:latin typeface="Trebuchet MS" panose="020B0603020202020204" pitchFamily="34" charset="0"/>
              <a:cs typeface="Arial MT"/>
            </a:endParaRPr>
          </a:p>
          <a:p>
            <a:pPr marR="5080" algn="just">
              <a:lnSpc>
                <a:spcPct val="110800"/>
              </a:lnSpc>
              <a:spcBef>
                <a:spcPts val="800"/>
              </a:spcBef>
            </a:pPr>
            <a:endParaRPr lang="es-ES" sz="1100" spc="-10" dirty="0" smtClean="0">
              <a:latin typeface="Trebuchet MS" panose="020B0603020202020204" pitchFamily="34" charset="0"/>
              <a:cs typeface="Arial MT"/>
            </a:endParaRPr>
          </a:p>
          <a:p>
            <a:pPr marR="5080" algn="just">
              <a:lnSpc>
                <a:spcPct val="110800"/>
              </a:lnSpc>
              <a:spcBef>
                <a:spcPts val="800"/>
              </a:spcBef>
            </a:pPr>
            <a:endParaRPr lang="es-ES" sz="1100" spc="-10" dirty="0" smtClean="0">
              <a:latin typeface="Trebuchet MS" panose="020B0603020202020204" pitchFamily="34" charset="0"/>
              <a:cs typeface="Arial MT"/>
            </a:endParaRPr>
          </a:p>
          <a:p>
            <a:pPr marR="5080" algn="just">
              <a:lnSpc>
                <a:spcPct val="110800"/>
              </a:lnSpc>
              <a:spcBef>
                <a:spcPts val="800"/>
              </a:spcBef>
            </a:pPr>
            <a:r>
              <a:rPr lang="es-ES" sz="1100" spc="-10" dirty="0" smtClean="0">
                <a:latin typeface="Trebuchet MS" panose="020B0603020202020204" pitchFamily="34" charset="0"/>
                <a:cs typeface="Arial MT"/>
              </a:rPr>
              <a:t>Para </a:t>
            </a:r>
            <a:r>
              <a:rPr lang="es-ES" sz="1100" spc="-10" dirty="0">
                <a:latin typeface="Trebuchet MS" panose="020B0603020202020204" pitchFamily="34" charset="0"/>
                <a:cs typeface="Arial MT"/>
              </a:rPr>
              <a:t>una temperatura de línea de </a:t>
            </a:r>
            <a:r>
              <a:rPr lang="es-ES" sz="1100" spc="-10" dirty="0" smtClean="0">
                <a:latin typeface="Trebuchet MS" panose="020B0603020202020204" pitchFamily="34" charset="0"/>
                <a:cs typeface="Arial MT"/>
              </a:rPr>
              <a:t>80 </a:t>
            </a:r>
            <a:r>
              <a:rPr lang="es-ES" sz="1100" spc="-10" dirty="0">
                <a:latin typeface="Trebuchet MS" panose="020B0603020202020204" pitchFamily="34" charset="0"/>
                <a:cs typeface="Arial MT"/>
              </a:rPr>
              <a:t>°C (</a:t>
            </a:r>
            <a:r>
              <a:rPr lang="es-ES" sz="1100" spc="-10" dirty="0" smtClean="0">
                <a:latin typeface="Trebuchet MS" panose="020B0603020202020204" pitchFamily="34" charset="0"/>
                <a:cs typeface="Arial MT"/>
              </a:rPr>
              <a:t>como </a:t>
            </a:r>
            <a:r>
              <a:rPr lang="es-ES" sz="1100" spc="-10" dirty="0">
                <a:latin typeface="Trebuchet MS" panose="020B0603020202020204" pitchFamily="34" charset="0"/>
                <a:cs typeface="Arial MT"/>
              </a:rPr>
              <a:t>lo requiere IEC 60 909):</a:t>
            </a:r>
          </a:p>
          <a:p>
            <a:pPr marR="5080" algn="just">
              <a:lnSpc>
                <a:spcPct val="110800"/>
              </a:lnSpc>
              <a:spcBef>
                <a:spcPts val="800"/>
              </a:spcBef>
            </a:pPr>
            <a:r>
              <a:rPr lang="es-ES" sz="1100" spc="-10" dirty="0" smtClean="0">
                <a:latin typeface="Trebuchet MS" panose="020B0603020202020204" pitchFamily="34" charset="0"/>
                <a:cs typeface="Arial MT"/>
              </a:rPr>
              <a:t>Esto </a:t>
            </a:r>
            <a:r>
              <a:rPr lang="es-ES" sz="1100" spc="-10" dirty="0">
                <a:latin typeface="Trebuchet MS" panose="020B0603020202020204" pitchFamily="34" charset="0"/>
                <a:cs typeface="Arial MT"/>
              </a:rPr>
              <a:t>da como resultado una corriente de cortocircuito de</a:t>
            </a:r>
          </a:p>
          <a:p>
            <a:pPr marR="5080" algn="just">
              <a:lnSpc>
                <a:spcPct val="110800"/>
              </a:lnSpc>
              <a:spcBef>
                <a:spcPts val="800"/>
              </a:spcBef>
            </a:pPr>
            <a:endParaRPr lang="es-ES" sz="1100" spc="-10" dirty="0" smtClean="0">
              <a:latin typeface="Trebuchet MS" panose="020B0603020202020204" pitchFamily="34" charset="0"/>
              <a:cs typeface="Arial MT"/>
            </a:endParaRPr>
          </a:p>
          <a:p>
            <a:pPr marR="5080" algn="just">
              <a:lnSpc>
                <a:spcPct val="110800"/>
              </a:lnSpc>
              <a:spcBef>
                <a:spcPts val="800"/>
              </a:spcBef>
            </a:pPr>
            <a:endParaRPr lang="es-ES" sz="1100" spc="-10" dirty="0">
              <a:latin typeface="Trebuchet MS" panose="020B0603020202020204" pitchFamily="34" charset="0"/>
              <a:cs typeface="Arial MT"/>
            </a:endParaRPr>
          </a:p>
          <a:p>
            <a:pPr marR="5080" algn="just">
              <a:lnSpc>
                <a:spcPct val="110800"/>
              </a:lnSpc>
              <a:spcBef>
                <a:spcPts val="800"/>
              </a:spcBef>
            </a:pPr>
            <a:endParaRPr lang="es-ES" sz="1100" spc="-10" dirty="0" smtClean="0">
              <a:latin typeface="Trebuchet MS" panose="020B0603020202020204" pitchFamily="34" charset="0"/>
              <a:cs typeface="Arial MT"/>
            </a:endParaRPr>
          </a:p>
          <a:p>
            <a:pPr marR="5080" algn="just">
              <a:lnSpc>
                <a:spcPct val="110800"/>
              </a:lnSpc>
              <a:spcBef>
                <a:spcPts val="800"/>
              </a:spcBef>
            </a:pPr>
            <a:endParaRPr lang="es-ES" sz="1100" spc="-10" dirty="0">
              <a:latin typeface="Trebuchet MS" panose="020B0603020202020204" pitchFamily="34" charset="0"/>
              <a:cs typeface="Arial MT"/>
            </a:endParaRPr>
          </a:p>
          <a:p>
            <a:pPr marR="5080" algn="just">
              <a:lnSpc>
                <a:spcPct val="110800"/>
              </a:lnSpc>
              <a:spcBef>
                <a:spcPts val="800"/>
              </a:spcBef>
            </a:pPr>
            <a:endParaRPr lang="es-ES" sz="1100" spc="-10" dirty="0" smtClean="0">
              <a:latin typeface="Trebuchet MS" panose="020B0603020202020204" pitchFamily="34" charset="0"/>
              <a:cs typeface="Arial MT"/>
            </a:endParaRPr>
          </a:p>
          <a:p>
            <a:pPr marR="5080" algn="just">
              <a:lnSpc>
                <a:spcPct val="110800"/>
              </a:lnSpc>
              <a:spcBef>
                <a:spcPts val="800"/>
              </a:spcBef>
            </a:pPr>
            <a:endParaRPr lang="es-ES" sz="1100" spc="-10" dirty="0" smtClean="0">
              <a:latin typeface="Trebuchet MS" panose="020B0603020202020204" pitchFamily="34" charset="0"/>
              <a:cs typeface="Arial MT"/>
            </a:endParaRPr>
          </a:p>
          <a:p>
            <a:pPr marR="5080" algn="just">
              <a:lnSpc>
                <a:spcPct val="110800"/>
              </a:lnSpc>
              <a:spcBef>
                <a:spcPts val="800"/>
              </a:spcBef>
            </a:pPr>
            <a:r>
              <a:rPr lang="es-ES" sz="1100" spc="-10" dirty="0" smtClean="0">
                <a:latin typeface="Trebuchet MS" panose="020B0603020202020204" pitchFamily="34" charset="0"/>
                <a:cs typeface="Arial MT"/>
              </a:rPr>
              <a:t>De </a:t>
            </a:r>
            <a:r>
              <a:rPr lang="es-ES" sz="1100" spc="-10" dirty="0">
                <a:latin typeface="Trebuchet MS" panose="020B0603020202020204" pitchFamily="34" charset="0"/>
                <a:cs typeface="Arial MT"/>
              </a:rPr>
              <a:t>acuerdo con la Figura 7.12, </a:t>
            </a:r>
            <a:r>
              <a:rPr lang="es-ES" sz="1100" spc="-10" dirty="0" err="1">
                <a:latin typeface="Trebuchet MS" panose="020B0603020202020204" pitchFamily="34" charset="0"/>
                <a:cs typeface="Arial MT"/>
              </a:rPr>
              <a:t>ta</a:t>
            </a:r>
            <a:r>
              <a:rPr lang="es-ES" sz="1100" spc="-10" dirty="0">
                <a:latin typeface="Trebuchet MS" panose="020B0603020202020204" pitchFamily="34" charset="0"/>
                <a:cs typeface="Arial MT"/>
              </a:rPr>
              <a:t> = 18 </a:t>
            </a:r>
            <a:r>
              <a:rPr lang="es-ES" sz="1100" spc="-10" dirty="0" smtClean="0">
                <a:latin typeface="Trebuchet MS" panose="020B0603020202020204" pitchFamily="34" charset="0"/>
                <a:cs typeface="Arial MT"/>
              </a:rPr>
              <a:t>s. </a:t>
            </a:r>
            <a:r>
              <a:rPr lang="es-ES" sz="1100" spc="-10" dirty="0">
                <a:latin typeface="Trebuchet MS" panose="020B0603020202020204" pitchFamily="34" charset="0"/>
                <a:cs typeface="Arial MT"/>
              </a:rPr>
              <a:t>Dado que </a:t>
            </a:r>
            <a:r>
              <a:rPr lang="es-ES" sz="1100" spc="-10" dirty="0" err="1" smtClean="0">
                <a:latin typeface="Trebuchet MS" panose="020B0603020202020204" pitchFamily="34" charset="0"/>
                <a:cs typeface="Arial MT"/>
              </a:rPr>
              <a:t>tkacc›eptable</a:t>
            </a:r>
            <a:r>
              <a:rPr lang="es-ES" sz="1100" spc="-10" dirty="0" smtClean="0">
                <a:latin typeface="Trebuchet MS" panose="020B0603020202020204" pitchFamily="34" charset="0"/>
                <a:cs typeface="Arial MT"/>
              </a:rPr>
              <a:t> </a:t>
            </a:r>
            <a:r>
              <a:rPr lang="es-ES" sz="1100" spc="-10" dirty="0">
                <a:latin typeface="Trebuchet MS" panose="020B0603020202020204" pitchFamily="34" charset="0"/>
                <a:cs typeface="Arial MT"/>
              </a:rPr>
              <a:t>&lt; </a:t>
            </a:r>
            <a:r>
              <a:rPr lang="es-ES" sz="1100" spc="-10" dirty="0" err="1">
                <a:latin typeface="Trebuchet MS" panose="020B0603020202020204" pitchFamily="34" charset="0"/>
                <a:cs typeface="Arial MT"/>
              </a:rPr>
              <a:t>ta</a:t>
            </a:r>
            <a:r>
              <a:rPr lang="es-ES" sz="1100" spc="-10" dirty="0">
                <a:latin typeface="Trebuchet MS" panose="020B0603020202020204" pitchFamily="34" charset="0"/>
                <a:cs typeface="Arial MT"/>
              </a:rPr>
              <a:t>, la resistencia del aislamiento es inadecuada. </a:t>
            </a:r>
            <a:endParaRPr lang="es-ES" sz="1100" spc="-10" dirty="0" smtClean="0">
              <a:latin typeface="Trebuchet MS" panose="020B0603020202020204" pitchFamily="34" charset="0"/>
              <a:cs typeface="Arial MT"/>
            </a:endParaRPr>
          </a:p>
          <a:p>
            <a:pPr marR="5080" algn="just">
              <a:lnSpc>
                <a:spcPct val="110800"/>
              </a:lnSpc>
              <a:spcBef>
                <a:spcPts val="800"/>
              </a:spcBef>
            </a:pPr>
            <a:r>
              <a:rPr lang="es-ES" sz="1100" b="1" spc="-10" dirty="0" smtClean="0">
                <a:latin typeface="Trebuchet MS" panose="020B0603020202020204" pitchFamily="34" charset="0"/>
                <a:cs typeface="Arial MT"/>
              </a:rPr>
              <a:t>Solución</a:t>
            </a:r>
            <a:r>
              <a:rPr lang="es-ES" sz="1100" b="1" spc="-10" dirty="0">
                <a:latin typeface="Trebuchet MS" panose="020B0603020202020204" pitchFamily="34" charset="0"/>
                <a:cs typeface="Arial MT"/>
              </a:rPr>
              <a:t>: Reemplazar C6A por Z6A</a:t>
            </a:r>
            <a:r>
              <a:rPr lang="es-ES" sz="1100" b="1" spc="-10" dirty="0" smtClean="0">
                <a:latin typeface="Trebuchet MS" panose="020B0603020202020204" pitchFamily="34" charset="0"/>
                <a:cs typeface="Arial MT"/>
              </a:rPr>
              <a:t>.</a:t>
            </a:r>
            <a:endParaRPr lang="es-ES" sz="1100" b="1" spc="-10" dirty="0">
              <a:latin typeface="Trebuchet MS" panose="020B0603020202020204" pitchFamily="34" charset="0"/>
              <a:cs typeface="Arial MT"/>
            </a:endParaRPr>
          </a:p>
        </p:txBody>
      </p:sp>
      <p:pic>
        <p:nvPicPr>
          <p:cNvPr id="23" name="Imagen 22"/>
          <p:cNvPicPr>
            <a:picLocks noChangeAspect="1"/>
          </p:cNvPicPr>
          <p:nvPr/>
        </p:nvPicPr>
        <p:blipFill>
          <a:blip r:embed="rId3"/>
          <a:stretch>
            <a:fillRect/>
          </a:stretch>
        </p:blipFill>
        <p:spPr>
          <a:xfrm>
            <a:off x="5105400" y="1104899"/>
            <a:ext cx="3200400" cy="1219303"/>
          </a:xfrm>
          <a:prstGeom prst="rect">
            <a:avLst/>
          </a:prstGeom>
        </p:spPr>
      </p:pic>
      <p:pic>
        <p:nvPicPr>
          <p:cNvPr id="24" name="Imagen 23"/>
          <p:cNvPicPr>
            <a:picLocks noChangeAspect="1"/>
          </p:cNvPicPr>
          <p:nvPr/>
        </p:nvPicPr>
        <p:blipFill>
          <a:blip r:embed="rId4"/>
          <a:stretch>
            <a:fillRect/>
          </a:stretch>
        </p:blipFill>
        <p:spPr>
          <a:xfrm>
            <a:off x="5243512" y="2533650"/>
            <a:ext cx="2924175" cy="247650"/>
          </a:xfrm>
          <a:prstGeom prst="rect">
            <a:avLst/>
          </a:prstGeom>
        </p:spPr>
      </p:pic>
      <p:pic>
        <p:nvPicPr>
          <p:cNvPr id="25" name="Imagen 24"/>
          <p:cNvPicPr>
            <a:picLocks noChangeAspect="1"/>
          </p:cNvPicPr>
          <p:nvPr/>
        </p:nvPicPr>
        <p:blipFill>
          <a:blip r:embed="rId5"/>
          <a:stretch>
            <a:fillRect/>
          </a:stretch>
        </p:blipFill>
        <p:spPr>
          <a:xfrm>
            <a:off x="5329236" y="2990747"/>
            <a:ext cx="2752725" cy="1815896"/>
          </a:xfrm>
          <a:prstGeom prst="rect">
            <a:avLst/>
          </a:prstGeom>
        </p:spPr>
      </p:pic>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object 12"/>
          <p:cNvSpPr txBox="1"/>
          <p:nvPr/>
        </p:nvSpPr>
        <p:spPr>
          <a:xfrm>
            <a:off x="228601" y="342900"/>
            <a:ext cx="5105399" cy="1600951"/>
          </a:xfrm>
          <a:prstGeom prst="rect">
            <a:avLst/>
          </a:prstGeom>
        </p:spPr>
        <p:txBody>
          <a:bodyPr vert="horz" wrap="square" lIns="0" tIns="12065" rIns="0" bIns="0" rtlCol="0">
            <a:spAutoFit/>
          </a:bodyPr>
          <a:lstStyle/>
          <a:p>
            <a:pPr marR="5080" algn="just">
              <a:lnSpc>
                <a:spcPct val="110800"/>
              </a:lnSpc>
              <a:spcBef>
                <a:spcPts val="800"/>
              </a:spcBef>
            </a:pPr>
            <a:r>
              <a:rPr lang="es-ES" sz="1100" b="1" spc="-10" dirty="0" smtClean="0">
                <a:latin typeface="Trebuchet MS" panose="020B0603020202020204" pitchFamily="34" charset="0"/>
                <a:cs typeface="Arial MT"/>
              </a:rPr>
              <a:t>12.5.2   Ejemplo </a:t>
            </a:r>
            <a:r>
              <a:rPr lang="es-ES" sz="1100" b="1" spc="-10" dirty="0">
                <a:latin typeface="Trebuchet MS" panose="020B0603020202020204" pitchFamily="34" charset="0"/>
                <a:cs typeface="Arial MT"/>
              </a:rPr>
              <a:t>2: Cálculo de corrientes de cortocircuito en un sistema eléctrico de edificios</a:t>
            </a:r>
          </a:p>
          <a:p>
            <a:pPr marR="5080" algn="just">
              <a:lnSpc>
                <a:spcPct val="110800"/>
              </a:lnSpc>
              <a:spcBef>
                <a:spcPts val="800"/>
              </a:spcBef>
            </a:pPr>
            <a:r>
              <a:rPr lang="es-ES" sz="1100" spc="-10" dirty="0" smtClean="0">
                <a:latin typeface="Trebuchet MS" panose="020B0603020202020204" pitchFamily="34" charset="0"/>
                <a:cs typeface="Arial MT"/>
              </a:rPr>
              <a:t>En </a:t>
            </a:r>
            <a:r>
              <a:rPr lang="es-ES" sz="1100" spc="-10" dirty="0">
                <a:latin typeface="Trebuchet MS" panose="020B0603020202020204" pitchFamily="34" charset="0"/>
                <a:cs typeface="Arial MT"/>
              </a:rPr>
              <a:t>la instalación eléctrica de un edificio se conocen los siguientes datos (Figura 12.20). Calcule todas las corrientes de cortocircuito requeridas y verifique las condiciones de </a:t>
            </a:r>
            <a:r>
              <a:rPr lang="es-ES" sz="1100" spc="-10" dirty="0" smtClean="0">
                <a:latin typeface="Trebuchet MS" panose="020B0603020202020204" pitchFamily="34" charset="0"/>
                <a:cs typeface="Arial MT"/>
              </a:rPr>
              <a:t>apertura.</a:t>
            </a:r>
            <a:endParaRPr lang="es-ES" sz="1100" spc="-10" dirty="0">
              <a:latin typeface="Trebuchet MS" panose="020B0603020202020204" pitchFamily="34" charset="0"/>
              <a:cs typeface="Arial MT"/>
            </a:endParaRPr>
          </a:p>
          <a:p>
            <a:pPr marR="5080" algn="just">
              <a:lnSpc>
                <a:spcPct val="110800"/>
              </a:lnSpc>
              <a:spcBef>
                <a:spcPts val="800"/>
              </a:spcBef>
            </a:pPr>
            <a:r>
              <a:rPr lang="es-ES" sz="1100" b="1" spc="-10" dirty="0">
                <a:latin typeface="Trebuchet MS" panose="020B0603020202020204" pitchFamily="34" charset="0"/>
                <a:cs typeface="Arial MT"/>
              </a:rPr>
              <a:t>1. Cálculo de la corriente de cortocircuito unipolar</a:t>
            </a:r>
            <a:endParaRPr lang="en-US" sz="800" b="1" dirty="0">
              <a:latin typeface="Arial MT"/>
              <a:cs typeface="Arial MT"/>
            </a:endParaRPr>
          </a:p>
          <a:p>
            <a:pPr marL="277495" marR="5080" algn="just">
              <a:lnSpc>
                <a:spcPct val="110800"/>
              </a:lnSpc>
              <a:spcBef>
                <a:spcPts val="800"/>
              </a:spcBef>
            </a:pPr>
            <a:endParaRPr sz="900" dirty="0">
              <a:latin typeface="Arial MT"/>
              <a:cs typeface="Arial MT"/>
            </a:endParaRPr>
          </a:p>
        </p:txBody>
      </p:sp>
      <p:sp>
        <p:nvSpPr>
          <p:cNvPr id="2" name="Rectángulo 1"/>
          <p:cNvSpPr/>
          <p:nvPr/>
        </p:nvSpPr>
        <p:spPr>
          <a:xfrm>
            <a:off x="6248400" y="4772473"/>
            <a:ext cx="2614818" cy="261610"/>
          </a:xfrm>
          <a:prstGeom prst="rect">
            <a:avLst/>
          </a:prstGeom>
        </p:spPr>
        <p:txBody>
          <a:bodyPr wrap="none">
            <a:spAutoFit/>
          </a:bodyPr>
          <a:lstStyle/>
          <a:p>
            <a:r>
              <a:rPr lang="en-US" sz="1100" b="1" dirty="0" err="1">
                <a:latin typeface="Trebuchet MS" panose="020B0603020202020204" pitchFamily="34" charset="0"/>
              </a:rPr>
              <a:t>Figura</a:t>
            </a:r>
            <a:r>
              <a:rPr lang="en-US" sz="1100" b="1" dirty="0">
                <a:latin typeface="Trebuchet MS" panose="020B0603020202020204" pitchFamily="34" charset="0"/>
              </a:rPr>
              <a:t> </a:t>
            </a:r>
            <a:r>
              <a:rPr lang="en-US" sz="1100" b="1" dirty="0" smtClean="0">
                <a:latin typeface="Trebuchet MS" panose="020B0603020202020204" pitchFamily="34" charset="0"/>
              </a:rPr>
              <a:t>12.20</a:t>
            </a:r>
            <a:r>
              <a:rPr lang="en-US" sz="1100" b="1" dirty="0">
                <a:latin typeface="Trebuchet MS" panose="020B0603020202020204" pitchFamily="34" charset="0"/>
              </a:rPr>
              <a:t>: </a:t>
            </a:r>
            <a:r>
              <a:rPr lang="en-US" sz="1100" b="1" dirty="0" err="1">
                <a:latin typeface="Trebuchet MS" panose="020B0603020202020204" pitchFamily="34" charset="0"/>
              </a:rPr>
              <a:t>Instalación</a:t>
            </a:r>
            <a:r>
              <a:rPr lang="en-US" sz="1100" b="1" dirty="0">
                <a:latin typeface="Trebuchet MS" panose="020B0603020202020204" pitchFamily="34" charset="0"/>
              </a:rPr>
              <a:t> del </a:t>
            </a:r>
            <a:r>
              <a:rPr lang="en-US" sz="1100" b="1" dirty="0" err="1">
                <a:latin typeface="Trebuchet MS" panose="020B0603020202020204" pitchFamily="34" charset="0"/>
              </a:rPr>
              <a:t>edificio</a:t>
            </a:r>
            <a:endParaRPr lang="en-US" sz="1100" b="1" dirty="0">
              <a:latin typeface="Trebuchet MS" panose="020B0603020202020204" pitchFamily="34" charset="0"/>
            </a:endParaRPr>
          </a:p>
        </p:txBody>
      </p:sp>
      <p:pic>
        <p:nvPicPr>
          <p:cNvPr id="3" name="Imagen 2"/>
          <p:cNvPicPr>
            <a:picLocks noChangeAspect="1"/>
          </p:cNvPicPr>
          <p:nvPr/>
        </p:nvPicPr>
        <p:blipFill>
          <a:blip r:embed="rId2"/>
          <a:stretch>
            <a:fillRect/>
          </a:stretch>
        </p:blipFill>
        <p:spPr>
          <a:xfrm>
            <a:off x="304800" y="1729538"/>
            <a:ext cx="3048000" cy="428625"/>
          </a:xfrm>
          <a:prstGeom prst="rect">
            <a:avLst/>
          </a:prstGeom>
        </p:spPr>
      </p:pic>
      <p:pic>
        <p:nvPicPr>
          <p:cNvPr id="4" name="Imagen 3"/>
          <p:cNvPicPr>
            <a:picLocks noChangeAspect="1"/>
          </p:cNvPicPr>
          <p:nvPr/>
        </p:nvPicPr>
        <p:blipFill>
          <a:blip r:embed="rId3"/>
          <a:stretch>
            <a:fillRect/>
          </a:stretch>
        </p:blipFill>
        <p:spPr>
          <a:xfrm>
            <a:off x="6096000" y="192000"/>
            <a:ext cx="2858166" cy="4418099"/>
          </a:xfrm>
          <a:prstGeom prst="rect">
            <a:avLst/>
          </a:prstGeom>
        </p:spPr>
      </p:pic>
      <p:pic>
        <p:nvPicPr>
          <p:cNvPr id="5" name="Imagen 4"/>
          <p:cNvPicPr>
            <a:picLocks noChangeAspect="1"/>
          </p:cNvPicPr>
          <p:nvPr/>
        </p:nvPicPr>
        <p:blipFill>
          <a:blip r:embed="rId4"/>
          <a:stretch>
            <a:fillRect/>
          </a:stretch>
        </p:blipFill>
        <p:spPr>
          <a:xfrm>
            <a:off x="304800" y="2435855"/>
            <a:ext cx="3048000" cy="2990850"/>
          </a:xfrm>
          <a:prstGeom prst="rect">
            <a:avLst/>
          </a:prstGeom>
        </p:spPr>
      </p:pic>
      <p:pic>
        <p:nvPicPr>
          <p:cNvPr id="6" name="Imagen 5"/>
          <p:cNvPicPr>
            <a:picLocks noChangeAspect="1"/>
          </p:cNvPicPr>
          <p:nvPr/>
        </p:nvPicPr>
        <p:blipFill>
          <a:blip r:embed="rId5"/>
          <a:stretch>
            <a:fillRect/>
          </a:stretch>
        </p:blipFill>
        <p:spPr>
          <a:xfrm>
            <a:off x="3399502" y="1608452"/>
            <a:ext cx="2743200" cy="1654805"/>
          </a:xfrm>
          <a:prstGeom prst="rect">
            <a:avLst/>
          </a:prstGeom>
        </p:spPr>
      </p:pic>
      <p:sp>
        <p:nvSpPr>
          <p:cNvPr id="8" name="Rectángulo 7"/>
          <p:cNvSpPr/>
          <p:nvPr/>
        </p:nvSpPr>
        <p:spPr>
          <a:xfrm>
            <a:off x="3315929" y="3302328"/>
            <a:ext cx="4572000" cy="2292935"/>
          </a:xfrm>
          <a:prstGeom prst="rect">
            <a:avLst/>
          </a:prstGeom>
        </p:spPr>
        <p:txBody>
          <a:bodyPr>
            <a:spAutoFit/>
          </a:bodyPr>
          <a:lstStyle/>
          <a:p>
            <a:pPr algn="just"/>
            <a:r>
              <a:rPr lang="en-US" sz="1100" dirty="0" err="1">
                <a:latin typeface="Trebuchet MS" panose="020B0603020202020204" pitchFamily="34" charset="0"/>
              </a:rPr>
              <a:t>Evaluación</a:t>
            </a:r>
            <a:r>
              <a:rPr lang="en-US" sz="1100" dirty="0">
                <a:latin typeface="Trebuchet MS" panose="020B0603020202020204" pitchFamily="34" charset="0"/>
              </a:rPr>
              <a:t> de las </a:t>
            </a:r>
            <a:r>
              <a:rPr lang="en-US" sz="1100" dirty="0" err="1">
                <a:latin typeface="Trebuchet MS" panose="020B0603020202020204" pitchFamily="34" charset="0"/>
              </a:rPr>
              <a:t>condiciones</a:t>
            </a:r>
            <a:r>
              <a:rPr lang="en-US" sz="1100" dirty="0">
                <a:latin typeface="Trebuchet MS" panose="020B0603020202020204" pitchFamily="34" charset="0"/>
              </a:rPr>
              <a:t> de </a:t>
            </a:r>
            <a:r>
              <a:rPr lang="en-US" sz="1100" dirty="0" err="1" smtClean="0">
                <a:latin typeface="Trebuchet MS" panose="020B0603020202020204" pitchFamily="34" charset="0"/>
              </a:rPr>
              <a:t>apertura</a:t>
            </a:r>
            <a:endParaRPr lang="en-US" sz="1100" dirty="0">
              <a:latin typeface="Trebuchet MS" panose="020B0603020202020204" pitchFamily="34" charset="0"/>
            </a:endParaRPr>
          </a:p>
          <a:p>
            <a:pPr marL="228600" indent="-228600" algn="just">
              <a:buFont typeface="+mj-lt"/>
              <a:buAutoNum type="alphaLcParenR"/>
            </a:pPr>
            <a:r>
              <a:rPr lang="en-US" sz="1100" b="1" dirty="0" err="1">
                <a:latin typeface="Trebuchet MS" panose="020B0603020202020204" pitchFamily="34" charset="0"/>
              </a:rPr>
              <a:t>Conexión</a:t>
            </a:r>
            <a:r>
              <a:rPr lang="en-US" sz="1100" b="1" dirty="0">
                <a:latin typeface="Trebuchet MS" panose="020B0603020202020204" pitchFamily="34" charset="0"/>
              </a:rPr>
              <a:t> con </a:t>
            </a:r>
            <a:r>
              <a:rPr lang="en-US" sz="1100" b="1" dirty="0" err="1">
                <a:latin typeface="Trebuchet MS" panose="020B0603020202020204" pitchFamily="34" charset="0"/>
              </a:rPr>
              <a:t>característica</a:t>
            </a:r>
            <a:r>
              <a:rPr lang="en-US" sz="1100" b="1" dirty="0">
                <a:latin typeface="Trebuchet MS" panose="020B0603020202020204" pitchFamily="34" charset="0"/>
              </a:rPr>
              <a:t> </a:t>
            </a:r>
            <a:r>
              <a:rPr lang="en-US" sz="1100" b="1" dirty="0" smtClean="0">
                <a:latin typeface="Trebuchet MS" panose="020B0603020202020204" pitchFamily="34" charset="0"/>
              </a:rPr>
              <a:t>B</a:t>
            </a:r>
          </a:p>
          <a:p>
            <a:pPr algn="just"/>
            <a:r>
              <a:rPr lang="en-US" sz="1100" dirty="0" err="1" smtClean="0">
                <a:latin typeface="Trebuchet MS" panose="020B0603020202020204" pitchFamily="34" charset="0"/>
              </a:rPr>
              <a:t>Ia</a:t>
            </a:r>
            <a:r>
              <a:rPr lang="en-US" sz="1100" dirty="0" smtClean="0">
                <a:latin typeface="Trebuchet MS" panose="020B0603020202020204" pitchFamily="34" charset="0"/>
              </a:rPr>
              <a:t> </a:t>
            </a:r>
            <a:r>
              <a:rPr lang="en-US" sz="1100" dirty="0">
                <a:latin typeface="Trebuchet MS" panose="020B0603020202020204" pitchFamily="34" charset="0"/>
              </a:rPr>
              <a:t>= 5 In = 5 · 16 A = 80 A</a:t>
            </a:r>
          </a:p>
          <a:p>
            <a:pPr algn="just"/>
            <a:r>
              <a:rPr lang="en-US" sz="1100" dirty="0">
                <a:latin typeface="Trebuchet MS" panose="020B0603020202020204" pitchFamily="34" charset="0"/>
              </a:rPr>
              <a:t>Ik''1 = 151.2A</a:t>
            </a:r>
          </a:p>
          <a:p>
            <a:pPr algn="just"/>
            <a:r>
              <a:rPr lang="en-US" sz="1100" dirty="0">
                <a:latin typeface="Trebuchet MS" panose="020B0603020202020204" pitchFamily="34" charset="0"/>
              </a:rPr>
              <a:t>Ik''1 &gt; </a:t>
            </a:r>
            <a:r>
              <a:rPr lang="en-US" sz="1100" dirty="0" err="1">
                <a:latin typeface="Trebuchet MS" panose="020B0603020202020204" pitchFamily="34" charset="0"/>
              </a:rPr>
              <a:t>Ia</a:t>
            </a:r>
            <a:r>
              <a:rPr lang="en-US" sz="1100" dirty="0">
                <a:latin typeface="Trebuchet MS" panose="020B0603020202020204" pitchFamily="34" charset="0"/>
              </a:rPr>
              <a:t> </a:t>
            </a:r>
            <a:r>
              <a:rPr lang="en-US" sz="1100" dirty="0" err="1">
                <a:latin typeface="Trebuchet MS" panose="020B0603020202020204" pitchFamily="34" charset="0"/>
              </a:rPr>
              <a:t>satisfecho</a:t>
            </a:r>
            <a:endParaRPr lang="en-US" sz="1100" dirty="0">
              <a:latin typeface="Trebuchet MS" panose="020B0603020202020204" pitchFamily="34" charset="0"/>
            </a:endParaRPr>
          </a:p>
          <a:p>
            <a:pPr marL="228600" indent="-228600" algn="just">
              <a:buFont typeface="+mj-lt"/>
              <a:buAutoNum type="alphaLcParenR"/>
            </a:pPr>
            <a:r>
              <a:rPr lang="en-US" sz="1100" b="1" dirty="0" err="1" smtClean="0">
                <a:latin typeface="Trebuchet MS" panose="020B0603020202020204" pitchFamily="34" charset="0"/>
              </a:rPr>
              <a:t>Conexión</a:t>
            </a:r>
            <a:r>
              <a:rPr lang="en-US" sz="1100" b="1" dirty="0" smtClean="0">
                <a:latin typeface="Trebuchet MS" panose="020B0603020202020204" pitchFamily="34" charset="0"/>
              </a:rPr>
              <a:t> con </a:t>
            </a:r>
            <a:r>
              <a:rPr lang="en-US" sz="1100" b="1" dirty="0" err="1" smtClean="0">
                <a:latin typeface="Trebuchet MS" panose="020B0603020202020204" pitchFamily="34" charset="0"/>
              </a:rPr>
              <a:t>característica</a:t>
            </a:r>
            <a:r>
              <a:rPr lang="en-US" sz="1100" b="1" dirty="0" smtClean="0">
                <a:latin typeface="Trebuchet MS" panose="020B0603020202020204" pitchFamily="34" charset="0"/>
              </a:rPr>
              <a:t> C</a:t>
            </a:r>
          </a:p>
          <a:p>
            <a:pPr algn="just"/>
            <a:r>
              <a:rPr lang="en-US" sz="1100" dirty="0" smtClean="0">
                <a:latin typeface="Trebuchet MS" panose="020B0603020202020204" pitchFamily="34" charset="0"/>
              </a:rPr>
              <a:t> </a:t>
            </a:r>
            <a:r>
              <a:rPr lang="en-US" sz="1100" dirty="0" err="1" smtClean="0">
                <a:latin typeface="Trebuchet MS" panose="020B0603020202020204" pitchFamily="34" charset="0"/>
              </a:rPr>
              <a:t>Ia</a:t>
            </a:r>
            <a:r>
              <a:rPr lang="en-US" sz="1100" dirty="0" smtClean="0">
                <a:latin typeface="Trebuchet MS" panose="020B0603020202020204" pitchFamily="34" charset="0"/>
              </a:rPr>
              <a:t> = 10 In = 10 · 16 A = 160 A </a:t>
            </a:r>
          </a:p>
          <a:p>
            <a:pPr algn="just"/>
            <a:r>
              <a:rPr lang="en-US" sz="1100" dirty="0" smtClean="0">
                <a:latin typeface="Trebuchet MS" panose="020B0603020202020204" pitchFamily="34" charset="0"/>
              </a:rPr>
              <a:t>Ik</a:t>
            </a:r>
            <a:r>
              <a:rPr lang="en-US" sz="1100" dirty="0">
                <a:latin typeface="Trebuchet MS" panose="020B0603020202020204" pitchFamily="34" charset="0"/>
              </a:rPr>
              <a:t>''1 = 97,59 A</a:t>
            </a:r>
          </a:p>
          <a:p>
            <a:pPr algn="just"/>
            <a:r>
              <a:rPr lang="en-US" sz="1100" dirty="0">
                <a:latin typeface="Trebuchet MS" panose="020B0603020202020204" pitchFamily="34" charset="0"/>
              </a:rPr>
              <a:t>No se produce el </a:t>
            </a:r>
            <a:r>
              <a:rPr lang="en-US" sz="1100" dirty="0" err="1" smtClean="0">
                <a:latin typeface="Trebuchet MS" panose="020B0603020202020204" pitchFamily="34" charset="0"/>
              </a:rPr>
              <a:t>apertura</a:t>
            </a:r>
            <a:r>
              <a:rPr lang="en-US" sz="1100" dirty="0" smtClean="0">
                <a:latin typeface="Trebuchet MS" panose="020B0603020202020204" pitchFamily="34" charset="0"/>
              </a:rPr>
              <a:t>, </a:t>
            </a:r>
            <a:r>
              <a:rPr lang="en-US" sz="1100" dirty="0" err="1">
                <a:latin typeface="Trebuchet MS" panose="020B0603020202020204" pitchFamily="34" charset="0"/>
              </a:rPr>
              <a:t>ya</a:t>
            </a:r>
            <a:r>
              <a:rPr lang="en-US" sz="1100" dirty="0">
                <a:latin typeface="Trebuchet MS" panose="020B0603020202020204" pitchFamily="34" charset="0"/>
              </a:rPr>
              <a:t> que Ik''1 &lt; Ia.</a:t>
            </a:r>
          </a:p>
          <a:p>
            <a:pPr algn="just"/>
            <a:r>
              <a:rPr lang="en-US" sz="1100" dirty="0">
                <a:latin typeface="Trebuchet MS" panose="020B0603020202020204" pitchFamily="34" charset="0"/>
              </a:rPr>
              <a:t>Las </a:t>
            </a:r>
            <a:r>
              <a:rPr lang="en-US" sz="1100" dirty="0" err="1">
                <a:latin typeface="Trebuchet MS" panose="020B0603020202020204" pitchFamily="34" charset="0"/>
              </a:rPr>
              <a:t>siguientes</a:t>
            </a:r>
            <a:r>
              <a:rPr lang="en-US" sz="1100" dirty="0">
                <a:latin typeface="Trebuchet MS" panose="020B0603020202020204" pitchFamily="34" charset="0"/>
              </a:rPr>
              <a:t> </a:t>
            </a:r>
            <a:r>
              <a:rPr lang="en-US" sz="1100" dirty="0" err="1">
                <a:latin typeface="Trebuchet MS" panose="020B0603020202020204" pitchFamily="34" charset="0"/>
              </a:rPr>
              <a:t>medidas</a:t>
            </a:r>
            <a:r>
              <a:rPr lang="en-US" sz="1100" dirty="0">
                <a:latin typeface="Trebuchet MS" panose="020B0603020202020204" pitchFamily="34" charset="0"/>
              </a:rPr>
              <a:t> son </a:t>
            </a:r>
            <a:r>
              <a:rPr lang="en-US" sz="1100" dirty="0" err="1">
                <a:latin typeface="Trebuchet MS" panose="020B0603020202020204" pitchFamily="34" charset="0"/>
              </a:rPr>
              <a:t>posibles</a:t>
            </a:r>
            <a:r>
              <a:rPr lang="en-US" sz="1100" dirty="0">
                <a:latin typeface="Trebuchet MS" panose="020B0603020202020204" pitchFamily="34" charset="0"/>
              </a:rPr>
              <a:t>:</a:t>
            </a:r>
          </a:p>
          <a:p>
            <a:pPr marL="265113" indent="-265113" algn="just">
              <a:buFont typeface="Wingdings" panose="05000000000000000000" pitchFamily="2" charset="2"/>
              <a:buChar char="q"/>
            </a:pPr>
            <a:r>
              <a:rPr lang="en-US" sz="1100" b="1" dirty="0" err="1">
                <a:latin typeface="Trebuchet MS" panose="020B0603020202020204" pitchFamily="34" charset="0"/>
              </a:rPr>
              <a:t>Aumento</a:t>
            </a:r>
            <a:r>
              <a:rPr lang="en-US" sz="1100" b="1" dirty="0">
                <a:latin typeface="Trebuchet MS" panose="020B0603020202020204" pitchFamily="34" charset="0"/>
              </a:rPr>
              <a:t> de la </a:t>
            </a:r>
            <a:r>
              <a:rPr lang="en-US" sz="1100" b="1" dirty="0" err="1">
                <a:latin typeface="Trebuchet MS" panose="020B0603020202020204" pitchFamily="34" charset="0"/>
              </a:rPr>
              <a:t>sección</a:t>
            </a:r>
            <a:r>
              <a:rPr lang="en-US" sz="1100" b="1" dirty="0">
                <a:latin typeface="Trebuchet MS" panose="020B0603020202020204" pitchFamily="34" charset="0"/>
              </a:rPr>
              <a:t> transversal</a:t>
            </a:r>
          </a:p>
          <a:p>
            <a:pPr marL="265113" indent="-265113" algn="just">
              <a:buFont typeface="Wingdings" panose="05000000000000000000" pitchFamily="2" charset="2"/>
              <a:buChar char="q"/>
            </a:pPr>
            <a:r>
              <a:rPr lang="en-US" sz="1100" b="1" dirty="0" err="1">
                <a:latin typeface="Trebuchet MS" panose="020B0603020202020204" pitchFamily="34" charset="0"/>
              </a:rPr>
              <a:t>Instalación</a:t>
            </a:r>
            <a:r>
              <a:rPr lang="en-US" sz="1100" b="1" dirty="0">
                <a:latin typeface="Trebuchet MS" panose="020B0603020202020204" pitchFamily="34" charset="0"/>
              </a:rPr>
              <a:t> de un RCD</a:t>
            </a:r>
          </a:p>
          <a:p>
            <a:pPr marL="265113" indent="-265113" algn="just">
              <a:buFont typeface="Wingdings" panose="05000000000000000000" pitchFamily="2" charset="2"/>
              <a:buChar char="q"/>
            </a:pPr>
            <a:r>
              <a:rPr lang="en-US" sz="1100" b="1" dirty="0" err="1">
                <a:latin typeface="Trebuchet MS" panose="020B0603020202020204" pitchFamily="34" charset="0"/>
              </a:rPr>
              <a:t>Limitación</a:t>
            </a:r>
            <a:r>
              <a:rPr lang="en-US" sz="1100" b="1" dirty="0">
                <a:latin typeface="Trebuchet MS" panose="020B0603020202020204" pitchFamily="34" charset="0"/>
              </a:rPr>
              <a:t> de la </a:t>
            </a:r>
            <a:r>
              <a:rPr lang="en-US" sz="1100" b="1" dirty="0" err="1">
                <a:latin typeface="Trebuchet MS" panose="020B0603020202020204" pitchFamily="34" charset="0"/>
              </a:rPr>
              <a:t>longitud</a:t>
            </a:r>
            <a:r>
              <a:rPr lang="en-US" sz="1100" b="1" dirty="0">
                <a:latin typeface="Trebuchet MS" panose="020B0603020202020204" pitchFamily="34" charset="0"/>
              </a:rPr>
              <a:t> de la </a:t>
            </a:r>
            <a:r>
              <a:rPr lang="en-US" sz="1100" b="1" dirty="0" err="1">
                <a:latin typeface="Trebuchet MS" panose="020B0603020202020204" pitchFamily="34" charset="0"/>
              </a:rPr>
              <a:t>línea</a:t>
            </a:r>
            <a:r>
              <a:rPr lang="en-US" sz="1100" dirty="0">
                <a:latin typeface="Trebuchet MS" panose="020B0603020202020204" pitchFamily="34" charset="0"/>
              </a:rPr>
              <a:t>.</a:t>
            </a:r>
          </a:p>
        </p:txBody>
      </p:sp>
    </p:spTree>
    <p:extLst>
      <p:ext uri="{BB962C8B-B14F-4D97-AF65-F5344CB8AC3E}">
        <p14:creationId xmlns:p14="http://schemas.microsoft.com/office/powerpoint/2010/main" val="2059520155"/>
      </p:ext>
    </p:extLst>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object 31"/>
          <p:cNvSpPr txBox="1"/>
          <p:nvPr/>
        </p:nvSpPr>
        <p:spPr>
          <a:xfrm>
            <a:off x="285720" y="214294"/>
            <a:ext cx="8572560" cy="1719702"/>
          </a:xfrm>
          <a:prstGeom prst="rect">
            <a:avLst/>
          </a:prstGeom>
        </p:spPr>
        <p:txBody>
          <a:bodyPr vert="horz" wrap="square" lIns="0" tIns="26670" rIns="0" bIns="0" rtlCol="0">
            <a:spAutoFit/>
          </a:bodyPr>
          <a:lstStyle/>
          <a:p>
            <a:pPr marL="50800">
              <a:lnSpc>
                <a:spcPct val="100000"/>
              </a:lnSpc>
              <a:spcBef>
                <a:spcPts val="5"/>
              </a:spcBef>
            </a:pPr>
            <a:r>
              <a:rPr lang="es-AR" sz="1100" b="1" spc="-50" dirty="0" smtClean="0">
                <a:latin typeface="Trebuchet MS" pitchFamily="34" charset="0"/>
                <a:cs typeface="Trebuchet MS"/>
              </a:rPr>
              <a:t>12.5.3     Ejemplo 3: Dimensionamiento de un cable de salida</a:t>
            </a:r>
          </a:p>
          <a:p>
            <a:pPr marL="50800">
              <a:lnSpc>
                <a:spcPct val="100000"/>
              </a:lnSpc>
              <a:spcBef>
                <a:spcPts val="5"/>
              </a:spcBef>
            </a:pPr>
            <a:endParaRPr lang="es-AR" sz="1100" spc="-50" dirty="0" smtClean="0">
              <a:latin typeface="Trebuchet MS" pitchFamily="34" charset="0"/>
              <a:cs typeface="Trebuchet MS"/>
            </a:endParaRPr>
          </a:p>
          <a:p>
            <a:pPr marL="50800">
              <a:lnSpc>
                <a:spcPct val="100000"/>
              </a:lnSpc>
              <a:spcBef>
                <a:spcPts val="5"/>
              </a:spcBef>
            </a:pPr>
            <a:r>
              <a:rPr lang="es-AR" sz="1100" spc="-50" dirty="0" smtClean="0">
                <a:latin typeface="Trebuchet MS" pitchFamily="34" charset="0"/>
                <a:cs typeface="Trebuchet MS"/>
              </a:rPr>
              <a:t>Una carga está conectada a través de una línea aérea que tiene los siguientes datos a un transformador:</a:t>
            </a:r>
          </a:p>
          <a:p>
            <a:pPr marL="50800">
              <a:lnSpc>
                <a:spcPct val="100000"/>
              </a:lnSpc>
              <a:spcBef>
                <a:spcPts val="5"/>
              </a:spcBef>
            </a:pPr>
            <a:r>
              <a:rPr lang="es-AR" sz="1100" spc="-50" dirty="0" smtClean="0">
                <a:latin typeface="Trebuchet MS" pitchFamily="34" charset="0"/>
                <a:cs typeface="Trebuchet MS"/>
              </a:rPr>
              <a:t>Datos de la red:</a:t>
            </a:r>
          </a:p>
          <a:p>
            <a:pPr marL="50800">
              <a:lnSpc>
                <a:spcPct val="100000"/>
              </a:lnSpc>
              <a:spcBef>
                <a:spcPts val="5"/>
              </a:spcBef>
            </a:pPr>
            <a:r>
              <a:rPr lang="es-AR" sz="1100" spc="-50" dirty="0" err="1" smtClean="0">
                <a:latin typeface="Trebuchet MS" pitchFamily="34" charset="0"/>
                <a:cs typeface="Trebuchet MS"/>
              </a:rPr>
              <a:t>SrT</a:t>
            </a:r>
            <a:r>
              <a:rPr lang="es-AR" sz="1100" spc="-50" dirty="0" smtClean="0">
                <a:latin typeface="Trebuchet MS" pitchFamily="34" charset="0"/>
                <a:cs typeface="Trebuchet MS"/>
              </a:rPr>
              <a:t> = 400 </a:t>
            </a:r>
            <a:r>
              <a:rPr lang="es-AR" sz="1100" spc="-50" dirty="0" err="1" smtClean="0">
                <a:latin typeface="Trebuchet MS" pitchFamily="34" charset="0"/>
                <a:cs typeface="Trebuchet MS"/>
              </a:rPr>
              <a:t>kVA</a:t>
            </a:r>
            <a:endParaRPr lang="es-AR" sz="1100" spc="-50" dirty="0" smtClean="0">
              <a:latin typeface="Trebuchet MS" pitchFamily="34" charset="0"/>
              <a:cs typeface="Trebuchet MS"/>
            </a:endParaRPr>
          </a:p>
          <a:p>
            <a:pPr marL="50800">
              <a:lnSpc>
                <a:spcPct val="100000"/>
              </a:lnSpc>
              <a:spcBef>
                <a:spcPts val="5"/>
              </a:spcBef>
            </a:pPr>
            <a:r>
              <a:rPr lang="es-AR" sz="1100" spc="-50" dirty="0" smtClean="0">
                <a:latin typeface="Trebuchet MS" pitchFamily="34" charset="0"/>
                <a:cs typeface="Trebuchet MS"/>
              </a:rPr>
              <a:t>µ</a:t>
            </a:r>
            <a:r>
              <a:rPr lang="es-AR" sz="1100" spc="-50" dirty="0" err="1" smtClean="0">
                <a:latin typeface="Trebuchet MS" pitchFamily="34" charset="0"/>
                <a:cs typeface="Trebuchet MS"/>
              </a:rPr>
              <a:t>kr</a:t>
            </a:r>
            <a:r>
              <a:rPr lang="es-AR" sz="1100" spc="-50" dirty="0" smtClean="0">
                <a:latin typeface="Trebuchet MS" pitchFamily="34" charset="0"/>
                <a:cs typeface="Trebuchet MS"/>
              </a:rPr>
              <a:t> = 4%</a:t>
            </a:r>
          </a:p>
          <a:p>
            <a:pPr marL="50800">
              <a:lnSpc>
                <a:spcPct val="100000"/>
              </a:lnSpc>
              <a:spcBef>
                <a:spcPts val="5"/>
              </a:spcBef>
            </a:pPr>
            <a:r>
              <a:rPr lang="es-AR" sz="1100" spc="-50" dirty="0" smtClean="0">
                <a:latin typeface="Trebuchet MS" pitchFamily="34" charset="0"/>
                <a:cs typeface="Trebuchet MS"/>
              </a:rPr>
              <a:t>S = 4 x 50 mm cobre</a:t>
            </a:r>
          </a:p>
          <a:p>
            <a:pPr marL="50800">
              <a:lnSpc>
                <a:spcPct val="100000"/>
              </a:lnSpc>
              <a:spcBef>
                <a:spcPts val="5"/>
              </a:spcBef>
            </a:pPr>
            <a:r>
              <a:rPr lang="es-AR" sz="1100" spc="-50" dirty="0" smtClean="0">
                <a:latin typeface="Trebuchet MS" pitchFamily="34" charset="0"/>
                <a:cs typeface="Trebuchet MS"/>
              </a:rPr>
              <a:t>l = 700 m</a:t>
            </a:r>
          </a:p>
          <a:p>
            <a:pPr marL="50800">
              <a:lnSpc>
                <a:spcPct val="100000"/>
              </a:lnSpc>
              <a:spcBef>
                <a:spcPts val="5"/>
              </a:spcBef>
            </a:pPr>
            <a:endParaRPr lang="es-AR" sz="1100" spc="-50" dirty="0" smtClean="0">
              <a:latin typeface="Trebuchet MS" pitchFamily="34" charset="0"/>
              <a:cs typeface="Trebuchet MS"/>
            </a:endParaRPr>
          </a:p>
          <a:p>
            <a:pPr marL="50800">
              <a:lnSpc>
                <a:spcPct val="100000"/>
              </a:lnSpc>
              <a:spcBef>
                <a:spcPts val="5"/>
              </a:spcBef>
            </a:pPr>
            <a:r>
              <a:rPr lang="es-AR" sz="1100" b="1" spc="-50" dirty="0" smtClean="0">
                <a:latin typeface="Trebuchet MS" pitchFamily="34" charset="0"/>
                <a:cs typeface="Trebuchet MS"/>
              </a:rPr>
              <a:t>1. Calcule la corriente de cortocircuito unipolar:</a:t>
            </a:r>
            <a:endParaRPr sz="900" b="1" dirty="0">
              <a:latin typeface="Arial MT"/>
              <a:cs typeface="Arial MT"/>
            </a:endParaRPr>
          </a:p>
        </p:txBody>
      </p:sp>
      <p:pic>
        <p:nvPicPr>
          <p:cNvPr id="1026" name="Picture 2"/>
          <p:cNvPicPr>
            <a:picLocks noChangeAspect="1" noChangeArrowheads="1"/>
          </p:cNvPicPr>
          <p:nvPr/>
        </p:nvPicPr>
        <p:blipFill>
          <a:blip r:embed="rId2"/>
          <a:srcRect/>
          <a:stretch>
            <a:fillRect/>
          </a:stretch>
        </p:blipFill>
        <p:spPr bwMode="auto">
          <a:xfrm>
            <a:off x="428596" y="1928806"/>
            <a:ext cx="2714644" cy="785817"/>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357159" y="2786062"/>
            <a:ext cx="2786082" cy="357190"/>
          </a:xfrm>
          <a:prstGeom prst="rect">
            <a:avLst/>
          </a:prstGeom>
          <a:noFill/>
          <a:ln w="9525">
            <a:noFill/>
            <a:miter lim="800000"/>
            <a:headEnd/>
            <a:tailEnd/>
          </a:ln>
          <a:effectLst/>
        </p:spPr>
      </p:pic>
      <p:sp>
        <p:nvSpPr>
          <p:cNvPr id="16" name="15 Rectángulo"/>
          <p:cNvSpPr/>
          <p:nvPr/>
        </p:nvSpPr>
        <p:spPr>
          <a:xfrm>
            <a:off x="214282" y="3147203"/>
            <a:ext cx="8643998" cy="2292935"/>
          </a:xfrm>
          <a:prstGeom prst="rect">
            <a:avLst/>
          </a:prstGeom>
        </p:spPr>
        <p:txBody>
          <a:bodyPr wrap="square">
            <a:spAutoFit/>
          </a:bodyPr>
          <a:lstStyle/>
          <a:p>
            <a:r>
              <a:rPr lang="es-AR" sz="1100" b="1" dirty="0" smtClean="0">
                <a:latin typeface="Trebuchet MS" pitchFamily="34" charset="0"/>
              </a:rPr>
              <a:t>2. Seleccione el fusible según las condiciones de sobrecarga:</a:t>
            </a:r>
          </a:p>
          <a:p>
            <a:endParaRPr lang="es-AR" sz="1100" b="1" dirty="0" smtClean="0">
              <a:latin typeface="Trebuchet MS" pitchFamily="34" charset="0"/>
            </a:endParaRPr>
          </a:p>
          <a:p>
            <a:endParaRPr lang="es-AR" sz="1100" dirty="0" smtClean="0">
              <a:latin typeface="Trebuchet MS" pitchFamily="34" charset="0"/>
            </a:endParaRPr>
          </a:p>
          <a:p>
            <a:r>
              <a:rPr lang="es-AR" sz="1100" dirty="0" smtClean="0">
                <a:latin typeface="Trebuchet MS" pitchFamily="34" charset="0"/>
              </a:rPr>
              <a:t>Se selecciona In = 200 A.</a:t>
            </a:r>
          </a:p>
          <a:p>
            <a:endParaRPr lang="es-AR" sz="1100" dirty="0" smtClean="0">
              <a:latin typeface="Trebuchet MS" pitchFamily="34" charset="0"/>
            </a:endParaRPr>
          </a:p>
          <a:p>
            <a:r>
              <a:rPr lang="es-AR" sz="1100" b="1" dirty="0" smtClean="0">
                <a:latin typeface="Trebuchet MS" pitchFamily="34" charset="0"/>
              </a:rPr>
              <a:t>3. Demostrar que se cumple la condición de apertura:</a:t>
            </a:r>
          </a:p>
          <a:p>
            <a:r>
              <a:rPr lang="es-AR" sz="1100" dirty="0" smtClean="0">
                <a:latin typeface="Trebuchet MS" pitchFamily="34" charset="0"/>
              </a:rPr>
              <a:t>La corriente de apertura </a:t>
            </a:r>
            <a:r>
              <a:rPr lang="es-AR" sz="1100" dirty="0" err="1" smtClean="0">
                <a:latin typeface="Trebuchet MS" pitchFamily="34" charset="0"/>
              </a:rPr>
              <a:t>Ia</a:t>
            </a:r>
            <a:r>
              <a:rPr lang="es-AR" sz="1100" dirty="0" smtClean="0">
                <a:latin typeface="Trebuchet MS" pitchFamily="34" charset="0"/>
              </a:rPr>
              <a:t> para el fusible de 200 A en 0,4 s es: 2,1 </a:t>
            </a:r>
            <a:r>
              <a:rPr lang="es-AR" sz="1100" dirty="0" err="1" smtClean="0">
                <a:latin typeface="Trebuchet MS" pitchFamily="34" charset="0"/>
              </a:rPr>
              <a:t>kA</a:t>
            </a:r>
            <a:r>
              <a:rPr lang="es-AR" sz="1100" dirty="0" smtClean="0">
                <a:latin typeface="Trebuchet MS" pitchFamily="34" charset="0"/>
              </a:rPr>
              <a:t> (Figura 7.26). La siguiente relación siempre debe cumplirse:</a:t>
            </a:r>
          </a:p>
          <a:p>
            <a:endParaRPr lang="es-AR" sz="1100" dirty="0" smtClean="0">
              <a:latin typeface="Trebuchet MS" pitchFamily="34" charset="0"/>
            </a:endParaRPr>
          </a:p>
          <a:p>
            <a:r>
              <a:rPr lang="es-AR" sz="1100" dirty="0" smtClean="0">
                <a:latin typeface="Trebuchet MS" pitchFamily="34" charset="0"/>
              </a:rPr>
              <a:t>En este caso práctico, sin embargo, se encuentra que</a:t>
            </a:r>
          </a:p>
          <a:p>
            <a:endParaRPr lang="es-AR" sz="1100" dirty="0" smtClean="0">
              <a:latin typeface="Trebuchet MS" pitchFamily="34" charset="0"/>
            </a:endParaRPr>
          </a:p>
          <a:p>
            <a:r>
              <a:rPr lang="es-AR" sz="1100" dirty="0" smtClean="0">
                <a:latin typeface="Trebuchet MS" pitchFamily="34" charset="0"/>
              </a:rPr>
              <a:t>La corriente de apertura es mayor que la corriente de cortocircuito unipolar. </a:t>
            </a:r>
          </a:p>
          <a:p>
            <a:r>
              <a:rPr lang="es-AR" sz="1100" b="1" dirty="0" smtClean="0">
                <a:latin typeface="Trebuchet MS" pitchFamily="34" charset="0"/>
              </a:rPr>
              <a:t>Por lo tanto, la condición de apertura no se cumple.</a:t>
            </a:r>
          </a:p>
          <a:p>
            <a:r>
              <a:rPr lang="es-AR" sz="1100" dirty="0" smtClean="0">
                <a:latin typeface="Trebuchet MS" pitchFamily="34" charset="0"/>
              </a:rPr>
              <a:t>la figura 12.21.</a:t>
            </a:r>
            <a:endParaRPr lang="es-AR" sz="1100" dirty="0">
              <a:latin typeface="Trebuchet MS" pitchFamily="34" charset="0"/>
            </a:endParaRPr>
          </a:p>
        </p:txBody>
      </p:sp>
      <p:pic>
        <p:nvPicPr>
          <p:cNvPr id="1028" name="Picture 4"/>
          <p:cNvPicPr>
            <a:picLocks noChangeAspect="1" noChangeArrowheads="1"/>
          </p:cNvPicPr>
          <p:nvPr/>
        </p:nvPicPr>
        <p:blipFill>
          <a:blip r:embed="rId4"/>
          <a:srcRect t="7143" b="50000"/>
          <a:stretch>
            <a:fillRect/>
          </a:stretch>
        </p:blipFill>
        <p:spPr bwMode="auto">
          <a:xfrm>
            <a:off x="285720" y="3429004"/>
            <a:ext cx="2447923" cy="285752"/>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a:srcRect/>
          <a:stretch>
            <a:fillRect/>
          </a:stretch>
        </p:blipFill>
        <p:spPr bwMode="auto">
          <a:xfrm>
            <a:off x="3714744" y="4429136"/>
            <a:ext cx="704851" cy="195262"/>
          </a:xfrm>
          <a:prstGeom prst="rect">
            <a:avLst/>
          </a:prstGeom>
          <a:noFill/>
          <a:ln w="9525">
            <a:noFill/>
            <a:miter lim="800000"/>
            <a:headEnd/>
            <a:tailEnd/>
          </a:ln>
          <a:effectLst/>
        </p:spPr>
      </p:pic>
      <p:pic>
        <p:nvPicPr>
          <p:cNvPr id="1030" name="Picture 6"/>
          <p:cNvPicPr>
            <a:picLocks noChangeAspect="1" noChangeArrowheads="1"/>
          </p:cNvPicPr>
          <p:nvPr/>
        </p:nvPicPr>
        <p:blipFill>
          <a:blip r:embed="rId6"/>
          <a:srcRect/>
          <a:stretch>
            <a:fillRect/>
          </a:stretch>
        </p:blipFill>
        <p:spPr bwMode="auto">
          <a:xfrm>
            <a:off x="3714744" y="4714888"/>
            <a:ext cx="1714512" cy="2143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15 Rectángulo"/>
          <p:cNvSpPr/>
          <p:nvPr/>
        </p:nvSpPr>
        <p:spPr>
          <a:xfrm>
            <a:off x="142844" y="159233"/>
            <a:ext cx="3071834" cy="5847755"/>
          </a:xfrm>
          <a:prstGeom prst="rect">
            <a:avLst/>
          </a:prstGeom>
        </p:spPr>
        <p:txBody>
          <a:bodyPr wrap="square">
            <a:spAutoFit/>
          </a:bodyPr>
          <a:lstStyle/>
          <a:p>
            <a:pPr algn="just"/>
            <a:r>
              <a:rPr lang="es-AR" sz="1100" b="1" dirty="0" smtClean="0">
                <a:latin typeface="Trebuchet MS" pitchFamily="34" charset="0"/>
              </a:rPr>
              <a:t>12.5.4    Ejemplo 4: Cálculo de corrientes de cortocircuito con resistencias de secuencia cero</a:t>
            </a:r>
          </a:p>
          <a:p>
            <a:pPr algn="just"/>
            <a:endParaRPr lang="es-AR" sz="1100" dirty="0" smtClean="0">
              <a:latin typeface="Trebuchet MS" pitchFamily="34" charset="0"/>
            </a:endParaRPr>
          </a:p>
          <a:p>
            <a:pPr algn="just"/>
            <a:r>
              <a:rPr lang="es-AR" sz="1100" dirty="0" smtClean="0">
                <a:latin typeface="Trebuchet MS" pitchFamily="34" charset="0"/>
              </a:rPr>
              <a:t>La corriente de cortocircuito </a:t>
            </a:r>
            <a:r>
              <a:rPr lang="es-AR" sz="1100" dirty="0" err="1" smtClean="0">
                <a:latin typeface="Trebuchet MS" pitchFamily="34" charset="0"/>
              </a:rPr>
              <a:t>monopolar</a:t>
            </a:r>
            <a:r>
              <a:rPr lang="es-AR" sz="1100" dirty="0" smtClean="0">
                <a:latin typeface="Trebuchet MS" pitchFamily="34" charset="0"/>
              </a:rPr>
              <a:t> se calculará al final de la línea, considerando las resistencias homopolares. Los datos se dan en la figura 12.21.</a:t>
            </a: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ES" sz="1100" dirty="0" smtClean="0">
              <a:latin typeface="Trebuchet MS" pitchFamily="34" charset="0"/>
            </a:endParaRPr>
          </a:p>
          <a:p>
            <a:pPr algn="ctr"/>
            <a:r>
              <a:rPr lang="es-AR" sz="1100" b="1" spc="-50" dirty="0" smtClean="0">
                <a:latin typeface="Trebuchet MS" pitchFamily="34" charset="0"/>
                <a:cs typeface="Trebuchet MS"/>
              </a:rPr>
              <a:t>Figura 12.21: Alimentador de fuente de alimentación</a:t>
            </a:r>
            <a:endParaRPr lang="en-US" sz="1100" b="1" dirty="0" smtClean="0">
              <a:latin typeface="Trebuchet MS" pitchFamily="34" charset="0"/>
              <a:cs typeface="Arial MT"/>
            </a:endParaRPr>
          </a:p>
          <a:p>
            <a:pPr algn="just"/>
            <a:endParaRPr lang="es-AR" sz="1100" dirty="0">
              <a:latin typeface="Trebuchet MS" pitchFamily="34" charset="0"/>
            </a:endParaRPr>
          </a:p>
        </p:txBody>
      </p:sp>
      <p:pic>
        <p:nvPicPr>
          <p:cNvPr id="2050" name="Picture 2"/>
          <p:cNvPicPr>
            <a:picLocks noChangeAspect="1" noChangeArrowheads="1"/>
          </p:cNvPicPr>
          <p:nvPr/>
        </p:nvPicPr>
        <p:blipFill>
          <a:blip r:embed="rId2"/>
          <a:srcRect/>
          <a:stretch>
            <a:fillRect/>
          </a:stretch>
        </p:blipFill>
        <p:spPr bwMode="auto">
          <a:xfrm>
            <a:off x="642910" y="1571616"/>
            <a:ext cx="2071702" cy="3643338"/>
          </a:xfrm>
          <a:prstGeom prst="rect">
            <a:avLst/>
          </a:prstGeom>
          <a:noFill/>
          <a:ln w="9525">
            <a:noFill/>
            <a:miter lim="800000"/>
            <a:headEnd/>
            <a:tailEnd/>
          </a:ln>
          <a:effectLst/>
        </p:spPr>
      </p:pic>
      <p:pic>
        <p:nvPicPr>
          <p:cNvPr id="13" name="Picture 4"/>
          <p:cNvPicPr>
            <a:picLocks noChangeAspect="1" noChangeArrowheads="1"/>
          </p:cNvPicPr>
          <p:nvPr/>
        </p:nvPicPr>
        <p:blipFill>
          <a:blip r:embed="rId3"/>
          <a:srcRect/>
          <a:stretch>
            <a:fillRect/>
          </a:stretch>
        </p:blipFill>
        <p:spPr bwMode="auto">
          <a:xfrm>
            <a:off x="6215074" y="214294"/>
            <a:ext cx="2643206" cy="2357454"/>
          </a:xfrm>
          <a:prstGeom prst="rect">
            <a:avLst/>
          </a:prstGeom>
          <a:noFill/>
          <a:ln w="9525">
            <a:noFill/>
            <a:miter lim="800000"/>
            <a:headEnd/>
            <a:tailEnd/>
          </a:ln>
          <a:effectLst/>
        </p:spPr>
      </p:pic>
      <p:pic>
        <p:nvPicPr>
          <p:cNvPr id="2053" name="Picture 5"/>
          <p:cNvPicPr>
            <a:picLocks noChangeAspect="1" noChangeArrowheads="1"/>
          </p:cNvPicPr>
          <p:nvPr/>
        </p:nvPicPr>
        <p:blipFill>
          <a:blip r:embed="rId4"/>
          <a:srcRect/>
          <a:stretch>
            <a:fillRect/>
          </a:stretch>
        </p:blipFill>
        <p:spPr bwMode="auto">
          <a:xfrm>
            <a:off x="3214678" y="214294"/>
            <a:ext cx="3000396" cy="5357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 name="object 28"/>
          <p:cNvSpPr txBox="1"/>
          <p:nvPr/>
        </p:nvSpPr>
        <p:spPr>
          <a:xfrm>
            <a:off x="214283" y="177410"/>
            <a:ext cx="2643205" cy="4820550"/>
          </a:xfrm>
          <a:prstGeom prst="rect">
            <a:avLst/>
          </a:prstGeom>
        </p:spPr>
        <p:txBody>
          <a:bodyPr vert="horz" wrap="square" lIns="0" tIns="21590" rIns="0" bIns="0" rtlCol="0">
            <a:spAutoFit/>
          </a:bodyPr>
          <a:lstStyle/>
          <a:p>
            <a:pPr marL="12700">
              <a:lnSpc>
                <a:spcPct val="100000"/>
              </a:lnSpc>
              <a:spcBef>
                <a:spcPts val="170"/>
              </a:spcBef>
            </a:pPr>
            <a:r>
              <a:rPr lang="pt-BR" sz="850" b="1" spc="-50" dirty="0" smtClean="0">
                <a:latin typeface="Trebuchet MS"/>
                <a:cs typeface="Trebuchet MS"/>
              </a:rPr>
              <a:t>12.5.5          </a:t>
            </a:r>
            <a:r>
              <a:rPr lang="pt-BR" sz="850" b="1" spc="-50" dirty="0" err="1" smtClean="0">
                <a:latin typeface="Trebuchet MS"/>
                <a:cs typeface="Trebuchet MS"/>
              </a:rPr>
              <a:t>Ejemplo</a:t>
            </a:r>
            <a:r>
              <a:rPr lang="pt-BR" sz="850" b="1" spc="-50" dirty="0" smtClean="0">
                <a:latin typeface="Trebuchet MS"/>
                <a:cs typeface="Trebuchet MS"/>
              </a:rPr>
              <a:t> 5: Cálculo </a:t>
            </a:r>
            <a:r>
              <a:rPr lang="pt-BR" sz="850" b="1" spc="-50" dirty="0" err="1" smtClean="0">
                <a:latin typeface="Trebuchet MS"/>
                <a:cs typeface="Trebuchet MS"/>
              </a:rPr>
              <a:t>complejo</a:t>
            </a:r>
            <a:r>
              <a:rPr lang="pt-BR" sz="850" b="1" spc="-50" dirty="0" smtClean="0">
                <a:latin typeface="Trebuchet MS"/>
                <a:cs typeface="Trebuchet MS"/>
              </a:rPr>
              <a:t> de </a:t>
            </a:r>
            <a:r>
              <a:rPr lang="pt-BR" sz="850" b="1" spc="-50" dirty="0" err="1" smtClean="0">
                <a:latin typeface="Trebuchet MS"/>
                <a:cs typeface="Trebuchet MS"/>
              </a:rPr>
              <a:t>corrientes</a:t>
            </a:r>
            <a:r>
              <a:rPr lang="pt-BR" sz="850" b="1" spc="-50" dirty="0" smtClean="0">
                <a:latin typeface="Trebuchet MS"/>
                <a:cs typeface="Trebuchet MS"/>
              </a:rPr>
              <a:t> de </a:t>
            </a:r>
            <a:r>
              <a:rPr lang="pt-BR" sz="850" b="1" spc="-50" dirty="0" err="1" smtClean="0">
                <a:latin typeface="Trebuchet MS"/>
                <a:cs typeface="Trebuchet MS"/>
              </a:rPr>
              <a:t>cortocircuito</a:t>
            </a:r>
            <a:endParaRPr lang="pt-BR" sz="850" b="1"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endParaRPr lang="pt-BR" sz="850" spc="-50" dirty="0" smtClean="0">
              <a:latin typeface="Trebuchet MS"/>
              <a:cs typeface="Trebuchet MS"/>
            </a:endParaRPr>
          </a:p>
          <a:p>
            <a:pPr marL="12700">
              <a:lnSpc>
                <a:spcPct val="100000"/>
              </a:lnSpc>
              <a:spcBef>
                <a:spcPts val="170"/>
              </a:spcBef>
            </a:pPr>
            <a:r>
              <a:rPr lang="pt-BR" sz="850" b="1" spc="-50" dirty="0" smtClean="0">
                <a:latin typeface="Trebuchet MS"/>
                <a:cs typeface="Trebuchet MS"/>
              </a:rPr>
              <a:t>Figura  12.22: Cálculo </a:t>
            </a:r>
            <a:r>
              <a:rPr lang="pt-BR" sz="850" b="1" spc="-50" dirty="0" err="1" smtClean="0">
                <a:latin typeface="Trebuchet MS"/>
                <a:cs typeface="Trebuchet MS"/>
              </a:rPr>
              <a:t>complejo</a:t>
            </a:r>
            <a:endParaRPr lang="pt-BR" sz="850" b="1" spc="-50" dirty="0" smtClean="0">
              <a:latin typeface="Trebuchet MS"/>
              <a:cs typeface="Trebuchet MS"/>
            </a:endParaRPr>
          </a:p>
          <a:p>
            <a:pPr marL="12700">
              <a:lnSpc>
                <a:spcPct val="100000"/>
              </a:lnSpc>
              <a:spcBef>
                <a:spcPts val="170"/>
              </a:spcBef>
            </a:pPr>
            <a:endParaRPr lang="pt-BR" sz="850" b="1" spc="-50" dirty="0" smtClean="0">
              <a:latin typeface="Trebuchet MS"/>
              <a:cs typeface="Arial MT"/>
            </a:endParaRPr>
          </a:p>
          <a:p>
            <a:pPr marL="12700">
              <a:lnSpc>
                <a:spcPct val="100000"/>
              </a:lnSpc>
              <a:spcBef>
                <a:spcPts val="170"/>
              </a:spcBef>
            </a:pPr>
            <a:r>
              <a:rPr lang="pt-BR" sz="850" spc="-50" dirty="0" smtClean="0">
                <a:latin typeface="Trebuchet MS"/>
                <a:cs typeface="Arial MT"/>
              </a:rPr>
              <a:t>El cálculo </a:t>
            </a:r>
            <a:r>
              <a:rPr lang="pt-BR" sz="850" spc="-50" dirty="0" err="1" smtClean="0">
                <a:latin typeface="Trebuchet MS"/>
                <a:cs typeface="Arial MT"/>
              </a:rPr>
              <a:t>complejo</a:t>
            </a:r>
            <a:r>
              <a:rPr lang="pt-BR" sz="850" spc="-50" dirty="0" smtClean="0">
                <a:latin typeface="Trebuchet MS"/>
                <a:cs typeface="Arial MT"/>
              </a:rPr>
              <a:t> es mostrado </a:t>
            </a:r>
            <a:r>
              <a:rPr lang="pt-BR" sz="850" spc="-50" dirty="0" err="1" smtClean="0">
                <a:latin typeface="Trebuchet MS"/>
                <a:cs typeface="Arial MT"/>
              </a:rPr>
              <a:t>en</a:t>
            </a:r>
            <a:r>
              <a:rPr lang="pt-BR" sz="850" spc="-50" dirty="0" smtClean="0">
                <a:latin typeface="Trebuchet MS"/>
                <a:cs typeface="Arial MT"/>
              </a:rPr>
              <a:t> este </a:t>
            </a:r>
            <a:r>
              <a:rPr lang="pt-BR" sz="850" spc="-50" dirty="0" err="1" smtClean="0">
                <a:latin typeface="Trebuchet MS"/>
                <a:cs typeface="Arial MT"/>
              </a:rPr>
              <a:t>ejemplo</a:t>
            </a:r>
            <a:endParaRPr sz="900">
              <a:latin typeface="Arial MT"/>
              <a:cs typeface="Arial MT"/>
            </a:endParaRPr>
          </a:p>
        </p:txBody>
      </p:sp>
      <p:pic>
        <p:nvPicPr>
          <p:cNvPr id="3074" name="Picture 2"/>
          <p:cNvPicPr>
            <a:picLocks noChangeAspect="1" noChangeArrowheads="1"/>
          </p:cNvPicPr>
          <p:nvPr/>
        </p:nvPicPr>
        <p:blipFill>
          <a:blip r:embed="rId2"/>
          <a:srcRect/>
          <a:stretch>
            <a:fillRect/>
          </a:stretch>
        </p:blipFill>
        <p:spPr bwMode="auto">
          <a:xfrm>
            <a:off x="428596" y="714360"/>
            <a:ext cx="1785950" cy="3786214"/>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2285984" y="357170"/>
            <a:ext cx="3429023" cy="5214974"/>
          </a:xfrm>
          <a:prstGeom prst="rect">
            <a:avLst/>
          </a:prstGeom>
          <a:noFill/>
          <a:ln w="9525">
            <a:noFill/>
            <a:miter lim="800000"/>
            <a:headEnd/>
            <a:tailEnd/>
          </a:ln>
          <a:effectLst/>
        </p:spPr>
      </p:pic>
      <p:pic>
        <p:nvPicPr>
          <p:cNvPr id="59" name="Picture 4"/>
          <p:cNvPicPr>
            <a:picLocks noChangeAspect="1" noChangeArrowheads="1"/>
          </p:cNvPicPr>
          <p:nvPr/>
        </p:nvPicPr>
        <p:blipFill>
          <a:blip r:embed="rId4"/>
          <a:srcRect b="28000"/>
          <a:stretch>
            <a:fillRect/>
          </a:stretch>
        </p:blipFill>
        <p:spPr bwMode="auto">
          <a:xfrm>
            <a:off x="4714876" y="214294"/>
            <a:ext cx="2571768" cy="3643338"/>
          </a:xfrm>
          <a:prstGeom prst="rect">
            <a:avLst/>
          </a:prstGeom>
          <a:noFill/>
          <a:ln w="9525">
            <a:noFill/>
            <a:miter lim="800000"/>
            <a:headEnd/>
            <a:tailEnd/>
          </a:ln>
          <a:effectLst/>
        </p:spPr>
      </p:pic>
      <p:pic>
        <p:nvPicPr>
          <p:cNvPr id="60" name="Picture 4"/>
          <p:cNvPicPr>
            <a:picLocks noChangeAspect="1" noChangeArrowheads="1"/>
          </p:cNvPicPr>
          <p:nvPr/>
        </p:nvPicPr>
        <p:blipFill>
          <a:blip r:embed="rId4"/>
          <a:srcRect t="74667" r="2703"/>
          <a:stretch>
            <a:fillRect/>
          </a:stretch>
        </p:blipFill>
        <p:spPr bwMode="auto">
          <a:xfrm>
            <a:off x="7000892" y="2214558"/>
            <a:ext cx="1928826" cy="1357322"/>
          </a:xfrm>
          <a:prstGeom prst="rect">
            <a:avLst/>
          </a:prstGeom>
          <a:noFill/>
          <a:ln w="9525">
            <a:noFill/>
            <a:miter lim="800000"/>
            <a:headEnd/>
            <a:tailEnd/>
          </a:ln>
          <a:effectLst/>
        </p:spPr>
      </p:pic>
      <p:pic>
        <p:nvPicPr>
          <p:cNvPr id="3077" name="Picture 5"/>
          <p:cNvPicPr>
            <a:picLocks noChangeAspect="1" noChangeArrowheads="1"/>
          </p:cNvPicPr>
          <p:nvPr/>
        </p:nvPicPr>
        <p:blipFill>
          <a:blip r:embed="rId5"/>
          <a:srcRect/>
          <a:stretch>
            <a:fillRect/>
          </a:stretch>
        </p:blipFill>
        <p:spPr bwMode="auto">
          <a:xfrm>
            <a:off x="5715008" y="3857632"/>
            <a:ext cx="3143272" cy="17145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object 19"/>
          <p:cNvSpPr txBox="1"/>
          <p:nvPr/>
        </p:nvSpPr>
        <p:spPr>
          <a:xfrm>
            <a:off x="323528" y="265212"/>
            <a:ext cx="8568952" cy="5648982"/>
          </a:xfrm>
          <a:prstGeom prst="rect">
            <a:avLst/>
          </a:prstGeom>
        </p:spPr>
        <p:txBody>
          <a:bodyPr vert="horz" wrap="square" lIns="0" tIns="21590" rIns="0" bIns="0" rtlCol="0">
            <a:spAutoFit/>
          </a:bodyPr>
          <a:lstStyle/>
          <a:p>
            <a:pPr marL="12700" algn="just">
              <a:lnSpc>
                <a:spcPct val="100000"/>
              </a:lnSpc>
              <a:spcBef>
                <a:spcPts val="170"/>
              </a:spcBef>
            </a:pPr>
            <a:r>
              <a:rPr lang="es-ES" sz="1100" b="1" spc="-50" dirty="0">
                <a:latin typeface="Trebuchet MS" panose="020B0603020202020204" pitchFamily="34" charset="0"/>
                <a:cs typeface="Trebuchet MS"/>
              </a:rPr>
              <a:t>12.5.6 Ejemplo 6: Cálculo con potencia efectiva y potencia reactiva</a:t>
            </a:r>
          </a:p>
          <a:p>
            <a:pPr marL="12700" algn="just">
              <a:lnSpc>
                <a:spcPct val="100000"/>
              </a:lnSpc>
              <a:spcBef>
                <a:spcPts val="170"/>
              </a:spcBef>
            </a:pPr>
            <a:endParaRPr lang="es-ES" sz="1100" spc="-50" dirty="0">
              <a:latin typeface="Trebuchet MS" panose="020B0603020202020204" pitchFamily="34" charset="0"/>
              <a:cs typeface="Trebuchet MS"/>
            </a:endParaRPr>
          </a:p>
          <a:p>
            <a:pPr marL="12700" algn="just">
              <a:lnSpc>
                <a:spcPct val="100000"/>
              </a:lnSpc>
              <a:spcBef>
                <a:spcPts val="170"/>
              </a:spcBef>
            </a:pPr>
            <a:r>
              <a:rPr lang="es-ES" sz="1100" spc="-50" dirty="0">
                <a:latin typeface="Trebuchet MS" panose="020B0603020202020204" pitchFamily="34" charset="0"/>
                <a:cs typeface="Trebuchet MS"/>
              </a:rPr>
              <a:t>Encuentre lo siguiente para el sistema eléctrico que se muestra en la figura 12.23:</a:t>
            </a:r>
          </a:p>
          <a:p>
            <a:pPr marL="12700" algn="just">
              <a:lnSpc>
                <a:spcPct val="100000"/>
              </a:lnSpc>
              <a:spcBef>
                <a:spcPts val="170"/>
              </a:spcBef>
            </a:pPr>
            <a:endParaRPr lang="es-ES" sz="1100" spc="-50" dirty="0" smtClean="0">
              <a:latin typeface="Trebuchet MS" panose="020B0603020202020204" pitchFamily="34" charset="0"/>
              <a:cs typeface="Trebuchet MS"/>
            </a:endParaRPr>
          </a:p>
          <a:p>
            <a:pPr marL="12700" algn="just">
              <a:lnSpc>
                <a:spcPct val="100000"/>
              </a:lnSpc>
              <a:spcBef>
                <a:spcPts val="170"/>
              </a:spcBef>
            </a:pPr>
            <a:endParaRPr lang="es-ES" sz="1100" spc="-50" dirty="0">
              <a:latin typeface="Trebuchet MS" panose="020B0603020202020204" pitchFamily="34" charset="0"/>
              <a:cs typeface="Trebuchet MS"/>
            </a:endParaRPr>
          </a:p>
          <a:p>
            <a:pPr marL="12700" algn="just">
              <a:lnSpc>
                <a:spcPct val="100000"/>
              </a:lnSpc>
              <a:spcBef>
                <a:spcPts val="170"/>
              </a:spcBef>
            </a:pPr>
            <a:endParaRPr lang="es-ES" sz="1100" spc="-50" dirty="0" smtClean="0">
              <a:latin typeface="Trebuchet MS" panose="020B0603020202020204" pitchFamily="34" charset="0"/>
              <a:cs typeface="Trebuchet MS"/>
            </a:endParaRPr>
          </a:p>
          <a:p>
            <a:pPr marL="12700" algn="just">
              <a:lnSpc>
                <a:spcPct val="100000"/>
              </a:lnSpc>
              <a:spcBef>
                <a:spcPts val="170"/>
              </a:spcBef>
            </a:pPr>
            <a:endParaRPr lang="es-ES" sz="1100" spc="-50" dirty="0">
              <a:latin typeface="Trebuchet MS" panose="020B0603020202020204" pitchFamily="34" charset="0"/>
              <a:cs typeface="Trebuchet MS"/>
            </a:endParaRPr>
          </a:p>
          <a:p>
            <a:pPr marL="12700" algn="just">
              <a:lnSpc>
                <a:spcPct val="100000"/>
              </a:lnSpc>
              <a:spcBef>
                <a:spcPts val="170"/>
              </a:spcBef>
            </a:pPr>
            <a:endParaRPr lang="es-ES" sz="1100" spc="-50" dirty="0" smtClean="0">
              <a:latin typeface="Trebuchet MS" panose="020B0603020202020204" pitchFamily="34" charset="0"/>
              <a:cs typeface="Trebuchet MS"/>
            </a:endParaRPr>
          </a:p>
          <a:p>
            <a:pPr marL="12700" algn="just">
              <a:lnSpc>
                <a:spcPct val="100000"/>
              </a:lnSpc>
              <a:spcBef>
                <a:spcPts val="170"/>
              </a:spcBef>
            </a:pPr>
            <a:endParaRPr lang="es-ES" sz="1100" spc="-50" dirty="0">
              <a:latin typeface="Trebuchet MS" panose="020B0603020202020204" pitchFamily="34" charset="0"/>
              <a:cs typeface="Trebuchet MS"/>
            </a:endParaRPr>
          </a:p>
          <a:p>
            <a:pPr marL="12700" algn="just">
              <a:lnSpc>
                <a:spcPct val="100000"/>
              </a:lnSpc>
              <a:spcBef>
                <a:spcPts val="170"/>
              </a:spcBef>
            </a:pPr>
            <a:endParaRPr lang="es-ES" sz="1100" spc="-50" dirty="0" smtClean="0">
              <a:latin typeface="Trebuchet MS" panose="020B0603020202020204" pitchFamily="34" charset="0"/>
              <a:cs typeface="Trebuchet MS"/>
            </a:endParaRPr>
          </a:p>
          <a:p>
            <a:pPr marL="12700" algn="just">
              <a:lnSpc>
                <a:spcPct val="100000"/>
              </a:lnSpc>
              <a:spcBef>
                <a:spcPts val="170"/>
              </a:spcBef>
            </a:pPr>
            <a:endParaRPr lang="es-ES" sz="1100" spc="-50" dirty="0">
              <a:latin typeface="Trebuchet MS" panose="020B0603020202020204" pitchFamily="34" charset="0"/>
              <a:cs typeface="Trebuchet MS"/>
            </a:endParaRPr>
          </a:p>
          <a:p>
            <a:pPr marL="12700" algn="just">
              <a:lnSpc>
                <a:spcPct val="100000"/>
              </a:lnSpc>
              <a:spcBef>
                <a:spcPts val="170"/>
              </a:spcBef>
            </a:pPr>
            <a:endParaRPr lang="es-ES" sz="1100" spc="-50" dirty="0" smtClean="0">
              <a:latin typeface="Trebuchet MS" panose="020B0603020202020204" pitchFamily="34" charset="0"/>
              <a:cs typeface="Trebuchet MS"/>
            </a:endParaRPr>
          </a:p>
          <a:p>
            <a:pPr marL="12700" algn="just">
              <a:lnSpc>
                <a:spcPct val="100000"/>
              </a:lnSpc>
              <a:spcBef>
                <a:spcPts val="170"/>
              </a:spcBef>
            </a:pPr>
            <a:endParaRPr lang="es-ES" sz="1100" spc="-50" dirty="0">
              <a:latin typeface="Trebuchet MS" panose="020B0603020202020204" pitchFamily="34" charset="0"/>
              <a:cs typeface="Trebuchet MS"/>
            </a:endParaRPr>
          </a:p>
          <a:p>
            <a:pPr marL="12700" algn="just">
              <a:lnSpc>
                <a:spcPct val="100000"/>
              </a:lnSpc>
              <a:spcBef>
                <a:spcPts val="170"/>
              </a:spcBef>
            </a:pPr>
            <a:endParaRPr lang="es-ES" sz="1100" spc="-50" dirty="0" smtClean="0">
              <a:latin typeface="Trebuchet MS" panose="020B0603020202020204" pitchFamily="34" charset="0"/>
              <a:cs typeface="Trebuchet MS"/>
            </a:endParaRPr>
          </a:p>
          <a:p>
            <a:pPr marL="12700" algn="just">
              <a:lnSpc>
                <a:spcPct val="100000"/>
              </a:lnSpc>
              <a:spcBef>
                <a:spcPts val="170"/>
              </a:spcBef>
            </a:pPr>
            <a:endParaRPr lang="es-ES" sz="1100" spc="-50" dirty="0">
              <a:latin typeface="Trebuchet MS" panose="020B0603020202020204" pitchFamily="34" charset="0"/>
              <a:cs typeface="Trebuchet MS"/>
            </a:endParaRPr>
          </a:p>
          <a:p>
            <a:pPr marL="12700" algn="just">
              <a:lnSpc>
                <a:spcPct val="100000"/>
              </a:lnSpc>
              <a:spcBef>
                <a:spcPts val="170"/>
              </a:spcBef>
            </a:pPr>
            <a:endParaRPr lang="es-ES" sz="1100" spc="-50" dirty="0" smtClean="0">
              <a:latin typeface="Trebuchet MS" panose="020B0603020202020204" pitchFamily="34" charset="0"/>
              <a:cs typeface="Trebuchet MS"/>
            </a:endParaRPr>
          </a:p>
          <a:p>
            <a:pPr marL="12700" algn="just">
              <a:lnSpc>
                <a:spcPct val="100000"/>
              </a:lnSpc>
              <a:spcBef>
                <a:spcPts val="170"/>
              </a:spcBef>
            </a:pPr>
            <a:endParaRPr lang="es-ES" sz="1100" spc="-50" dirty="0">
              <a:latin typeface="Trebuchet MS" panose="020B0603020202020204" pitchFamily="34" charset="0"/>
              <a:cs typeface="Trebuchet MS"/>
            </a:endParaRPr>
          </a:p>
          <a:p>
            <a:pPr marL="12700" algn="just">
              <a:lnSpc>
                <a:spcPct val="100000"/>
              </a:lnSpc>
              <a:spcBef>
                <a:spcPts val="170"/>
              </a:spcBef>
            </a:pPr>
            <a:r>
              <a:rPr lang="es-ES" sz="1100" b="1" spc="-50" dirty="0" smtClean="0">
                <a:latin typeface="Trebuchet MS" panose="020B0603020202020204" pitchFamily="34" charset="0"/>
                <a:cs typeface="Trebuchet MS"/>
              </a:rPr>
              <a:t>Figura 12.23 </a:t>
            </a:r>
            <a:r>
              <a:rPr lang="es-ES" sz="1100" b="1" spc="-50" dirty="0">
                <a:latin typeface="Trebuchet MS" panose="020B0603020202020204" pitchFamily="34" charset="0"/>
                <a:cs typeface="Trebuchet MS"/>
              </a:rPr>
              <a:t>Cálculo con potencia efectiva y reactiva</a:t>
            </a:r>
          </a:p>
          <a:p>
            <a:pPr marL="241300" indent="-228600" algn="just">
              <a:lnSpc>
                <a:spcPct val="100000"/>
              </a:lnSpc>
              <a:spcBef>
                <a:spcPts val="170"/>
              </a:spcBef>
              <a:buFont typeface="+mj-lt"/>
              <a:buAutoNum type="arabicPeriod"/>
            </a:pPr>
            <a:r>
              <a:rPr lang="es-ES" sz="1100" b="1" spc="-50" dirty="0" smtClean="0">
                <a:latin typeface="Trebuchet MS" panose="020B0603020202020204" pitchFamily="34" charset="0"/>
                <a:cs typeface="Trebuchet MS"/>
              </a:rPr>
              <a:t>Calcule </a:t>
            </a:r>
            <a:r>
              <a:rPr lang="es-ES" sz="1100" b="1" spc="-50" dirty="0">
                <a:latin typeface="Trebuchet MS" panose="020B0603020202020204" pitchFamily="34" charset="0"/>
                <a:cs typeface="Trebuchet MS"/>
              </a:rPr>
              <a:t>el valor </a:t>
            </a:r>
            <a:r>
              <a:rPr lang="es-ES" sz="1100" b="1" spc="-50" dirty="0" err="1">
                <a:latin typeface="Trebuchet MS" panose="020B0603020202020204" pitchFamily="34" charset="0"/>
                <a:cs typeface="Trebuchet MS"/>
              </a:rPr>
              <a:t>cos</a:t>
            </a:r>
            <a:r>
              <a:rPr lang="es-ES" sz="1100" b="1" spc="-50" dirty="0">
                <a:latin typeface="Trebuchet MS" panose="020B0603020202020204" pitchFamily="34" charset="0"/>
                <a:cs typeface="Trebuchet MS"/>
              </a:rPr>
              <a:t> φ para el sistema.</a:t>
            </a:r>
          </a:p>
          <a:p>
            <a:pPr marL="241300" indent="-228600" algn="just">
              <a:lnSpc>
                <a:spcPct val="100000"/>
              </a:lnSpc>
              <a:spcBef>
                <a:spcPts val="170"/>
              </a:spcBef>
              <a:buFont typeface="+mj-lt"/>
              <a:buAutoNum type="arabicPeriod"/>
            </a:pPr>
            <a:r>
              <a:rPr lang="es-ES" sz="1100" b="1" spc="-50" dirty="0">
                <a:latin typeface="Trebuchet MS" panose="020B0603020202020204" pitchFamily="34" charset="0"/>
                <a:cs typeface="Trebuchet MS"/>
              </a:rPr>
              <a:t>Seleccione los dispositivos de protección contra </a:t>
            </a:r>
            <a:r>
              <a:rPr lang="es-ES" sz="1100" b="1" spc="-50" dirty="0" err="1">
                <a:latin typeface="Trebuchet MS" panose="020B0603020202020204" pitchFamily="34" charset="0"/>
                <a:cs typeface="Trebuchet MS"/>
              </a:rPr>
              <a:t>sobrecorriente</a:t>
            </a:r>
            <a:r>
              <a:rPr lang="es-ES" sz="1100" b="1" spc="-50" dirty="0">
                <a:latin typeface="Trebuchet MS" panose="020B0603020202020204" pitchFamily="34" charset="0"/>
                <a:cs typeface="Trebuchet MS"/>
              </a:rPr>
              <a:t>.</a:t>
            </a:r>
          </a:p>
          <a:p>
            <a:pPr marL="241300" indent="-228600" algn="just">
              <a:lnSpc>
                <a:spcPct val="100000"/>
              </a:lnSpc>
              <a:spcBef>
                <a:spcPts val="170"/>
              </a:spcBef>
              <a:buFont typeface="+mj-lt"/>
              <a:buAutoNum type="arabicPeriod"/>
            </a:pPr>
            <a:r>
              <a:rPr lang="es-ES" sz="1100" b="1" spc="-50" dirty="0">
                <a:latin typeface="Trebuchet MS" panose="020B0603020202020204" pitchFamily="34" charset="0"/>
                <a:cs typeface="Trebuchet MS"/>
              </a:rPr>
              <a:t>Calcular las caídas de tensión.</a:t>
            </a:r>
          </a:p>
          <a:p>
            <a:pPr marL="241300" indent="-228600" algn="just">
              <a:lnSpc>
                <a:spcPct val="100000"/>
              </a:lnSpc>
              <a:spcBef>
                <a:spcPts val="170"/>
              </a:spcBef>
              <a:buFont typeface="+mj-lt"/>
              <a:buAutoNum type="arabicPeriod"/>
            </a:pPr>
            <a:r>
              <a:rPr lang="es-ES" sz="1100" b="1" spc="-50" dirty="0">
                <a:latin typeface="Trebuchet MS" panose="020B0603020202020204" pitchFamily="34" charset="0"/>
                <a:cs typeface="Trebuchet MS"/>
              </a:rPr>
              <a:t>Dimensione el transformador.</a:t>
            </a:r>
          </a:p>
          <a:p>
            <a:pPr marL="241300" indent="-228600" algn="just">
              <a:lnSpc>
                <a:spcPct val="100000"/>
              </a:lnSpc>
              <a:spcBef>
                <a:spcPts val="170"/>
              </a:spcBef>
              <a:buFont typeface="+mj-lt"/>
              <a:buAutoNum type="arabicPeriod"/>
            </a:pPr>
            <a:r>
              <a:rPr lang="es-ES" sz="1100" b="1" spc="-50" dirty="0">
                <a:latin typeface="Trebuchet MS" panose="020B0603020202020204" pitchFamily="34" charset="0"/>
                <a:cs typeface="Trebuchet MS"/>
              </a:rPr>
              <a:t>Diseñar la compensación de corriente reactiva para un valor </a:t>
            </a:r>
            <a:r>
              <a:rPr lang="es-ES" sz="1100" b="1" spc="-50" dirty="0" err="1">
                <a:latin typeface="Trebuchet MS" panose="020B0603020202020204" pitchFamily="34" charset="0"/>
                <a:cs typeface="Trebuchet MS"/>
              </a:rPr>
              <a:t>cos</a:t>
            </a:r>
            <a:r>
              <a:rPr lang="es-ES" sz="1100" b="1" spc="-50" dirty="0">
                <a:latin typeface="Trebuchet MS" panose="020B0603020202020204" pitchFamily="34" charset="0"/>
                <a:cs typeface="Trebuchet MS"/>
              </a:rPr>
              <a:t> φ = </a:t>
            </a:r>
            <a:r>
              <a:rPr lang="es-ES" sz="1100" b="1" spc="-50" dirty="0" smtClean="0">
                <a:latin typeface="Trebuchet MS" panose="020B0603020202020204" pitchFamily="34" charset="0"/>
                <a:cs typeface="Trebuchet MS"/>
              </a:rPr>
              <a:t>0,95</a:t>
            </a:r>
          </a:p>
          <a:p>
            <a:pPr marL="241300" indent="-228600" algn="just">
              <a:lnSpc>
                <a:spcPct val="100000"/>
              </a:lnSpc>
              <a:spcBef>
                <a:spcPts val="170"/>
              </a:spcBef>
              <a:buFont typeface="+mj-lt"/>
              <a:buAutoNum type="arabicPeriod"/>
            </a:pPr>
            <a:r>
              <a:rPr lang="es-ES" sz="1100" b="1" dirty="0">
                <a:latin typeface="Trebuchet MS" panose="020B0603020202020204" pitchFamily="34" charset="0"/>
                <a:cs typeface="Arial MT"/>
              </a:rPr>
              <a:t>Calcule las corrientes de cortocircuito unipolares y tripolares.</a:t>
            </a:r>
          </a:p>
          <a:p>
            <a:pPr marL="241300" indent="-228600" algn="just">
              <a:lnSpc>
                <a:spcPct val="100000"/>
              </a:lnSpc>
              <a:spcBef>
                <a:spcPts val="170"/>
              </a:spcBef>
              <a:buFont typeface="+mj-lt"/>
              <a:buAutoNum type="arabicPeriod"/>
            </a:pPr>
            <a:r>
              <a:rPr lang="es-ES" sz="1100" b="1" dirty="0">
                <a:latin typeface="Trebuchet MS" panose="020B0603020202020204" pitchFamily="34" charset="0"/>
                <a:cs typeface="Arial MT"/>
              </a:rPr>
              <a:t>Calcule las corrientes de cortocircuito unipolares y tripolares con </a:t>
            </a:r>
            <a:endParaRPr lang="es-ES" sz="1100" b="1" dirty="0" smtClean="0">
              <a:latin typeface="Trebuchet MS" panose="020B0603020202020204" pitchFamily="34" charset="0"/>
              <a:cs typeface="Arial MT"/>
            </a:endParaRPr>
          </a:p>
          <a:p>
            <a:pPr marL="265113" algn="just">
              <a:lnSpc>
                <a:spcPct val="100000"/>
              </a:lnSpc>
              <a:spcBef>
                <a:spcPts val="170"/>
              </a:spcBef>
            </a:pPr>
            <a:r>
              <a:rPr lang="es-ES" sz="1100" b="1" dirty="0" smtClean="0">
                <a:latin typeface="Trebuchet MS" panose="020B0603020202020204" pitchFamily="34" charset="0"/>
                <a:cs typeface="Arial MT"/>
              </a:rPr>
              <a:t>el </a:t>
            </a:r>
            <a:r>
              <a:rPr lang="es-ES" sz="1100" b="1" dirty="0">
                <a:latin typeface="Trebuchet MS" panose="020B0603020202020204" pitchFamily="34" charset="0"/>
                <a:cs typeface="Arial MT"/>
              </a:rPr>
              <a:t>método simplificado.</a:t>
            </a:r>
          </a:p>
          <a:p>
            <a:pPr marL="241300" indent="-228600" algn="just">
              <a:lnSpc>
                <a:spcPct val="100000"/>
              </a:lnSpc>
              <a:spcBef>
                <a:spcPts val="170"/>
              </a:spcBef>
              <a:buFont typeface="+mj-lt"/>
              <a:buAutoNum type="arabicPeriod"/>
            </a:pPr>
            <a:r>
              <a:rPr lang="es-ES" sz="1100" b="1" dirty="0">
                <a:latin typeface="Trebuchet MS" panose="020B0603020202020204" pitchFamily="34" charset="0"/>
                <a:cs typeface="Arial MT"/>
              </a:rPr>
              <a:t>Determine las longitudes permitidas</a:t>
            </a:r>
            <a:r>
              <a:rPr lang="es-ES" sz="1100" b="1" dirty="0" smtClean="0">
                <a:latin typeface="Trebuchet MS" panose="020B0603020202020204" pitchFamily="34" charset="0"/>
                <a:cs typeface="Arial MT"/>
              </a:rPr>
              <a:t>.</a:t>
            </a:r>
          </a:p>
          <a:p>
            <a:pPr marL="241300" indent="-228600" algn="just">
              <a:lnSpc>
                <a:spcPct val="100000"/>
              </a:lnSpc>
              <a:spcBef>
                <a:spcPts val="170"/>
              </a:spcBef>
              <a:buFont typeface="+mj-lt"/>
              <a:buAutoNum type="arabicPeriod"/>
            </a:pPr>
            <a:endParaRPr lang="es-ES" sz="1100" b="1" dirty="0">
              <a:latin typeface="Trebuchet MS" panose="020B0603020202020204" pitchFamily="34" charset="0"/>
              <a:cs typeface="Arial MT"/>
            </a:endParaRPr>
          </a:p>
        </p:txBody>
      </p:sp>
      <p:pic>
        <p:nvPicPr>
          <p:cNvPr id="2" name="Imagen 1"/>
          <p:cNvPicPr>
            <a:picLocks noChangeAspect="1"/>
          </p:cNvPicPr>
          <p:nvPr/>
        </p:nvPicPr>
        <p:blipFill>
          <a:blip r:embed="rId2"/>
          <a:stretch>
            <a:fillRect/>
          </a:stretch>
        </p:blipFill>
        <p:spPr>
          <a:xfrm>
            <a:off x="1403648" y="841276"/>
            <a:ext cx="2448272" cy="2664296"/>
          </a:xfrm>
          <a:prstGeom prst="rect">
            <a:avLst/>
          </a:prstGeom>
        </p:spPr>
      </p:pic>
      <p:sp>
        <p:nvSpPr>
          <p:cNvPr id="3" name="Rectángulo 2"/>
          <p:cNvSpPr/>
          <p:nvPr/>
        </p:nvSpPr>
        <p:spPr>
          <a:xfrm>
            <a:off x="5076056" y="265212"/>
            <a:ext cx="3816424" cy="5304016"/>
          </a:xfrm>
          <a:prstGeom prst="rect">
            <a:avLst/>
          </a:prstGeom>
        </p:spPr>
        <p:txBody>
          <a:bodyPr wrap="square">
            <a:spAutoFit/>
          </a:bodyPr>
          <a:lstStyle/>
          <a:p>
            <a:pPr marL="12700" algn="just">
              <a:lnSpc>
                <a:spcPct val="100000"/>
              </a:lnSpc>
              <a:spcBef>
                <a:spcPts val="170"/>
              </a:spcBef>
            </a:pPr>
            <a:r>
              <a:rPr lang="es-ES" sz="1100" b="1" dirty="0">
                <a:latin typeface="Trebuchet MS" panose="020B0603020202020204" pitchFamily="34" charset="0"/>
                <a:cs typeface="Arial MT"/>
              </a:rPr>
              <a:t>1. </a:t>
            </a:r>
            <a:r>
              <a:rPr lang="es-ES" sz="1100" b="1" dirty="0" err="1">
                <a:latin typeface="Trebuchet MS" panose="020B0603020202020204" pitchFamily="34" charset="0"/>
                <a:cs typeface="Arial MT"/>
              </a:rPr>
              <a:t>cos</a:t>
            </a:r>
            <a:r>
              <a:rPr lang="es-ES" sz="1100" b="1" dirty="0">
                <a:latin typeface="Trebuchet MS" panose="020B0603020202020204" pitchFamily="34" charset="0"/>
                <a:cs typeface="Arial MT"/>
              </a:rPr>
              <a:t> φ para el sistema</a:t>
            </a: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r>
              <a:rPr lang="es-ES" sz="1100" b="1" dirty="0">
                <a:latin typeface="Trebuchet MS" panose="020B0603020202020204" pitchFamily="34" charset="0"/>
                <a:cs typeface="Arial MT"/>
              </a:rPr>
              <a:t>2. elección del equipo de protección contra </a:t>
            </a:r>
            <a:r>
              <a:rPr lang="es-ES" sz="1100" b="1" dirty="0" err="1">
                <a:latin typeface="Trebuchet MS" panose="020B0603020202020204" pitchFamily="34" charset="0"/>
                <a:cs typeface="Arial MT"/>
              </a:rPr>
              <a:t>sobrecorriente</a:t>
            </a: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p:txBody>
      </p:sp>
      <p:pic>
        <p:nvPicPr>
          <p:cNvPr id="4" name="Imagen 3"/>
          <p:cNvPicPr>
            <a:picLocks noChangeAspect="1"/>
          </p:cNvPicPr>
          <p:nvPr/>
        </p:nvPicPr>
        <p:blipFill>
          <a:blip r:embed="rId3"/>
          <a:stretch>
            <a:fillRect/>
          </a:stretch>
        </p:blipFill>
        <p:spPr>
          <a:xfrm>
            <a:off x="5741255" y="463510"/>
            <a:ext cx="2486025" cy="381000"/>
          </a:xfrm>
          <a:prstGeom prst="rect">
            <a:avLst/>
          </a:prstGeom>
        </p:spPr>
      </p:pic>
      <p:pic>
        <p:nvPicPr>
          <p:cNvPr id="5" name="Imagen 4"/>
          <p:cNvPicPr>
            <a:picLocks noChangeAspect="1"/>
          </p:cNvPicPr>
          <p:nvPr/>
        </p:nvPicPr>
        <p:blipFill>
          <a:blip r:embed="rId4"/>
          <a:stretch>
            <a:fillRect/>
          </a:stretch>
        </p:blipFill>
        <p:spPr>
          <a:xfrm>
            <a:off x="5360254" y="1255667"/>
            <a:ext cx="3248025" cy="4122113"/>
          </a:xfrm>
          <a:prstGeom prst="rect">
            <a:avLst/>
          </a:prstGeom>
        </p:spPr>
      </p:pic>
    </p:spTree>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107504" y="193204"/>
            <a:ext cx="8712968" cy="1821011"/>
          </a:xfrm>
          <a:prstGeom prst="rect">
            <a:avLst/>
          </a:prstGeom>
        </p:spPr>
        <p:txBody>
          <a:bodyPr wrap="square">
            <a:spAutoFit/>
          </a:bodyPr>
          <a:lstStyle/>
          <a:p>
            <a:pPr marL="12700" algn="just">
              <a:lnSpc>
                <a:spcPct val="100000"/>
              </a:lnSpc>
              <a:spcBef>
                <a:spcPts val="170"/>
              </a:spcBef>
            </a:pPr>
            <a:r>
              <a:rPr lang="es-ES" sz="1100" b="1" dirty="0" smtClean="0">
                <a:latin typeface="Trebuchet MS" panose="020B0603020202020204" pitchFamily="34" charset="0"/>
                <a:cs typeface="Arial MT"/>
              </a:rPr>
              <a:t>3</a:t>
            </a:r>
            <a:r>
              <a:rPr lang="es-ES" sz="1100" b="1" dirty="0">
                <a:latin typeface="Trebuchet MS" panose="020B0603020202020204" pitchFamily="34" charset="0"/>
                <a:cs typeface="Arial MT"/>
              </a:rPr>
              <a:t>. </a:t>
            </a:r>
            <a:r>
              <a:rPr lang="es-ES" sz="1100" b="1" dirty="0" smtClean="0">
                <a:latin typeface="Trebuchet MS" panose="020B0603020202020204" pitchFamily="34" charset="0"/>
                <a:cs typeface="Arial MT"/>
              </a:rPr>
              <a:t>Caída real de voltaje</a:t>
            </a: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p:txBody>
      </p:sp>
      <p:pic>
        <p:nvPicPr>
          <p:cNvPr id="6" name="Imagen 5"/>
          <p:cNvPicPr>
            <a:picLocks noChangeAspect="1"/>
          </p:cNvPicPr>
          <p:nvPr/>
        </p:nvPicPr>
        <p:blipFill>
          <a:blip r:embed="rId2"/>
          <a:stretch>
            <a:fillRect/>
          </a:stretch>
        </p:blipFill>
        <p:spPr>
          <a:xfrm>
            <a:off x="323528" y="481236"/>
            <a:ext cx="2808312" cy="648072"/>
          </a:xfrm>
          <a:prstGeom prst="rect">
            <a:avLst/>
          </a:prstGeom>
        </p:spPr>
      </p:pic>
      <p:pic>
        <p:nvPicPr>
          <p:cNvPr id="7" name="Imagen 6"/>
          <p:cNvPicPr>
            <a:picLocks noChangeAspect="1"/>
          </p:cNvPicPr>
          <p:nvPr/>
        </p:nvPicPr>
        <p:blipFill>
          <a:blip r:embed="rId3"/>
          <a:stretch>
            <a:fillRect/>
          </a:stretch>
        </p:blipFill>
        <p:spPr>
          <a:xfrm>
            <a:off x="342867" y="1153078"/>
            <a:ext cx="4013109" cy="4296710"/>
          </a:xfrm>
          <a:prstGeom prst="rect">
            <a:avLst/>
          </a:prstGeom>
        </p:spPr>
      </p:pic>
      <p:sp>
        <p:nvSpPr>
          <p:cNvPr id="8" name="Rectángulo 7"/>
          <p:cNvSpPr/>
          <p:nvPr/>
        </p:nvSpPr>
        <p:spPr>
          <a:xfrm>
            <a:off x="5395987" y="193204"/>
            <a:ext cx="2844048" cy="261610"/>
          </a:xfrm>
          <a:prstGeom prst="rect">
            <a:avLst/>
          </a:prstGeom>
        </p:spPr>
        <p:txBody>
          <a:bodyPr wrap="none">
            <a:spAutoFit/>
          </a:bodyPr>
          <a:lstStyle/>
          <a:p>
            <a:pPr marL="12700" algn="just">
              <a:lnSpc>
                <a:spcPct val="100000"/>
              </a:lnSpc>
              <a:spcBef>
                <a:spcPts val="170"/>
              </a:spcBef>
            </a:pPr>
            <a:r>
              <a:rPr lang="es-ES" sz="1100" b="1" dirty="0" smtClean="0">
                <a:latin typeface="Trebuchet MS" panose="020B0603020202020204" pitchFamily="34" charset="0"/>
                <a:cs typeface="Arial MT"/>
              </a:rPr>
              <a:t>4. Dimensionamiento del transformador</a:t>
            </a:r>
            <a:endParaRPr lang="es-ES" sz="1100" b="1" dirty="0">
              <a:latin typeface="Trebuchet MS" panose="020B0603020202020204" pitchFamily="34" charset="0"/>
              <a:cs typeface="Arial MT"/>
            </a:endParaRPr>
          </a:p>
        </p:txBody>
      </p:sp>
      <p:pic>
        <p:nvPicPr>
          <p:cNvPr id="9" name="Imagen 8"/>
          <p:cNvPicPr>
            <a:picLocks noChangeAspect="1"/>
          </p:cNvPicPr>
          <p:nvPr/>
        </p:nvPicPr>
        <p:blipFill>
          <a:blip r:embed="rId4"/>
          <a:stretch>
            <a:fillRect/>
          </a:stretch>
        </p:blipFill>
        <p:spPr>
          <a:xfrm>
            <a:off x="5004048" y="582166"/>
            <a:ext cx="3905250" cy="2419350"/>
          </a:xfrm>
          <a:prstGeom prst="rect">
            <a:avLst/>
          </a:prstGeom>
        </p:spPr>
      </p:pic>
      <p:sp>
        <p:nvSpPr>
          <p:cNvPr id="11" name="Rectángulo 10"/>
          <p:cNvSpPr/>
          <p:nvPr/>
        </p:nvSpPr>
        <p:spPr>
          <a:xfrm>
            <a:off x="5431256" y="3145532"/>
            <a:ext cx="2773516" cy="261610"/>
          </a:xfrm>
          <a:prstGeom prst="rect">
            <a:avLst/>
          </a:prstGeom>
        </p:spPr>
        <p:txBody>
          <a:bodyPr wrap="none">
            <a:spAutoFit/>
          </a:bodyPr>
          <a:lstStyle/>
          <a:p>
            <a:pPr marL="12700" algn="just">
              <a:lnSpc>
                <a:spcPct val="100000"/>
              </a:lnSpc>
              <a:spcBef>
                <a:spcPts val="170"/>
              </a:spcBef>
            </a:pPr>
            <a:r>
              <a:rPr lang="es-ES" sz="1100" b="1" dirty="0" smtClean="0">
                <a:latin typeface="Trebuchet MS" panose="020B0603020202020204" pitchFamily="34" charset="0"/>
                <a:cs typeface="Arial MT"/>
              </a:rPr>
              <a:t>5. Compensación de corriente reactiva</a:t>
            </a:r>
            <a:endParaRPr lang="es-ES" sz="1100" b="1" dirty="0">
              <a:latin typeface="Trebuchet MS" panose="020B0603020202020204" pitchFamily="34" charset="0"/>
              <a:cs typeface="Arial MT"/>
            </a:endParaRPr>
          </a:p>
        </p:txBody>
      </p:sp>
      <p:pic>
        <p:nvPicPr>
          <p:cNvPr id="10" name="Imagen 9"/>
          <p:cNvPicPr>
            <a:picLocks noChangeAspect="1"/>
          </p:cNvPicPr>
          <p:nvPr/>
        </p:nvPicPr>
        <p:blipFill>
          <a:blip r:embed="rId5"/>
          <a:stretch>
            <a:fillRect/>
          </a:stretch>
        </p:blipFill>
        <p:spPr>
          <a:xfrm>
            <a:off x="5004048" y="3489176"/>
            <a:ext cx="2819400" cy="952500"/>
          </a:xfrm>
          <a:prstGeom prst="rect">
            <a:avLst/>
          </a:prstGeom>
        </p:spPr>
      </p:pic>
    </p:spTree>
    <p:extLst>
      <p:ext uri="{BB962C8B-B14F-4D97-AF65-F5344CB8AC3E}">
        <p14:creationId xmlns:p14="http://schemas.microsoft.com/office/powerpoint/2010/main" val="1978091907"/>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107504" y="193204"/>
            <a:ext cx="8712968" cy="1821011"/>
          </a:xfrm>
          <a:prstGeom prst="rect">
            <a:avLst/>
          </a:prstGeom>
        </p:spPr>
        <p:txBody>
          <a:bodyPr wrap="square">
            <a:spAutoFit/>
          </a:bodyPr>
          <a:lstStyle/>
          <a:p>
            <a:pPr marL="12700" algn="just">
              <a:lnSpc>
                <a:spcPct val="100000"/>
              </a:lnSpc>
              <a:spcBef>
                <a:spcPts val="170"/>
              </a:spcBef>
            </a:pPr>
            <a:r>
              <a:rPr lang="es-ES" sz="1100" b="1" dirty="0" smtClean="0">
                <a:latin typeface="Trebuchet MS" panose="020B0603020202020204" pitchFamily="34" charset="0"/>
                <a:cs typeface="Arial MT"/>
              </a:rPr>
              <a:t>6. Calculo de la corriente de falla monofásica</a:t>
            </a: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p:txBody>
      </p:sp>
      <p:sp>
        <p:nvSpPr>
          <p:cNvPr id="8" name="Rectángulo 7"/>
          <p:cNvSpPr/>
          <p:nvPr/>
        </p:nvSpPr>
        <p:spPr>
          <a:xfrm>
            <a:off x="4572853" y="193204"/>
            <a:ext cx="4490332" cy="261610"/>
          </a:xfrm>
          <a:prstGeom prst="rect">
            <a:avLst/>
          </a:prstGeom>
        </p:spPr>
        <p:txBody>
          <a:bodyPr wrap="none">
            <a:spAutoFit/>
          </a:bodyPr>
          <a:lstStyle/>
          <a:p>
            <a:pPr marL="12700" algn="just">
              <a:lnSpc>
                <a:spcPct val="100000"/>
              </a:lnSpc>
              <a:spcBef>
                <a:spcPts val="170"/>
              </a:spcBef>
            </a:pPr>
            <a:r>
              <a:rPr lang="es-ES" sz="1100" b="1" dirty="0" smtClean="0">
                <a:latin typeface="Trebuchet MS" panose="020B0603020202020204" pitchFamily="34" charset="0"/>
                <a:cs typeface="Arial MT"/>
              </a:rPr>
              <a:t>7. </a:t>
            </a:r>
            <a:r>
              <a:rPr lang="es-ES" sz="1100" b="1" dirty="0" err="1" smtClean="0">
                <a:latin typeface="Trebuchet MS" panose="020B0603020202020204" pitchFamily="34" charset="0"/>
                <a:cs typeface="Arial MT"/>
              </a:rPr>
              <a:t>Metodo</a:t>
            </a:r>
            <a:r>
              <a:rPr lang="es-ES" sz="1100" b="1" dirty="0" smtClean="0">
                <a:latin typeface="Trebuchet MS" panose="020B0603020202020204" pitchFamily="34" charset="0"/>
                <a:cs typeface="Arial MT"/>
              </a:rPr>
              <a:t> simplificado con valores de impedancias especificados</a:t>
            </a:r>
            <a:endParaRPr lang="es-ES" sz="1100" b="1" dirty="0">
              <a:latin typeface="Trebuchet MS" panose="020B0603020202020204" pitchFamily="34" charset="0"/>
              <a:cs typeface="Arial MT"/>
            </a:endParaRPr>
          </a:p>
        </p:txBody>
      </p:sp>
      <p:pic>
        <p:nvPicPr>
          <p:cNvPr id="2" name="Imagen 1"/>
          <p:cNvPicPr>
            <a:picLocks noChangeAspect="1"/>
          </p:cNvPicPr>
          <p:nvPr/>
        </p:nvPicPr>
        <p:blipFill>
          <a:blip r:embed="rId2"/>
          <a:stretch>
            <a:fillRect/>
          </a:stretch>
        </p:blipFill>
        <p:spPr>
          <a:xfrm>
            <a:off x="323528" y="454814"/>
            <a:ext cx="3667125" cy="5066982"/>
          </a:xfrm>
          <a:prstGeom prst="rect">
            <a:avLst/>
          </a:prstGeom>
        </p:spPr>
      </p:pic>
      <p:pic>
        <p:nvPicPr>
          <p:cNvPr id="4" name="Imagen 3"/>
          <p:cNvPicPr>
            <a:picLocks noChangeAspect="1"/>
          </p:cNvPicPr>
          <p:nvPr/>
        </p:nvPicPr>
        <p:blipFill>
          <a:blip r:embed="rId3"/>
          <a:stretch>
            <a:fillRect/>
          </a:stretch>
        </p:blipFill>
        <p:spPr>
          <a:xfrm>
            <a:off x="5009070" y="454814"/>
            <a:ext cx="3419475" cy="4476750"/>
          </a:xfrm>
          <a:prstGeom prst="rect">
            <a:avLst/>
          </a:prstGeom>
        </p:spPr>
      </p:pic>
    </p:spTree>
    <p:extLst>
      <p:ext uri="{BB962C8B-B14F-4D97-AF65-F5344CB8AC3E}">
        <p14:creationId xmlns:p14="http://schemas.microsoft.com/office/powerpoint/2010/main" val="3610841440"/>
      </p:ext>
    </p:extLst>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107504" y="193204"/>
            <a:ext cx="8712968" cy="1821011"/>
          </a:xfrm>
          <a:prstGeom prst="rect">
            <a:avLst/>
          </a:prstGeom>
        </p:spPr>
        <p:txBody>
          <a:bodyPr wrap="square">
            <a:spAutoFit/>
          </a:bodyPr>
          <a:lstStyle/>
          <a:p>
            <a:pPr marL="12700" algn="just">
              <a:lnSpc>
                <a:spcPct val="100000"/>
              </a:lnSpc>
              <a:spcBef>
                <a:spcPts val="170"/>
              </a:spcBef>
            </a:pPr>
            <a:r>
              <a:rPr lang="es-ES" sz="1100" b="1" dirty="0" smtClean="0">
                <a:latin typeface="Trebuchet MS" panose="020B0603020202020204" pitchFamily="34" charset="0"/>
                <a:cs typeface="Arial MT"/>
              </a:rPr>
              <a:t>8. Calculo de la corriente de falla trifásica</a:t>
            </a: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smtClean="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a:p>
            <a:pPr marL="12700" algn="just">
              <a:lnSpc>
                <a:spcPct val="100000"/>
              </a:lnSpc>
              <a:spcBef>
                <a:spcPts val="170"/>
              </a:spcBef>
            </a:pPr>
            <a:endParaRPr lang="es-ES" sz="1100" b="1" dirty="0">
              <a:latin typeface="Trebuchet MS" panose="020B0603020202020204" pitchFamily="34" charset="0"/>
              <a:cs typeface="Arial MT"/>
            </a:endParaRPr>
          </a:p>
        </p:txBody>
      </p:sp>
      <p:sp>
        <p:nvSpPr>
          <p:cNvPr id="8" name="Rectángulo 7"/>
          <p:cNvSpPr/>
          <p:nvPr/>
        </p:nvSpPr>
        <p:spPr>
          <a:xfrm>
            <a:off x="6101598" y="2163842"/>
            <a:ext cx="2529860" cy="261610"/>
          </a:xfrm>
          <a:prstGeom prst="rect">
            <a:avLst/>
          </a:prstGeom>
        </p:spPr>
        <p:txBody>
          <a:bodyPr wrap="none">
            <a:spAutoFit/>
          </a:bodyPr>
          <a:lstStyle/>
          <a:p>
            <a:pPr marL="12700" algn="just">
              <a:lnSpc>
                <a:spcPct val="100000"/>
              </a:lnSpc>
              <a:spcBef>
                <a:spcPts val="170"/>
              </a:spcBef>
            </a:pPr>
            <a:r>
              <a:rPr lang="es-ES" sz="1100" b="1" dirty="0" smtClean="0">
                <a:latin typeface="Trebuchet MS" panose="020B0603020202020204" pitchFamily="34" charset="0"/>
                <a:cs typeface="Arial MT"/>
              </a:rPr>
              <a:t>9. Determinación del largo máximo</a:t>
            </a:r>
            <a:endParaRPr lang="es-ES" sz="1100" b="1" dirty="0">
              <a:latin typeface="Trebuchet MS" panose="020B0603020202020204" pitchFamily="34" charset="0"/>
              <a:cs typeface="Arial MT"/>
            </a:endParaRPr>
          </a:p>
        </p:txBody>
      </p:sp>
      <p:pic>
        <p:nvPicPr>
          <p:cNvPr id="5" name="Imagen 4"/>
          <p:cNvPicPr>
            <a:picLocks noChangeAspect="1"/>
          </p:cNvPicPr>
          <p:nvPr/>
        </p:nvPicPr>
        <p:blipFill>
          <a:blip r:embed="rId2"/>
          <a:stretch>
            <a:fillRect/>
          </a:stretch>
        </p:blipFill>
        <p:spPr>
          <a:xfrm>
            <a:off x="251520" y="598830"/>
            <a:ext cx="2808312" cy="1754614"/>
          </a:xfrm>
          <a:prstGeom prst="rect">
            <a:avLst/>
          </a:prstGeom>
        </p:spPr>
      </p:pic>
      <p:pic>
        <p:nvPicPr>
          <p:cNvPr id="6" name="Imagen 5"/>
          <p:cNvPicPr>
            <a:picLocks noChangeAspect="1"/>
          </p:cNvPicPr>
          <p:nvPr/>
        </p:nvPicPr>
        <p:blipFill>
          <a:blip r:embed="rId3"/>
          <a:stretch>
            <a:fillRect/>
          </a:stretch>
        </p:blipFill>
        <p:spPr>
          <a:xfrm>
            <a:off x="503548" y="2427090"/>
            <a:ext cx="2304256" cy="195653"/>
          </a:xfrm>
          <a:prstGeom prst="rect">
            <a:avLst/>
          </a:prstGeom>
        </p:spPr>
      </p:pic>
      <p:pic>
        <p:nvPicPr>
          <p:cNvPr id="7" name="Imagen 6"/>
          <p:cNvPicPr>
            <a:picLocks noChangeAspect="1"/>
          </p:cNvPicPr>
          <p:nvPr/>
        </p:nvPicPr>
        <p:blipFill rotWithShape="1">
          <a:blip r:embed="rId4"/>
          <a:srcRect b="40446"/>
          <a:stretch/>
        </p:blipFill>
        <p:spPr>
          <a:xfrm>
            <a:off x="251520" y="2696389"/>
            <a:ext cx="3438525" cy="2609383"/>
          </a:xfrm>
          <a:prstGeom prst="rect">
            <a:avLst/>
          </a:prstGeom>
        </p:spPr>
      </p:pic>
      <p:pic>
        <p:nvPicPr>
          <p:cNvPr id="9" name="Imagen 8"/>
          <p:cNvPicPr>
            <a:picLocks noChangeAspect="1"/>
          </p:cNvPicPr>
          <p:nvPr/>
        </p:nvPicPr>
        <p:blipFill rotWithShape="1">
          <a:blip r:embed="rId4"/>
          <a:srcRect t="61392" r="24663"/>
          <a:stretch/>
        </p:blipFill>
        <p:spPr>
          <a:xfrm>
            <a:off x="5325330" y="453077"/>
            <a:ext cx="2232248" cy="1691605"/>
          </a:xfrm>
          <a:prstGeom prst="rect">
            <a:avLst/>
          </a:prstGeom>
        </p:spPr>
      </p:pic>
      <p:pic>
        <p:nvPicPr>
          <p:cNvPr id="10" name="Imagen 9"/>
          <p:cNvPicPr>
            <a:picLocks noChangeAspect="1"/>
          </p:cNvPicPr>
          <p:nvPr/>
        </p:nvPicPr>
        <p:blipFill>
          <a:blip r:embed="rId5"/>
          <a:stretch>
            <a:fillRect/>
          </a:stretch>
        </p:blipFill>
        <p:spPr>
          <a:xfrm>
            <a:off x="5311042" y="2603613"/>
            <a:ext cx="3419475" cy="1828800"/>
          </a:xfrm>
          <a:prstGeom prst="rect">
            <a:avLst/>
          </a:prstGeom>
        </p:spPr>
      </p:pic>
      <p:pic>
        <p:nvPicPr>
          <p:cNvPr id="11" name="Imagen 10"/>
          <p:cNvPicPr>
            <a:picLocks noChangeAspect="1"/>
          </p:cNvPicPr>
          <p:nvPr/>
        </p:nvPicPr>
        <p:blipFill>
          <a:blip r:embed="rId6"/>
          <a:stretch>
            <a:fillRect/>
          </a:stretch>
        </p:blipFill>
        <p:spPr>
          <a:xfrm>
            <a:off x="5325330" y="4451573"/>
            <a:ext cx="3390900" cy="638175"/>
          </a:xfrm>
          <a:prstGeom prst="rect">
            <a:avLst/>
          </a:prstGeom>
        </p:spPr>
      </p:pic>
    </p:spTree>
    <p:extLst>
      <p:ext uri="{BB962C8B-B14F-4D97-AF65-F5344CB8AC3E}">
        <p14:creationId xmlns:p14="http://schemas.microsoft.com/office/powerpoint/2010/main" val="1132470054"/>
      </p:ext>
    </p:extLst>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229418" y="202992"/>
            <a:ext cx="4198566" cy="5555367"/>
          </a:xfrm>
          <a:prstGeom prst="rect">
            <a:avLst/>
          </a:prstGeom>
        </p:spPr>
        <p:txBody>
          <a:bodyPr vert="horz" wrap="square" lIns="0" tIns="15240" rIns="0" bIns="0" rtlCol="0">
            <a:spAutoFit/>
          </a:bodyPr>
          <a:lstStyle/>
          <a:p>
            <a:pPr marL="12700">
              <a:lnSpc>
                <a:spcPct val="100000"/>
              </a:lnSpc>
            </a:pPr>
            <a:r>
              <a:rPr lang="es-ES" sz="900" b="1" dirty="0">
                <a:latin typeface="Arial MT"/>
                <a:cs typeface="Arial MT"/>
              </a:rPr>
              <a:t>12.5.7 Ejemplo 7: Cálculo completo para un sistema</a:t>
            </a:r>
          </a:p>
          <a:p>
            <a:pPr marL="12700">
              <a:lnSpc>
                <a:spcPct val="100000"/>
              </a:lnSpc>
            </a:pPr>
            <a:endParaRPr lang="es-ES" sz="900" dirty="0">
              <a:latin typeface="Arial MT"/>
              <a:cs typeface="Arial MT"/>
            </a:endParaRPr>
          </a:p>
          <a:p>
            <a:pPr marL="12700">
              <a:lnSpc>
                <a:spcPct val="100000"/>
              </a:lnSpc>
            </a:pPr>
            <a:r>
              <a:rPr lang="es-ES" sz="900" dirty="0">
                <a:latin typeface="Arial MT"/>
                <a:cs typeface="Arial MT"/>
              </a:rPr>
              <a:t>Los siguientes cálculos son para un sistema eléctrico como se muestra en la Figura 12.24:</a:t>
            </a:r>
          </a:p>
          <a:p>
            <a:pPr marL="12700">
              <a:lnSpc>
                <a:spcPct val="100000"/>
              </a:lnSpc>
            </a:pPr>
            <a:endParaRPr lang="es-ES" sz="900" dirty="0" smtClean="0">
              <a:latin typeface="Arial MT"/>
              <a:cs typeface="Arial MT"/>
            </a:endParaRPr>
          </a:p>
          <a:p>
            <a:pPr marL="12700">
              <a:lnSpc>
                <a:spcPct val="100000"/>
              </a:lnSpc>
            </a:pPr>
            <a:endParaRPr lang="es-ES" sz="900" dirty="0">
              <a:latin typeface="Arial MT"/>
              <a:cs typeface="Arial MT"/>
            </a:endParaRPr>
          </a:p>
          <a:p>
            <a:pPr marL="12700">
              <a:lnSpc>
                <a:spcPct val="100000"/>
              </a:lnSpc>
            </a:pPr>
            <a:endParaRPr lang="es-ES" sz="900" dirty="0" smtClean="0">
              <a:latin typeface="Arial MT"/>
              <a:cs typeface="Arial MT"/>
            </a:endParaRPr>
          </a:p>
          <a:p>
            <a:pPr marL="12700">
              <a:lnSpc>
                <a:spcPct val="100000"/>
              </a:lnSpc>
            </a:pPr>
            <a:endParaRPr lang="es-ES" sz="900" dirty="0">
              <a:latin typeface="Arial MT"/>
              <a:cs typeface="Arial MT"/>
            </a:endParaRPr>
          </a:p>
          <a:p>
            <a:pPr marL="12700">
              <a:lnSpc>
                <a:spcPct val="100000"/>
              </a:lnSpc>
            </a:pPr>
            <a:endParaRPr lang="es-ES" sz="900" dirty="0" smtClean="0">
              <a:latin typeface="Arial MT"/>
              <a:cs typeface="Arial MT"/>
            </a:endParaRPr>
          </a:p>
          <a:p>
            <a:pPr marL="12700">
              <a:lnSpc>
                <a:spcPct val="100000"/>
              </a:lnSpc>
            </a:pPr>
            <a:endParaRPr lang="es-ES" sz="900" dirty="0">
              <a:latin typeface="Arial MT"/>
              <a:cs typeface="Arial MT"/>
            </a:endParaRPr>
          </a:p>
          <a:p>
            <a:pPr marL="12700">
              <a:lnSpc>
                <a:spcPct val="100000"/>
              </a:lnSpc>
            </a:pPr>
            <a:endParaRPr lang="es-ES" sz="900" dirty="0" smtClean="0">
              <a:latin typeface="Arial MT"/>
              <a:cs typeface="Arial MT"/>
            </a:endParaRPr>
          </a:p>
          <a:p>
            <a:pPr marL="12700">
              <a:lnSpc>
                <a:spcPct val="100000"/>
              </a:lnSpc>
            </a:pPr>
            <a:endParaRPr lang="es-ES" sz="900" dirty="0">
              <a:latin typeface="Arial MT"/>
              <a:cs typeface="Arial MT"/>
            </a:endParaRPr>
          </a:p>
          <a:p>
            <a:pPr marL="12700">
              <a:lnSpc>
                <a:spcPct val="100000"/>
              </a:lnSpc>
            </a:pPr>
            <a:endParaRPr lang="es-ES" sz="900" dirty="0" smtClean="0">
              <a:latin typeface="Arial MT"/>
              <a:cs typeface="Arial MT"/>
            </a:endParaRPr>
          </a:p>
          <a:p>
            <a:pPr marL="12700">
              <a:lnSpc>
                <a:spcPct val="100000"/>
              </a:lnSpc>
            </a:pPr>
            <a:endParaRPr lang="es-ES" sz="900" dirty="0">
              <a:latin typeface="Arial MT"/>
              <a:cs typeface="Arial MT"/>
            </a:endParaRPr>
          </a:p>
          <a:p>
            <a:pPr marL="12700">
              <a:lnSpc>
                <a:spcPct val="100000"/>
              </a:lnSpc>
            </a:pPr>
            <a:endParaRPr lang="es-ES" sz="900" dirty="0" smtClean="0">
              <a:latin typeface="Arial MT"/>
              <a:cs typeface="Arial MT"/>
            </a:endParaRPr>
          </a:p>
          <a:p>
            <a:pPr marL="12700">
              <a:lnSpc>
                <a:spcPct val="100000"/>
              </a:lnSpc>
            </a:pPr>
            <a:endParaRPr lang="es-ES" sz="900" dirty="0">
              <a:latin typeface="Arial MT"/>
              <a:cs typeface="Arial MT"/>
            </a:endParaRPr>
          </a:p>
          <a:p>
            <a:pPr marL="12700">
              <a:lnSpc>
                <a:spcPct val="100000"/>
              </a:lnSpc>
            </a:pPr>
            <a:endParaRPr lang="es-ES" sz="900" dirty="0" smtClean="0">
              <a:latin typeface="Arial MT"/>
              <a:cs typeface="Arial MT"/>
            </a:endParaRPr>
          </a:p>
          <a:p>
            <a:pPr marL="12700">
              <a:lnSpc>
                <a:spcPct val="100000"/>
              </a:lnSpc>
            </a:pPr>
            <a:endParaRPr lang="es-ES" sz="900" dirty="0">
              <a:latin typeface="Arial MT"/>
              <a:cs typeface="Arial MT"/>
            </a:endParaRPr>
          </a:p>
          <a:p>
            <a:pPr marL="12700">
              <a:lnSpc>
                <a:spcPct val="100000"/>
              </a:lnSpc>
            </a:pPr>
            <a:endParaRPr lang="es-ES" sz="900" dirty="0" smtClean="0">
              <a:latin typeface="Arial MT"/>
              <a:cs typeface="Arial MT"/>
            </a:endParaRPr>
          </a:p>
          <a:p>
            <a:pPr marL="12700">
              <a:lnSpc>
                <a:spcPct val="100000"/>
              </a:lnSpc>
            </a:pPr>
            <a:endParaRPr lang="es-ES" sz="900" dirty="0">
              <a:latin typeface="Arial MT"/>
              <a:cs typeface="Arial MT"/>
            </a:endParaRPr>
          </a:p>
          <a:p>
            <a:pPr marL="12700">
              <a:lnSpc>
                <a:spcPct val="100000"/>
              </a:lnSpc>
            </a:pPr>
            <a:endParaRPr lang="es-ES" sz="900" dirty="0" smtClean="0">
              <a:latin typeface="Arial MT"/>
              <a:cs typeface="Arial MT"/>
            </a:endParaRPr>
          </a:p>
          <a:p>
            <a:pPr marL="12700">
              <a:lnSpc>
                <a:spcPct val="100000"/>
              </a:lnSpc>
            </a:pPr>
            <a:endParaRPr lang="es-ES" sz="900" dirty="0">
              <a:latin typeface="Arial MT"/>
              <a:cs typeface="Arial MT"/>
            </a:endParaRPr>
          </a:p>
          <a:p>
            <a:pPr marL="12700">
              <a:lnSpc>
                <a:spcPct val="100000"/>
              </a:lnSpc>
            </a:pPr>
            <a:endParaRPr lang="es-ES" sz="900" dirty="0" smtClean="0">
              <a:latin typeface="Arial MT"/>
              <a:cs typeface="Arial MT"/>
            </a:endParaRPr>
          </a:p>
          <a:p>
            <a:pPr marL="12700">
              <a:lnSpc>
                <a:spcPct val="100000"/>
              </a:lnSpc>
            </a:pPr>
            <a:endParaRPr lang="es-ES" sz="900" dirty="0">
              <a:latin typeface="Arial MT"/>
              <a:cs typeface="Arial MT"/>
            </a:endParaRPr>
          </a:p>
          <a:p>
            <a:pPr marL="12700">
              <a:lnSpc>
                <a:spcPct val="100000"/>
              </a:lnSpc>
            </a:pPr>
            <a:endParaRPr lang="es-ES" sz="900" dirty="0" smtClean="0">
              <a:latin typeface="Arial MT"/>
              <a:cs typeface="Arial MT"/>
            </a:endParaRPr>
          </a:p>
          <a:p>
            <a:pPr marL="12700">
              <a:lnSpc>
                <a:spcPct val="100000"/>
              </a:lnSpc>
            </a:pPr>
            <a:endParaRPr lang="es-ES" sz="900" dirty="0">
              <a:latin typeface="Arial MT"/>
              <a:cs typeface="Arial MT"/>
            </a:endParaRPr>
          </a:p>
          <a:p>
            <a:pPr marL="12700">
              <a:lnSpc>
                <a:spcPct val="100000"/>
              </a:lnSpc>
            </a:pPr>
            <a:endParaRPr lang="es-ES" sz="900" dirty="0" smtClean="0">
              <a:latin typeface="Arial MT"/>
              <a:cs typeface="Arial MT"/>
            </a:endParaRPr>
          </a:p>
          <a:p>
            <a:pPr marL="12700">
              <a:lnSpc>
                <a:spcPct val="100000"/>
              </a:lnSpc>
            </a:pPr>
            <a:endParaRPr lang="es-ES" sz="900" dirty="0">
              <a:latin typeface="Arial MT"/>
              <a:cs typeface="Arial MT"/>
            </a:endParaRPr>
          </a:p>
          <a:p>
            <a:pPr marL="12700">
              <a:lnSpc>
                <a:spcPct val="100000"/>
              </a:lnSpc>
            </a:pPr>
            <a:endParaRPr lang="es-ES" sz="900" dirty="0" smtClean="0">
              <a:latin typeface="Arial MT"/>
              <a:cs typeface="Arial MT"/>
            </a:endParaRPr>
          </a:p>
          <a:p>
            <a:pPr marL="12700">
              <a:lnSpc>
                <a:spcPct val="100000"/>
              </a:lnSpc>
            </a:pPr>
            <a:endParaRPr lang="es-ES" sz="900" dirty="0">
              <a:latin typeface="Arial MT"/>
              <a:cs typeface="Arial MT"/>
            </a:endParaRPr>
          </a:p>
          <a:p>
            <a:pPr marL="12700">
              <a:lnSpc>
                <a:spcPct val="100000"/>
              </a:lnSpc>
            </a:pPr>
            <a:endParaRPr lang="es-ES" sz="900" dirty="0" smtClean="0">
              <a:latin typeface="Arial MT"/>
              <a:cs typeface="Arial MT"/>
            </a:endParaRPr>
          </a:p>
          <a:p>
            <a:pPr marL="12700">
              <a:lnSpc>
                <a:spcPct val="100000"/>
              </a:lnSpc>
            </a:pPr>
            <a:endParaRPr lang="es-ES" sz="900" dirty="0">
              <a:latin typeface="Arial MT"/>
              <a:cs typeface="Arial MT"/>
            </a:endParaRPr>
          </a:p>
          <a:p>
            <a:pPr marL="12700">
              <a:lnSpc>
                <a:spcPct val="100000"/>
              </a:lnSpc>
            </a:pPr>
            <a:endParaRPr lang="es-ES" sz="900" dirty="0" smtClean="0">
              <a:latin typeface="Arial MT"/>
              <a:cs typeface="Arial MT"/>
            </a:endParaRPr>
          </a:p>
          <a:p>
            <a:pPr marL="12700">
              <a:lnSpc>
                <a:spcPct val="100000"/>
              </a:lnSpc>
            </a:pPr>
            <a:endParaRPr lang="es-ES" sz="900" dirty="0" smtClean="0">
              <a:latin typeface="Arial MT"/>
              <a:cs typeface="Arial MT"/>
            </a:endParaRPr>
          </a:p>
          <a:p>
            <a:pPr marL="12700">
              <a:lnSpc>
                <a:spcPct val="100000"/>
              </a:lnSpc>
            </a:pPr>
            <a:endParaRPr lang="es-ES" sz="900" dirty="0">
              <a:latin typeface="Arial MT"/>
              <a:cs typeface="Arial MT"/>
            </a:endParaRPr>
          </a:p>
          <a:p>
            <a:pPr marL="12700">
              <a:lnSpc>
                <a:spcPct val="100000"/>
              </a:lnSpc>
            </a:pPr>
            <a:endParaRPr lang="es-ES" sz="900" dirty="0" smtClean="0">
              <a:latin typeface="Arial MT"/>
              <a:cs typeface="Arial MT"/>
            </a:endParaRPr>
          </a:p>
          <a:p>
            <a:pPr marL="12700">
              <a:lnSpc>
                <a:spcPct val="100000"/>
              </a:lnSpc>
            </a:pPr>
            <a:endParaRPr lang="es-ES" sz="900" dirty="0">
              <a:latin typeface="Arial MT"/>
              <a:cs typeface="Arial MT"/>
            </a:endParaRPr>
          </a:p>
          <a:p>
            <a:pPr marL="12700">
              <a:lnSpc>
                <a:spcPct val="100000"/>
              </a:lnSpc>
            </a:pPr>
            <a:endParaRPr lang="es-ES" sz="900" dirty="0" smtClean="0">
              <a:latin typeface="Arial MT"/>
              <a:cs typeface="Arial MT"/>
            </a:endParaRPr>
          </a:p>
          <a:p>
            <a:pPr marL="12700" algn="ctr">
              <a:lnSpc>
                <a:spcPct val="100000"/>
              </a:lnSpc>
            </a:pPr>
            <a:r>
              <a:rPr lang="es-ES" sz="900" b="1" dirty="0" smtClean="0">
                <a:latin typeface="Arial MT"/>
                <a:cs typeface="Arial MT"/>
              </a:rPr>
              <a:t>Figura </a:t>
            </a:r>
            <a:r>
              <a:rPr lang="es-ES" sz="900" b="1" dirty="0">
                <a:latin typeface="Arial MT"/>
                <a:cs typeface="Arial MT"/>
              </a:rPr>
              <a:t>24 Cálculo del sistema</a:t>
            </a:r>
            <a:endParaRPr sz="900" b="1" dirty="0">
              <a:latin typeface="Arial MT"/>
              <a:cs typeface="Arial MT"/>
            </a:endParaRPr>
          </a:p>
        </p:txBody>
      </p:sp>
      <p:pic>
        <p:nvPicPr>
          <p:cNvPr id="122" name="Imagen 121"/>
          <p:cNvPicPr>
            <a:picLocks noChangeAspect="1"/>
          </p:cNvPicPr>
          <p:nvPr/>
        </p:nvPicPr>
        <p:blipFill rotWithShape="1">
          <a:blip r:embed="rId2"/>
          <a:srcRect t="1537" b="1"/>
          <a:stretch/>
        </p:blipFill>
        <p:spPr>
          <a:xfrm>
            <a:off x="539552" y="769268"/>
            <a:ext cx="3819525" cy="4614292"/>
          </a:xfrm>
          <a:prstGeom prst="rect">
            <a:avLst/>
          </a:prstGeom>
        </p:spPr>
      </p:pic>
      <p:sp>
        <p:nvSpPr>
          <p:cNvPr id="123" name="object 3"/>
          <p:cNvSpPr txBox="1"/>
          <p:nvPr/>
        </p:nvSpPr>
        <p:spPr>
          <a:xfrm>
            <a:off x="4427984" y="227659"/>
            <a:ext cx="4529028" cy="5767605"/>
          </a:xfrm>
          <a:prstGeom prst="rect">
            <a:avLst/>
          </a:prstGeom>
        </p:spPr>
        <p:txBody>
          <a:bodyPr vert="horz" wrap="square" lIns="0" tIns="12065" rIns="0" bIns="0" rtlCol="0">
            <a:spAutoFit/>
          </a:bodyPr>
          <a:lstStyle/>
          <a:p>
            <a:pPr marL="240665" indent="-228600" algn="just">
              <a:lnSpc>
                <a:spcPct val="100000"/>
              </a:lnSpc>
              <a:buFont typeface="+mj-lt"/>
              <a:buAutoNum type="arabicPeriod"/>
              <a:tabLst>
                <a:tab pos="228600" algn="l"/>
                <a:tab pos="229235" algn="l"/>
              </a:tabLst>
            </a:pPr>
            <a:r>
              <a:rPr lang="es-ES" sz="1100" b="1" dirty="0">
                <a:latin typeface="Trebuchet MS" panose="020B0603020202020204" pitchFamily="34" charset="0"/>
                <a:cs typeface="Arial MT"/>
              </a:rPr>
              <a:t>Determine los alimentadores, fusibles y disyuntores de motor para todos los motores para:</a:t>
            </a:r>
          </a:p>
          <a:p>
            <a:pPr marL="697865" lvl="1" indent="-228600" algn="just">
              <a:buFont typeface="+mj-lt"/>
              <a:buAutoNum type="alphaLcParenR"/>
              <a:tabLst>
                <a:tab pos="228600" algn="l"/>
                <a:tab pos="229235" algn="l"/>
              </a:tabLst>
            </a:pPr>
            <a:r>
              <a:rPr lang="es-ES" sz="1100" b="1" dirty="0">
                <a:latin typeface="Trebuchet MS" panose="020B0603020202020204" pitchFamily="34" charset="0"/>
                <a:cs typeface="Arial MT"/>
              </a:rPr>
              <a:t>Arranque directo</a:t>
            </a:r>
          </a:p>
          <a:p>
            <a:pPr marL="697865" lvl="1" indent="-228600" algn="just">
              <a:buFont typeface="+mj-lt"/>
              <a:buAutoNum type="alphaLcParenR"/>
              <a:tabLst>
                <a:tab pos="228600" algn="l"/>
                <a:tab pos="229235" algn="l"/>
              </a:tabLst>
            </a:pPr>
            <a:r>
              <a:rPr lang="es-ES" sz="1100" b="1" dirty="0" smtClean="0">
                <a:latin typeface="Trebuchet MS" panose="020B0603020202020204" pitchFamily="34" charset="0"/>
                <a:cs typeface="Arial MT"/>
              </a:rPr>
              <a:t>Arranque Y</a:t>
            </a:r>
            <a:r>
              <a:rPr lang="es-ES" sz="1100" b="1" dirty="0">
                <a:latin typeface="Trebuchet MS" panose="020B0603020202020204" pitchFamily="34" charset="0"/>
                <a:cs typeface="Arial MT"/>
              </a:rPr>
              <a:t>/</a:t>
            </a:r>
            <a:r>
              <a:rPr lang="es-ES" sz="1100" b="1" dirty="0" smtClean="0">
                <a:latin typeface="Trebuchet MS" panose="020B0603020202020204" pitchFamily="34" charset="0"/>
                <a:cs typeface="Arial MT"/>
              </a:rPr>
              <a:t>∆.</a:t>
            </a:r>
            <a:endParaRPr lang="es-ES" sz="1100" b="1" dirty="0">
              <a:latin typeface="Trebuchet MS" panose="020B0603020202020204" pitchFamily="34" charset="0"/>
              <a:cs typeface="Arial MT"/>
            </a:endParaRPr>
          </a:p>
          <a:p>
            <a:pPr marL="240665" indent="-228600" algn="just">
              <a:lnSpc>
                <a:spcPct val="100000"/>
              </a:lnSpc>
              <a:buFont typeface="+mj-lt"/>
              <a:buAutoNum type="arabicPeriod"/>
              <a:tabLst>
                <a:tab pos="228600" algn="l"/>
                <a:tab pos="229235" algn="l"/>
              </a:tabLst>
            </a:pPr>
            <a:r>
              <a:rPr lang="es-ES" sz="1100" b="1" dirty="0" smtClean="0">
                <a:latin typeface="Trebuchet MS" panose="020B0603020202020204" pitchFamily="34" charset="0"/>
                <a:cs typeface="Arial MT"/>
              </a:rPr>
              <a:t>Determinar </a:t>
            </a:r>
            <a:r>
              <a:rPr lang="es-ES" sz="1100" b="1" dirty="0">
                <a:latin typeface="Trebuchet MS" panose="020B0603020202020204" pitchFamily="34" charset="0"/>
                <a:cs typeface="Arial MT"/>
              </a:rPr>
              <a:t>I</a:t>
            </a:r>
            <a:r>
              <a:rPr lang="es-ES" sz="1100" b="1" dirty="0" smtClean="0">
                <a:latin typeface="Trebuchet MS" panose="020B0603020202020204" pitchFamily="34" charset="0"/>
                <a:cs typeface="Arial MT"/>
              </a:rPr>
              <a:t>'‘k1 </a:t>
            </a:r>
            <a:r>
              <a:rPr lang="es-ES" sz="1100" b="1" dirty="0">
                <a:latin typeface="Trebuchet MS" panose="020B0603020202020204" pitchFamily="34" charset="0"/>
                <a:cs typeface="Arial MT"/>
              </a:rPr>
              <a:t>e I</a:t>
            </a:r>
            <a:r>
              <a:rPr lang="es-ES" sz="1100" b="1" dirty="0" smtClean="0">
                <a:latin typeface="Trebuchet MS" panose="020B0603020202020204" pitchFamily="34" charset="0"/>
                <a:cs typeface="Arial MT"/>
              </a:rPr>
              <a:t>'‘k3 </a:t>
            </a:r>
            <a:r>
              <a:rPr lang="es-ES" sz="1100" b="1" dirty="0">
                <a:latin typeface="Trebuchet MS" panose="020B0603020202020204" pitchFamily="34" charset="0"/>
                <a:cs typeface="Arial MT"/>
              </a:rPr>
              <a:t>para:</a:t>
            </a:r>
          </a:p>
          <a:p>
            <a:pPr marL="697865" lvl="1" indent="-228600" algn="just">
              <a:buFont typeface="+mj-lt"/>
              <a:buAutoNum type="alphaLcParenR"/>
              <a:tabLst>
                <a:tab pos="228600" algn="l"/>
                <a:tab pos="229235" algn="l"/>
              </a:tabLst>
            </a:pPr>
            <a:r>
              <a:rPr lang="es-ES" sz="1100" b="1" dirty="0" smtClean="0">
                <a:latin typeface="Trebuchet MS" panose="020B0603020202020204" pitchFamily="34" charset="0"/>
                <a:cs typeface="Arial MT"/>
              </a:rPr>
              <a:t>Distribución </a:t>
            </a:r>
            <a:r>
              <a:rPr lang="es-ES" sz="1100" b="1" dirty="0">
                <a:latin typeface="Trebuchet MS" panose="020B0603020202020204" pitchFamily="34" charset="0"/>
                <a:cs typeface="Arial MT"/>
              </a:rPr>
              <a:t>principal 1</a:t>
            </a:r>
          </a:p>
          <a:p>
            <a:pPr marL="697865" lvl="1" indent="-228600" algn="just">
              <a:buFont typeface="+mj-lt"/>
              <a:buAutoNum type="alphaLcParenR"/>
              <a:tabLst>
                <a:tab pos="228600" algn="l"/>
                <a:tab pos="229235" algn="l"/>
              </a:tabLst>
            </a:pPr>
            <a:r>
              <a:rPr lang="es-ES" sz="1100" b="1" dirty="0" err="1">
                <a:latin typeface="Trebuchet MS" panose="020B0603020202020204" pitchFamily="34" charset="0"/>
                <a:cs typeface="Arial MT"/>
              </a:rPr>
              <a:t>Subdistribución</a:t>
            </a:r>
            <a:r>
              <a:rPr lang="es-ES" sz="1100" b="1" dirty="0">
                <a:latin typeface="Trebuchet MS" panose="020B0603020202020204" pitchFamily="34" charset="0"/>
                <a:cs typeface="Arial MT"/>
              </a:rPr>
              <a:t> 1</a:t>
            </a:r>
          </a:p>
          <a:p>
            <a:pPr marL="697865" lvl="1" indent="-228600" algn="just">
              <a:buFont typeface="+mj-lt"/>
              <a:buAutoNum type="alphaLcParenR"/>
              <a:tabLst>
                <a:tab pos="228600" algn="l"/>
                <a:tab pos="229235" algn="l"/>
              </a:tabLst>
            </a:pPr>
            <a:r>
              <a:rPr lang="es-ES" sz="1100" b="1" dirty="0" err="1">
                <a:latin typeface="Trebuchet MS" panose="020B0603020202020204" pitchFamily="34" charset="0"/>
                <a:cs typeface="Arial MT"/>
              </a:rPr>
              <a:t>Subdistribución</a:t>
            </a:r>
            <a:r>
              <a:rPr lang="es-ES" sz="1100" b="1" dirty="0">
                <a:latin typeface="Trebuchet MS" panose="020B0603020202020204" pitchFamily="34" charset="0"/>
                <a:cs typeface="Arial MT"/>
              </a:rPr>
              <a:t> 2</a:t>
            </a:r>
          </a:p>
          <a:p>
            <a:pPr marL="697865" lvl="1" indent="-228600" algn="just">
              <a:buFont typeface="+mj-lt"/>
              <a:buAutoNum type="alphaLcParenR"/>
              <a:tabLst>
                <a:tab pos="228600" algn="l"/>
                <a:tab pos="229235" algn="l"/>
              </a:tabLst>
            </a:pPr>
            <a:r>
              <a:rPr lang="es-ES" sz="1100" b="1" dirty="0">
                <a:latin typeface="Trebuchet MS" panose="020B0603020202020204" pitchFamily="34" charset="0"/>
                <a:cs typeface="Arial MT"/>
              </a:rPr>
              <a:t>Motor 1</a:t>
            </a:r>
          </a:p>
          <a:p>
            <a:pPr marL="697865" lvl="1" indent="-228600" algn="just">
              <a:buFont typeface="+mj-lt"/>
              <a:buAutoNum type="alphaLcParenR"/>
              <a:tabLst>
                <a:tab pos="228600" algn="l"/>
                <a:tab pos="229235" algn="l"/>
              </a:tabLst>
            </a:pPr>
            <a:r>
              <a:rPr lang="es-ES" sz="1100" b="1" dirty="0">
                <a:latin typeface="Trebuchet MS" panose="020B0603020202020204" pitchFamily="34" charset="0"/>
                <a:cs typeface="Arial MT"/>
              </a:rPr>
              <a:t>Número de circuito 20</a:t>
            </a:r>
          </a:p>
          <a:p>
            <a:pPr marL="240665" indent="-228600" algn="just">
              <a:lnSpc>
                <a:spcPct val="100000"/>
              </a:lnSpc>
              <a:buFont typeface="+mj-lt"/>
              <a:buAutoNum type="arabicPeriod"/>
              <a:tabLst>
                <a:tab pos="228600" algn="l"/>
                <a:tab pos="229235" algn="l"/>
              </a:tabLst>
            </a:pPr>
            <a:r>
              <a:rPr lang="es-ES" sz="1100" b="1" dirty="0" smtClean="0">
                <a:latin typeface="Trebuchet MS" panose="020B0603020202020204" pitchFamily="34" charset="0"/>
                <a:cs typeface="Arial MT"/>
              </a:rPr>
              <a:t>Determine </a:t>
            </a:r>
            <a:r>
              <a:rPr lang="es-ES" sz="1100" b="1" dirty="0">
                <a:latin typeface="Trebuchet MS" panose="020B0603020202020204" pitchFamily="34" charset="0"/>
                <a:cs typeface="Arial MT"/>
              </a:rPr>
              <a:t>las caídas de voltaje para:</a:t>
            </a:r>
          </a:p>
          <a:p>
            <a:pPr marL="697865" lvl="1" indent="-228600" algn="just">
              <a:buFont typeface="+mj-lt"/>
              <a:buAutoNum type="alphaLcParenR"/>
              <a:tabLst>
                <a:tab pos="228600" algn="l"/>
                <a:tab pos="229235" algn="l"/>
              </a:tabLst>
            </a:pPr>
            <a:r>
              <a:rPr lang="es-ES" sz="1100" b="1" dirty="0">
                <a:latin typeface="Trebuchet MS" panose="020B0603020202020204" pitchFamily="34" charset="0"/>
                <a:cs typeface="Arial MT"/>
              </a:rPr>
              <a:t>Distribución principal 1</a:t>
            </a:r>
          </a:p>
          <a:p>
            <a:pPr marL="697865" lvl="1" indent="-228600" algn="just">
              <a:buFont typeface="+mj-lt"/>
              <a:buAutoNum type="alphaLcParenR"/>
              <a:tabLst>
                <a:tab pos="228600" algn="l"/>
                <a:tab pos="229235" algn="l"/>
              </a:tabLst>
            </a:pPr>
            <a:r>
              <a:rPr lang="es-ES" sz="1100" b="1" dirty="0" err="1">
                <a:latin typeface="Trebuchet MS" panose="020B0603020202020204" pitchFamily="34" charset="0"/>
                <a:cs typeface="Arial MT"/>
              </a:rPr>
              <a:t>Subdistribución</a:t>
            </a:r>
            <a:r>
              <a:rPr lang="es-ES" sz="1100" b="1" dirty="0">
                <a:latin typeface="Trebuchet MS" panose="020B0603020202020204" pitchFamily="34" charset="0"/>
                <a:cs typeface="Arial MT"/>
              </a:rPr>
              <a:t> 1</a:t>
            </a:r>
          </a:p>
          <a:p>
            <a:pPr marL="697865" lvl="1" indent="-228600" algn="just">
              <a:buFont typeface="+mj-lt"/>
              <a:buAutoNum type="alphaLcParenR"/>
              <a:tabLst>
                <a:tab pos="228600" algn="l"/>
                <a:tab pos="229235" algn="l"/>
              </a:tabLst>
            </a:pPr>
            <a:r>
              <a:rPr lang="es-ES" sz="1100" b="1" dirty="0" err="1">
                <a:latin typeface="Trebuchet MS" panose="020B0603020202020204" pitchFamily="34" charset="0"/>
                <a:cs typeface="Arial MT"/>
              </a:rPr>
              <a:t>Subdistribución</a:t>
            </a:r>
            <a:r>
              <a:rPr lang="es-ES" sz="1100" b="1" dirty="0">
                <a:latin typeface="Trebuchet MS" panose="020B0603020202020204" pitchFamily="34" charset="0"/>
                <a:cs typeface="Arial MT"/>
              </a:rPr>
              <a:t> 2</a:t>
            </a:r>
          </a:p>
          <a:p>
            <a:pPr marL="697865" lvl="1" indent="-228600" algn="just">
              <a:buFont typeface="+mj-lt"/>
              <a:buAutoNum type="alphaLcParenR"/>
              <a:tabLst>
                <a:tab pos="228600" algn="l"/>
                <a:tab pos="229235" algn="l"/>
              </a:tabLst>
            </a:pPr>
            <a:r>
              <a:rPr lang="es-ES" sz="1100" b="1" dirty="0">
                <a:latin typeface="Trebuchet MS" panose="020B0603020202020204" pitchFamily="34" charset="0"/>
                <a:cs typeface="Arial MT"/>
              </a:rPr>
              <a:t>Número de circuito 20, conectado a la </a:t>
            </a:r>
            <a:r>
              <a:rPr lang="es-ES" sz="1100" b="1" dirty="0" err="1">
                <a:latin typeface="Trebuchet MS" panose="020B0603020202020204" pitchFamily="34" charset="0"/>
                <a:cs typeface="Arial MT"/>
              </a:rPr>
              <a:t>subdistribución</a:t>
            </a:r>
            <a:r>
              <a:rPr lang="es-ES" sz="1100" b="1" dirty="0">
                <a:latin typeface="Trebuchet MS" panose="020B0603020202020204" pitchFamily="34" charset="0"/>
                <a:cs typeface="Arial MT"/>
              </a:rPr>
              <a:t> 3, con </a:t>
            </a: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 8 A.</a:t>
            </a:r>
          </a:p>
          <a:p>
            <a:pPr marL="228600" indent="-216535" algn="just">
              <a:lnSpc>
                <a:spcPct val="100000"/>
              </a:lnSpc>
              <a:buAutoNum type="arabicPeriod"/>
              <a:tabLst>
                <a:tab pos="228600" algn="l"/>
                <a:tab pos="229235" algn="l"/>
              </a:tabLst>
            </a:pPr>
            <a:r>
              <a:rPr lang="es-ES" sz="1100" b="1" dirty="0">
                <a:latin typeface="Trebuchet MS" panose="020B0603020202020204" pitchFamily="34" charset="0"/>
                <a:cs typeface="Arial MT"/>
              </a:rPr>
              <a:t>Seleccione todos los disyuntores y fusibles.</a:t>
            </a:r>
          </a:p>
          <a:p>
            <a:pPr marL="228600" indent="-216535" algn="just">
              <a:lnSpc>
                <a:spcPct val="100000"/>
              </a:lnSpc>
              <a:buAutoNum type="arabicPeriod"/>
              <a:tabLst>
                <a:tab pos="228600" algn="l"/>
                <a:tab pos="229235" algn="l"/>
              </a:tabLst>
            </a:pPr>
            <a:r>
              <a:rPr lang="es-ES" sz="1100" b="1" dirty="0">
                <a:latin typeface="Trebuchet MS" panose="020B0603020202020204" pitchFamily="34" charset="0"/>
                <a:cs typeface="Arial MT"/>
              </a:rPr>
              <a:t>Demostrar la selectividad.</a:t>
            </a:r>
          </a:p>
          <a:p>
            <a:pPr marL="228600" indent="-216535" algn="just">
              <a:lnSpc>
                <a:spcPct val="100000"/>
              </a:lnSpc>
              <a:buAutoNum type="arabicPeriod"/>
              <a:tabLst>
                <a:tab pos="228600" algn="l"/>
                <a:tab pos="229235" algn="l"/>
              </a:tabLst>
            </a:pPr>
            <a:r>
              <a:rPr lang="es-ES" sz="1100" b="1" dirty="0" smtClean="0">
                <a:latin typeface="Trebuchet MS" panose="020B0603020202020204" pitchFamily="34" charset="0"/>
                <a:cs typeface="Arial MT"/>
              </a:rPr>
              <a:t>Determinar </a:t>
            </a:r>
            <a:r>
              <a:rPr lang="es-ES" sz="1100" b="1" dirty="0">
                <a:latin typeface="Trebuchet MS" panose="020B0603020202020204" pitchFamily="34" charset="0"/>
                <a:cs typeface="Arial MT"/>
              </a:rPr>
              <a:t>los datos del transformador.</a:t>
            </a:r>
          </a:p>
          <a:p>
            <a:pPr marL="228600" indent="-216535" algn="just">
              <a:lnSpc>
                <a:spcPct val="100000"/>
              </a:lnSpc>
              <a:buAutoNum type="arabicPeriod"/>
              <a:tabLst>
                <a:tab pos="228600" algn="l"/>
                <a:tab pos="229235" algn="l"/>
              </a:tabLst>
            </a:pPr>
            <a:r>
              <a:rPr lang="es-ES" sz="1100" b="1" dirty="0">
                <a:latin typeface="Trebuchet MS" panose="020B0603020202020204" pitchFamily="34" charset="0"/>
                <a:cs typeface="Arial MT"/>
              </a:rPr>
              <a:t>Determine el poder de compensación.</a:t>
            </a:r>
          </a:p>
          <a:p>
            <a:pPr marL="228600" indent="-216535" algn="just">
              <a:lnSpc>
                <a:spcPct val="100000"/>
              </a:lnSpc>
              <a:buAutoNum type="arabicPeriod"/>
              <a:tabLst>
                <a:tab pos="228600" algn="l"/>
                <a:tab pos="229235" algn="l"/>
              </a:tabLst>
            </a:pPr>
            <a:r>
              <a:rPr lang="es-ES" sz="1100" b="1" dirty="0">
                <a:latin typeface="Trebuchet MS" panose="020B0603020202020204" pitchFamily="34" charset="0"/>
                <a:cs typeface="Arial MT"/>
              </a:rPr>
              <a:t>Determine las condiciones de </a:t>
            </a:r>
            <a:r>
              <a:rPr lang="es-ES" sz="1100" b="1" dirty="0" smtClean="0">
                <a:latin typeface="Trebuchet MS" panose="020B0603020202020204" pitchFamily="34" charset="0"/>
                <a:cs typeface="Arial MT"/>
              </a:rPr>
              <a:t>apertura </a:t>
            </a:r>
            <a:r>
              <a:rPr lang="es-ES" sz="1100" b="1" dirty="0">
                <a:latin typeface="Trebuchet MS" panose="020B0603020202020204" pitchFamily="34" charset="0"/>
                <a:cs typeface="Arial MT"/>
              </a:rPr>
              <a:t>para todos los circuitos</a:t>
            </a:r>
            <a:r>
              <a:rPr lang="es-ES" sz="1100" b="1" dirty="0" smtClean="0">
                <a:latin typeface="Trebuchet MS" panose="020B0603020202020204" pitchFamily="34" charset="0"/>
                <a:cs typeface="Arial MT"/>
              </a:rPr>
              <a:t>.</a:t>
            </a:r>
          </a:p>
          <a:p>
            <a:pPr marL="228600" indent="-216535" algn="just">
              <a:lnSpc>
                <a:spcPct val="100000"/>
              </a:lnSpc>
              <a:buAutoNum type="arabicPeriod"/>
              <a:tabLst>
                <a:tab pos="228600" algn="l"/>
                <a:tab pos="229235" algn="l"/>
              </a:tabLst>
            </a:pPr>
            <a:endParaRPr lang="es-ES" sz="1100" dirty="0">
              <a:latin typeface="Trebuchet MS" panose="020B0603020202020204" pitchFamily="34" charset="0"/>
              <a:cs typeface="Arial MT"/>
            </a:endParaRPr>
          </a:p>
          <a:p>
            <a:pPr marL="12065" algn="just">
              <a:lnSpc>
                <a:spcPct val="100000"/>
              </a:lnSpc>
              <a:tabLst>
                <a:tab pos="228600" algn="l"/>
                <a:tab pos="229235" algn="l"/>
              </a:tabLst>
            </a:pPr>
            <a:r>
              <a:rPr lang="es-ES" sz="1100" dirty="0">
                <a:latin typeface="Trebuchet MS" panose="020B0603020202020204" pitchFamily="34" charset="0"/>
                <a:cs typeface="Arial MT"/>
              </a:rPr>
              <a:t>La tensión de red es de 400/230 V, 50 Hz. Como medida de protección, se requiere el sistema TN.</a:t>
            </a:r>
          </a:p>
          <a:p>
            <a:pPr marL="12065" algn="just">
              <a:lnSpc>
                <a:spcPct val="100000"/>
              </a:lnSpc>
              <a:tabLst>
                <a:tab pos="228600" algn="l"/>
                <a:tab pos="229235" algn="l"/>
              </a:tabLst>
            </a:pPr>
            <a:r>
              <a:rPr lang="es-ES" sz="1100" b="1" dirty="0" smtClean="0">
                <a:latin typeface="Trebuchet MS" panose="020B0603020202020204" pitchFamily="34" charset="0"/>
                <a:cs typeface="Arial MT"/>
              </a:rPr>
              <a:t>Solución</a:t>
            </a:r>
            <a:r>
              <a:rPr lang="es-ES" sz="1100" dirty="0">
                <a:latin typeface="Trebuchet MS" panose="020B0603020202020204" pitchFamily="34" charset="0"/>
                <a:cs typeface="Arial MT"/>
              </a:rPr>
              <a:t>:</a:t>
            </a:r>
          </a:p>
          <a:p>
            <a:pPr marL="12065" algn="just">
              <a:lnSpc>
                <a:spcPct val="100000"/>
              </a:lnSpc>
              <a:tabLst>
                <a:tab pos="228600" algn="l"/>
                <a:tab pos="229235" algn="l"/>
              </a:tabLst>
            </a:pPr>
            <a:r>
              <a:rPr lang="es-ES" sz="1100" b="1" dirty="0" smtClean="0">
                <a:latin typeface="Trebuchet MS" panose="020B0603020202020204" pitchFamily="34" charset="0"/>
                <a:cs typeface="Arial MT"/>
              </a:rPr>
              <a:t>1.  Equilibrio </a:t>
            </a:r>
            <a:r>
              <a:rPr lang="es-ES" sz="1100" b="1" dirty="0">
                <a:latin typeface="Trebuchet MS" panose="020B0603020202020204" pitchFamily="34" charset="0"/>
                <a:cs typeface="Arial MT"/>
              </a:rPr>
              <a:t>de potencia para el sistema</a:t>
            </a:r>
            <a:r>
              <a:rPr lang="es-ES" sz="1100" b="1" dirty="0" smtClean="0">
                <a:latin typeface="Trebuchet MS" panose="020B0603020202020204" pitchFamily="34" charset="0"/>
                <a:cs typeface="Arial MT"/>
              </a:rPr>
              <a:t>.</a:t>
            </a:r>
          </a:p>
          <a:p>
            <a:pPr marL="697865" lvl="1" indent="-228600" algn="just">
              <a:buFont typeface="+mj-lt"/>
              <a:buAutoNum type="alphaLcParenR"/>
              <a:tabLst>
                <a:tab pos="228600" algn="l"/>
                <a:tab pos="229235" algn="l"/>
              </a:tabLst>
            </a:pPr>
            <a:r>
              <a:rPr lang="es-ES" sz="1100" b="1" dirty="0" err="1" smtClean="0">
                <a:latin typeface="Trebuchet MS" panose="020B0603020202020204" pitchFamily="34" charset="0"/>
                <a:cs typeface="Arial MT"/>
              </a:rPr>
              <a:t>Subdistribución</a:t>
            </a:r>
            <a:r>
              <a:rPr lang="es-ES" sz="1100" dirty="0" smtClean="0">
                <a:latin typeface="Trebuchet MS" panose="020B0603020202020204" pitchFamily="34" charset="0"/>
                <a:cs typeface="Arial MT"/>
              </a:rPr>
              <a:t> </a:t>
            </a:r>
            <a:r>
              <a:rPr lang="es-ES" sz="1100" dirty="0">
                <a:latin typeface="Trebuchet MS" panose="020B0603020202020204" pitchFamily="34" charset="0"/>
                <a:cs typeface="Arial MT"/>
              </a:rPr>
              <a:t>3</a:t>
            </a:r>
          </a:p>
          <a:p>
            <a:pPr marL="228600" indent="-216535" algn="just">
              <a:lnSpc>
                <a:spcPct val="100000"/>
              </a:lnSpc>
              <a:buAutoNum type="alphaLcParenR"/>
              <a:tabLst>
                <a:tab pos="228600" algn="l"/>
                <a:tab pos="229235" algn="l"/>
              </a:tabLst>
            </a:pPr>
            <a:endParaRPr lang="es-ES" sz="1100" dirty="0" smtClean="0">
              <a:latin typeface="Trebuchet MS" panose="020B0603020202020204" pitchFamily="34" charset="0"/>
              <a:cs typeface="Arial MT"/>
            </a:endParaRPr>
          </a:p>
          <a:p>
            <a:pPr marL="228600" indent="-216535" algn="just">
              <a:lnSpc>
                <a:spcPct val="100000"/>
              </a:lnSpc>
              <a:buAutoNum type="alphaLcParenR"/>
              <a:tabLst>
                <a:tab pos="228600" algn="l"/>
                <a:tab pos="229235" algn="l"/>
              </a:tabLst>
            </a:pPr>
            <a:endParaRPr lang="es-ES" sz="1100" dirty="0">
              <a:latin typeface="Trebuchet MS" panose="020B0603020202020204" pitchFamily="34" charset="0"/>
              <a:cs typeface="Arial MT"/>
            </a:endParaRPr>
          </a:p>
          <a:p>
            <a:pPr marL="228600" indent="-216535" algn="just">
              <a:lnSpc>
                <a:spcPct val="100000"/>
              </a:lnSpc>
              <a:buAutoNum type="alphaLcParenR"/>
              <a:tabLst>
                <a:tab pos="228600" algn="l"/>
                <a:tab pos="229235" algn="l"/>
              </a:tabLst>
            </a:pPr>
            <a:endParaRPr lang="es-ES" sz="1100" dirty="0" smtClean="0">
              <a:latin typeface="Trebuchet MS" panose="020B0603020202020204" pitchFamily="34" charset="0"/>
              <a:cs typeface="Arial MT"/>
            </a:endParaRPr>
          </a:p>
          <a:p>
            <a:pPr marL="228600" indent="-216535" algn="just">
              <a:lnSpc>
                <a:spcPct val="100000"/>
              </a:lnSpc>
              <a:buAutoNum type="alphaLcParenR"/>
              <a:tabLst>
                <a:tab pos="228600" algn="l"/>
                <a:tab pos="229235" algn="l"/>
              </a:tabLst>
            </a:pPr>
            <a:endParaRPr lang="es-ES" sz="1100" dirty="0" smtClean="0">
              <a:latin typeface="Trebuchet MS" panose="020B0603020202020204" pitchFamily="34" charset="0"/>
              <a:cs typeface="Arial MT"/>
            </a:endParaRPr>
          </a:p>
          <a:p>
            <a:pPr marL="228600" indent="-216535" algn="just">
              <a:lnSpc>
                <a:spcPct val="100000"/>
              </a:lnSpc>
              <a:buAutoNum type="alphaLcParenR"/>
              <a:tabLst>
                <a:tab pos="228600" algn="l"/>
                <a:tab pos="229235" algn="l"/>
              </a:tabLst>
            </a:pPr>
            <a:endParaRPr lang="es-ES" sz="1100" dirty="0">
              <a:latin typeface="Trebuchet MS" panose="020B0603020202020204" pitchFamily="34" charset="0"/>
              <a:cs typeface="Arial MT"/>
            </a:endParaRPr>
          </a:p>
          <a:p>
            <a:pPr marL="228600" indent="-216535" algn="just">
              <a:lnSpc>
                <a:spcPct val="100000"/>
              </a:lnSpc>
              <a:buAutoNum type="alphaLcParenR"/>
              <a:tabLst>
                <a:tab pos="228600" algn="l"/>
                <a:tab pos="229235" algn="l"/>
              </a:tabLst>
            </a:pPr>
            <a:endParaRPr lang="es-ES" sz="1100" dirty="0" smtClean="0">
              <a:latin typeface="Trebuchet MS" panose="020B0603020202020204" pitchFamily="34" charset="0"/>
              <a:cs typeface="Arial MT"/>
            </a:endParaRPr>
          </a:p>
          <a:p>
            <a:pPr marL="228600" indent="-216535" algn="just">
              <a:lnSpc>
                <a:spcPct val="100000"/>
              </a:lnSpc>
              <a:buAutoNum type="alphaLcParenR"/>
              <a:tabLst>
                <a:tab pos="228600" algn="l"/>
                <a:tab pos="229235" algn="l"/>
              </a:tabLst>
            </a:pPr>
            <a:endParaRPr lang="es-ES" sz="1100" dirty="0">
              <a:latin typeface="Trebuchet MS" panose="020B0603020202020204" pitchFamily="34" charset="0"/>
              <a:cs typeface="Arial MT"/>
            </a:endParaRPr>
          </a:p>
        </p:txBody>
      </p:sp>
      <p:pic>
        <p:nvPicPr>
          <p:cNvPr id="124" name="Imagen 123"/>
          <p:cNvPicPr>
            <a:picLocks noChangeAspect="1"/>
          </p:cNvPicPr>
          <p:nvPr/>
        </p:nvPicPr>
        <p:blipFill>
          <a:blip r:embed="rId3"/>
          <a:stretch>
            <a:fillRect/>
          </a:stretch>
        </p:blipFill>
        <p:spPr>
          <a:xfrm>
            <a:off x="6300192" y="4585692"/>
            <a:ext cx="2257451" cy="864096"/>
          </a:xfrm>
          <a:prstGeom prst="rect">
            <a:avLst/>
          </a:prstGeom>
        </p:spPr>
      </p:pic>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object 3"/>
          <p:cNvSpPr txBox="1"/>
          <p:nvPr/>
        </p:nvSpPr>
        <p:spPr>
          <a:xfrm>
            <a:off x="251520" y="298377"/>
            <a:ext cx="8640959" cy="4179862"/>
          </a:xfrm>
          <a:prstGeom prst="rect">
            <a:avLst/>
          </a:prstGeom>
        </p:spPr>
        <p:txBody>
          <a:bodyPr vert="horz" wrap="square" lIns="0" tIns="12065" rIns="0" bIns="0" rtlCol="0">
            <a:spAutoFit/>
          </a:bodyPr>
          <a:lstStyle/>
          <a:p>
            <a:pPr marL="192405" marR="5080" indent="-180340" algn="just">
              <a:lnSpc>
                <a:spcPct val="110800"/>
              </a:lnSpc>
              <a:spcBef>
                <a:spcPts val="95"/>
              </a:spcBef>
            </a:pPr>
            <a:r>
              <a:rPr lang="en-US" sz="1100" b="1" spc="-20" dirty="0" smtClean="0">
                <a:latin typeface="Trebuchet MS" panose="020B0603020202020204" pitchFamily="34" charset="0"/>
                <a:cs typeface="Arial MT"/>
              </a:rPr>
              <a:t>b)</a:t>
            </a:r>
            <a:r>
              <a:rPr lang="en-US" sz="1100" b="1" spc="145" dirty="0" smtClean="0">
                <a:latin typeface="Trebuchet MS" panose="020B0603020202020204" pitchFamily="34" charset="0"/>
                <a:cs typeface="Arial MT"/>
              </a:rPr>
              <a:t> </a:t>
            </a:r>
            <a:r>
              <a:rPr lang="en-US" sz="1100" b="1" dirty="0" smtClean="0">
                <a:latin typeface="Trebuchet MS" panose="020B0603020202020204" pitchFamily="34" charset="0"/>
                <a:cs typeface="Arial MT"/>
              </a:rPr>
              <a:t>Sub-distribution</a:t>
            </a:r>
            <a:r>
              <a:rPr lang="en-US" sz="1100" b="1" spc="-30" dirty="0" smtClean="0">
                <a:latin typeface="Trebuchet MS" panose="020B0603020202020204" pitchFamily="34" charset="0"/>
                <a:cs typeface="Arial MT"/>
              </a:rPr>
              <a:t> </a:t>
            </a:r>
            <a:r>
              <a:rPr lang="en-US" sz="1100" b="1" spc="-40" dirty="0" smtClean="0">
                <a:latin typeface="Trebuchet MS" panose="020B0603020202020204" pitchFamily="34" charset="0"/>
                <a:cs typeface="Arial MT"/>
              </a:rPr>
              <a:t>2 </a:t>
            </a:r>
            <a:r>
              <a:rPr lang="en-US" sz="1100" b="1" spc="-235" dirty="0" smtClean="0">
                <a:latin typeface="Trebuchet MS" panose="020B0603020202020204" pitchFamily="34" charset="0"/>
                <a:cs typeface="Arial MT"/>
              </a:rPr>
              <a:t> </a:t>
            </a:r>
          </a:p>
          <a:p>
            <a:pPr marL="192405" marR="5080" indent="-180340" algn="just">
              <a:lnSpc>
                <a:spcPct val="110800"/>
              </a:lnSpc>
              <a:spcBef>
                <a:spcPts val="95"/>
              </a:spcBef>
            </a:pPr>
            <a:r>
              <a:rPr lang="es-ES" sz="1100" spc="-235" dirty="0" smtClean="0">
                <a:latin typeface="Trebuchet MS" panose="020B0603020202020204" pitchFamily="34" charset="0"/>
                <a:cs typeface="Arial MT"/>
              </a:rPr>
              <a:t>Dado</a:t>
            </a:r>
          </a:p>
          <a:p>
            <a:pPr marL="192405" marR="5080" indent="-180340" algn="just">
              <a:lnSpc>
                <a:spcPct val="110800"/>
              </a:lnSpc>
              <a:spcBef>
                <a:spcPts val="95"/>
              </a:spcBef>
            </a:pPr>
            <a:endParaRPr lang="es-ES" sz="1100" spc="-235" dirty="0">
              <a:latin typeface="Trebuchet MS" panose="020B0603020202020204" pitchFamily="34" charset="0"/>
              <a:cs typeface="Arial MT"/>
            </a:endParaRPr>
          </a:p>
          <a:p>
            <a:pPr marL="192405" marR="5080" indent="-180340" algn="just">
              <a:lnSpc>
                <a:spcPct val="110800"/>
              </a:lnSpc>
              <a:spcBef>
                <a:spcPts val="95"/>
              </a:spcBef>
            </a:pPr>
            <a:endParaRPr lang="es-ES" sz="1100" spc="-235" dirty="0" smtClean="0">
              <a:latin typeface="Trebuchet MS" panose="020B0603020202020204" pitchFamily="34" charset="0"/>
              <a:cs typeface="Arial MT"/>
            </a:endParaRPr>
          </a:p>
          <a:p>
            <a:pPr marL="192405" marR="5080" indent="-180340" algn="just">
              <a:lnSpc>
                <a:spcPct val="110800"/>
              </a:lnSpc>
              <a:spcBef>
                <a:spcPts val="95"/>
              </a:spcBef>
            </a:pPr>
            <a:endParaRPr lang="es-ES" sz="1100" spc="-235" dirty="0">
              <a:latin typeface="Trebuchet MS" panose="020B0603020202020204" pitchFamily="34" charset="0"/>
              <a:cs typeface="Arial MT"/>
            </a:endParaRPr>
          </a:p>
          <a:p>
            <a:pPr marL="192405" marR="5080" indent="-180340" algn="just">
              <a:lnSpc>
                <a:spcPct val="110800"/>
              </a:lnSpc>
              <a:spcBef>
                <a:spcPts val="95"/>
              </a:spcBef>
            </a:pPr>
            <a:endParaRPr lang="es-ES" sz="1100" spc="-235" dirty="0" smtClean="0">
              <a:latin typeface="Trebuchet MS" panose="020B0603020202020204" pitchFamily="34" charset="0"/>
              <a:cs typeface="Arial MT"/>
            </a:endParaRPr>
          </a:p>
          <a:p>
            <a:pPr marL="192405" marR="5080" indent="-180340" algn="just">
              <a:lnSpc>
                <a:spcPct val="110800"/>
              </a:lnSpc>
              <a:spcBef>
                <a:spcPts val="95"/>
              </a:spcBef>
            </a:pPr>
            <a:endParaRPr lang="es-ES" sz="1100" spc="-235" dirty="0">
              <a:latin typeface="Trebuchet MS" panose="020B0603020202020204" pitchFamily="34" charset="0"/>
              <a:cs typeface="Arial MT"/>
            </a:endParaRPr>
          </a:p>
          <a:p>
            <a:pPr marL="192405" marR="5080" indent="-180340" algn="just">
              <a:lnSpc>
                <a:spcPct val="110800"/>
              </a:lnSpc>
              <a:spcBef>
                <a:spcPts val="95"/>
              </a:spcBef>
            </a:pPr>
            <a:endParaRPr lang="es-ES" sz="1100" spc="-235" dirty="0" smtClean="0">
              <a:latin typeface="Trebuchet MS" panose="020B0603020202020204" pitchFamily="34" charset="0"/>
              <a:cs typeface="Arial MT"/>
            </a:endParaRPr>
          </a:p>
          <a:p>
            <a:pPr marL="192405" marR="5080" indent="-180340" algn="just">
              <a:lnSpc>
                <a:spcPct val="110800"/>
              </a:lnSpc>
              <a:spcBef>
                <a:spcPts val="95"/>
              </a:spcBef>
            </a:pPr>
            <a:endParaRPr lang="es-ES" sz="1100" spc="-235" dirty="0">
              <a:latin typeface="Trebuchet MS" panose="020B0603020202020204" pitchFamily="34" charset="0"/>
              <a:cs typeface="Arial MT"/>
            </a:endParaRPr>
          </a:p>
          <a:p>
            <a:pPr marL="192405" marR="5080" indent="-180340" algn="just">
              <a:lnSpc>
                <a:spcPct val="110800"/>
              </a:lnSpc>
              <a:spcBef>
                <a:spcPts val="95"/>
              </a:spcBef>
            </a:pPr>
            <a:endParaRPr lang="es-ES" sz="1100" spc="-235" dirty="0" smtClean="0">
              <a:latin typeface="Trebuchet MS" panose="020B0603020202020204" pitchFamily="34" charset="0"/>
              <a:cs typeface="Arial MT"/>
            </a:endParaRPr>
          </a:p>
          <a:p>
            <a:pPr marL="192405" marR="5080" indent="-180340" algn="just">
              <a:lnSpc>
                <a:spcPct val="110800"/>
              </a:lnSpc>
              <a:spcBef>
                <a:spcPts val="95"/>
              </a:spcBef>
            </a:pPr>
            <a:endParaRPr lang="es-ES" sz="1100" spc="-235" dirty="0">
              <a:latin typeface="Trebuchet MS" panose="020B0603020202020204" pitchFamily="34" charset="0"/>
              <a:cs typeface="Arial MT"/>
            </a:endParaRPr>
          </a:p>
          <a:p>
            <a:pPr marL="192405" marR="5080" indent="-180340" algn="just">
              <a:lnSpc>
                <a:spcPct val="110800"/>
              </a:lnSpc>
              <a:spcBef>
                <a:spcPts val="95"/>
              </a:spcBef>
            </a:pPr>
            <a:endParaRPr lang="es-ES" sz="1100" spc="-235" dirty="0" smtClean="0">
              <a:latin typeface="Trebuchet MS" panose="020B0603020202020204" pitchFamily="34" charset="0"/>
              <a:cs typeface="Arial MT"/>
            </a:endParaRPr>
          </a:p>
          <a:p>
            <a:pPr marL="192405" marR="5080" indent="-180340" algn="just">
              <a:lnSpc>
                <a:spcPct val="110800"/>
              </a:lnSpc>
              <a:spcBef>
                <a:spcPts val="95"/>
              </a:spcBef>
            </a:pPr>
            <a:endParaRPr lang="es-ES" sz="1100" spc="-235" dirty="0">
              <a:latin typeface="Trebuchet MS" panose="020B0603020202020204" pitchFamily="34" charset="0"/>
              <a:cs typeface="Arial MT"/>
            </a:endParaRPr>
          </a:p>
          <a:p>
            <a:pPr marL="192405" marR="5080" indent="-180340" algn="just">
              <a:lnSpc>
                <a:spcPct val="110800"/>
              </a:lnSpc>
              <a:spcBef>
                <a:spcPts val="95"/>
              </a:spcBef>
            </a:pPr>
            <a:endParaRPr lang="es-ES" sz="1100" spc="-235" dirty="0" smtClean="0">
              <a:latin typeface="Trebuchet MS" panose="020B0603020202020204" pitchFamily="34" charset="0"/>
              <a:cs typeface="Arial MT"/>
            </a:endParaRPr>
          </a:p>
          <a:p>
            <a:pPr marL="192405" marR="5080" indent="-180340" algn="just">
              <a:lnSpc>
                <a:spcPct val="110800"/>
              </a:lnSpc>
              <a:spcBef>
                <a:spcPts val="95"/>
              </a:spcBef>
            </a:pPr>
            <a:endParaRPr lang="es-ES" sz="1100" spc="-235" dirty="0">
              <a:latin typeface="Trebuchet MS" panose="020B0603020202020204" pitchFamily="34" charset="0"/>
              <a:cs typeface="Arial MT"/>
            </a:endParaRPr>
          </a:p>
          <a:p>
            <a:pPr marL="192405" marR="5080" indent="-180340" algn="just">
              <a:lnSpc>
                <a:spcPct val="110800"/>
              </a:lnSpc>
              <a:spcBef>
                <a:spcPts val="95"/>
              </a:spcBef>
            </a:pPr>
            <a:endParaRPr lang="es-ES" sz="1100" spc="-235" dirty="0" smtClean="0">
              <a:latin typeface="Trebuchet MS" panose="020B0603020202020204" pitchFamily="34" charset="0"/>
              <a:cs typeface="Arial MT"/>
            </a:endParaRPr>
          </a:p>
          <a:p>
            <a:pPr marL="192405" marR="5080" indent="-180340" algn="just">
              <a:lnSpc>
                <a:spcPct val="110800"/>
              </a:lnSpc>
              <a:spcBef>
                <a:spcPts val="95"/>
              </a:spcBef>
            </a:pPr>
            <a:endParaRPr lang="es-ES" sz="1100" spc="-235" dirty="0">
              <a:latin typeface="Trebuchet MS" panose="020B0603020202020204" pitchFamily="34" charset="0"/>
              <a:cs typeface="Arial MT"/>
            </a:endParaRPr>
          </a:p>
          <a:p>
            <a:pPr marL="192405" marR="5080" indent="-180340" algn="just">
              <a:lnSpc>
                <a:spcPct val="110800"/>
              </a:lnSpc>
              <a:spcBef>
                <a:spcPts val="95"/>
              </a:spcBef>
            </a:pPr>
            <a:endParaRPr lang="es-ES" sz="1100" spc="-235" dirty="0" smtClean="0">
              <a:latin typeface="Trebuchet MS" panose="020B0603020202020204" pitchFamily="34" charset="0"/>
              <a:cs typeface="Arial MT"/>
            </a:endParaRPr>
          </a:p>
          <a:p>
            <a:pPr marL="192405" marR="5080" indent="-180340" algn="just">
              <a:lnSpc>
                <a:spcPct val="110800"/>
              </a:lnSpc>
              <a:spcBef>
                <a:spcPts val="95"/>
              </a:spcBef>
            </a:pPr>
            <a:endParaRPr lang="es-ES" sz="1100" spc="-235" dirty="0">
              <a:latin typeface="Trebuchet MS" panose="020B0603020202020204" pitchFamily="34" charset="0"/>
              <a:cs typeface="Arial MT"/>
            </a:endParaRPr>
          </a:p>
          <a:p>
            <a:pPr marL="192405" marR="5080" indent="-180340" algn="just">
              <a:lnSpc>
                <a:spcPct val="110800"/>
              </a:lnSpc>
              <a:spcBef>
                <a:spcPts val="95"/>
              </a:spcBef>
            </a:pPr>
            <a:endParaRPr lang="es-ES" sz="1100" spc="-235" dirty="0" smtClean="0">
              <a:latin typeface="Trebuchet MS" panose="020B0603020202020204" pitchFamily="34" charset="0"/>
              <a:cs typeface="Arial MT"/>
            </a:endParaRPr>
          </a:p>
          <a:p>
            <a:pPr marL="192405" marR="5080" indent="-180340" algn="just">
              <a:lnSpc>
                <a:spcPct val="110800"/>
              </a:lnSpc>
              <a:spcBef>
                <a:spcPts val="95"/>
              </a:spcBef>
            </a:pPr>
            <a:endParaRPr sz="900" dirty="0">
              <a:latin typeface="Arial MT"/>
              <a:cs typeface="Arial MT"/>
            </a:endParaRPr>
          </a:p>
        </p:txBody>
      </p:sp>
      <p:pic>
        <p:nvPicPr>
          <p:cNvPr id="3" name="Imagen 2"/>
          <p:cNvPicPr>
            <a:picLocks noChangeAspect="1"/>
          </p:cNvPicPr>
          <p:nvPr/>
        </p:nvPicPr>
        <p:blipFill>
          <a:blip r:embed="rId2"/>
          <a:stretch>
            <a:fillRect/>
          </a:stretch>
        </p:blipFill>
        <p:spPr>
          <a:xfrm>
            <a:off x="251520" y="769268"/>
            <a:ext cx="2114550" cy="1047750"/>
          </a:xfrm>
          <a:prstGeom prst="rect">
            <a:avLst/>
          </a:prstGeom>
        </p:spPr>
      </p:pic>
      <p:pic>
        <p:nvPicPr>
          <p:cNvPr id="4" name="Imagen 3"/>
          <p:cNvPicPr>
            <a:picLocks noChangeAspect="1"/>
          </p:cNvPicPr>
          <p:nvPr/>
        </p:nvPicPr>
        <p:blipFill>
          <a:blip r:embed="rId3"/>
          <a:stretch>
            <a:fillRect/>
          </a:stretch>
        </p:blipFill>
        <p:spPr>
          <a:xfrm>
            <a:off x="251520" y="1835752"/>
            <a:ext cx="3228975" cy="3429000"/>
          </a:xfrm>
          <a:prstGeom prst="rect">
            <a:avLst/>
          </a:prstGeom>
        </p:spPr>
      </p:pic>
      <p:sp>
        <p:nvSpPr>
          <p:cNvPr id="5" name="Rectángulo 4"/>
          <p:cNvSpPr/>
          <p:nvPr/>
        </p:nvSpPr>
        <p:spPr>
          <a:xfrm>
            <a:off x="4184781" y="307063"/>
            <a:ext cx="1589218" cy="261610"/>
          </a:xfrm>
          <a:prstGeom prst="rect">
            <a:avLst/>
          </a:prstGeom>
        </p:spPr>
        <p:txBody>
          <a:bodyPr wrap="none">
            <a:spAutoFit/>
          </a:bodyPr>
          <a:lstStyle/>
          <a:p>
            <a:pPr marL="12700">
              <a:lnSpc>
                <a:spcPct val="100000"/>
              </a:lnSpc>
              <a:spcBef>
                <a:spcPts val="120"/>
              </a:spcBef>
            </a:pPr>
            <a:r>
              <a:rPr lang="en-US" sz="1100" b="1" spc="-35" dirty="0">
                <a:latin typeface="Trebuchet MS" panose="020B0603020202020204" pitchFamily="34" charset="0"/>
                <a:cs typeface="Arial MT"/>
              </a:rPr>
              <a:t>c)</a:t>
            </a:r>
            <a:r>
              <a:rPr lang="en-US" sz="1100" b="1" spc="455" dirty="0">
                <a:latin typeface="Trebuchet MS" panose="020B0603020202020204" pitchFamily="34" charset="0"/>
                <a:cs typeface="Arial MT"/>
              </a:rPr>
              <a:t> </a:t>
            </a:r>
            <a:r>
              <a:rPr lang="en-US" sz="1100" b="1" dirty="0">
                <a:latin typeface="Trebuchet MS" panose="020B0603020202020204" pitchFamily="34" charset="0"/>
                <a:cs typeface="Arial MT"/>
              </a:rPr>
              <a:t>Sub-distribution</a:t>
            </a:r>
            <a:r>
              <a:rPr lang="en-US" sz="1100" b="1" spc="-30" dirty="0">
                <a:latin typeface="Trebuchet MS" panose="020B0603020202020204" pitchFamily="34" charset="0"/>
                <a:cs typeface="Arial MT"/>
              </a:rPr>
              <a:t> </a:t>
            </a:r>
            <a:r>
              <a:rPr lang="en-US" sz="1100" b="1" spc="-40" dirty="0">
                <a:latin typeface="Trebuchet MS" panose="020B0603020202020204" pitchFamily="34" charset="0"/>
                <a:cs typeface="Arial MT"/>
              </a:rPr>
              <a:t>1</a:t>
            </a:r>
            <a:endParaRPr lang="en-US" sz="1100" b="1" dirty="0">
              <a:latin typeface="Trebuchet MS" panose="020B0603020202020204" pitchFamily="34" charset="0"/>
              <a:cs typeface="Arial MT"/>
            </a:endParaRPr>
          </a:p>
        </p:txBody>
      </p:sp>
      <p:pic>
        <p:nvPicPr>
          <p:cNvPr id="6" name="Imagen 5"/>
          <p:cNvPicPr>
            <a:picLocks noChangeAspect="1"/>
          </p:cNvPicPr>
          <p:nvPr/>
        </p:nvPicPr>
        <p:blipFill>
          <a:blip r:embed="rId4"/>
          <a:stretch>
            <a:fillRect/>
          </a:stretch>
        </p:blipFill>
        <p:spPr>
          <a:xfrm>
            <a:off x="3998161" y="768952"/>
            <a:ext cx="3152775" cy="2133600"/>
          </a:xfrm>
          <a:prstGeom prst="rect">
            <a:avLst/>
          </a:prstGeom>
        </p:spPr>
      </p:pic>
      <p:sp>
        <p:nvSpPr>
          <p:cNvPr id="7" name="Rectángulo 6"/>
          <p:cNvSpPr/>
          <p:nvPr/>
        </p:nvSpPr>
        <p:spPr>
          <a:xfrm>
            <a:off x="4283968" y="2952639"/>
            <a:ext cx="2866968" cy="430887"/>
          </a:xfrm>
          <a:prstGeom prst="rect">
            <a:avLst/>
          </a:prstGeom>
        </p:spPr>
        <p:txBody>
          <a:bodyPr wrap="square">
            <a:spAutoFit/>
          </a:bodyPr>
          <a:lstStyle/>
          <a:p>
            <a:r>
              <a:rPr lang="en-US" sz="1100" b="1" dirty="0">
                <a:latin typeface="Trebuchet MS" panose="020B0603020202020204" pitchFamily="34" charset="0"/>
              </a:rPr>
              <a:t>d) La </a:t>
            </a:r>
            <a:r>
              <a:rPr lang="en-US" sz="1100" b="1" dirty="0" err="1">
                <a:latin typeface="Trebuchet MS" panose="020B0603020202020204" pitchFamily="34" charset="0"/>
              </a:rPr>
              <a:t>protección</a:t>
            </a:r>
            <a:r>
              <a:rPr lang="en-US" sz="1100" b="1" dirty="0">
                <a:latin typeface="Trebuchet MS" panose="020B0603020202020204" pitchFamily="34" charset="0"/>
              </a:rPr>
              <a:t> del motor se </a:t>
            </a:r>
            <a:r>
              <a:rPr lang="en-US" sz="1100" b="1" dirty="0" err="1">
                <a:latin typeface="Trebuchet MS" panose="020B0603020202020204" pitchFamily="34" charset="0"/>
              </a:rPr>
              <a:t>coloca</a:t>
            </a:r>
            <a:r>
              <a:rPr lang="en-US" sz="1100" b="1" dirty="0">
                <a:latin typeface="Trebuchet MS" panose="020B0603020202020204" pitchFamily="34" charset="0"/>
              </a:rPr>
              <a:t> antes que la </a:t>
            </a:r>
            <a:r>
              <a:rPr lang="en-US" sz="1100" b="1" dirty="0" err="1">
                <a:latin typeface="Trebuchet MS" panose="020B0603020202020204" pitchFamily="34" charset="0"/>
              </a:rPr>
              <a:t>protección</a:t>
            </a:r>
            <a:r>
              <a:rPr lang="en-US" sz="1100" b="1" dirty="0">
                <a:latin typeface="Trebuchet MS" panose="020B0603020202020204" pitchFamily="34" charset="0"/>
              </a:rPr>
              <a:t> de la red.</a:t>
            </a:r>
          </a:p>
        </p:txBody>
      </p:sp>
      <p:pic>
        <p:nvPicPr>
          <p:cNvPr id="8" name="Imagen 7"/>
          <p:cNvPicPr>
            <a:picLocks noChangeAspect="1"/>
          </p:cNvPicPr>
          <p:nvPr/>
        </p:nvPicPr>
        <p:blipFill>
          <a:blip r:embed="rId5"/>
          <a:stretch>
            <a:fillRect/>
          </a:stretch>
        </p:blipFill>
        <p:spPr>
          <a:xfrm>
            <a:off x="4063226" y="3461795"/>
            <a:ext cx="3076575" cy="457200"/>
          </a:xfrm>
          <a:prstGeom prst="rect">
            <a:avLst/>
          </a:prstGeom>
        </p:spPr>
      </p:pic>
    </p:spTree>
    <p:extLst>
      <p:ext uri="{BB962C8B-B14F-4D97-AF65-F5344CB8AC3E}">
        <p14:creationId xmlns:p14="http://schemas.microsoft.com/office/powerpoint/2010/main" val="213527446"/>
      </p:ext>
    </p:extLst>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79512" y="106681"/>
            <a:ext cx="6847566" cy="5767605"/>
          </a:xfrm>
          <a:prstGeom prst="rect">
            <a:avLst/>
          </a:prstGeom>
        </p:spPr>
        <p:txBody>
          <a:bodyPr vert="horz" wrap="square" lIns="0" tIns="12065" rIns="0" bIns="0" rtlCol="0">
            <a:spAutoFit/>
          </a:bodyPr>
          <a:lstStyle/>
          <a:p>
            <a:pPr marL="228600" indent="-228600" algn="just">
              <a:lnSpc>
                <a:spcPct val="100000"/>
              </a:lnSpc>
              <a:buFont typeface="+mj-lt"/>
              <a:buAutoNum type="arabicPeriod" startAt="2"/>
            </a:pPr>
            <a:r>
              <a:rPr lang="es-ES" sz="1100" b="1" dirty="0" smtClean="0">
                <a:latin typeface="Trebuchet MS" panose="020B0603020202020204" pitchFamily="34" charset="0"/>
                <a:cs typeface="Arial MT"/>
              </a:rPr>
              <a:t>Selección </a:t>
            </a:r>
            <a:r>
              <a:rPr lang="es-ES" sz="1100" b="1" dirty="0">
                <a:latin typeface="Trebuchet MS" panose="020B0603020202020204" pitchFamily="34" charset="0"/>
                <a:cs typeface="Arial MT"/>
              </a:rPr>
              <a:t>de líneas (excepto motores</a:t>
            </a:r>
            <a:r>
              <a:rPr lang="es-ES" sz="1100" b="1" dirty="0" smtClean="0">
                <a:latin typeface="Trebuchet MS" panose="020B0603020202020204" pitchFamily="34" charset="0"/>
                <a:cs typeface="Arial MT"/>
              </a:rPr>
              <a:t>)</a:t>
            </a:r>
          </a:p>
          <a:p>
            <a:pPr marL="228600" indent="-228600" algn="just">
              <a:lnSpc>
                <a:spcPct val="100000"/>
              </a:lnSpc>
              <a:buFont typeface="+mj-lt"/>
              <a:buAutoNum type="arabicPeriod" startAt="2"/>
            </a:pPr>
            <a:endParaRPr lang="es-ES" sz="1100" b="1" dirty="0">
              <a:latin typeface="Trebuchet MS" panose="020B0603020202020204" pitchFamily="34" charset="0"/>
              <a:cs typeface="Arial MT"/>
            </a:endParaRPr>
          </a:p>
          <a:p>
            <a:pPr marL="228600" indent="-228600" algn="just">
              <a:lnSpc>
                <a:spcPct val="100000"/>
              </a:lnSpc>
              <a:buFont typeface="+mj-lt"/>
              <a:buAutoNum type="alphaLcParenR"/>
            </a:pPr>
            <a:r>
              <a:rPr lang="es-ES" sz="1100" b="1" dirty="0">
                <a:latin typeface="Trebuchet MS" panose="020B0603020202020204" pitchFamily="34" charset="0"/>
                <a:cs typeface="Arial MT"/>
              </a:rPr>
              <a:t>Alimentador a distribución principal 1 —→ disyuntor de potencia en estación </a:t>
            </a:r>
            <a:r>
              <a:rPr lang="es-ES" sz="1100" b="1" dirty="0" smtClean="0">
                <a:latin typeface="Trebuchet MS" panose="020B0603020202020204" pitchFamily="34" charset="0"/>
                <a:cs typeface="Arial MT"/>
              </a:rPr>
              <a:t>transformadora</a:t>
            </a:r>
          </a:p>
          <a:p>
            <a:pPr marL="228600" indent="-228600" algn="just">
              <a:lnSpc>
                <a:spcPct val="100000"/>
              </a:lnSpc>
              <a:buFont typeface="+mj-lt"/>
              <a:buAutoNum type="alphaLcParenR"/>
            </a:pPr>
            <a:endParaRPr lang="es-ES" sz="1100" b="1" dirty="0">
              <a:latin typeface="Trebuchet MS" panose="020B0603020202020204" pitchFamily="34" charset="0"/>
              <a:cs typeface="Arial MT"/>
            </a:endParaRPr>
          </a:p>
          <a:p>
            <a:pPr algn="just">
              <a:lnSpc>
                <a:spcPct val="100000"/>
              </a:lnSpc>
            </a:pP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 150,7 A, In = 250 A, temperatura ambiente </a:t>
            </a:r>
            <a:r>
              <a:rPr lang="es-ES" sz="1100" b="1" dirty="0" smtClean="0">
                <a:latin typeface="Trebuchet MS" panose="020B0603020202020204" pitchFamily="34" charset="0"/>
                <a:cs typeface="Arial MT"/>
              </a:rPr>
              <a:t>T </a:t>
            </a:r>
            <a:r>
              <a:rPr lang="es-ES" sz="1100" b="1" dirty="0">
                <a:latin typeface="Trebuchet MS" panose="020B0603020202020204" pitchFamily="34" charset="0"/>
                <a:cs typeface="Arial MT"/>
              </a:rPr>
              <a:t>= 30 °C, instalación subterránea.</a:t>
            </a:r>
          </a:p>
          <a:p>
            <a:pPr algn="just">
              <a:lnSpc>
                <a:spcPct val="100000"/>
              </a:lnSpc>
            </a:pPr>
            <a:r>
              <a:rPr lang="es-ES" sz="1100" b="1" dirty="0" err="1">
                <a:latin typeface="Trebuchet MS" panose="020B0603020202020204" pitchFamily="34" charset="0"/>
                <a:cs typeface="Arial MT"/>
              </a:rPr>
              <a:t>Iz</a:t>
            </a:r>
            <a:r>
              <a:rPr lang="es-ES" sz="1100" b="1" dirty="0">
                <a:latin typeface="Trebuchet MS" panose="020B0603020202020204" pitchFamily="34" charset="0"/>
                <a:cs typeface="Arial MT"/>
              </a:rPr>
              <a:t> = 280 A, de la Tabla 11.16</a:t>
            </a:r>
          </a:p>
          <a:p>
            <a:pPr algn="just">
              <a:lnSpc>
                <a:spcPct val="100000"/>
              </a:lnSpc>
            </a:pP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 In ≤ </a:t>
            </a:r>
            <a:r>
              <a:rPr lang="es-ES" sz="1100" b="1" dirty="0" err="1">
                <a:latin typeface="Trebuchet MS" panose="020B0603020202020204" pitchFamily="34" charset="0"/>
                <a:cs typeface="Arial MT"/>
              </a:rPr>
              <a:t>Iz</a:t>
            </a:r>
            <a:endParaRPr lang="es-ES" sz="1100" b="1" dirty="0">
              <a:latin typeface="Trebuchet MS" panose="020B0603020202020204" pitchFamily="34" charset="0"/>
              <a:cs typeface="Arial MT"/>
            </a:endParaRPr>
          </a:p>
          <a:p>
            <a:pPr algn="just">
              <a:lnSpc>
                <a:spcPct val="100000"/>
              </a:lnSpc>
            </a:pPr>
            <a:r>
              <a:rPr lang="es-ES" sz="1100" b="1" dirty="0">
                <a:latin typeface="Trebuchet MS" panose="020B0603020202020204" pitchFamily="34" charset="0"/>
                <a:cs typeface="Arial MT"/>
              </a:rPr>
              <a:t>150,7 A ≤ 250 A ≤ 280 A</a:t>
            </a:r>
          </a:p>
          <a:p>
            <a:pPr algn="just">
              <a:lnSpc>
                <a:spcPct val="100000"/>
              </a:lnSpc>
            </a:pPr>
            <a:r>
              <a:rPr lang="es-ES" sz="1100" b="1" dirty="0">
                <a:latin typeface="Trebuchet MS" panose="020B0603020202020204" pitchFamily="34" charset="0"/>
                <a:cs typeface="Arial MT"/>
              </a:rPr>
              <a:t>Seleccionado: NYCWY 4 × 95 </a:t>
            </a:r>
            <a:r>
              <a:rPr lang="es-ES" sz="1100" b="1" dirty="0" smtClean="0">
                <a:latin typeface="Trebuchet MS" panose="020B0603020202020204" pitchFamily="34" charset="0"/>
                <a:cs typeface="Arial MT"/>
              </a:rPr>
              <a:t>mm2</a:t>
            </a:r>
          </a:p>
          <a:p>
            <a:pPr algn="just">
              <a:lnSpc>
                <a:spcPct val="100000"/>
              </a:lnSpc>
            </a:pPr>
            <a:endParaRPr lang="es-ES" sz="1100" dirty="0">
              <a:latin typeface="Trebuchet MS" panose="020B0603020202020204" pitchFamily="34" charset="0"/>
              <a:cs typeface="Arial MT"/>
            </a:endParaRPr>
          </a:p>
          <a:p>
            <a:pPr marL="228600" indent="-228600" algn="just">
              <a:lnSpc>
                <a:spcPct val="100000"/>
              </a:lnSpc>
              <a:buFont typeface="+mj-lt"/>
              <a:buAutoNum type="alphaLcParenR" startAt="2"/>
            </a:pPr>
            <a:r>
              <a:rPr lang="es-ES" sz="1100" b="1" dirty="0">
                <a:latin typeface="Trebuchet MS" panose="020B0603020202020204" pitchFamily="34" charset="0"/>
                <a:cs typeface="Arial MT"/>
              </a:rPr>
              <a:t>Alimentador a </a:t>
            </a:r>
            <a:r>
              <a:rPr lang="es-ES" sz="1100" b="1" dirty="0" err="1">
                <a:latin typeface="Trebuchet MS" panose="020B0603020202020204" pitchFamily="34" charset="0"/>
                <a:cs typeface="Arial MT"/>
              </a:rPr>
              <a:t>subdistribución</a:t>
            </a:r>
            <a:r>
              <a:rPr lang="es-ES" sz="1100" b="1" dirty="0">
                <a:latin typeface="Trebuchet MS" panose="020B0603020202020204" pitchFamily="34" charset="0"/>
                <a:cs typeface="Arial MT"/>
              </a:rPr>
              <a:t> 1</a:t>
            </a:r>
          </a:p>
          <a:p>
            <a:pPr algn="just">
              <a:lnSpc>
                <a:spcPct val="100000"/>
              </a:lnSpc>
            </a:pPr>
            <a:endParaRPr lang="es-ES" sz="1100" dirty="0">
              <a:latin typeface="Trebuchet MS" panose="020B0603020202020204" pitchFamily="34" charset="0"/>
              <a:cs typeface="Arial MT"/>
            </a:endParaRPr>
          </a:p>
          <a:p>
            <a:pPr algn="just">
              <a:lnSpc>
                <a:spcPct val="100000"/>
              </a:lnSpc>
            </a:pP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 150,7 A, In = 160 A, temperatura ambiente </a:t>
            </a:r>
            <a:r>
              <a:rPr lang="es-ES" sz="1100" b="1" dirty="0" smtClean="0">
                <a:latin typeface="Trebuchet MS" panose="020B0603020202020204" pitchFamily="34" charset="0"/>
                <a:cs typeface="Arial MT"/>
              </a:rPr>
              <a:t>T </a:t>
            </a:r>
            <a:r>
              <a:rPr lang="es-ES" sz="1100" b="1" dirty="0">
                <a:latin typeface="Trebuchet MS" panose="020B0603020202020204" pitchFamily="34" charset="0"/>
                <a:cs typeface="Arial MT"/>
              </a:rPr>
              <a:t>= 40 °C</a:t>
            </a:r>
          </a:p>
          <a:p>
            <a:pPr algn="just">
              <a:lnSpc>
                <a:spcPct val="100000"/>
              </a:lnSpc>
            </a:pPr>
            <a:r>
              <a:rPr lang="es-ES" sz="1100" b="1" dirty="0">
                <a:latin typeface="Trebuchet MS" panose="020B0603020202020204" pitchFamily="34" charset="0"/>
                <a:cs typeface="Arial MT"/>
              </a:rPr>
              <a:t>Instalación libre, rack de cable perforado, agrupación f2 = 4 líneas.</a:t>
            </a:r>
          </a:p>
          <a:p>
            <a:pPr algn="just">
              <a:lnSpc>
                <a:spcPct val="100000"/>
              </a:lnSpc>
            </a:pPr>
            <a:r>
              <a:rPr lang="es-ES" sz="1100" b="1" dirty="0" err="1">
                <a:latin typeface="Trebuchet MS" panose="020B0603020202020204" pitchFamily="34" charset="0"/>
                <a:cs typeface="Arial MT"/>
              </a:rPr>
              <a:t>Iz</a:t>
            </a:r>
            <a:r>
              <a:rPr lang="es-ES" sz="1100" b="1" dirty="0">
                <a:latin typeface="Trebuchet MS" panose="020B0603020202020204" pitchFamily="34" charset="0"/>
                <a:cs typeface="Arial MT"/>
              </a:rPr>
              <a:t> = 202 A de la Tabla 11.17</a:t>
            </a:r>
          </a:p>
          <a:p>
            <a:pPr algn="just">
              <a:lnSpc>
                <a:spcPct val="100000"/>
              </a:lnSpc>
            </a:pPr>
            <a:r>
              <a:rPr lang="es-ES" sz="1100" b="1" dirty="0">
                <a:latin typeface="Trebuchet MS" panose="020B0603020202020204" pitchFamily="34" charset="0"/>
                <a:cs typeface="Arial MT"/>
              </a:rPr>
              <a:t>f1 = 0,87 de la Tabla 11.21 a 40 °C</a:t>
            </a:r>
          </a:p>
          <a:p>
            <a:pPr algn="just">
              <a:lnSpc>
                <a:spcPct val="100000"/>
              </a:lnSpc>
            </a:pPr>
            <a:r>
              <a:rPr lang="es-ES" sz="1100" b="1" dirty="0">
                <a:latin typeface="Trebuchet MS" panose="020B0603020202020204" pitchFamily="34" charset="0"/>
                <a:cs typeface="Arial MT"/>
              </a:rPr>
              <a:t>f2 = 0.95 de la Tabla 11.20</a:t>
            </a:r>
          </a:p>
          <a:p>
            <a:pPr algn="just">
              <a:lnSpc>
                <a:spcPct val="100000"/>
              </a:lnSpc>
            </a:pPr>
            <a:r>
              <a:rPr lang="es-ES" sz="1100" b="1" dirty="0" err="1">
                <a:latin typeface="Trebuchet MS" panose="020B0603020202020204" pitchFamily="34" charset="0"/>
                <a:cs typeface="Arial MT"/>
              </a:rPr>
              <a:t>Iz</a:t>
            </a:r>
            <a:r>
              <a:rPr lang="es-ES" sz="1100" b="1" dirty="0">
                <a:latin typeface="Trebuchet MS" panose="020B0603020202020204" pitchFamily="34" charset="0"/>
                <a:cs typeface="Arial MT"/>
              </a:rPr>
              <a:t> = Ir f1 f2</a:t>
            </a:r>
          </a:p>
          <a:p>
            <a:pPr algn="just">
              <a:lnSpc>
                <a:spcPct val="100000"/>
              </a:lnSpc>
            </a:pPr>
            <a:r>
              <a:rPr lang="es-ES" sz="1100" b="1" dirty="0">
                <a:latin typeface="Trebuchet MS" panose="020B0603020202020204" pitchFamily="34" charset="0"/>
                <a:cs typeface="Arial MT"/>
              </a:rPr>
              <a:t>= 202 A · 0,87 · 0,95 = 166,9 A</a:t>
            </a:r>
          </a:p>
          <a:p>
            <a:pPr algn="just">
              <a:lnSpc>
                <a:spcPct val="100000"/>
              </a:lnSpc>
            </a:pP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 In ≤ </a:t>
            </a:r>
            <a:r>
              <a:rPr lang="es-ES" sz="1100" b="1" dirty="0" err="1">
                <a:latin typeface="Trebuchet MS" panose="020B0603020202020204" pitchFamily="34" charset="0"/>
                <a:cs typeface="Arial MT"/>
              </a:rPr>
              <a:t>Iz</a:t>
            </a:r>
            <a:r>
              <a:rPr lang="es-ES" sz="1100" b="1" dirty="0">
                <a:latin typeface="Trebuchet MS" panose="020B0603020202020204" pitchFamily="34" charset="0"/>
                <a:cs typeface="Arial MT"/>
              </a:rPr>
              <a:t> → 150,7 A ≤ 160 A ≤ 166,9 A de la tabla 11.16</a:t>
            </a:r>
          </a:p>
          <a:p>
            <a:pPr algn="just">
              <a:lnSpc>
                <a:spcPct val="100000"/>
              </a:lnSpc>
            </a:pPr>
            <a:r>
              <a:rPr lang="es-ES" sz="1100" b="1" dirty="0" smtClean="0">
                <a:latin typeface="Trebuchet MS" panose="020B0603020202020204" pitchFamily="34" charset="0"/>
                <a:cs typeface="Arial MT"/>
              </a:rPr>
              <a:t>Seleccionado</a:t>
            </a:r>
            <a:r>
              <a:rPr lang="es-ES" sz="1100" b="1" dirty="0">
                <a:latin typeface="Trebuchet MS" panose="020B0603020202020204" pitchFamily="34" charset="0"/>
                <a:cs typeface="Arial MT"/>
              </a:rPr>
              <a:t>: NYY 4 × 50 </a:t>
            </a:r>
            <a:r>
              <a:rPr lang="es-ES" sz="1100" b="1" dirty="0" smtClean="0">
                <a:latin typeface="Trebuchet MS" panose="020B0603020202020204" pitchFamily="34" charset="0"/>
                <a:cs typeface="Arial MT"/>
              </a:rPr>
              <a:t>mm2</a:t>
            </a:r>
          </a:p>
          <a:p>
            <a:pPr algn="just">
              <a:lnSpc>
                <a:spcPct val="100000"/>
              </a:lnSpc>
            </a:pPr>
            <a:endParaRPr lang="es-ES" sz="1100" dirty="0">
              <a:latin typeface="Trebuchet MS" panose="020B0603020202020204" pitchFamily="34" charset="0"/>
              <a:cs typeface="Arial MT"/>
            </a:endParaRPr>
          </a:p>
          <a:p>
            <a:pPr marL="228600" indent="-228600" algn="just">
              <a:lnSpc>
                <a:spcPct val="100000"/>
              </a:lnSpc>
              <a:buFont typeface="+mj-lt"/>
              <a:buAutoNum type="arabicPeriod" startAt="3"/>
            </a:pPr>
            <a:r>
              <a:rPr lang="es-ES" sz="1100" b="1" dirty="0" smtClean="0">
                <a:latin typeface="Trebuchet MS" panose="020B0603020202020204" pitchFamily="34" charset="0"/>
                <a:cs typeface="Arial MT"/>
              </a:rPr>
              <a:t>Selección </a:t>
            </a:r>
            <a:r>
              <a:rPr lang="es-ES" sz="1100" b="1" dirty="0">
                <a:latin typeface="Trebuchet MS" panose="020B0603020202020204" pitchFamily="34" charset="0"/>
                <a:cs typeface="Arial MT"/>
              </a:rPr>
              <a:t>de equipos de protección (fusibles de respaldo para distribución</a:t>
            </a:r>
            <a:r>
              <a:rPr lang="es-ES" sz="1100" b="1" dirty="0" smtClean="0">
                <a:latin typeface="Trebuchet MS" panose="020B0603020202020204" pitchFamily="34" charset="0"/>
                <a:cs typeface="Arial MT"/>
              </a:rPr>
              <a:t>)</a:t>
            </a:r>
          </a:p>
          <a:p>
            <a:pPr marL="228600" indent="-228600" algn="just">
              <a:lnSpc>
                <a:spcPct val="100000"/>
              </a:lnSpc>
              <a:buFont typeface="+mj-lt"/>
              <a:buAutoNum type="arabicPeriod" startAt="3"/>
            </a:pPr>
            <a:endParaRPr lang="es-ES" sz="1100" b="1" dirty="0">
              <a:latin typeface="Trebuchet MS" panose="020B0603020202020204" pitchFamily="34" charset="0"/>
              <a:cs typeface="Arial MT"/>
            </a:endParaRPr>
          </a:p>
          <a:p>
            <a:pPr marL="228600" indent="-228600" algn="just">
              <a:lnSpc>
                <a:spcPct val="100000"/>
              </a:lnSpc>
              <a:buFont typeface="+mj-lt"/>
              <a:buAutoNum type="alphaLcParenR"/>
            </a:pPr>
            <a:r>
              <a:rPr lang="es-ES" sz="1100" b="1" dirty="0">
                <a:latin typeface="Trebuchet MS" panose="020B0603020202020204" pitchFamily="34" charset="0"/>
                <a:cs typeface="Arial MT"/>
              </a:rPr>
              <a:t>Fusible de respaldo para </a:t>
            </a:r>
            <a:r>
              <a:rPr lang="es-ES" sz="1100" b="1" dirty="0" err="1">
                <a:latin typeface="Trebuchet MS" panose="020B0603020202020204" pitchFamily="34" charset="0"/>
                <a:cs typeface="Arial MT"/>
              </a:rPr>
              <a:t>subdistribución</a:t>
            </a:r>
            <a:r>
              <a:rPr lang="es-ES" sz="1100" b="1" dirty="0">
                <a:latin typeface="Trebuchet MS" panose="020B0603020202020204" pitchFamily="34" charset="0"/>
                <a:cs typeface="Arial MT"/>
              </a:rPr>
              <a:t> </a:t>
            </a:r>
            <a:r>
              <a:rPr lang="es-ES" sz="1100" b="1" dirty="0" smtClean="0">
                <a:latin typeface="Trebuchet MS" panose="020B0603020202020204" pitchFamily="34" charset="0"/>
                <a:cs typeface="Arial MT"/>
              </a:rPr>
              <a:t>3</a:t>
            </a:r>
          </a:p>
          <a:p>
            <a:pPr marL="228600" indent="-228600" algn="just">
              <a:lnSpc>
                <a:spcPct val="100000"/>
              </a:lnSpc>
              <a:buFont typeface="+mj-lt"/>
              <a:buAutoNum type="alphaLcParenR"/>
            </a:pPr>
            <a:endParaRPr lang="es-ES" sz="1100" b="1" dirty="0">
              <a:latin typeface="Trebuchet MS" panose="020B0603020202020204" pitchFamily="34" charset="0"/>
              <a:cs typeface="Arial MT"/>
            </a:endParaRPr>
          </a:p>
          <a:p>
            <a:pPr algn="just">
              <a:lnSpc>
                <a:spcPct val="100000"/>
              </a:lnSpc>
            </a:pP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 36,12 A ⇒ In = 50 A (D02) </a:t>
            </a:r>
            <a:endParaRPr lang="es-ES" sz="1100" b="1" dirty="0" smtClean="0">
              <a:latin typeface="Trebuchet MS" panose="020B0603020202020204" pitchFamily="34" charset="0"/>
              <a:cs typeface="Arial MT"/>
            </a:endParaRPr>
          </a:p>
          <a:p>
            <a:pPr algn="just">
              <a:lnSpc>
                <a:spcPct val="100000"/>
              </a:lnSpc>
            </a:pPr>
            <a:r>
              <a:rPr lang="es-ES" sz="1100" b="1" dirty="0" smtClean="0">
                <a:latin typeface="Trebuchet MS" panose="020B0603020202020204" pitchFamily="34" charset="0"/>
                <a:cs typeface="Arial MT"/>
              </a:rPr>
              <a:t>RCD </a:t>
            </a:r>
            <a:r>
              <a:rPr lang="es-ES" sz="1100" b="1" dirty="0">
                <a:latin typeface="Trebuchet MS" panose="020B0603020202020204" pitchFamily="34" charset="0"/>
                <a:cs typeface="Arial MT"/>
              </a:rPr>
              <a:t>= 63 A/0,5 A(269</a:t>
            </a:r>
            <a:r>
              <a:rPr lang="es-ES" sz="1100" b="1" dirty="0" smtClean="0">
                <a:latin typeface="Trebuchet MS" panose="020B0603020202020204" pitchFamily="34" charset="0"/>
                <a:cs typeface="Arial MT"/>
              </a:rPr>
              <a:t>)</a:t>
            </a:r>
          </a:p>
          <a:p>
            <a:pPr algn="just">
              <a:lnSpc>
                <a:spcPct val="100000"/>
              </a:lnSpc>
            </a:pPr>
            <a:endParaRPr lang="es-ES" sz="1100" dirty="0">
              <a:latin typeface="Trebuchet MS" panose="020B0603020202020204" pitchFamily="34" charset="0"/>
              <a:cs typeface="Arial MT"/>
            </a:endParaRPr>
          </a:p>
          <a:p>
            <a:pPr marL="228600" indent="-228600" algn="just">
              <a:lnSpc>
                <a:spcPct val="100000"/>
              </a:lnSpc>
              <a:buFont typeface="+mj-lt"/>
              <a:buAutoNum type="alphaLcParenR" startAt="2"/>
            </a:pPr>
            <a:r>
              <a:rPr lang="es-ES" sz="1100" b="1" dirty="0">
                <a:latin typeface="Trebuchet MS" panose="020B0603020202020204" pitchFamily="34" charset="0"/>
                <a:cs typeface="Arial MT"/>
              </a:rPr>
              <a:t>Fusible de respaldo para la distribución secundaria </a:t>
            </a:r>
            <a:r>
              <a:rPr lang="es-ES" sz="1100" b="1" dirty="0" smtClean="0">
                <a:latin typeface="Trebuchet MS" panose="020B0603020202020204" pitchFamily="34" charset="0"/>
                <a:cs typeface="Arial MT"/>
              </a:rPr>
              <a:t>2</a:t>
            </a:r>
          </a:p>
          <a:p>
            <a:pPr marL="228600" indent="-228600" algn="just">
              <a:lnSpc>
                <a:spcPct val="100000"/>
              </a:lnSpc>
              <a:buFont typeface="+mj-lt"/>
              <a:buAutoNum type="alphaLcParenR" startAt="2"/>
            </a:pPr>
            <a:endParaRPr lang="es-ES" sz="1100" b="1" dirty="0">
              <a:latin typeface="Trebuchet MS" panose="020B0603020202020204" pitchFamily="34" charset="0"/>
              <a:cs typeface="Arial MT"/>
            </a:endParaRPr>
          </a:p>
          <a:p>
            <a:pPr algn="just">
              <a:lnSpc>
                <a:spcPct val="100000"/>
              </a:lnSpc>
            </a:pP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 114,68 A ⇒ In = 125 A/(NH1)</a:t>
            </a:r>
          </a:p>
          <a:p>
            <a:pPr algn="just">
              <a:lnSpc>
                <a:spcPct val="100000"/>
              </a:lnSpc>
            </a:pPr>
            <a:r>
              <a:rPr lang="es-ES" sz="1100" b="1" dirty="0">
                <a:latin typeface="Trebuchet MS" panose="020B0603020202020204" pitchFamily="34" charset="0"/>
                <a:cs typeface="Arial MT"/>
              </a:rPr>
              <a:t>RCD = 125 A/0,3 </a:t>
            </a:r>
            <a:r>
              <a:rPr lang="es-ES" sz="1100" b="1" dirty="0" smtClean="0">
                <a:latin typeface="Trebuchet MS" panose="020B0603020202020204" pitchFamily="34" charset="0"/>
                <a:cs typeface="Arial MT"/>
              </a:rPr>
              <a:t>A</a:t>
            </a:r>
          </a:p>
          <a:p>
            <a:pPr algn="just">
              <a:lnSpc>
                <a:spcPct val="100000"/>
              </a:lnSpc>
            </a:pPr>
            <a:endParaRPr lang="en-US" sz="1100" dirty="0">
              <a:latin typeface="Trebuchet MS" panose="020B0603020202020204" pitchFamily="34" charset="0"/>
              <a:cs typeface="Arial MT"/>
            </a:endParaRPr>
          </a:p>
        </p:txBody>
      </p:sp>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79512" y="106681"/>
            <a:ext cx="8712968" cy="4751942"/>
          </a:xfrm>
          <a:prstGeom prst="rect">
            <a:avLst/>
          </a:prstGeom>
        </p:spPr>
        <p:txBody>
          <a:bodyPr vert="horz" wrap="square" lIns="0" tIns="12065" rIns="0" bIns="0" rtlCol="0">
            <a:spAutoFit/>
          </a:bodyPr>
          <a:lstStyle/>
          <a:p>
            <a:pPr marL="228600" indent="-228600" algn="just">
              <a:lnSpc>
                <a:spcPct val="100000"/>
              </a:lnSpc>
              <a:buFont typeface="+mj-lt"/>
              <a:buAutoNum type="alphaLcParenR" startAt="3"/>
            </a:pPr>
            <a:r>
              <a:rPr lang="es-ES" sz="1100" b="1" dirty="0" smtClean="0">
                <a:latin typeface="Trebuchet MS" panose="020B0603020202020204" pitchFamily="34" charset="0"/>
                <a:cs typeface="Arial MT"/>
              </a:rPr>
              <a:t>Fusible </a:t>
            </a:r>
            <a:r>
              <a:rPr lang="es-ES" sz="1100" b="1" dirty="0">
                <a:latin typeface="Trebuchet MS" panose="020B0603020202020204" pitchFamily="34" charset="0"/>
                <a:cs typeface="Arial MT"/>
              </a:rPr>
              <a:t>de respaldo para </a:t>
            </a:r>
            <a:r>
              <a:rPr lang="es-ES" sz="1100" b="1" dirty="0" err="1">
                <a:latin typeface="Trebuchet MS" panose="020B0603020202020204" pitchFamily="34" charset="0"/>
                <a:cs typeface="Arial MT"/>
              </a:rPr>
              <a:t>subdistribución</a:t>
            </a:r>
            <a:r>
              <a:rPr lang="es-ES" sz="1100" b="1" dirty="0">
                <a:latin typeface="Trebuchet MS" panose="020B0603020202020204" pitchFamily="34" charset="0"/>
                <a:cs typeface="Arial MT"/>
              </a:rPr>
              <a:t> </a:t>
            </a:r>
            <a:r>
              <a:rPr lang="es-ES" sz="1100" b="1" dirty="0" smtClean="0">
                <a:latin typeface="Trebuchet MS" panose="020B0603020202020204" pitchFamily="34" charset="0"/>
                <a:cs typeface="Arial MT"/>
              </a:rPr>
              <a:t>1</a:t>
            </a:r>
          </a:p>
          <a:p>
            <a:pPr marL="228600" indent="-228600" algn="just">
              <a:lnSpc>
                <a:spcPct val="100000"/>
              </a:lnSpc>
              <a:buFont typeface="+mj-lt"/>
              <a:buAutoNum type="alphaLcParenR" startAt="3"/>
            </a:pPr>
            <a:endParaRPr lang="es-ES" sz="1100" b="1" dirty="0">
              <a:latin typeface="Trebuchet MS" panose="020B0603020202020204" pitchFamily="34" charset="0"/>
              <a:cs typeface="Arial MT"/>
            </a:endParaRPr>
          </a:p>
          <a:p>
            <a:pPr algn="just">
              <a:lnSpc>
                <a:spcPct val="100000"/>
              </a:lnSpc>
            </a:pP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 150,7 A ⇒ In = 160 A (NH1)</a:t>
            </a:r>
          </a:p>
          <a:p>
            <a:pPr algn="just">
              <a:lnSpc>
                <a:spcPct val="100000"/>
              </a:lnSpc>
            </a:pPr>
            <a:r>
              <a:rPr lang="es-ES" sz="1100" b="1" dirty="0">
                <a:latin typeface="Trebuchet MS" panose="020B0603020202020204" pitchFamily="34" charset="0"/>
                <a:cs typeface="Arial MT"/>
              </a:rPr>
              <a:t>Debido a la selectividad:</a:t>
            </a:r>
          </a:p>
          <a:p>
            <a:pPr algn="just">
              <a:lnSpc>
                <a:spcPct val="100000"/>
              </a:lnSpc>
            </a:pPr>
            <a:r>
              <a:rPr lang="es-ES" sz="1100" b="1" dirty="0">
                <a:latin typeface="Trebuchet MS" panose="020B0603020202020204" pitchFamily="34" charset="0"/>
                <a:cs typeface="Arial MT"/>
              </a:rPr>
              <a:t>125 A (distribución secundaria 2)· 1,6 = 200 A (NH1)</a:t>
            </a:r>
          </a:p>
          <a:p>
            <a:pPr algn="just">
              <a:lnSpc>
                <a:spcPct val="100000"/>
              </a:lnSpc>
            </a:pPr>
            <a:r>
              <a:rPr lang="es-ES" sz="1100" b="1" dirty="0">
                <a:latin typeface="Trebuchet MS" panose="020B0603020202020204" pitchFamily="34" charset="0"/>
                <a:cs typeface="Arial MT"/>
              </a:rPr>
              <a:t>Alimentadores, fusibles para todos los motores </a:t>
            </a:r>
            <a:r>
              <a:rPr lang="es-ES" sz="1100" b="1" dirty="0" smtClean="0">
                <a:latin typeface="Trebuchet MS" panose="020B0603020202020204" pitchFamily="34" charset="0"/>
                <a:cs typeface="Arial MT"/>
              </a:rPr>
              <a:t>M1-M10</a:t>
            </a:r>
          </a:p>
          <a:p>
            <a:pPr algn="just">
              <a:lnSpc>
                <a:spcPct val="100000"/>
              </a:lnSpc>
            </a:pPr>
            <a:endParaRPr lang="es-ES" sz="1100" b="1" dirty="0">
              <a:latin typeface="Trebuchet MS" panose="020B0603020202020204" pitchFamily="34" charset="0"/>
              <a:cs typeface="Arial MT"/>
            </a:endParaRPr>
          </a:p>
          <a:p>
            <a:pPr algn="just">
              <a:lnSpc>
                <a:spcPct val="100000"/>
              </a:lnSpc>
            </a:pPr>
            <a:r>
              <a:rPr lang="es-ES" sz="1100" b="1" dirty="0">
                <a:latin typeface="Trebuchet MS" panose="020B0603020202020204" pitchFamily="34" charset="0"/>
                <a:cs typeface="Arial MT"/>
              </a:rPr>
              <a:t>d) Directamente </a:t>
            </a:r>
            <a:r>
              <a:rPr lang="es-ES" sz="1100" b="1" dirty="0" smtClean="0">
                <a:latin typeface="Trebuchet MS" panose="020B0603020202020204" pitchFamily="34" charset="0"/>
                <a:cs typeface="Arial MT"/>
              </a:rPr>
              <a:t>conectado</a:t>
            </a:r>
          </a:p>
          <a:p>
            <a:pPr algn="just">
              <a:lnSpc>
                <a:spcPct val="100000"/>
              </a:lnSpc>
            </a:pPr>
            <a:endParaRPr lang="es-ES" sz="1100" b="1" dirty="0">
              <a:latin typeface="Trebuchet MS" panose="020B0603020202020204" pitchFamily="34" charset="0"/>
              <a:cs typeface="Arial MT"/>
            </a:endParaRPr>
          </a:p>
          <a:p>
            <a:pPr algn="just">
              <a:lnSpc>
                <a:spcPct val="100000"/>
              </a:lnSpc>
            </a:pPr>
            <a:r>
              <a:rPr lang="es-ES" sz="1100" b="1" dirty="0">
                <a:latin typeface="Trebuchet MS" panose="020B0603020202020204" pitchFamily="34" charset="0"/>
                <a:cs typeface="Arial MT"/>
              </a:rPr>
              <a:t>Dado: M1-M5 P = 4,5 kW, I = 8,11 A</a:t>
            </a:r>
          </a:p>
          <a:p>
            <a:pPr algn="just">
              <a:lnSpc>
                <a:spcPct val="100000"/>
              </a:lnSpc>
            </a:pPr>
            <a:r>
              <a:rPr lang="es-ES" sz="1100" b="1" dirty="0">
                <a:latin typeface="Trebuchet MS" panose="020B0603020202020204" pitchFamily="34" charset="0"/>
                <a:cs typeface="Arial MT"/>
              </a:rPr>
              <a:t>El fusible se elige con In = 20 A</a:t>
            </a:r>
          </a:p>
          <a:p>
            <a:pPr algn="just">
              <a:lnSpc>
                <a:spcPct val="100000"/>
              </a:lnSpc>
            </a:pPr>
            <a:r>
              <a:rPr lang="es-ES" sz="1100" b="1" dirty="0">
                <a:latin typeface="Trebuchet MS" panose="020B0603020202020204" pitchFamily="34" charset="0"/>
                <a:cs typeface="Arial MT"/>
              </a:rPr>
              <a:t>La sección transversal de la línea sigue de la Tabla 11.17</a:t>
            </a:r>
          </a:p>
          <a:p>
            <a:pPr algn="just">
              <a:lnSpc>
                <a:spcPct val="100000"/>
              </a:lnSpc>
            </a:pPr>
            <a:r>
              <a:rPr lang="es-ES" sz="1100" b="1" dirty="0" smtClean="0">
                <a:latin typeface="Trebuchet MS" panose="020B0603020202020204" pitchFamily="34" charset="0"/>
                <a:cs typeface="Arial MT"/>
              </a:rPr>
              <a:t>Ir </a:t>
            </a:r>
            <a:r>
              <a:rPr lang="es-ES" sz="1100" b="1" dirty="0">
                <a:latin typeface="Trebuchet MS" panose="020B0603020202020204" pitchFamily="34" charset="0"/>
                <a:cs typeface="Arial MT"/>
              </a:rPr>
              <a:t>= 25 A, f1 = 1,06 (25 °C) de la Tabla 11.21</a:t>
            </a:r>
          </a:p>
          <a:p>
            <a:pPr algn="just">
              <a:lnSpc>
                <a:spcPct val="100000"/>
              </a:lnSpc>
            </a:pPr>
            <a:r>
              <a:rPr lang="es-ES" sz="1100" b="1" dirty="0" err="1">
                <a:latin typeface="Trebuchet MS" panose="020B0603020202020204" pitchFamily="34" charset="0"/>
                <a:cs typeface="Arial MT"/>
              </a:rPr>
              <a:t>Iz</a:t>
            </a:r>
            <a:r>
              <a:rPr lang="es-ES" sz="1100" b="1" dirty="0">
                <a:latin typeface="Trebuchet MS" panose="020B0603020202020204" pitchFamily="34" charset="0"/>
                <a:cs typeface="Arial MT"/>
              </a:rPr>
              <a:t> = f1 Ir = 1,06 · 25 A = 26,5A ⇒ NYY 4 × 2,5 mm</a:t>
            </a:r>
          </a:p>
          <a:p>
            <a:pPr algn="just">
              <a:lnSpc>
                <a:spcPct val="100000"/>
              </a:lnSpc>
            </a:pP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 In ≤ </a:t>
            </a:r>
            <a:r>
              <a:rPr lang="es-ES" sz="1100" b="1" dirty="0" err="1">
                <a:latin typeface="Trebuchet MS" panose="020B0603020202020204" pitchFamily="34" charset="0"/>
                <a:cs typeface="Arial MT"/>
              </a:rPr>
              <a:t>Iz</a:t>
            </a:r>
            <a:endParaRPr lang="es-ES" sz="1100" b="1" dirty="0">
              <a:latin typeface="Trebuchet MS" panose="020B0603020202020204" pitchFamily="34" charset="0"/>
              <a:cs typeface="Arial MT"/>
            </a:endParaRPr>
          </a:p>
          <a:p>
            <a:pPr algn="just">
              <a:lnSpc>
                <a:spcPct val="100000"/>
              </a:lnSpc>
            </a:pPr>
            <a:r>
              <a:rPr lang="es-ES" sz="1100" b="1" dirty="0">
                <a:latin typeface="Trebuchet MS" panose="020B0603020202020204" pitchFamily="34" charset="0"/>
                <a:cs typeface="Arial MT"/>
              </a:rPr>
              <a:t>8,11 A ≤ 20 A ≤ 26,5 A ⇒ Se cumple el requisito</a:t>
            </a:r>
            <a:r>
              <a:rPr lang="es-ES" sz="1100" b="1" dirty="0" smtClean="0">
                <a:latin typeface="Trebuchet MS" panose="020B0603020202020204" pitchFamily="34" charset="0"/>
                <a:cs typeface="Arial MT"/>
              </a:rPr>
              <a:t>.</a:t>
            </a:r>
          </a:p>
          <a:p>
            <a:pPr algn="just">
              <a:lnSpc>
                <a:spcPct val="100000"/>
              </a:lnSpc>
            </a:pPr>
            <a:endParaRPr lang="es-ES" sz="1100" dirty="0">
              <a:latin typeface="Trebuchet MS" panose="020B0603020202020204" pitchFamily="34" charset="0"/>
              <a:cs typeface="Arial MT"/>
            </a:endParaRPr>
          </a:p>
          <a:p>
            <a:pPr marL="228600" indent="-228600" algn="just">
              <a:lnSpc>
                <a:spcPct val="100000"/>
              </a:lnSpc>
              <a:buFont typeface="+mj-lt"/>
              <a:buAutoNum type="alphaLcParenR" startAt="5"/>
            </a:pPr>
            <a:r>
              <a:rPr lang="es-ES" sz="1100" b="1" dirty="0">
                <a:latin typeface="Trebuchet MS" panose="020B0603020202020204" pitchFamily="34" charset="0"/>
                <a:cs typeface="Arial MT"/>
              </a:rPr>
              <a:t>en Y/∆ = 10 </a:t>
            </a:r>
            <a:r>
              <a:rPr lang="es-ES" sz="1100" b="1" dirty="0" smtClean="0">
                <a:latin typeface="Trebuchet MS" panose="020B0603020202020204" pitchFamily="34" charset="0"/>
                <a:cs typeface="Arial MT"/>
              </a:rPr>
              <a:t>A</a:t>
            </a:r>
          </a:p>
          <a:p>
            <a:pPr marL="228600" indent="-228600" algn="just">
              <a:lnSpc>
                <a:spcPct val="100000"/>
              </a:lnSpc>
              <a:buFont typeface="+mj-lt"/>
              <a:buAutoNum type="alphaLcParenR" startAt="5"/>
            </a:pPr>
            <a:endParaRPr lang="es-ES" sz="1100" dirty="0">
              <a:latin typeface="Trebuchet MS" panose="020B0603020202020204" pitchFamily="34" charset="0"/>
              <a:cs typeface="Arial MT"/>
            </a:endParaRPr>
          </a:p>
          <a:p>
            <a:pPr algn="just">
              <a:lnSpc>
                <a:spcPct val="100000"/>
              </a:lnSpc>
            </a:pPr>
            <a:r>
              <a:rPr lang="es-ES" sz="1100" b="1" dirty="0">
                <a:latin typeface="Trebuchet MS" panose="020B0603020202020204" pitchFamily="34" charset="0"/>
                <a:cs typeface="Arial MT"/>
              </a:rPr>
              <a:t>Protección de motor instalada antes de la protección de red </a:t>
            </a:r>
            <a:r>
              <a:rPr lang="es-ES" sz="1100" b="1" dirty="0" err="1">
                <a:latin typeface="Trebuchet MS" panose="020B0603020202020204" pitchFamily="34" charset="0"/>
                <a:cs typeface="Arial MT"/>
              </a:rPr>
              <a:t>Ie</a:t>
            </a:r>
            <a:r>
              <a:rPr lang="es-ES" sz="1100" b="1" dirty="0">
                <a:latin typeface="Trebuchet MS" panose="020B0603020202020204" pitchFamily="34" charset="0"/>
                <a:cs typeface="Arial MT"/>
              </a:rPr>
              <a:t> = 1 · </a:t>
            </a:r>
            <a:r>
              <a:rPr lang="es-ES" sz="1100" b="1" dirty="0" err="1">
                <a:latin typeface="Trebuchet MS" panose="020B0603020202020204" pitchFamily="34" charset="0"/>
                <a:cs typeface="Arial MT"/>
              </a:rPr>
              <a:t>Ib</a:t>
            </a:r>
            <a:endParaRPr lang="es-ES" sz="1100" b="1" dirty="0">
              <a:latin typeface="Trebuchet MS" panose="020B0603020202020204" pitchFamily="34" charset="0"/>
              <a:cs typeface="Arial MT"/>
            </a:endParaRPr>
          </a:p>
          <a:p>
            <a:pPr algn="just">
              <a:lnSpc>
                <a:spcPct val="100000"/>
              </a:lnSpc>
            </a:pPr>
            <a:r>
              <a:rPr lang="es-ES" sz="1100" b="1" dirty="0">
                <a:latin typeface="Trebuchet MS" panose="020B0603020202020204" pitchFamily="34" charset="0"/>
                <a:cs typeface="Arial MT"/>
              </a:rPr>
              <a:t>Sección transversal de la línea, de la Tabla 11.17:</a:t>
            </a:r>
          </a:p>
          <a:p>
            <a:pPr algn="just">
              <a:lnSpc>
                <a:spcPct val="100000"/>
              </a:lnSpc>
            </a:pPr>
            <a:r>
              <a:rPr lang="es-ES" sz="1100" b="1" dirty="0">
                <a:latin typeface="Trebuchet MS" panose="020B0603020202020204" pitchFamily="34" charset="0"/>
                <a:cs typeface="Arial MT"/>
              </a:rPr>
              <a:t>Ir = 19,5 A, f1 = 1,06 (25 °C) de la Tabla 11.21</a:t>
            </a:r>
          </a:p>
          <a:p>
            <a:pPr algn="just">
              <a:lnSpc>
                <a:spcPct val="100000"/>
              </a:lnSpc>
            </a:pPr>
            <a:r>
              <a:rPr lang="es-ES" sz="1100" b="1" dirty="0" err="1">
                <a:latin typeface="Trebuchet MS" panose="020B0603020202020204" pitchFamily="34" charset="0"/>
                <a:cs typeface="Arial MT"/>
              </a:rPr>
              <a:t>Iz</a:t>
            </a:r>
            <a:r>
              <a:rPr lang="es-ES" sz="1100" b="1" dirty="0">
                <a:latin typeface="Trebuchet MS" panose="020B0603020202020204" pitchFamily="34" charset="0"/>
                <a:cs typeface="Arial MT"/>
              </a:rPr>
              <a:t> = Ir f1 = 1,06 · 19,5A = 20,67 A ⇒ NYY 4 × 1,5 mm</a:t>
            </a:r>
          </a:p>
          <a:p>
            <a:pPr algn="just">
              <a:lnSpc>
                <a:spcPct val="100000"/>
              </a:lnSpc>
            </a:pP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 In ≤ </a:t>
            </a:r>
            <a:r>
              <a:rPr lang="es-ES" sz="1100" b="1" dirty="0" err="1">
                <a:latin typeface="Trebuchet MS" panose="020B0603020202020204" pitchFamily="34" charset="0"/>
                <a:cs typeface="Arial MT"/>
              </a:rPr>
              <a:t>Iz</a:t>
            </a:r>
            <a:endParaRPr lang="es-ES" sz="1100" b="1" dirty="0">
              <a:latin typeface="Trebuchet MS" panose="020B0603020202020204" pitchFamily="34" charset="0"/>
              <a:cs typeface="Arial MT"/>
            </a:endParaRPr>
          </a:p>
          <a:p>
            <a:pPr algn="just">
              <a:lnSpc>
                <a:spcPct val="100000"/>
              </a:lnSpc>
            </a:pPr>
            <a:r>
              <a:rPr lang="es-ES" sz="1100" b="1" dirty="0">
                <a:latin typeface="Trebuchet MS" panose="020B0603020202020204" pitchFamily="34" charset="0"/>
                <a:cs typeface="Arial MT"/>
              </a:rPr>
              <a:t>8,11 A ≤ 10 A ≤ 20,67 A ⇒ Se cumple el requisito.</a:t>
            </a:r>
          </a:p>
          <a:p>
            <a:pPr algn="just">
              <a:lnSpc>
                <a:spcPct val="100000"/>
              </a:lnSpc>
            </a:pPr>
            <a:r>
              <a:rPr lang="es-ES" sz="1100" b="1" dirty="0">
                <a:latin typeface="Trebuchet MS" panose="020B0603020202020204" pitchFamily="34" charset="0"/>
                <a:cs typeface="Arial MT"/>
              </a:rPr>
              <a:t>II) Protección de motor instalada después de protección de red </a:t>
            </a:r>
            <a:r>
              <a:rPr lang="es-ES" sz="1100" b="1" dirty="0" err="1">
                <a:latin typeface="Trebuchet MS" panose="020B0603020202020204" pitchFamily="34" charset="0"/>
                <a:cs typeface="Arial MT"/>
              </a:rPr>
              <a:t>Ie</a:t>
            </a:r>
            <a:r>
              <a:rPr lang="es-ES" sz="1100" b="1" dirty="0">
                <a:latin typeface="Trebuchet MS" panose="020B0603020202020204" pitchFamily="34" charset="0"/>
                <a:cs typeface="Arial MT"/>
              </a:rPr>
              <a:t> = 0,58 · </a:t>
            </a: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a:t>
            </a:r>
          </a:p>
          <a:p>
            <a:pPr algn="just">
              <a:lnSpc>
                <a:spcPct val="100000"/>
              </a:lnSpc>
            </a:pPr>
            <a:r>
              <a:rPr lang="es-ES" sz="1100" b="1" dirty="0">
                <a:latin typeface="Trebuchet MS" panose="020B0603020202020204" pitchFamily="34" charset="0"/>
                <a:cs typeface="Arial MT"/>
              </a:rPr>
              <a:t>4.7 </a:t>
            </a:r>
            <a:r>
              <a:rPr lang="es-ES" sz="1100" b="1" dirty="0" smtClean="0">
                <a:latin typeface="Trebuchet MS" panose="020B0603020202020204" pitchFamily="34" charset="0"/>
                <a:cs typeface="Arial MT"/>
              </a:rPr>
              <a:t>A  Ir </a:t>
            </a:r>
            <a:r>
              <a:rPr lang="es-ES" sz="1100" b="1" dirty="0">
                <a:latin typeface="Trebuchet MS" panose="020B0603020202020204" pitchFamily="34" charset="0"/>
                <a:cs typeface="Arial MT"/>
              </a:rPr>
              <a:t>= 19.5 A, f1 = 1.06, f2 = 0.65 de la Tabla 11.22</a:t>
            </a:r>
          </a:p>
          <a:p>
            <a:pPr algn="just">
              <a:lnSpc>
                <a:spcPct val="100000"/>
              </a:lnSpc>
            </a:pPr>
            <a:r>
              <a:rPr lang="es-ES" sz="1100" b="1" dirty="0" err="1" smtClean="0">
                <a:latin typeface="Trebuchet MS" panose="020B0603020202020204" pitchFamily="34" charset="0"/>
                <a:cs typeface="Arial MT"/>
              </a:rPr>
              <a:t>Iz</a:t>
            </a:r>
            <a:r>
              <a:rPr lang="es-ES" sz="1100" b="1" dirty="0" smtClean="0">
                <a:latin typeface="Trebuchet MS" panose="020B0603020202020204" pitchFamily="34" charset="0"/>
                <a:cs typeface="Arial MT"/>
              </a:rPr>
              <a:t> </a:t>
            </a:r>
            <a:r>
              <a:rPr lang="es-ES" sz="1100" b="1" dirty="0">
                <a:latin typeface="Trebuchet MS" panose="020B0603020202020204" pitchFamily="34" charset="0"/>
                <a:cs typeface="Arial MT"/>
              </a:rPr>
              <a:t>= f1 f2 Ir = 1,06 · 0,65 · 19,5A = 13,43 A ⇒NYY 7 × 1,5 </a:t>
            </a:r>
            <a:r>
              <a:rPr lang="es-ES" sz="1100" b="1" dirty="0" smtClean="0">
                <a:latin typeface="Trebuchet MS" panose="020B0603020202020204" pitchFamily="34" charset="0"/>
                <a:cs typeface="Arial MT"/>
              </a:rPr>
              <a:t>mm</a:t>
            </a:r>
          </a:p>
        </p:txBody>
      </p:sp>
    </p:spTree>
    <p:extLst>
      <p:ext uri="{BB962C8B-B14F-4D97-AF65-F5344CB8AC3E}">
        <p14:creationId xmlns:p14="http://schemas.microsoft.com/office/powerpoint/2010/main" val="843959699"/>
      </p:ext>
    </p:extLst>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79512" y="106681"/>
            <a:ext cx="8712968" cy="5090496"/>
          </a:xfrm>
          <a:prstGeom prst="rect">
            <a:avLst/>
          </a:prstGeom>
        </p:spPr>
        <p:txBody>
          <a:bodyPr vert="horz" wrap="square" lIns="0" tIns="12065" rIns="0" bIns="0" rtlCol="0">
            <a:spAutoFit/>
          </a:bodyPr>
          <a:lstStyle/>
          <a:p>
            <a:pPr algn="just">
              <a:lnSpc>
                <a:spcPct val="100000"/>
              </a:lnSpc>
            </a:pPr>
            <a:r>
              <a:rPr lang="es-ES" sz="1100" b="1" dirty="0" smtClean="0">
                <a:latin typeface="Trebuchet MS" panose="020B0603020202020204" pitchFamily="34" charset="0"/>
                <a:cs typeface="Arial MT"/>
              </a:rPr>
              <a:t>f</a:t>
            </a:r>
            <a:r>
              <a:rPr lang="es-ES" sz="1100" b="1" dirty="0">
                <a:latin typeface="Trebuchet MS" panose="020B0603020202020204" pitchFamily="34" charset="0"/>
                <a:cs typeface="Arial MT"/>
              </a:rPr>
              <a:t>) Alimentador a </a:t>
            </a:r>
            <a:r>
              <a:rPr lang="es-ES" sz="1100" b="1" dirty="0" err="1">
                <a:latin typeface="Trebuchet MS" panose="020B0603020202020204" pitchFamily="34" charset="0"/>
                <a:cs typeface="Arial MT"/>
              </a:rPr>
              <a:t>subdistribución</a:t>
            </a:r>
            <a:r>
              <a:rPr lang="es-ES" sz="1100" b="1" dirty="0">
                <a:latin typeface="Trebuchet MS" panose="020B0603020202020204" pitchFamily="34" charset="0"/>
                <a:cs typeface="Arial MT"/>
              </a:rPr>
              <a:t> 2</a:t>
            </a:r>
          </a:p>
          <a:p>
            <a:pPr algn="just">
              <a:lnSpc>
                <a:spcPct val="100000"/>
              </a:lnSpc>
            </a:pPr>
            <a:endParaRPr lang="es-ES" sz="1100" dirty="0">
              <a:latin typeface="Trebuchet MS" panose="020B0603020202020204" pitchFamily="34" charset="0"/>
              <a:cs typeface="Arial MT"/>
            </a:endParaRPr>
          </a:p>
          <a:p>
            <a:pPr algn="just">
              <a:lnSpc>
                <a:spcPct val="100000"/>
              </a:lnSpc>
            </a:pP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 114,68 A, In = 125 A,</a:t>
            </a:r>
          </a:p>
          <a:p>
            <a:pPr algn="just">
              <a:lnSpc>
                <a:spcPct val="100000"/>
              </a:lnSpc>
            </a:pPr>
            <a:r>
              <a:rPr lang="es-ES" sz="1100" b="1" dirty="0">
                <a:latin typeface="Trebuchet MS" panose="020B0603020202020204" pitchFamily="34" charset="0"/>
                <a:cs typeface="Arial MT"/>
              </a:rPr>
              <a:t>temperatura ambiente </a:t>
            </a:r>
            <a:r>
              <a:rPr lang="es-ES" sz="1100" b="1" dirty="0" smtClean="0">
                <a:latin typeface="Trebuchet MS" panose="020B0603020202020204" pitchFamily="34" charset="0"/>
                <a:cs typeface="Arial MT"/>
              </a:rPr>
              <a:t>T </a:t>
            </a:r>
            <a:r>
              <a:rPr lang="es-ES" sz="1100" b="1" dirty="0">
                <a:latin typeface="Trebuchet MS" panose="020B0603020202020204" pitchFamily="34" charset="0"/>
                <a:cs typeface="Arial MT"/>
              </a:rPr>
              <a:t>=30 °C , ⇒ f1 = 1, instalación libre, </a:t>
            </a:r>
            <a:r>
              <a:rPr lang="es-ES" sz="1100" b="1" dirty="0" err="1">
                <a:latin typeface="Trebuchet MS" panose="020B0603020202020204" pitchFamily="34" charset="0"/>
                <a:cs typeface="Arial MT"/>
              </a:rPr>
              <a:t>portacables</a:t>
            </a:r>
            <a:r>
              <a:rPr lang="es-ES" sz="1100" b="1" dirty="0">
                <a:latin typeface="Trebuchet MS" panose="020B0603020202020204" pitchFamily="34" charset="0"/>
                <a:cs typeface="Arial MT"/>
              </a:rPr>
              <a:t>, </a:t>
            </a:r>
            <a:endParaRPr lang="es-ES" sz="1100" b="1" dirty="0" smtClean="0">
              <a:latin typeface="Trebuchet MS" panose="020B0603020202020204" pitchFamily="34" charset="0"/>
              <a:cs typeface="Arial MT"/>
            </a:endParaRPr>
          </a:p>
          <a:p>
            <a:pPr algn="just">
              <a:lnSpc>
                <a:spcPct val="100000"/>
              </a:lnSpc>
            </a:pPr>
            <a:r>
              <a:rPr lang="es-ES" sz="1100" b="1" dirty="0" smtClean="0">
                <a:latin typeface="Trebuchet MS" panose="020B0603020202020204" pitchFamily="34" charset="0"/>
                <a:cs typeface="Arial MT"/>
              </a:rPr>
              <a:t>sin </a:t>
            </a:r>
            <a:r>
              <a:rPr lang="es-ES" sz="1100" b="1" dirty="0">
                <a:latin typeface="Trebuchet MS" panose="020B0603020202020204" pitchFamily="34" charset="0"/>
                <a:cs typeface="Arial MT"/>
              </a:rPr>
              <a:t>perforar, sin agrupar</a:t>
            </a:r>
          </a:p>
          <a:p>
            <a:pPr algn="just">
              <a:lnSpc>
                <a:spcPct val="100000"/>
              </a:lnSpc>
            </a:pPr>
            <a:r>
              <a:rPr lang="es-ES" sz="1100" b="1" dirty="0">
                <a:latin typeface="Trebuchet MS" panose="020B0603020202020204" pitchFamily="34" charset="0"/>
                <a:cs typeface="Arial MT"/>
              </a:rPr>
              <a:t>Ir = 129 A de la Tabla 11.17</a:t>
            </a:r>
          </a:p>
          <a:p>
            <a:pPr algn="just">
              <a:lnSpc>
                <a:spcPct val="100000"/>
              </a:lnSpc>
            </a:pPr>
            <a:r>
              <a:rPr lang="es-ES" sz="1100" b="1" dirty="0">
                <a:latin typeface="Trebuchet MS" panose="020B0603020202020204" pitchFamily="34" charset="0"/>
                <a:cs typeface="Arial MT"/>
              </a:rPr>
              <a:t>f2 = 0.97 de la Tabla 11.20</a:t>
            </a:r>
          </a:p>
          <a:p>
            <a:pPr algn="just">
              <a:lnSpc>
                <a:spcPct val="100000"/>
              </a:lnSpc>
            </a:pPr>
            <a:r>
              <a:rPr lang="es-ES" sz="1100" b="1" dirty="0" err="1">
                <a:latin typeface="Trebuchet MS" panose="020B0603020202020204" pitchFamily="34" charset="0"/>
                <a:cs typeface="Arial MT"/>
              </a:rPr>
              <a:t>Iz</a:t>
            </a:r>
            <a:r>
              <a:rPr lang="es-ES" sz="1100" b="1" dirty="0">
                <a:latin typeface="Trebuchet MS" panose="020B0603020202020204" pitchFamily="34" charset="0"/>
                <a:cs typeface="Arial MT"/>
              </a:rPr>
              <a:t> = f2 Ir = 0,97 · 129 A = 125,13 A ⇒ Valor de </a:t>
            </a:r>
            <a:r>
              <a:rPr lang="es-ES" sz="1100" b="1" dirty="0" err="1">
                <a:latin typeface="Trebuchet MS" panose="020B0603020202020204" pitchFamily="34" charset="0"/>
                <a:cs typeface="Arial MT"/>
              </a:rPr>
              <a:t>Iz</a:t>
            </a:r>
            <a:r>
              <a:rPr lang="es-ES" sz="1100" b="1" dirty="0">
                <a:latin typeface="Trebuchet MS" panose="020B0603020202020204" pitchFamily="34" charset="0"/>
                <a:cs typeface="Arial MT"/>
              </a:rPr>
              <a:t> demasiado pequeño, </a:t>
            </a:r>
            <a:endParaRPr lang="es-ES" sz="1100" b="1" dirty="0" smtClean="0">
              <a:latin typeface="Trebuchet MS" panose="020B0603020202020204" pitchFamily="34" charset="0"/>
              <a:cs typeface="Arial MT"/>
            </a:endParaRPr>
          </a:p>
          <a:p>
            <a:pPr algn="just">
              <a:lnSpc>
                <a:spcPct val="100000"/>
              </a:lnSpc>
            </a:pPr>
            <a:r>
              <a:rPr lang="es-ES" sz="1100" b="1" dirty="0" smtClean="0">
                <a:latin typeface="Trebuchet MS" panose="020B0603020202020204" pitchFamily="34" charset="0"/>
                <a:cs typeface="Arial MT"/>
              </a:rPr>
              <a:t>aumentar </a:t>
            </a:r>
            <a:r>
              <a:rPr lang="es-ES" sz="1100" b="1" dirty="0">
                <a:latin typeface="Trebuchet MS" panose="020B0603020202020204" pitchFamily="34" charset="0"/>
                <a:cs typeface="Arial MT"/>
              </a:rPr>
              <a:t>la sección transversal.</a:t>
            </a:r>
          </a:p>
          <a:p>
            <a:pPr algn="just">
              <a:lnSpc>
                <a:spcPct val="100000"/>
              </a:lnSpc>
            </a:pPr>
            <a:r>
              <a:rPr lang="es-ES" sz="1100" b="1" dirty="0">
                <a:latin typeface="Trebuchet MS" panose="020B0603020202020204" pitchFamily="34" charset="0"/>
                <a:cs typeface="Arial MT"/>
              </a:rPr>
              <a:t>Ir = 157 A de la Tabla 11.17</a:t>
            </a:r>
          </a:p>
          <a:p>
            <a:pPr algn="just">
              <a:lnSpc>
                <a:spcPct val="100000"/>
              </a:lnSpc>
            </a:pPr>
            <a:r>
              <a:rPr lang="es-ES" sz="1100" b="1" dirty="0">
                <a:latin typeface="Trebuchet MS" panose="020B0603020202020204" pitchFamily="34" charset="0"/>
                <a:cs typeface="Arial MT"/>
              </a:rPr>
              <a:t>I2 = f2 Ir = 0,97 · 157 A = 152,29 A</a:t>
            </a:r>
          </a:p>
          <a:p>
            <a:pPr algn="just">
              <a:lnSpc>
                <a:spcPct val="100000"/>
              </a:lnSpc>
            </a:pP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 Ir ≤ </a:t>
            </a:r>
            <a:r>
              <a:rPr lang="es-ES" sz="1100" b="1" dirty="0" err="1">
                <a:latin typeface="Trebuchet MS" panose="020B0603020202020204" pitchFamily="34" charset="0"/>
                <a:cs typeface="Arial MT"/>
              </a:rPr>
              <a:t>Iz</a:t>
            </a:r>
            <a:endParaRPr lang="es-ES" sz="1100" b="1" dirty="0">
              <a:latin typeface="Trebuchet MS" panose="020B0603020202020204" pitchFamily="34" charset="0"/>
              <a:cs typeface="Arial MT"/>
            </a:endParaRPr>
          </a:p>
          <a:p>
            <a:pPr algn="just">
              <a:lnSpc>
                <a:spcPct val="100000"/>
              </a:lnSpc>
            </a:pPr>
            <a:r>
              <a:rPr lang="es-ES" sz="1100" b="1" dirty="0">
                <a:latin typeface="Trebuchet MS" panose="020B0603020202020204" pitchFamily="34" charset="0"/>
                <a:cs typeface="Arial MT"/>
              </a:rPr>
              <a:t>114,6 A ≤ 125 A ≤ 152,29 A ⇒ Se cumple el requisito.</a:t>
            </a:r>
          </a:p>
          <a:p>
            <a:pPr algn="just">
              <a:lnSpc>
                <a:spcPct val="100000"/>
              </a:lnSpc>
            </a:pPr>
            <a:r>
              <a:rPr lang="es-ES" sz="1100" b="1" dirty="0">
                <a:latin typeface="Trebuchet MS" panose="020B0603020202020204" pitchFamily="34" charset="0"/>
                <a:cs typeface="Arial MT"/>
              </a:rPr>
              <a:t>Seleccionado: NYY 4 × 50 </a:t>
            </a:r>
            <a:r>
              <a:rPr lang="es-ES" sz="1100" b="1" dirty="0" smtClean="0">
                <a:latin typeface="Trebuchet MS" panose="020B0603020202020204" pitchFamily="34" charset="0"/>
                <a:cs typeface="Arial MT"/>
              </a:rPr>
              <a:t>mm2</a:t>
            </a:r>
          </a:p>
          <a:p>
            <a:pPr algn="just">
              <a:lnSpc>
                <a:spcPct val="100000"/>
              </a:lnSpc>
            </a:pPr>
            <a:endParaRPr lang="es-ES" sz="1100" dirty="0">
              <a:latin typeface="Trebuchet MS" panose="020B0603020202020204" pitchFamily="34" charset="0"/>
              <a:cs typeface="Arial MT"/>
            </a:endParaRPr>
          </a:p>
          <a:p>
            <a:pPr algn="just">
              <a:lnSpc>
                <a:spcPct val="100000"/>
              </a:lnSpc>
            </a:pPr>
            <a:r>
              <a:rPr lang="es-ES" sz="1100" b="1" dirty="0">
                <a:latin typeface="Trebuchet MS" panose="020B0603020202020204" pitchFamily="34" charset="0"/>
                <a:cs typeface="Arial MT"/>
              </a:rPr>
              <a:t>g) Alimentador a </a:t>
            </a:r>
            <a:r>
              <a:rPr lang="es-ES" sz="1100" b="1" dirty="0" err="1">
                <a:latin typeface="Trebuchet MS" panose="020B0603020202020204" pitchFamily="34" charset="0"/>
                <a:cs typeface="Arial MT"/>
              </a:rPr>
              <a:t>subdistribución</a:t>
            </a:r>
            <a:r>
              <a:rPr lang="es-ES" sz="1100" b="1" dirty="0">
                <a:latin typeface="Trebuchet MS" panose="020B0603020202020204" pitchFamily="34" charset="0"/>
                <a:cs typeface="Arial MT"/>
              </a:rPr>
              <a:t> </a:t>
            </a:r>
            <a:r>
              <a:rPr lang="es-ES" sz="1100" b="1" dirty="0" smtClean="0">
                <a:latin typeface="Trebuchet MS" panose="020B0603020202020204" pitchFamily="34" charset="0"/>
                <a:cs typeface="Arial MT"/>
              </a:rPr>
              <a:t>3</a:t>
            </a:r>
          </a:p>
          <a:p>
            <a:pPr algn="just">
              <a:lnSpc>
                <a:spcPct val="100000"/>
              </a:lnSpc>
            </a:pPr>
            <a:endParaRPr lang="es-ES" sz="1100" dirty="0">
              <a:latin typeface="Trebuchet MS" panose="020B0603020202020204" pitchFamily="34" charset="0"/>
              <a:cs typeface="Arial MT"/>
            </a:endParaRPr>
          </a:p>
          <a:p>
            <a:pPr algn="just">
              <a:lnSpc>
                <a:spcPct val="100000"/>
              </a:lnSpc>
            </a:pP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 36,12 A, In = 50 A</a:t>
            </a:r>
          </a:p>
          <a:p>
            <a:pPr algn="just">
              <a:lnSpc>
                <a:spcPct val="100000"/>
              </a:lnSpc>
            </a:pPr>
            <a:r>
              <a:rPr lang="es-ES" sz="1100" b="1" dirty="0">
                <a:latin typeface="Trebuchet MS" panose="020B0603020202020204" pitchFamily="34" charset="0"/>
                <a:cs typeface="Arial MT"/>
              </a:rPr>
              <a:t>temperatura ambiente </a:t>
            </a:r>
            <a:r>
              <a:rPr lang="es-ES" sz="1100" b="1" dirty="0" smtClean="0">
                <a:latin typeface="Trebuchet MS" panose="020B0603020202020204" pitchFamily="34" charset="0"/>
                <a:cs typeface="Arial MT"/>
              </a:rPr>
              <a:t>T </a:t>
            </a:r>
            <a:r>
              <a:rPr lang="es-ES" sz="1100" b="1" dirty="0">
                <a:latin typeface="Trebuchet MS" panose="020B0603020202020204" pitchFamily="34" charset="0"/>
                <a:cs typeface="Arial MT"/>
              </a:rPr>
              <a:t>=25 °C, instalación gratuita, </a:t>
            </a:r>
            <a:r>
              <a:rPr lang="es-ES" sz="1100" b="1" dirty="0" err="1">
                <a:latin typeface="Trebuchet MS" panose="020B0603020202020204" pitchFamily="34" charset="0"/>
                <a:cs typeface="Arial MT"/>
              </a:rPr>
              <a:t>portacables</a:t>
            </a:r>
            <a:r>
              <a:rPr lang="es-ES" sz="1100" b="1" dirty="0">
                <a:latin typeface="Trebuchet MS" panose="020B0603020202020204" pitchFamily="34" charset="0"/>
                <a:cs typeface="Arial MT"/>
              </a:rPr>
              <a:t>, </a:t>
            </a:r>
            <a:endParaRPr lang="es-ES" sz="1100" b="1" dirty="0" smtClean="0">
              <a:latin typeface="Trebuchet MS" panose="020B0603020202020204" pitchFamily="34" charset="0"/>
              <a:cs typeface="Arial MT"/>
            </a:endParaRPr>
          </a:p>
          <a:p>
            <a:pPr algn="just">
              <a:lnSpc>
                <a:spcPct val="100000"/>
              </a:lnSpc>
            </a:pPr>
            <a:r>
              <a:rPr lang="es-ES" sz="1100" b="1" dirty="0" smtClean="0">
                <a:latin typeface="Trebuchet MS" panose="020B0603020202020204" pitchFamily="34" charset="0"/>
                <a:cs typeface="Arial MT"/>
              </a:rPr>
              <a:t>sin </a:t>
            </a:r>
            <a:r>
              <a:rPr lang="es-ES" sz="1100" b="1" dirty="0">
                <a:latin typeface="Trebuchet MS" panose="020B0603020202020204" pitchFamily="34" charset="0"/>
                <a:cs typeface="Arial MT"/>
              </a:rPr>
              <a:t>perforar, sin agrupar</a:t>
            </a:r>
          </a:p>
          <a:p>
            <a:pPr algn="just">
              <a:lnSpc>
                <a:spcPct val="100000"/>
              </a:lnSpc>
            </a:pPr>
            <a:r>
              <a:rPr lang="es-ES" sz="1100" b="1" dirty="0">
                <a:latin typeface="Trebuchet MS" panose="020B0603020202020204" pitchFamily="34" charset="0"/>
                <a:cs typeface="Arial MT"/>
              </a:rPr>
              <a:t>Ir = 59 A de la Tabla 11.17</a:t>
            </a:r>
          </a:p>
          <a:p>
            <a:pPr algn="just">
              <a:lnSpc>
                <a:spcPct val="100000"/>
              </a:lnSpc>
            </a:pPr>
            <a:r>
              <a:rPr lang="es-ES" sz="1100" b="1" dirty="0">
                <a:latin typeface="Trebuchet MS" panose="020B0603020202020204" pitchFamily="34" charset="0"/>
                <a:cs typeface="Arial MT"/>
              </a:rPr>
              <a:t>f1 = 1,06 de la Tabla 11.21 a 25 °C</a:t>
            </a:r>
          </a:p>
          <a:p>
            <a:pPr algn="just">
              <a:lnSpc>
                <a:spcPct val="100000"/>
              </a:lnSpc>
            </a:pPr>
            <a:r>
              <a:rPr lang="es-ES" sz="1100" b="1" dirty="0">
                <a:latin typeface="Trebuchet MS" panose="020B0603020202020204" pitchFamily="34" charset="0"/>
                <a:cs typeface="Arial MT"/>
              </a:rPr>
              <a:t>f2 = 0,97 de la Tabla 11.20, para una bandeja </a:t>
            </a:r>
            <a:r>
              <a:rPr lang="es-ES" sz="1100" b="1" dirty="0" err="1">
                <a:latin typeface="Trebuchet MS" panose="020B0603020202020204" pitchFamily="34" charset="0"/>
                <a:cs typeface="Arial MT"/>
              </a:rPr>
              <a:t>portacables</a:t>
            </a:r>
            <a:r>
              <a:rPr lang="es-ES" sz="1100" b="1" dirty="0">
                <a:latin typeface="Trebuchet MS" panose="020B0603020202020204" pitchFamily="34" charset="0"/>
                <a:cs typeface="Arial MT"/>
              </a:rPr>
              <a:t> = 1</a:t>
            </a:r>
          </a:p>
          <a:p>
            <a:pPr algn="just">
              <a:lnSpc>
                <a:spcPct val="100000"/>
              </a:lnSpc>
            </a:pPr>
            <a:r>
              <a:rPr lang="es-ES" sz="1100" b="1" dirty="0" err="1">
                <a:latin typeface="Trebuchet MS" panose="020B0603020202020204" pitchFamily="34" charset="0"/>
                <a:cs typeface="Arial MT"/>
              </a:rPr>
              <a:t>Iz</a:t>
            </a:r>
            <a:r>
              <a:rPr lang="es-ES" sz="1100" b="1" dirty="0">
                <a:latin typeface="Trebuchet MS" panose="020B0603020202020204" pitchFamily="34" charset="0"/>
                <a:cs typeface="Arial MT"/>
              </a:rPr>
              <a:t> = f1 f2 Ir = 1,06 · 0,97 · 59 A = 60,66 A</a:t>
            </a:r>
          </a:p>
          <a:p>
            <a:pPr algn="just">
              <a:lnSpc>
                <a:spcPct val="100000"/>
              </a:lnSpc>
            </a:pPr>
            <a:r>
              <a:rPr lang="es-ES" sz="1100" b="1" dirty="0" err="1">
                <a:latin typeface="Trebuchet MS" panose="020B0603020202020204" pitchFamily="34" charset="0"/>
                <a:cs typeface="Arial MT"/>
              </a:rPr>
              <a:t>Ib</a:t>
            </a:r>
            <a:r>
              <a:rPr lang="es-ES" sz="1100" b="1" dirty="0">
                <a:latin typeface="Trebuchet MS" panose="020B0603020202020204" pitchFamily="34" charset="0"/>
                <a:cs typeface="Arial MT"/>
              </a:rPr>
              <a:t> ≤ Ir ≤ I2</a:t>
            </a:r>
          </a:p>
          <a:p>
            <a:pPr algn="just">
              <a:lnSpc>
                <a:spcPct val="100000"/>
              </a:lnSpc>
            </a:pPr>
            <a:r>
              <a:rPr lang="es-ES" sz="1100" b="1" dirty="0">
                <a:latin typeface="Trebuchet MS" panose="020B0603020202020204" pitchFamily="34" charset="0"/>
                <a:cs typeface="Arial MT"/>
              </a:rPr>
              <a:t>36.1A ≤ 50 A ≤ 60.66 A ⇒2 Se cumple el requisito. </a:t>
            </a:r>
            <a:endParaRPr lang="es-ES" sz="1100" b="1" dirty="0" smtClean="0">
              <a:latin typeface="Trebuchet MS" panose="020B0603020202020204" pitchFamily="34" charset="0"/>
              <a:cs typeface="Arial MT"/>
            </a:endParaRPr>
          </a:p>
          <a:p>
            <a:pPr algn="just">
              <a:lnSpc>
                <a:spcPct val="100000"/>
              </a:lnSpc>
            </a:pPr>
            <a:r>
              <a:rPr lang="es-ES" sz="1100" b="1" dirty="0" smtClean="0">
                <a:latin typeface="Trebuchet MS" panose="020B0603020202020204" pitchFamily="34" charset="0"/>
                <a:cs typeface="Arial MT"/>
              </a:rPr>
              <a:t>Seleccionado</a:t>
            </a:r>
            <a:r>
              <a:rPr lang="es-ES" sz="1100" b="1" dirty="0">
                <a:latin typeface="Trebuchet MS" panose="020B0603020202020204" pitchFamily="34" charset="0"/>
                <a:cs typeface="Arial MT"/>
              </a:rPr>
              <a:t>: NYY4 × 10 </a:t>
            </a:r>
            <a:r>
              <a:rPr lang="es-ES" sz="1100" b="1" dirty="0" smtClean="0">
                <a:latin typeface="Trebuchet MS" panose="020B0603020202020204" pitchFamily="34" charset="0"/>
                <a:cs typeface="Arial MT"/>
              </a:rPr>
              <a:t>mm</a:t>
            </a:r>
          </a:p>
          <a:p>
            <a:pPr algn="just">
              <a:lnSpc>
                <a:spcPct val="100000"/>
              </a:lnSpc>
            </a:pPr>
            <a:endParaRPr lang="es-ES" sz="1100" b="1" dirty="0">
              <a:latin typeface="Trebuchet MS" panose="020B0603020202020204" pitchFamily="34" charset="0"/>
              <a:cs typeface="Arial MT"/>
            </a:endParaRPr>
          </a:p>
          <a:p>
            <a:pPr algn="just">
              <a:lnSpc>
                <a:spcPct val="100000"/>
              </a:lnSpc>
            </a:pPr>
            <a:endParaRPr lang="es-ES" sz="1100" b="1" dirty="0">
              <a:latin typeface="Trebuchet MS" panose="020B0603020202020204" pitchFamily="34" charset="0"/>
              <a:cs typeface="Arial MT"/>
            </a:endParaRPr>
          </a:p>
          <a:p>
            <a:pPr algn="just">
              <a:lnSpc>
                <a:spcPct val="100000"/>
              </a:lnSpc>
            </a:pPr>
            <a:endParaRPr lang="en-US" sz="1100" b="1" dirty="0">
              <a:latin typeface="Trebuchet MS" panose="020B0603020202020204" pitchFamily="34" charset="0"/>
              <a:cs typeface="Arial MT"/>
            </a:endParaRPr>
          </a:p>
        </p:txBody>
      </p:sp>
      <p:sp>
        <p:nvSpPr>
          <p:cNvPr id="2" name="Rectángulo 1"/>
          <p:cNvSpPr/>
          <p:nvPr/>
        </p:nvSpPr>
        <p:spPr>
          <a:xfrm>
            <a:off x="4932040" y="193204"/>
            <a:ext cx="4572000" cy="1446550"/>
          </a:xfrm>
          <a:prstGeom prst="rect">
            <a:avLst/>
          </a:prstGeom>
        </p:spPr>
        <p:txBody>
          <a:bodyPr>
            <a:spAutoFit/>
          </a:bodyPr>
          <a:lstStyle/>
          <a:p>
            <a:pPr marL="101600">
              <a:lnSpc>
                <a:spcPct val="100000"/>
              </a:lnSpc>
            </a:pPr>
            <a:r>
              <a:rPr lang="es-ES" sz="1100" b="1" spc="5" dirty="0">
                <a:latin typeface="Trebuchet MS" panose="020B0603020202020204" pitchFamily="34" charset="0"/>
                <a:cs typeface="Arial MT"/>
              </a:rPr>
              <a:t>h) Alimentador al circuito no. </a:t>
            </a:r>
            <a:r>
              <a:rPr lang="es-ES" sz="1100" b="1" spc="5" dirty="0" smtClean="0">
                <a:latin typeface="Trebuchet MS" panose="020B0603020202020204" pitchFamily="34" charset="0"/>
                <a:cs typeface="Arial MT"/>
              </a:rPr>
              <a:t>20</a:t>
            </a:r>
          </a:p>
          <a:p>
            <a:pPr marL="101600">
              <a:lnSpc>
                <a:spcPct val="100000"/>
              </a:lnSpc>
            </a:pPr>
            <a:endParaRPr lang="es-ES" sz="1100" b="1" spc="5" dirty="0">
              <a:latin typeface="Trebuchet MS" panose="020B0603020202020204" pitchFamily="34" charset="0"/>
              <a:cs typeface="Arial MT"/>
            </a:endParaRPr>
          </a:p>
          <a:p>
            <a:pPr marL="101600">
              <a:lnSpc>
                <a:spcPct val="100000"/>
              </a:lnSpc>
            </a:pPr>
            <a:r>
              <a:rPr lang="es-ES" sz="1100" b="1" spc="5" dirty="0" err="1">
                <a:latin typeface="Trebuchet MS" panose="020B0603020202020204" pitchFamily="34" charset="0"/>
                <a:cs typeface="Arial MT"/>
              </a:rPr>
              <a:t>Ib</a:t>
            </a:r>
            <a:r>
              <a:rPr lang="es-ES" sz="1100" b="1" spc="5" dirty="0">
                <a:latin typeface="Trebuchet MS" panose="020B0603020202020204" pitchFamily="34" charset="0"/>
                <a:cs typeface="Arial MT"/>
              </a:rPr>
              <a:t> = 8 A, In = 16 A</a:t>
            </a:r>
          </a:p>
          <a:p>
            <a:pPr marL="101600">
              <a:lnSpc>
                <a:spcPct val="100000"/>
              </a:lnSpc>
            </a:pPr>
            <a:r>
              <a:rPr lang="es-ES" sz="1100" b="1" spc="5" dirty="0">
                <a:latin typeface="Trebuchet MS" panose="020B0603020202020204" pitchFamily="34" charset="0"/>
                <a:cs typeface="Arial MT"/>
              </a:rPr>
              <a:t>temperatura ambiente </a:t>
            </a:r>
            <a:r>
              <a:rPr lang="es-ES" sz="1100" b="1" spc="5" dirty="0" smtClean="0">
                <a:latin typeface="Trebuchet MS" panose="020B0603020202020204" pitchFamily="34" charset="0"/>
                <a:cs typeface="Arial MT"/>
              </a:rPr>
              <a:t>T </a:t>
            </a:r>
            <a:r>
              <a:rPr lang="es-ES" sz="1100" b="1" spc="5" dirty="0">
                <a:latin typeface="Trebuchet MS" panose="020B0603020202020204" pitchFamily="34" charset="0"/>
                <a:cs typeface="Arial MT"/>
              </a:rPr>
              <a:t>=25 °C tipo de instalación B2, </a:t>
            </a:r>
            <a:endParaRPr lang="es-ES" sz="1100" b="1" spc="5" dirty="0" smtClean="0">
              <a:latin typeface="Trebuchet MS" panose="020B0603020202020204" pitchFamily="34" charset="0"/>
              <a:cs typeface="Arial MT"/>
            </a:endParaRPr>
          </a:p>
          <a:p>
            <a:pPr marL="101600">
              <a:lnSpc>
                <a:spcPct val="100000"/>
              </a:lnSpc>
            </a:pPr>
            <a:r>
              <a:rPr lang="es-ES" sz="1100" b="1" spc="5" dirty="0" smtClean="0">
                <a:latin typeface="Trebuchet MS" panose="020B0603020202020204" pitchFamily="34" charset="0"/>
                <a:cs typeface="Arial MT"/>
              </a:rPr>
              <a:t>sin </a:t>
            </a:r>
            <a:r>
              <a:rPr lang="es-ES" sz="1100" b="1" spc="5" dirty="0">
                <a:latin typeface="Trebuchet MS" panose="020B0603020202020204" pitchFamily="34" charset="0"/>
                <a:cs typeface="Arial MT"/>
              </a:rPr>
              <a:t>agrupación </a:t>
            </a:r>
            <a:r>
              <a:rPr lang="es-ES" sz="1100" b="1" spc="5" dirty="0" err="1">
                <a:latin typeface="Trebuchet MS" panose="020B0603020202020204" pitchFamily="34" charset="0"/>
                <a:cs typeface="Arial MT"/>
              </a:rPr>
              <a:t>Iz</a:t>
            </a:r>
            <a:r>
              <a:rPr lang="es-ES" sz="1100" b="1" spc="5" dirty="0">
                <a:latin typeface="Trebuchet MS" panose="020B0603020202020204" pitchFamily="34" charset="0"/>
                <a:cs typeface="Arial MT"/>
              </a:rPr>
              <a:t> = 16,5 A de la Tabla 11.8</a:t>
            </a:r>
          </a:p>
          <a:p>
            <a:pPr marL="101600">
              <a:lnSpc>
                <a:spcPct val="100000"/>
              </a:lnSpc>
            </a:pPr>
            <a:r>
              <a:rPr lang="es-ES" sz="1100" b="1" spc="5" dirty="0" err="1">
                <a:latin typeface="Trebuchet MS" panose="020B0603020202020204" pitchFamily="34" charset="0"/>
                <a:cs typeface="Arial MT"/>
              </a:rPr>
              <a:t>Ib</a:t>
            </a:r>
            <a:r>
              <a:rPr lang="es-ES" sz="1100" b="1" spc="5" dirty="0">
                <a:latin typeface="Trebuchet MS" panose="020B0603020202020204" pitchFamily="34" charset="0"/>
                <a:cs typeface="Arial MT"/>
              </a:rPr>
              <a:t> ≤ In ≤ </a:t>
            </a:r>
            <a:r>
              <a:rPr lang="es-ES" sz="1100" b="1" spc="5" dirty="0" err="1">
                <a:latin typeface="Trebuchet MS" panose="020B0603020202020204" pitchFamily="34" charset="0"/>
                <a:cs typeface="Arial MT"/>
              </a:rPr>
              <a:t>Iz</a:t>
            </a:r>
            <a:endParaRPr lang="es-ES" sz="1100" b="1" spc="5" dirty="0">
              <a:latin typeface="Trebuchet MS" panose="020B0603020202020204" pitchFamily="34" charset="0"/>
              <a:cs typeface="Arial MT"/>
            </a:endParaRPr>
          </a:p>
          <a:p>
            <a:pPr marL="101600">
              <a:lnSpc>
                <a:spcPct val="100000"/>
              </a:lnSpc>
            </a:pPr>
            <a:r>
              <a:rPr lang="es-ES" sz="1100" b="1" spc="5" dirty="0">
                <a:latin typeface="Trebuchet MS" panose="020B0603020202020204" pitchFamily="34" charset="0"/>
                <a:cs typeface="Arial MT"/>
              </a:rPr>
              <a:t>8A ≤ 16 A ≤ 16,5A ⇒ Se cumple el requisito.</a:t>
            </a:r>
          </a:p>
          <a:p>
            <a:pPr marL="101600">
              <a:lnSpc>
                <a:spcPct val="100000"/>
              </a:lnSpc>
            </a:pPr>
            <a:r>
              <a:rPr lang="es-ES" sz="1100" b="1" spc="5" dirty="0">
                <a:latin typeface="Trebuchet MS" panose="020B0603020202020204" pitchFamily="34" charset="0"/>
                <a:cs typeface="Arial MT"/>
              </a:rPr>
              <a:t>Seleccionado: NYY 3 × 1,5 mm2</a:t>
            </a:r>
            <a:endParaRPr lang="es-ES" sz="1100" b="1" dirty="0">
              <a:latin typeface="Trebuchet MS" panose="020B0603020202020204" pitchFamily="34" charset="0"/>
              <a:cs typeface="Arial MT"/>
            </a:endParaRPr>
          </a:p>
        </p:txBody>
      </p:sp>
    </p:spTree>
    <p:extLst>
      <p:ext uri="{BB962C8B-B14F-4D97-AF65-F5344CB8AC3E}">
        <p14:creationId xmlns:p14="http://schemas.microsoft.com/office/powerpoint/2010/main" val="4279150812"/>
      </p:ext>
    </p:extLst>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6553521" y="933417"/>
            <a:ext cx="99598" cy="112210"/>
          </a:xfrm>
          <a:prstGeom prst="rect">
            <a:avLst/>
          </a:prstGeom>
        </p:spPr>
        <p:txBody>
          <a:bodyPr vert="horz" wrap="square" lIns="0" tIns="12065" rIns="0" bIns="0" rtlCol="0">
            <a:spAutoFit/>
          </a:bodyPr>
          <a:lstStyle/>
          <a:p>
            <a:pPr marL="12700">
              <a:lnSpc>
                <a:spcPct val="100000"/>
              </a:lnSpc>
              <a:spcBef>
                <a:spcPts val="95"/>
              </a:spcBef>
            </a:pPr>
            <a:r>
              <a:rPr sz="650" spc="-40" dirty="0">
                <a:latin typeface="Arial MT"/>
                <a:cs typeface="Arial MT"/>
              </a:rPr>
              <a:t>2</a:t>
            </a:r>
            <a:endParaRPr sz="650">
              <a:latin typeface="Arial MT"/>
              <a:cs typeface="Arial MT"/>
            </a:endParaRPr>
          </a:p>
        </p:txBody>
      </p:sp>
      <p:sp>
        <p:nvSpPr>
          <p:cNvPr id="7" name="object 7"/>
          <p:cNvSpPr txBox="1"/>
          <p:nvPr/>
        </p:nvSpPr>
        <p:spPr>
          <a:xfrm>
            <a:off x="6799816" y="1686717"/>
            <a:ext cx="99598" cy="112210"/>
          </a:xfrm>
          <a:prstGeom prst="rect">
            <a:avLst/>
          </a:prstGeom>
        </p:spPr>
        <p:txBody>
          <a:bodyPr vert="horz" wrap="square" lIns="0" tIns="12065" rIns="0" bIns="0" rtlCol="0">
            <a:spAutoFit/>
          </a:bodyPr>
          <a:lstStyle/>
          <a:p>
            <a:pPr marL="12700">
              <a:lnSpc>
                <a:spcPct val="100000"/>
              </a:lnSpc>
              <a:spcBef>
                <a:spcPts val="95"/>
              </a:spcBef>
            </a:pPr>
            <a:r>
              <a:rPr sz="650" spc="-40" dirty="0">
                <a:latin typeface="Arial MT"/>
                <a:cs typeface="Arial MT"/>
              </a:rPr>
              <a:t>2</a:t>
            </a:r>
            <a:endParaRPr sz="650">
              <a:latin typeface="Arial MT"/>
              <a:cs typeface="Arial MT"/>
            </a:endParaRPr>
          </a:p>
        </p:txBody>
      </p:sp>
      <p:sp>
        <p:nvSpPr>
          <p:cNvPr id="9" name="object 9"/>
          <p:cNvSpPr txBox="1"/>
          <p:nvPr/>
        </p:nvSpPr>
        <p:spPr>
          <a:xfrm>
            <a:off x="7320367" y="2189392"/>
            <a:ext cx="99598" cy="112210"/>
          </a:xfrm>
          <a:prstGeom prst="rect">
            <a:avLst/>
          </a:prstGeom>
        </p:spPr>
        <p:txBody>
          <a:bodyPr vert="horz" wrap="square" lIns="0" tIns="12065" rIns="0" bIns="0" rtlCol="0">
            <a:spAutoFit/>
          </a:bodyPr>
          <a:lstStyle/>
          <a:p>
            <a:pPr marL="12700">
              <a:lnSpc>
                <a:spcPct val="100000"/>
              </a:lnSpc>
              <a:spcBef>
                <a:spcPts val="95"/>
              </a:spcBef>
            </a:pPr>
            <a:r>
              <a:rPr sz="650" spc="-40" dirty="0">
                <a:latin typeface="Arial MT"/>
                <a:cs typeface="Arial MT"/>
              </a:rPr>
              <a:t>2</a:t>
            </a:r>
            <a:endParaRPr sz="650">
              <a:latin typeface="Arial MT"/>
              <a:cs typeface="Arial MT"/>
            </a:endParaRPr>
          </a:p>
        </p:txBody>
      </p:sp>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23529" y="378711"/>
            <a:ext cx="4104456" cy="3129062"/>
          </a:xfrm>
          <a:prstGeom prst="rect">
            <a:avLst/>
          </a:prstGeom>
        </p:spPr>
        <p:txBody>
          <a:bodyPr vert="horz" wrap="square" lIns="0" tIns="15240" rIns="0" bIns="0" rtlCol="0">
            <a:spAutoFit/>
          </a:bodyPr>
          <a:lstStyle/>
          <a:p>
            <a:pPr marL="254000" marR="43180" indent="-216535">
              <a:lnSpc>
                <a:spcPct val="110800"/>
              </a:lnSpc>
              <a:spcBef>
                <a:spcPts val="595"/>
              </a:spcBef>
              <a:buAutoNum type="arabicPeriod" startAt="4"/>
              <a:tabLst>
                <a:tab pos="254000" algn="l"/>
                <a:tab pos="254635" algn="l"/>
              </a:tabLst>
            </a:pPr>
            <a:r>
              <a:rPr lang="es-ES" sz="1100" b="1" spc="5" dirty="0">
                <a:latin typeface="Trebuchet MS" panose="020B0603020202020204" pitchFamily="34" charset="0"/>
                <a:cs typeface="Arial MT"/>
              </a:rPr>
              <a:t>Determinación de las caídas de tensión según IEC J0 3J4, con la corriente de funcionamiento </a:t>
            </a:r>
            <a:r>
              <a:rPr lang="es-ES" sz="1100" b="1" spc="5" dirty="0" err="1">
                <a:latin typeface="Trebuchet MS" panose="020B0603020202020204" pitchFamily="34" charset="0"/>
                <a:cs typeface="Arial MT"/>
              </a:rPr>
              <a:t>Ib</a:t>
            </a:r>
            <a:endParaRPr lang="es-ES" sz="1100" b="1" spc="5" dirty="0">
              <a:latin typeface="Trebuchet MS" panose="020B0603020202020204" pitchFamily="34" charset="0"/>
              <a:cs typeface="Arial MT"/>
            </a:endParaRPr>
          </a:p>
          <a:p>
            <a:pPr marL="37465" marR="43180">
              <a:lnSpc>
                <a:spcPct val="110800"/>
              </a:lnSpc>
              <a:spcBef>
                <a:spcPts val="595"/>
              </a:spcBef>
              <a:tabLst>
                <a:tab pos="254000" algn="l"/>
                <a:tab pos="254635" algn="l"/>
              </a:tabLst>
            </a:pPr>
            <a:r>
              <a:rPr lang="es-ES" sz="1100" spc="5" dirty="0">
                <a:latin typeface="Trebuchet MS" panose="020B0603020202020204" pitchFamily="34" charset="0"/>
                <a:cs typeface="Arial MT"/>
              </a:rPr>
              <a:t>Determinación de cable o línea</a:t>
            </a:r>
          </a:p>
          <a:p>
            <a:pPr marL="266065" marR="43180" indent="-228600">
              <a:lnSpc>
                <a:spcPct val="110800"/>
              </a:lnSpc>
              <a:spcBef>
                <a:spcPts val="595"/>
              </a:spcBef>
              <a:buFont typeface="+mj-lt"/>
              <a:buAutoNum type="alphaLcParenR"/>
              <a:tabLst>
                <a:tab pos="254000" algn="l"/>
                <a:tab pos="254635" algn="l"/>
              </a:tabLst>
            </a:pPr>
            <a:r>
              <a:rPr lang="es-ES" sz="1100" b="1" spc="5" dirty="0">
                <a:latin typeface="Trebuchet MS" panose="020B0603020202020204" pitchFamily="34" charset="0"/>
                <a:cs typeface="Arial MT"/>
              </a:rPr>
              <a:t>Distribución principal 1</a:t>
            </a:r>
          </a:p>
          <a:p>
            <a:pPr marL="254000" marR="43180" indent="-216535">
              <a:lnSpc>
                <a:spcPct val="110800"/>
              </a:lnSpc>
              <a:spcBef>
                <a:spcPts val="595"/>
              </a:spcBef>
              <a:buAutoNum type="alphaLcParenR"/>
              <a:tabLst>
                <a:tab pos="254000" algn="l"/>
                <a:tab pos="254635" algn="l"/>
              </a:tabLst>
            </a:pPr>
            <a:endParaRPr lang="es-ES" sz="1100" spc="5" dirty="0" smtClean="0">
              <a:latin typeface="Trebuchet MS" panose="020B0603020202020204" pitchFamily="34" charset="0"/>
              <a:cs typeface="Arial MT"/>
            </a:endParaRPr>
          </a:p>
          <a:p>
            <a:pPr marL="254000" marR="43180" indent="-216535">
              <a:lnSpc>
                <a:spcPct val="110800"/>
              </a:lnSpc>
              <a:spcBef>
                <a:spcPts val="595"/>
              </a:spcBef>
              <a:buAutoNum type="alphaLcParenR"/>
              <a:tabLst>
                <a:tab pos="254000" algn="l"/>
                <a:tab pos="254635" algn="l"/>
              </a:tabLst>
            </a:pPr>
            <a:endParaRPr lang="es-ES" sz="1100" spc="5" dirty="0">
              <a:latin typeface="Trebuchet MS" panose="020B0603020202020204" pitchFamily="34" charset="0"/>
              <a:cs typeface="Arial MT"/>
            </a:endParaRPr>
          </a:p>
          <a:p>
            <a:pPr marL="254000" marR="43180" indent="-216535">
              <a:lnSpc>
                <a:spcPct val="110800"/>
              </a:lnSpc>
              <a:spcBef>
                <a:spcPts val="595"/>
              </a:spcBef>
              <a:buAutoNum type="alphaLcParenR"/>
              <a:tabLst>
                <a:tab pos="254000" algn="l"/>
                <a:tab pos="254635" algn="l"/>
              </a:tabLst>
            </a:pPr>
            <a:endParaRPr lang="es-ES" sz="1100" spc="5" dirty="0" smtClean="0">
              <a:latin typeface="Trebuchet MS" panose="020B0603020202020204" pitchFamily="34" charset="0"/>
              <a:cs typeface="Arial MT"/>
            </a:endParaRPr>
          </a:p>
          <a:p>
            <a:pPr marL="254000" marR="43180" indent="-216535">
              <a:lnSpc>
                <a:spcPct val="110800"/>
              </a:lnSpc>
              <a:spcBef>
                <a:spcPts val="595"/>
              </a:spcBef>
              <a:buAutoNum type="alphaLcParenR"/>
              <a:tabLst>
                <a:tab pos="254000" algn="l"/>
                <a:tab pos="254635" algn="l"/>
              </a:tabLst>
            </a:pPr>
            <a:endParaRPr lang="es-ES" sz="1100" spc="5" dirty="0">
              <a:latin typeface="Trebuchet MS" panose="020B0603020202020204" pitchFamily="34" charset="0"/>
              <a:cs typeface="Arial MT"/>
            </a:endParaRPr>
          </a:p>
          <a:p>
            <a:pPr marL="37465" marR="43180">
              <a:lnSpc>
                <a:spcPct val="110800"/>
              </a:lnSpc>
              <a:spcBef>
                <a:spcPts val="595"/>
              </a:spcBef>
              <a:tabLst>
                <a:tab pos="254000" algn="l"/>
                <a:tab pos="254635" algn="l"/>
              </a:tabLst>
            </a:pPr>
            <a:endParaRPr lang="es-ES" sz="1100" b="1" spc="5" dirty="0" smtClean="0">
              <a:latin typeface="Trebuchet MS" panose="020B0603020202020204" pitchFamily="34" charset="0"/>
              <a:cs typeface="Arial MT"/>
            </a:endParaRPr>
          </a:p>
          <a:p>
            <a:pPr marL="37465" marR="43180">
              <a:lnSpc>
                <a:spcPct val="110800"/>
              </a:lnSpc>
              <a:spcBef>
                <a:spcPts val="595"/>
              </a:spcBef>
              <a:tabLst>
                <a:tab pos="254000" algn="l"/>
                <a:tab pos="254635" algn="l"/>
              </a:tabLst>
            </a:pPr>
            <a:r>
              <a:rPr lang="es-ES" sz="1100" b="1" spc="5" dirty="0" smtClean="0">
                <a:latin typeface="Trebuchet MS" panose="020B0603020202020204" pitchFamily="34" charset="0"/>
                <a:cs typeface="Arial MT"/>
              </a:rPr>
              <a:t>	∆</a:t>
            </a:r>
            <a:r>
              <a:rPr lang="es-ES" sz="1100" b="1" spc="5" dirty="0">
                <a:latin typeface="Trebuchet MS" panose="020B0603020202020204" pitchFamily="34" charset="0"/>
                <a:cs typeface="Arial MT"/>
              </a:rPr>
              <a:t>u = 0,13 %, por lo que se cumple el requisito.</a:t>
            </a:r>
          </a:p>
          <a:p>
            <a:pPr marL="37465" marR="43180">
              <a:lnSpc>
                <a:spcPct val="110800"/>
              </a:lnSpc>
              <a:spcBef>
                <a:spcPts val="595"/>
              </a:spcBef>
              <a:tabLst>
                <a:tab pos="254000" algn="l"/>
                <a:tab pos="254635" algn="l"/>
              </a:tabLst>
            </a:pPr>
            <a:r>
              <a:rPr lang="es-ES" sz="1100" b="1" spc="5" dirty="0" smtClean="0">
                <a:latin typeface="Trebuchet MS" panose="020B0603020202020204" pitchFamily="34" charset="0"/>
                <a:cs typeface="Arial MT"/>
              </a:rPr>
              <a:t>	Seleccionado</a:t>
            </a:r>
            <a:r>
              <a:rPr lang="es-ES" sz="1100" b="1" spc="5" dirty="0">
                <a:latin typeface="Trebuchet MS" panose="020B0603020202020204" pitchFamily="34" charset="0"/>
                <a:cs typeface="Arial MT"/>
              </a:rPr>
              <a:t>: NYCWY 4 x 95 mm2</a:t>
            </a:r>
          </a:p>
          <a:p>
            <a:pPr marL="37465" marR="43180">
              <a:lnSpc>
                <a:spcPct val="110800"/>
              </a:lnSpc>
              <a:spcBef>
                <a:spcPts val="595"/>
              </a:spcBef>
              <a:tabLst>
                <a:tab pos="254000" algn="l"/>
                <a:tab pos="254635" algn="l"/>
              </a:tabLst>
            </a:pPr>
            <a:r>
              <a:rPr lang="es-ES" sz="1100" b="1" spc="5" dirty="0">
                <a:latin typeface="Trebuchet MS" panose="020B0603020202020204" pitchFamily="34" charset="0"/>
                <a:cs typeface="Arial MT"/>
              </a:rPr>
              <a:t>b) </a:t>
            </a:r>
            <a:r>
              <a:rPr lang="es-ES" sz="1100" b="1" spc="5" dirty="0" smtClean="0">
                <a:latin typeface="Trebuchet MS" panose="020B0603020202020204" pitchFamily="34" charset="0"/>
                <a:cs typeface="Arial MT"/>
              </a:rPr>
              <a:t> </a:t>
            </a:r>
            <a:r>
              <a:rPr lang="es-ES" sz="1100" b="1" spc="5" dirty="0" err="1" smtClean="0">
                <a:latin typeface="Trebuchet MS" panose="020B0603020202020204" pitchFamily="34" charset="0"/>
                <a:cs typeface="Arial MT"/>
              </a:rPr>
              <a:t>Subdistribución</a:t>
            </a:r>
            <a:r>
              <a:rPr lang="es-ES" sz="1100" b="1" spc="5" dirty="0" smtClean="0">
                <a:latin typeface="Trebuchet MS" panose="020B0603020202020204" pitchFamily="34" charset="0"/>
                <a:cs typeface="Arial MT"/>
              </a:rPr>
              <a:t> </a:t>
            </a:r>
            <a:r>
              <a:rPr lang="es-ES" sz="1100" b="1" spc="5" dirty="0">
                <a:latin typeface="Trebuchet MS" panose="020B0603020202020204" pitchFamily="34" charset="0"/>
                <a:cs typeface="Arial MT"/>
              </a:rPr>
              <a:t>1</a:t>
            </a:r>
            <a:endParaRPr sz="900" b="1" dirty="0" smtClean="0">
              <a:latin typeface="Arial MT"/>
              <a:cs typeface="Arial MT"/>
            </a:endParaRPr>
          </a:p>
          <a:p>
            <a:pPr marL="19050" algn="ctr">
              <a:lnSpc>
                <a:spcPts val="690"/>
              </a:lnSpc>
            </a:pPr>
            <a:r>
              <a:rPr sz="650" spc="-40" dirty="0" smtClean="0">
                <a:latin typeface="Arial MT"/>
                <a:cs typeface="Arial MT"/>
              </a:rPr>
              <a:t>2</a:t>
            </a:r>
            <a:endParaRPr sz="650" dirty="0">
              <a:latin typeface="Arial MT"/>
              <a:cs typeface="Arial MT"/>
            </a:endParaRPr>
          </a:p>
        </p:txBody>
      </p:sp>
      <p:pic>
        <p:nvPicPr>
          <p:cNvPr id="92" name="Imagen 91"/>
          <p:cNvPicPr>
            <a:picLocks noChangeAspect="1"/>
          </p:cNvPicPr>
          <p:nvPr/>
        </p:nvPicPr>
        <p:blipFill>
          <a:blip r:embed="rId2"/>
          <a:stretch>
            <a:fillRect/>
          </a:stretch>
        </p:blipFill>
        <p:spPr>
          <a:xfrm>
            <a:off x="539552" y="1244096"/>
            <a:ext cx="3528392" cy="1397380"/>
          </a:xfrm>
          <a:prstGeom prst="rect">
            <a:avLst/>
          </a:prstGeom>
        </p:spPr>
      </p:pic>
      <p:pic>
        <p:nvPicPr>
          <p:cNvPr id="93" name="Imagen 92"/>
          <p:cNvPicPr>
            <a:picLocks noChangeAspect="1"/>
          </p:cNvPicPr>
          <p:nvPr/>
        </p:nvPicPr>
        <p:blipFill rotWithShape="1">
          <a:blip r:embed="rId3"/>
          <a:srcRect b="36971"/>
          <a:stretch/>
        </p:blipFill>
        <p:spPr>
          <a:xfrm>
            <a:off x="539552" y="3506861"/>
            <a:ext cx="3543300" cy="2086943"/>
          </a:xfrm>
          <a:prstGeom prst="rect">
            <a:avLst/>
          </a:prstGeom>
        </p:spPr>
      </p:pic>
      <p:pic>
        <p:nvPicPr>
          <p:cNvPr id="94" name="Imagen 93"/>
          <p:cNvPicPr>
            <a:picLocks noChangeAspect="1"/>
          </p:cNvPicPr>
          <p:nvPr/>
        </p:nvPicPr>
        <p:blipFill rotWithShape="1">
          <a:blip r:embed="rId3"/>
          <a:srcRect t="63146"/>
          <a:stretch/>
        </p:blipFill>
        <p:spPr>
          <a:xfrm>
            <a:off x="5076056" y="422787"/>
            <a:ext cx="3543300" cy="1220262"/>
          </a:xfrm>
          <a:prstGeom prst="rect">
            <a:avLst/>
          </a:prstGeom>
        </p:spPr>
      </p:pic>
      <p:pic>
        <p:nvPicPr>
          <p:cNvPr id="95" name="Imagen 94"/>
          <p:cNvPicPr>
            <a:picLocks noChangeAspect="1"/>
          </p:cNvPicPr>
          <p:nvPr/>
        </p:nvPicPr>
        <p:blipFill>
          <a:blip r:embed="rId4"/>
          <a:stretch>
            <a:fillRect/>
          </a:stretch>
        </p:blipFill>
        <p:spPr>
          <a:xfrm>
            <a:off x="5076056" y="1752286"/>
            <a:ext cx="1584176" cy="457142"/>
          </a:xfrm>
          <a:prstGeom prst="rect">
            <a:avLst/>
          </a:prstGeom>
        </p:spPr>
      </p:pic>
      <p:sp>
        <p:nvSpPr>
          <p:cNvPr id="96" name="object 23"/>
          <p:cNvSpPr txBox="1"/>
          <p:nvPr/>
        </p:nvSpPr>
        <p:spPr>
          <a:xfrm>
            <a:off x="5009381" y="2377366"/>
            <a:ext cx="3883100" cy="3228448"/>
          </a:xfrm>
          <a:prstGeom prst="rect">
            <a:avLst/>
          </a:prstGeom>
        </p:spPr>
        <p:txBody>
          <a:bodyPr vert="horz" wrap="square" lIns="0" tIns="12065" rIns="0" bIns="0" rtlCol="0">
            <a:spAutoFit/>
          </a:bodyPr>
          <a:lstStyle/>
          <a:p>
            <a:pPr algn="just">
              <a:lnSpc>
                <a:spcPct val="100000"/>
              </a:lnSpc>
            </a:pPr>
            <a:r>
              <a:rPr lang="es-ES" sz="1100" b="1" spc="-35" dirty="0" smtClean="0">
                <a:latin typeface="Trebuchet MS" panose="020B0603020202020204" pitchFamily="34" charset="0"/>
                <a:cs typeface="Arial MT"/>
              </a:rPr>
              <a:t>c) </a:t>
            </a:r>
            <a:r>
              <a:rPr lang="es-ES" sz="1100" b="1" spc="-35" dirty="0" err="1" smtClean="0">
                <a:latin typeface="Trebuchet MS" panose="020B0603020202020204" pitchFamily="34" charset="0"/>
                <a:cs typeface="Arial MT"/>
              </a:rPr>
              <a:t>Subdistribución</a:t>
            </a:r>
            <a:r>
              <a:rPr lang="es-ES" sz="1100" b="1" spc="-35" dirty="0" smtClean="0">
                <a:latin typeface="Trebuchet MS" panose="020B0603020202020204" pitchFamily="34" charset="0"/>
                <a:cs typeface="Arial MT"/>
              </a:rPr>
              <a:t> 2</a:t>
            </a: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a:latin typeface="Trebuchet MS" panose="020B0603020202020204" pitchFamily="34" charset="0"/>
              <a:cs typeface="Arial MT"/>
            </a:endParaRP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a:latin typeface="Trebuchet MS" panose="020B0603020202020204" pitchFamily="34" charset="0"/>
              <a:cs typeface="Arial MT"/>
            </a:endParaRP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a:latin typeface="Trebuchet MS" panose="020B0603020202020204" pitchFamily="34" charset="0"/>
              <a:cs typeface="Arial MT"/>
            </a:endParaRP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a:latin typeface="Trebuchet MS" panose="020B0603020202020204" pitchFamily="34" charset="0"/>
              <a:cs typeface="Arial MT"/>
            </a:endParaRP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a:latin typeface="Trebuchet MS" panose="020B0603020202020204" pitchFamily="34" charset="0"/>
              <a:cs typeface="Arial MT"/>
            </a:endParaRP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a:latin typeface="Trebuchet MS" panose="020B0603020202020204" pitchFamily="34" charset="0"/>
              <a:cs typeface="Arial MT"/>
            </a:endParaRP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a:latin typeface="Trebuchet MS" panose="020B0603020202020204" pitchFamily="34" charset="0"/>
              <a:cs typeface="Arial MT"/>
            </a:endParaRP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a:latin typeface="Trebuchet MS" panose="020B0603020202020204" pitchFamily="34" charset="0"/>
              <a:cs typeface="Arial MT"/>
            </a:endParaRPr>
          </a:p>
        </p:txBody>
      </p:sp>
      <p:pic>
        <p:nvPicPr>
          <p:cNvPr id="97" name="Imagen 96"/>
          <p:cNvPicPr>
            <a:picLocks noChangeAspect="1"/>
          </p:cNvPicPr>
          <p:nvPr/>
        </p:nvPicPr>
        <p:blipFill>
          <a:blip r:embed="rId5"/>
          <a:stretch>
            <a:fillRect/>
          </a:stretch>
        </p:blipFill>
        <p:spPr>
          <a:xfrm>
            <a:off x="5009381" y="2634035"/>
            <a:ext cx="3676650" cy="2914650"/>
          </a:xfrm>
          <a:prstGeom prst="rect">
            <a:avLst/>
          </a:prstGeom>
        </p:spPr>
      </p:pic>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 name="object 23"/>
          <p:cNvSpPr txBox="1"/>
          <p:nvPr/>
        </p:nvSpPr>
        <p:spPr>
          <a:xfrm>
            <a:off x="251520" y="337220"/>
            <a:ext cx="4104456" cy="3874779"/>
          </a:xfrm>
          <a:prstGeom prst="rect">
            <a:avLst/>
          </a:prstGeom>
        </p:spPr>
        <p:txBody>
          <a:bodyPr vert="horz" wrap="square" lIns="0" tIns="12065" rIns="0" bIns="0" rtlCol="0">
            <a:spAutoFit/>
          </a:bodyPr>
          <a:lstStyle/>
          <a:p>
            <a:pPr algn="just">
              <a:lnSpc>
                <a:spcPct val="100000"/>
              </a:lnSpc>
            </a:pPr>
            <a:r>
              <a:rPr lang="es-ES" sz="1100" b="1" spc="-35" dirty="0" smtClean="0">
                <a:latin typeface="Trebuchet MS" panose="020B0603020202020204" pitchFamily="34" charset="0"/>
                <a:cs typeface="Arial MT"/>
              </a:rPr>
              <a:t>d) </a:t>
            </a:r>
            <a:r>
              <a:rPr lang="es-ES" sz="1100" b="1" spc="-35" dirty="0" err="1" smtClean="0">
                <a:latin typeface="Trebuchet MS" panose="020B0603020202020204" pitchFamily="34" charset="0"/>
                <a:cs typeface="Arial MT"/>
              </a:rPr>
              <a:t>Subdistribución</a:t>
            </a:r>
            <a:r>
              <a:rPr lang="es-ES" sz="1100" b="1" spc="-35" dirty="0" smtClean="0">
                <a:latin typeface="Trebuchet MS" panose="020B0603020202020204" pitchFamily="34" charset="0"/>
                <a:cs typeface="Arial MT"/>
              </a:rPr>
              <a:t> 3</a:t>
            </a: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a:latin typeface="Trebuchet MS" panose="020B0603020202020204" pitchFamily="34" charset="0"/>
              <a:cs typeface="Arial MT"/>
            </a:endParaRP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a:latin typeface="Trebuchet MS" panose="020B0603020202020204" pitchFamily="34" charset="0"/>
              <a:cs typeface="Arial MT"/>
            </a:endParaRP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a:latin typeface="Trebuchet MS" panose="020B0603020202020204" pitchFamily="34" charset="0"/>
              <a:cs typeface="Arial MT"/>
            </a:endParaRP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a:latin typeface="Trebuchet MS" panose="020B0603020202020204" pitchFamily="34" charset="0"/>
              <a:cs typeface="Arial MT"/>
            </a:endParaRP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smtClean="0">
              <a:latin typeface="Trebuchet MS" panose="020B0603020202020204" pitchFamily="34" charset="0"/>
              <a:cs typeface="Arial MT"/>
            </a:endParaRPr>
          </a:p>
          <a:p>
            <a:pPr algn="just">
              <a:lnSpc>
                <a:spcPct val="100000"/>
              </a:lnSpc>
            </a:pPr>
            <a:endParaRPr lang="es-ES" sz="1100" spc="-35" dirty="0" smtClean="0">
              <a:latin typeface="Trebuchet MS" panose="020B0603020202020204" pitchFamily="34" charset="0"/>
              <a:cs typeface="Arial MT"/>
            </a:endParaRPr>
          </a:p>
          <a:p>
            <a:pPr algn="just">
              <a:lnSpc>
                <a:spcPct val="100000"/>
              </a:lnSpc>
            </a:pPr>
            <a:r>
              <a:rPr lang="es-ES" sz="1100" b="1" spc="-35" dirty="0" smtClean="0">
                <a:latin typeface="Trebuchet MS" panose="020B0603020202020204" pitchFamily="34" charset="0"/>
                <a:cs typeface="Arial MT"/>
              </a:rPr>
              <a:t>e) Circuito n. 20</a:t>
            </a:r>
          </a:p>
          <a:p>
            <a:pPr algn="just">
              <a:lnSpc>
                <a:spcPct val="100000"/>
              </a:lnSpc>
            </a:pPr>
            <a:endParaRPr lang="es-ES" sz="1100" spc="-35" dirty="0" smtClean="0">
              <a:latin typeface="Trebuchet MS" panose="020B0603020202020204" pitchFamily="34" charset="0"/>
              <a:cs typeface="Arial MT"/>
            </a:endParaRPr>
          </a:p>
          <a:p>
            <a:pPr algn="just">
              <a:lnSpc>
                <a:spcPct val="100000"/>
              </a:lnSpc>
            </a:pPr>
            <a:r>
              <a:rPr lang="es-ES" sz="1100" b="1" spc="-35" dirty="0" smtClean="0">
                <a:latin typeface="Trebuchet MS" panose="020B0603020202020204" pitchFamily="34" charset="0"/>
                <a:cs typeface="Arial MT"/>
              </a:rPr>
              <a:t>De acuerdo con IEC 60364, parte 52, la caída de tensión máxima permitida en el sistema es del 4 %.</a:t>
            </a:r>
          </a:p>
          <a:p>
            <a:pPr algn="just">
              <a:lnSpc>
                <a:spcPct val="100000"/>
              </a:lnSpc>
            </a:pPr>
            <a:r>
              <a:rPr lang="es-ES" sz="1100" b="1" spc="-35" dirty="0" smtClean="0">
                <a:latin typeface="Trebuchet MS" panose="020B0603020202020204" pitchFamily="34" charset="0"/>
                <a:cs typeface="Arial MT"/>
              </a:rPr>
              <a:t>Distribución principal = 0,13 %, </a:t>
            </a:r>
            <a:r>
              <a:rPr lang="es-ES" sz="1100" b="1" spc="-35" dirty="0" err="1" smtClean="0">
                <a:latin typeface="Trebuchet MS" panose="020B0603020202020204" pitchFamily="34" charset="0"/>
                <a:cs typeface="Arial MT"/>
              </a:rPr>
              <a:t>Subdistribución</a:t>
            </a:r>
            <a:r>
              <a:rPr lang="es-ES" sz="1100" b="1" spc="-35" dirty="0" smtClean="0">
                <a:latin typeface="Trebuchet MS" panose="020B0603020202020204" pitchFamily="34" charset="0"/>
                <a:cs typeface="Arial MT"/>
              </a:rPr>
              <a:t> 1 = 0,87 %, </a:t>
            </a:r>
            <a:r>
              <a:rPr lang="es-ES" sz="1100" b="1" spc="-35" dirty="0" err="1" smtClean="0">
                <a:latin typeface="Trebuchet MS" panose="020B0603020202020204" pitchFamily="34" charset="0"/>
                <a:cs typeface="Arial MT"/>
              </a:rPr>
              <a:t>Subdistribución</a:t>
            </a:r>
            <a:r>
              <a:rPr lang="es-ES" sz="1100" b="1" spc="-35" dirty="0" smtClean="0">
                <a:latin typeface="Trebuchet MS" panose="020B0603020202020204" pitchFamily="34" charset="0"/>
                <a:cs typeface="Arial MT"/>
              </a:rPr>
              <a:t> 3= 0,44%</a:t>
            </a:r>
          </a:p>
          <a:p>
            <a:pPr algn="just">
              <a:lnSpc>
                <a:spcPct val="100000"/>
              </a:lnSpc>
            </a:pPr>
            <a:r>
              <a:rPr lang="es-ES" sz="1100" b="1" spc="-35" dirty="0" smtClean="0">
                <a:latin typeface="Trebuchet MS" panose="020B0603020202020204" pitchFamily="34" charset="0"/>
                <a:cs typeface="Arial MT"/>
              </a:rPr>
              <a:t>La caída de tensión máxima calculada de la distribución principal, la </a:t>
            </a:r>
            <a:r>
              <a:rPr lang="es-ES" sz="1100" b="1" spc="-35" dirty="0" err="1" smtClean="0">
                <a:latin typeface="Trebuchet MS" panose="020B0603020202020204" pitchFamily="34" charset="0"/>
                <a:cs typeface="Arial MT"/>
              </a:rPr>
              <a:t>subdistribución</a:t>
            </a:r>
            <a:r>
              <a:rPr lang="es-ES" sz="1100" b="1" spc="-35" dirty="0" smtClean="0">
                <a:latin typeface="Trebuchet MS" panose="020B0603020202020204" pitchFamily="34" charset="0"/>
                <a:cs typeface="Arial MT"/>
              </a:rPr>
              <a:t> 1 y la </a:t>
            </a:r>
            <a:r>
              <a:rPr lang="es-ES" sz="1100" b="1" spc="-35" dirty="0" err="1" smtClean="0">
                <a:latin typeface="Trebuchet MS" panose="020B0603020202020204" pitchFamily="34" charset="0"/>
                <a:cs typeface="Arial MT"/>
              </a:rPr>
              <a:t>subdistribución</a:t>
            </a:r>
            <a:r>
              <a:rPr lang="es-ES" sz="1100" b="1" spc="-35" dirty="0" smtClean="0">
                <a:latin typeface="Trebuchet MS" panose="020B0603020202020204" pitchFamily="34" charset="0"/>
                <a:cs typeface="Arial MT"/>
              </a:rPr>
              <a:t> 3 es del 1,44 %.</a:t>
            </a:r>
          </a:p>
          <a:p>
            <a:pPr algn="just">
              <a:lnSpc>
                <a:spcPct val="100000"/>
              </a:lnSpc>
            </a:pPr>
            <a:r>
              <a:rPr lang="es-ES" sz="1100" b="1" spc="-35" dirty="0" smtClean="0">
                <a:latin typeface="Trebuchet MS" panose="020B0603020202020204" pitchFamily="34" charset="0"/>
                <a:cs typeface="Arial MT"/>
              </a:rPr>
              <a:t>⇒ </a:t>
            </a:r>
            <a:r>
              <a:rPr lang="es-ES" sz="1100" b="1" spc="-35" dirty="0" err="1" smtClean="0">
                <a:latin typeface="Trebuchet MS" panose="020B0603020202020204" pitchFamily="34" charset="0"/>
                <a:cs typeface="Arial MT"/>
              </a:rPr>
              <a:t>umáx</a:t>
            </a:r>
            <a:r>
              <a:rPr lang="es-ES" sz="1100" b="1" spc="-35" dirty="0" smtClean="0">
                <a:latin typeface="Trebuchet MS" panose="020B0603020202020204" pitchFamily="34" charset="0"/>
                <a:cs typeface="Arial MT"/>
              </a:rPr>
              <a:t> = 4 % — 1,44 % = 2,56 %</a:t>
            </a:r>
            <a:endParaRPr lang="en-US" sz="900" b="1" dirty="0" smtClean="0">
              <a:latin typeface="Arial MT"/>
              <a:cs typeface="Arial MT"/>
            </a:endParaRPr>
          </a:p>
          <a:p>
            <a:pPr marL="662940">
              <a:lnSpc>
                <a:spcPct val="100000"/>
              </a:lnSpc>
            </a:pPr>
            <a:endParaRPr sz="900" dirty="0">
              <a:latin typeface="Arial MT"/>
              <a:cs typeface="Arial MT"/>
            </a:endParaRPr>
          </a:p>
        </p:txBody>
      </p:sp>
      <p:pic>
        <p:nvPicPr>
          <p:cNvPr id="2" name="Imagen 1"/>
          <p:cNvPicPr>
            <a:picLocks noChangeAspect="1"/>
          </p:cNvPicPr>
          <p:nvPr/>
        </p:nvPicPr>
        <p:blipFill>
          <a:blip r:embed="rId2"/>
          <a:stretch>
            <a:fillRect/>
          </a:stretch>
        </p:blipFill>
        <p:spPr>
          <a:xfrm>
            <a:off x="251520" y="697260"/>
            <a:ext cx="3600450" cy="1728192"/>
          </a:xfrm>
          <a:prstGeom prst="rect">
            <a:avLst/>
          </a:prstGeom>
        </p:spPr>
      </p:pic>
      <p:pic>
        <p:nvPicPr>
          <p:cNvPr id="3" name="Imagen 2"/>
          <p:cNvPicPr>
            <a:picLocks noChangeAspect="1"/>
          </p:cNvPicPr>
          <p:nvPr/>
        </p:nvPicPr>
        <p:blipFill>
          <a:blip r:embed="rId3"/>
          <a:stretch>
            <a:fillRect/>
          </a:stretch>
        </p:blipFill>
        <p:spPr>
          <a:xfrm>
            <a:off x="251520" y="4067047"/>
            <a:ext cx="3600450" cy="1238725"/>
          </a:xfrm>
          <a:prstGeom prst="rect">
            <a:avLst/>
          </a:prstGeom>
        </p:spPr>
      </p:pic>
      <p:sp>
        <p:nvSpPr>
          <p:cNvPr id="5" name="Rectángulo 4"/>
          <p:cNvSpPr/>
          <p:nvPr/>
        </p:nvSpPr>
        <p:spPr>
          <a:xfrm>
            <a:off x="4380344" y="338768"/>
            <a:ext cx="4572000" cy="3798476"/>
          </a:xfrm>
          <a:prstGeom prst="rect">
            <a:avLst/>
          </a:prstGeom>
        </p:spPr>
        <p:txBody>
          <a:bodyPr>
            <a:spAutoFit/>
          </a:bodyPr>
          <a:lstStyle/>
          <a:p>
            <a:pPr algn="just">
              <a:lnSpc>
                <a:spcPct val="100000"/>
              </a:lnSpc>
              <a:spcBef>
                <a:spcPts val="710"/>
              </a:spcBef>
              <a:tabLst>
                <a:tab pos="241300" algn="l"/>
              </a:tabLst>
            </a:pPr>
            <a:r>
              <a:rPr lang="es-ES" sz="1100" b="1" spc="-30" dirty="0">
                <a:latin typeface="Trebuchet MS" panose="020B0603020202020204" pitchFamily="34" charset="0"/>
                <a:cs typeface="Arial MT"/>
              </a:rPr>
              <a:t>5. Determinación de los datos del transformador</a:t>
            </a:r>
          </a:p>
          <a:p>
            <a:pPr algn="just">
              <a:lnSpc>
                <a:spcPct val="100000"/>
              </a:lnSpc>
              <a:spcBef>
                <a:spcPts val="710"/>
              </a:spcBef>
              <a:tabLst>
                <a:tab pos="241300" algn="l"/>
              </a:tabLst>
            </a:pPr>
            <a:endParaRPr lang="es-ES" sz="1100" spc="-30" dirty="0">
              <a:latin typeface="Trebuchet MS" panose="020B0603020202020204" pitchFamily="34" charset="0"/>
              <a:cs typeface="Arial MT"/>
            </a:endParaRPr>
          </a:p>
          <a:p>
            <a:pPr algn="just">
              <a:lnSpc>
                <a:spcPct val="100000"/>
              </a:lnSpc>
              <a:spcBef>
                <a:spcPts val="710"/>
              </a:spcBef>
              <a:tabLst>
                <a:tab pos="241300" algn="l"/>
              </a:tabLst>
            </a:pPr>
            <a:r>
              <a:rPr lang="es-ES" sz="1100" b="1" spc="-30" dirty="0" smtClean="0">
                <a:latin typeface="Trebuchet MS" panose="020B0603020202020204" pitchFamily="34" charset="0"/>
                <a:cs typeface="Arial MT"/>
              </a:rPr>
              <a:t>       Balance </a:t>
            </a:r>
            <a:r>
              <a:rPr lang="es-ES" sz="1100" b="1" spc="-30" dirty="0">
                <a:latin typeface="Trebuchet MS" panose="020B0603020202020204" pitchFamily="34" charset="0"/>
                <a:cs typeface="Arial MT"/>
              </a:rPr>
              <a:t>de potencia del sistema: </a:t>
            </a:r>
            <a:r>
              <a:rPr lang="es-ES" sz="1100" b="1" spc="-30" dirty="0" smtClean="0">
                <a:latin typeface="Trebuchet MS" panose="020B0603020202020204" pitchFamily="34" charset="0"/>
                <a:cs typeface="Arial MT"/>
              </a:rPr>
              <a:t>SG </a:t>
            </a:r>
            <a:r>
              <a:rPr lang="es-ES" sz="1100" b="1" spc="-30" dirty="0">
                <a:latin typeface="Trebuchet MS" panose="020B0603020202020204" pitchFamily="34" charset="0"/>
                <a:cs typeface="Arial MT"/>
              </a:rPr>
              <a:t>= 104,4 </a:t>
            </a:r>
            <a:r>
              <a:rPr lang="es-ES" sz="1100" b="1" spc="-30" dirty="0" err="1">
                <a:latin typeface="Trebuchet MS" panose="020B0603020202020204" pitchFamily="34" charset="0"/>
                <a:cs typeface="Arial MT"/>
              </a:rPr>
              <a:t>kVA</a:t>
            </a:r>
            <a:endParaRPr lang="es-ES" sz="1100" b="1" spc="-30" dirty="0">
              <a:latin typeface="Trebuchet MS" panose="020B0603020202020204" pitchFamily="34" charset="0"/>
              <a:cs typeface="Arial MT"/>
            </a:endParaRPr>
          </a:p>
          <a:p>
            <a:pPr algn="just">
              <a:lnSpc>
                <a:spcPct val="100000"/>
              </a:lnSpc>
              <a:spcBef>
                <a:spcPts val="710"/>
              </a:spcBef>
              <a:tabLst>
                <a:tab pos="241300" algn="l"/>
              </a:tabLst>
            </a:pPr>
            <a:r>
              <a:rPr lang="es-ES" sz="1100" b="1" spc="-30" dirty="0" smtClean="0">
                <a:latin typeface="Trebuchet MS" panose="020B0603020202020204" pitchFamily="34" charset="0"/>
                <a:cs typeface="Arial MT"/>
              </a:rPr>
              <a:t>       Se </a:t>
            </a:r>
            <a:r>
              <a:rPr lang="es-ES" sz="1100" b="1" spc="-30" dirty="0">
                <a:latin typeface="Trebuchet MS" panose="020B0603020202020204" pitchFamily="34" charset="0"/>
                <a:cs typeface="Arial MT"/>
              </a:rPr>
              <a:t>selecciona la potencia nominal del transformador: </a:t>
            </a:r>
            <a:r>
              <a:rPr lang="es-ES" sz="1100" b="1" spc="-30" dirty="0" err="1" smtClean="0">
                <a:latin typeface="Trebuchet MS" panose="020B0603020202020204" pitchFamily="34" charset="0"/>
                <a:cs typeface="Arial MT"/>
              </a:rPr>
              <a:t>SrT</a:t>
            </a:r>
            <a:r>
              <a:rPr lang="es-ES" sz="1100" b="1" spc="-30" dirty="0" smtClean="0">
                <a:latin typeface="Trebuchet MS" panose="020B0603020202020204" pitchFamily="34" charset="0"/>
                <a:cs typeface="Arial MT"/>
              </a:rPr>
              <a:t> </a:t>
            </a:r>
            <a:r>
              <a:rPr lang="es-ES" sz="1100" b="1" spc="-30" dirty="0">
                <a:latin typeface="Trebuchet MS" panose="020B0603020202020204" pitchFamily="34" charset="0"/>
                <a:cs typeface="Arial MT"/>
              </a:rPr>
              <a:t>⇒ 160 </a:t>
            </a:r>
            <a:r>
              <a:rPr lang="es-ES" sz="1100" b="1" spc="-30" dirty="0" err="1" smtClean="0">
                <a:latin typeface="Trebuchet MS" panose="020B0603020202020204" pitchFamily="34" charset="0"/>
                <a:cs typeface="Arial MT"/>
              </a:rPr>
              <a:t>kVA</a:t>
            </a:r>
            <a:endParaRPr lang="es-ES" sz="1100" b="1" spc="-30" dirty="0" smtClean="0">
              <a:latin typeface="Trebuchet MS" panose="020B0603020202020204" pitchFamily="34" charset="0"/>
              <a:cs typeface="Arial MT"/>
            </a:endParaRPr>
          </a:p>
          <a:p>
            <a:pPr marL="228600" indent="-228600" algn="just">
              <a:lnSpc>
                <a:spcPct val="100000"/>
              </a:lnSpc>
              <a:spcBef>
                <a:spcPts val="710"/>
              </a:spcBef>
              <a:buFont typeface="+mj-lt"/>
              <a:buAutoNum type="arabicPeriod" startAt="6"/>
              <a:tabLst>
                <a:tab pos="241300" algn="l"/>
              </a:tabLst>
            </a:pPr>
            <a:r>
              <a:rPr lang="es-ES" sz="1100" b="1" spc="-30" dirty="0" smtClean="0">
                <a:latin typeface="Trebuchet MS" panose="020B0603020202020204" pitchFamily="34" charset="0"/>
                <a:cs typeface="Arial MT"/>
              </a:rPr>
              <a:t>Cálculo </a:t>
            </a:r>
            <a:r>
              <a:rPr lang="es-ES" sz="1100" b="1" spc="-30" dirty="0">
                <a:latin typeface="Trebuchet MS" panose="020B0603020202020204" pitchFamily="34" charset="0"/>
                <a:cs typeface="Arial MT"/>
              </a:rPr>
              <a:t>de corriente de </a:t>
            </a:r>
            <a:r>
              <a:rPr lang="es-ES" sz="1100" b="1" spc="-30" dirty="0" smtClean="0">
                <a:latin typeface="Trebuchet MS" panose="020B0603020202020204" pitchFamily="34" charset="0"/>
                <a:cs typeface="Arial MT"/>
              </a:rPr>
              <a:t>cortocircuito</a:t>
            </a:r>
          </a:p>
          <a:p>
            <a:pPr marL="228600" indent="-228600" algn="just">
              <a:lnSpc>
                <a:spcPct val="100000"/>
              </a:lnSpc>
              <a:spcBef>
                <a:spcPts val="710"/>
              </a:spcBef>
              <a:buFont typeface="+mj-lt"/>
              <a:buAutoNum type="arabicPeriod" startAt="6"/>
              <a:tabLst>
                <a:tab pos="241300" algn="l"/>
              </a:tabLst>
            </a:pPr>
            <a:endParaRPr lang="es-ES" sz="1100" b="1" spc="-30" dirty="0">
              <a:latin typeface="Trebuchet MS" panose="020B0603020202020204" pitchFamily="34" charset="0"/>
              <a:cs typeface="Arial MT"/>
            </a:endParaRPr>
          </a:p>
          <a:p>
            <a:pPr marL="228600" indent="-228600" algn="just">
              <a:lnSpc>
                <a:spcPct val="100000"/>
              </a:lnSpc>
              <a:spcBef>
                <a:spcPts val="710"/>
              </a:spcBef>
              <a:buFont typeface="+mj-lt"/>
              <a:buAutoNum type="arabicPeriod" startAt="6"/>
              <a:tabLst>
                <a:tab pos="241300" algn="l"/>
              </a:tabLst>
            </a:pPr>
            <a:endParaRPr lang="es-ES" sz="1100" b="1" spc="-30" dirty="0" smtClean="0">
              <a:latin typeface="Trebuchet MS" panose="020B0603020202020204" pitchFamily="34" charset="0"/>
              <a:cs typeface="Arial MT"/>
            </a:endParaRPr>
          </a:p>
          <a:p>
            <a:pPr marL="228600" indent="-228600" algn="just">
              <a:lnSpc>
                <a:spcPct val="100000"/>
              </a:lnSpc>
              <a:spcBef>
                <a:spcPts val="710"/>
              </a:spcBef>
              <a:buFont typeface="+mj-lt"/>
              <a:buAutoNum type="arabicPeriod" startAt="6"/>
              <a:tabLst>
                <a:tab pos="241300" algn="l"/>
              </a:tabLst>
            </a:pPr>
            <a:endParaRPr lang="es-ES" sz="1100" b="1" spc="-30" dirty="0">
              <a:latin typeface="Trebuchet MS" panose="020B0603020202020204" pitchFamily="34" charset="0"/>
              <a:cs typeface="Arial MT"/>
            </a:endParaRPr>
          </a:p>
          <a:p>
            <a:pPr marL="228600" indent="-228600" algn="just">
              <a:lnSpc>
                <a:spcPct val="100000"/>
              </a:lnSpc>
              <a:spcBef>
                <a:spcPts val="710"/>
              </a:spcBef>
              <a:buFont typeface="+mj-lt"/>
              <a:buAutoNum type="arabicPeriod" startAt="6"/>
              <a:tabLst>
                <a:tab pos="241300" algn="l"/>
              </a:tabLst>
            </a:pPr>
            <a:endParaRPr lang="es-ES" sz="1100" b="1" spc="-30" dirty="0" smtClean="0">
              <a:latin typeface="Trebuchet MS" panose="020B0603020202020204" pitchFamily="34" charset="0"/>
              <a:cs typeface="Arial MT"/>
            </a:endParaRPr>
          </a:p>
          <a:p>
            <a:pPr marL="228600" indent="-228600" algn="just">
              <a:lnSpc>
                <a:spcPct val="100000"/>
              </a:lnSpc>
              <a:spcBef>
                <a:spcPts val="710"/>
              </a:spcBef>
              <a:buFont typeface="+mj-lt"/>
              <a:buAutoNum type="arabicPeriod" startAt="6"/>
              <a:tabLst>
                <a:tab pos="241300" algn="l"/>
              </a:tabLst>
            </a:pPr>
            <a:endParaRPr lang="es-ES" sz="1100" b="1" spc="-30" dirty="0">
              <a:latin typeface="Trebuchet MS" panose="020B0603020202020204" pitchFamily="34" charset="0"/>
              <a:cs typeface="Arial MT"/>
            </a:endParaRPr>
          </a:p>
          <a:p>
            <a:pPr marL="228600" indent="-228600" algn="just">
              <a:lnSpc>
                <a:spcPct val="100000"/>
              </a:lnSpc>
              <a:spcBef>
                <a:spcPts val="710"/>
              </a:spcBef>
              <a:buAutoNum type="alphaLcParenR"/>
              <a:tabLst>
                <a:tab pos="241300" algn="l"/>
              </a:tabLst>
            </a:pPr>
            <a:r>
              <a:rPr lang="es-ES" sz="1100" b="1" spc="-30" dirty="0" smtClean="0">
                <a:latin typeface="Trebuchet MS" panose="020B0603020202020204" pitchFamily="34" charset="0"/>
                <a:cs typeface="Arial MT"/>
              </a:rPr>
              <a:t>Distribución </a:t>
            </a:r>
            <a:r>
              <a:rPr lang="es-ES" sz="1100" b="1" spc="-30" dirty="0">
                <a:latin typeface="Trebuchet MS" panose="020B0603020202020204" pitchFamily="34" charset="0"/>
                <a:cs typeface="Arial MT"/>
              </a:rPr>
              <a:t>principal 1 – I</a:t>
            </a:r>
            <a:r>
              <a:rPr lang="es-ES" sz="1100" b="1" spc="-30" dirty="0" smtClean="0">
                <a:latin typeface="Trebuchet MS" panose="020B0603020202020204" pitchFamily="34" charset="0"/>
                <a:cs typeface="Arial MT"/>
              </a:rPr>
              <a:t>'‘k3</a:t>
            </a:r>
          </a:p>
          <a:p>
            <a:pPr marL="228600" indent="-228600" algn="just">
              <a:lnSpc>
                <a:spcPct val="100000"/>
              </a:lnSpc>
              <a:spcBef>
                <a:spcPts val="710"/>
              </a:spcBef>
              <a:buAutoNum type="alphaLcParenR"/>
              <a:tabLst>
                <a:tab pos="241300" algn="l"/>
              </a:tabLst>
            </a:pPr>
            <a:endParaRPr lang="es-ES" sz="1100" b="1" spc="-30" dirty="0">
              <a:latin typeface="Trebuchet MS" panose="020B0603020202020204" pitchFamily="34" charset="0"/>
              <a:cs typeface="Arial MT"/>
            </a:endParaRPr>
          </a:p>
          <a:p>
            <a:pPr marL="228600" indent="-228600" algn="just">
              <a:lnSpc>
                <a:spcPct val="100000"/>
              </a:lnSpc>
              <a:spcBef>
                <a:spcPts val="710"/>
              </a:spcBef>
              <a:buAutoNum type="alphaLcParenR"/>
              <a:tabLst>
                <a:tab pos="241300" algn="l"/>
              </a:tabLst>
            </a:pPr>
            <a:endParaRPr lang="es-ES" sz="1100" b="1" spc="-30" dirty="0" smtClean="0">
              <a:latin typeface="Trebuchet MS" panose="020B0603020202020204" pitchFamily="34" charset="0"/>
              <a:cs typeface="Arial MT"/>
            </a:endParaRPr>
          </a:p>
          <a:p>
            <a:pPr algn="just">
              <a:lnSpc>
                <a:spcPct val="100000"/>
              </a:lnSpc>
              <a:spcBef>
                <a:spcPts val="710"/>
              </a:spcBef>
              <a:tabLst>
                <a:tab pos="241300" algn="l"/>
              </a:tabLst>
            </a:pPr>
            <a:r>
              <a:rPr lang="es-ES" sz="1100" b="1" spc="-30" dirty="0" smtClean="0">
                <a:latin typeface="Trebuchet MS" panose="020B0603020202020204" pitchFamily="34" charset="0"/>
                <a:cs typeface="Arial MT"/>
              </a:rPr>
              <a:t>       Resumen </a:t>
            </a:r>
            <a:r>
              <a:rPr lang="es-ES" sz="1100" b="1" spc="-30" dirty="0">
                <a:latin typeface="Trebuchet MS" panose="020B0603020202020204" pitchFamily="34" charset="0"/>
                <a:cs typeface="Arial MT"/>
              </a:rPr>
              <a:t>de resistencias y reactancias</a:t>
            </a:r>
            <a:endParaRPr lang="es-ES" sz="1100" b="1" dirty="0">
              <a:latin typeface="Arial MT"/>
              <a:cs typeface="Arial MT"/>
            </a:endParaRPr>
          </a:p>
        </p:txBody>
      </p:sp>
      <p:pic>
        <p:nvPicPr>
          <p:cNvPr id="6" name="Imagen 5"/>
          <p:cNvPicPr>
            <a:picLocks noChangeAspect="1"/>
          </p:cNvPicPr>
          <p:nvPr/>
        </p:nvPicPr>
        <p:blipFill>
          <a:blip r:embed="rId4"/>
          <a:stretch>
            <a:fillRect/>
          </a:stretch>
        </p:blipFill>
        <p:spPr>
          <a:xfrm>
            <a:off x="4716016" y="625252"/>
            <a:ext cx="3228975" cy="216024"/>
          </a:xfrm>
          <a:prstGeom prst="rect">
            <a:avLst/>
          </a:prstGeom>
        </p:spPr>
      </p:pic>
      <p:pic>
        <p:nvPicPr>
          <p:cNvPr id="7" name="Imagen 6"/>
          <p:cNvPicPr>
            <a:picLocks noChangeAspect="1"/>
          </p:cNvPicPr>
          <p:nvPr/>
        </p:nvPicPr>
        <p:blipFill>
          <a:blip r:embed="rId5"/>
          <a:stretch>
            <a:fillRect/>
          </a:stretch>
        </p:blipFill>
        <p:spPr>
          <a:xfrm>
            <a:off x="4715128" y="1777380"/>
            <a:ext cx="2486025" cy="1368152"/>
          </a:xfrm>
          <a:prstGeom prst="rect">
            <a:avLst/>
          </a:prstGeom>
        </p:spPr>
      </p:pic>
      <p:pic>
        <p:nvPicPr>
          <p:cNvPr id="8" name="Imagen 7"/>
          <p:cNvPicPr>
            <a:picLocks noChangeAspect="1"/>
          </p:cNvPicPr>
          <p:nvPr/>
        </p:nvPicPr>
        <p:blipFill>
          <a:blip r:embed="rId6"/>
          <a:stretch>
            <a:fillRect/>
          </a:stretch>
        </p:blipFill>
        <p:spPr>
          <a:xfrm>
            <a:off x="4715128" y="3252718"/>
            <a:ext cx="2419350" cy="684902"/>
          </a:xfrm>
          <a:prstGeom prst="rect">
            <a:avLst/>
          </a:prstGeom>
        </p:spPr>
      </p:pic>
      <p:pic>
        <p:nvPicPr>
          <p:cNvPr id="9" name="Imagen 8"/>
          <p:cNvPicPr>
            <a:picLocks noChangeAspect="1"/>
          </p:cNvPicPr>
          <p:nvPr/>
        </p:nvPicPr>
        <p:blipFill>
          <a:blip r:embed="rId7"/>
          <a:stretch>
            <a:fillRect/>
          </a:stretch>
        </p:blipFill>
        <p:spPr>
          <a:xfrm>
            <a:off x="4715128" y="4081637"/>
            <a:ext cx="2895600" cy="1494220"/>
          </a:xfrm>
          <a:prstGeom prst="rect">
            <a:avLst/>
          </a:prstGeom>
        </p:spPr>
      </p:pic>
    </p:spTree>
    <p:extLst>
      <p:ext uri="{BB962C8B-B14F-4D97-AF65-F5344CB8AC3E}">
        <p14:creationId xmlns:p14="http://schemas.microsoft.com/office/powerpoint/2010/main" val="4168004985"/>
      </p:ext>
    </p:extLst>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90743" y="307063"/>
            <a:ext cx="0" cy="143296"/>
          </a:xfrm>
          <a:custGeom>
            <a:avLst/>
            <a:gdLst/>
            <a:ahLst/>
            <a:cxnLst/>
            <a:rect l="l" t="t" r="r" b="b"/>
            <a:pathLst>
              <a:path h="216534">
                <a:moveTo>
                  <a:pt x="0" y="216001"/>
                </a:moveTo>
                <a:lnTo>
                  <a:pt x="0" y="0"/>
                </a:lnTo>
              </a:path>
            </a:pathLst>
          </a:custGeom>
          <a:ln w="14401">
            <a:solidFill>
              <a:srgbClr val="000000"/>
            </a:solidFill>
          </a:ln>
        </p:spPr>
        <p:txBody>
          <a:bodyPr wrap="square" lIns="0" tIns="0" rIns="0" bIns="0" rtlCol="0"/>
          <a:lstStyle/>
          <a:p>
            <a:endParaRPr/>
          </a:p>
        </p:txBody>
      </p:sp>
      <p:pic>
        <p:nvPicPr>
          <p:cNvPr id="80" name="Imagen 79"/>
          <p:cNvPicPr>
            <a:picLocks noChangeAspect="1"/>
          </p:cNvPicPr>
          <p:nvPr/>
        </p:nvPicPr>
        <p:blipFill>
          <a:blip r:embed="rId2"/>
          <a:stretch>
            <a:fillRect/>
          </a:stretch>
        </p:blipFill>
        <p:spPr>
          <a:xfrm>
            <a:off x="251520" y="159602"/>
            <a:ext cx="2781300" cy="5434202"/>
          </a:xfrm>
          <a:prstGeom prst="rect">
            <a:avLst/>
          </a:prstGeom>
        </p:spPr>
      </p:pic>
      <p:pic>
        <p:nvPicPr>
          <p:cNvPr id="81" name="Imagen 80"/>
          <p:cNvPicPr>
            <a:picLocks noChangeAspect="1"/>
          </p:cNvPicPr>
          <p:nvPr/>
        </p:nvPicPr>
        <p:blipFill>
          <a:blip r:embed="rId3"/>
          <a:stretch>
            <a:fillRect/>
          </a:stretch>
        </p:blipFill>
        <p:spPr>
          <a:xfrm>
            <a:off x="3329967" y="190500"/>
            <a:ext cx="2771775" cy="5403304"/>
          </a:xfrm>
          <a:prstGeom prst="rect">
            <a:avLst/>
          </a:prstGeom>
        </p:spPr>
      </p:pic>
      <p:pic>
        <p:nvPicPr>
          <p:cNvPr id="82" name="Imagen 81"/>
          <p:cNvPicPr>
            <a:picLocks noChangeAspect="1"/>
          </p:cNvPicPr>
          <p:nvPr/>
        </p:nvPicPr>
        <p:blipFill>
          <a:blip r:embed="rId4"/>
          <a:stretch>
            <a:fillRect/>
          </a:stretch>
        </p:blipFill>
        <p:spPr>
          <a:xfrm>
            <a:off x="6228184" y="190500"/>
            <a:ext cx="2628900" cy="4229100"/>
          </a:xfrm>
          <a:prstGeom prst="rect">
            <a:avLst/>
          </a:prstGeom>
        </p:spPr>
      </p:pic>
    </p:spTree>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 name="object 65"/>
          <p:cNvSpPr txBox="1"/>
          <p:nvPr/>
        </p:nvSpPr>
        <p:spPr>
          <a:xfrm>
            <a:off x="251520" y="265212"/>
            <a:ext cx="8640960" cy="5177058"/>
          </a:xfrm>
          <a:prstGeom prst="rect">
            <a:avLst/>
          </a:prstGeom>
        </p:spPr>
        <p:txBody>
          <a:bodyPr vert="horz" wrap="square" lIns="0" tIns="26670" rIns="0" bIns="0" rtlCol="0">
            <a:spAutoFit/>
          </a:bodyPr>
          <a:lstStyle/>
          <a:p>
            <a:pPr marL="38100">
              <a:lnSpc>
                <a:spcPct val="100000"/>
              </a:lnSpc>
              <a:spcBef>
                <a:spcPts val="210"/>
              </a:spcBef>
              <a:tabLst>
                <a:tab pos="254000" algn="l"/>
              </a:tabLst>
            </a:pPr>
            <a:r>
              <a:rPr sz="1100" b="1" spc="-30" dirty="0">
                <a:latin typeface="Trebuchet MS" panose="020B0603020202020204" pitchFamily="34" charset="0"/>
                <a:cs typeface="Arial MT"/>
              </a:rPr>
              <a:t>7.	</a:t>
            </a:r>
            <a:r>
              <a:rPr lang="es-ES" sz="1100" b="1" spc="-10" dirty="0">
                <a:latin typeface="Trebuchet MS" panose="020B0603020202020204" pitchFamily="34" charset="0"/>
                <a:cs typeface="Arial MT"/>
              </a:rPr>
              <a:t>Cálculo del sistema de compensación</a:t>
            </a:r>
            <a:r>
              <a:rPr lang="es-ES" sz="1100" b="1" spc="-10" dirty="0" smtClean="0">
                <a:latin typeface="Trebuchet MS" panose="020B0603020202020204" pitchFamily="34" charset="0"/>
                <a:cs typeface="Arial MT"/>
              </a:rPr>
              <a:t>:</a:t>
            </a:r>
          </a:p>
          <a:p>
            <a:pPr marL="38100">
              <a:lnSpc>
                <a:spcPct val="100000"/>
              </a:lnSpc>
              <a:spcBef>
                <a:spcPts val="210"/>
              </a:spcBef>
              <a:tabLst>
                <a:tab pos="254000" algn="l"/>
              </a:tabLst>
            </a:pPr>
            <a:endParaRPr lang="es-ES" sz="1100" spc="-10" dirty="0">
              <a:latin typeface="Trebuchet MS" panose="020B0603020202020204" pitchFamily="34" charset="0"/>
              <a:cs typeface="Arial MT"/>
            </a:endParaRPr>
          </a:p>
          <a:p>
            <a:pPr marL="38100">
              <a:lnSpc>
                <a:spcPct val="100000"/>
              </a:lnSpc>
              <a:spcBef>
                <a:spcPts val="210"/>
              </a:spcBef>
              <a:tabLst>
                <a:tab pos="254000" algn="l"/>
              </a:tabLst>
            </a:pPr>
            <a:r>
              <a:rPr lang="es-ES" sz="1100" spc="-10" dirty="0">
                <a:latin typeface="Trebuchet MS" panose="020B0603020202020204" pitchFamily="34" charset="0"/>
                <a:cs typeface="Arial MT"/>
              </a:rPr>
              <a:t>Dado: </a:t>
            </a:r>
            <a:r>
              <a:rPr lang="es-ES" sz="1100" spc="-10" dirty="0" err="1">
                <a:latin typeface="Trebuchet MS" panose="020B0603020202020204" pitchFamily="34" charset="0"/>
                <a:cs typeface="Arial MT"/>
              </a:rPr>
              <a:t>cos</a:t>
            </a:r>
            <a:r>
              <a:rPr lang="es-ES" sz="1100" spc="-10" dirty="0">
                <a:latin typeface="Trebuchet MS" panose="020B0603020202020204" pitchFamily="34" charset="0"/>
                <a:cs typeface="Arial MT"/>
              </a:rPr>
              <a:t> φ1 = 0,85, </a:t>
            </a:r>
            <a:r>
              <a:rPr lang="es-ES" sz="1100" spc="-10" dirty="0" err="1">
                <a:latin typeface="Trebuchet MS" panose="020B0603020202020204" pitchFamily="34" charset="0"/>
                <a:cs typeface="Arial MT"/>
              </a:rPr>
              <a:t>cos</a:t>
            </a:r>
            <a:r>
              <a:rPr lang="es-ES" sz="1100" spc="-10" dirty="0">
                <a:latin typeface="Trebuchet MS" panose="020B0603020202020204" pitchFamily="34" charset="0"/>
                <a:cs typeface="Arial MT"/>
              </a:rPr>
              <a:t> φ2 = 0,95, P = 88,86 </a:t>
            </a:r>
            <a:r>
              <a:rPr lang="es-ES" sz="1100" spc="-10" dirty="0" smtClean="0">
                <a:latin typeface="Trebuchet MS" panose="020B0603020202020204" pitchFamily="34" charset="0"/>
                <a:cs typeface="Arial MT"/>
              </a:rPr>
              <a:t>kW</a:t>
            </a:r>
          </a:p>
          <a:p>
            <a:pPr marL="38100">
              <a:lnSpc>
                <a:spcPct val="100000"/>
              </a:lnSpc>
              <a:spcBef>
                <a:spcPts val="210"/>
              </a:spcBef>
              <a:tabLst>
                <a:tab pos="254000" algn="l"/>
              </a:tabLst>
            </a:pPr>
            <a:endParaRPr lang="es-ES" sz="900" spc="-10" dirty="0">
              <a:latin typeface="Arial MT"/>
              <a:cs typeface="Arial MT"/>
            </a:endParaRPr>
          </a:p>
          <a:p>
            <a:pPr marL="38100">
              <a:lnSpc>
                <a:spcPct val="100000"/>
              </a:lnSpc>
              <a:spcBef>
                <a:spcPts val="210"/>
              </a:spcBef>
              <a:tabLst>
                <a:tab pos="254000" algn="l"/>
              </a:tabLst>
            </a:pPr>
            <a:endParaRPr lang="es-ES" sz="900" spc="-10" dirty="0" smtClean="0">
              <a:latin typeface="Arial MT"/>
              <a:cs typeface="Arial MT"/>
            </a:endParaRPr>
          </a:p>
          <a:p>
            <a:pPr marL="38100">
              <a:lnSpc>
                <a:spcPct val="100000"/>
              </a:lnSpc>
              <a:spcBef>
                <a:spcPts val="210"/>
              </a:spcBef>
              <a:tabLst>
                <a:tab pos="254000" algn="l"/>
              </a:tabLst>
            </a:pPr>
            <a:endParaRPr lang="es-ES" sz="900" spc="-10" dirty="0">
              <a:latin typeface="Arial MT"/>
              <a:cs typeface="Arial MT"/>
            </a:endParaRPr>
          </a:p>
          <a:p>
            <a:pPr marL="38100">
              <a:lnSpc>
                <a:spcPct val="100000"/>
              </a:lnSpc>
              <a:spcBef>
                <a:spcPts val="210"/>
              </a:spcBef>
              <a:tabLst>
                <a:tab pos="254000" algn="l"/>
              </a:tabLst>
            </a:pPr>
            <a:endParaRPr lang="es-ES" sz="900" spc="-10" dirty="0" smtClean="0">
              <a:latin typeface="Arial MT"/>
              <a:cs typeface="Arial MT"/>
            </a:endParaRPr>
          </a:p>
          <a:p>
            <a:pPr marL="38100">
              <a:lnSpc>
                <a:spcPct val="100000"/>
              </a:lnSpc>
              <a:spcBef>
                <a:spcPts val="210"/>
              </a:spcBef>
              <a:tabLst>
                <a:tab pos="254000" algn="l"/>
              </a:tabLst>
            </a:pPr>
            <a:endParaRPr lang="es-ES" sz="900" spc="-10" dirty="0">
              <a:latin typeface="Arial MT"/>
              <a:cs typeface="Arial MT"/>
            </a:endParaRPr>
          </a:p>
          <a:p>
            <a:pPr marL="38100">
              <a:lnSpc>
                <a:spcPct val="100000"/>
              </a:lnSpc>
              <a:spcBef>
                <a:spcPts val="210"/>
              </a:spcBef>
              <a:tabLst>
                <a:tab pos="254000" algn="l"/>
              </a:tabLst>
            </a:pPr>
            <a:endParaRPr lang="es-ES" sz="900" spc="-10" dirty="0" smtClean="0">
              <a:latin typeface="Arial MT"/>
              <a:cs typeface="Arial MT"/>
            </a:endParaRPr>
          </a:p>
          <a:p>
            <a:pPr marL="38100">
              <a:lnSpc>
                <a:spcPct val="100000"/>
              </a:lnSpc>
              <a:spcBef>
                <a:spcPts val="210"/>
              </a:spcBef>
              <a:tabLst>
                <a:tab pos="254000" algn="l"/>
              </a:tabLst>
            </a:pPr>
            <a:endParaRPr lang="es-ES" sz="1100" spc="-10" dirty="0" smtClean="0">
              <a:latin typeface="Trebuchet MS" panose="020B0603020202020204" pitchFamily="34" charset="0"/>
              <a:cs typeface="Arial MT"/>
            </a:endParaRPr>
          </a:p>
          <a:p>
            <a:pPr marL="38100">
              <a:lnSpc>
                <a:spcPct val="100000"/>
              </a:lnSpc>
              <a:spcBef>
                <a:spcPts val="210"/>
              </a:spcBef>
              <a:tabLst>
                <a:tab pos="254000" algn="l"/>
              </a:tabLst>
            </a:pPr>
            <a:endParaRPr lang="es-ES" sz="1100" spc="-10" dirty="0">
              <a:latin typeface="Trebuchet MS" panose="020B0603020202020204" pitchFamily="34" charset="0"/>
              <a:cs typeface="Arial MT"/>
            </a:endParaRPr>
          </a:p>
          <a:p>
            <a:pPr algn="just">
              <a:lnSpc>
                <a:spcPct val="100000"/>
              </a:lnSpc>
              <a:tabLst>
                <a:tab pos="228600" algn="l"/>
              </a:tabLst>
            </a:pPr>
            <a:r>
              <a:rPr lang="es-ES" sz="1100" b="1" spc="-30" dirty="0" smtClean="0">
                <a:latin typeface="Trebuchet MS" panose="020B0603020202020204" pitchFamily="34" charset="0"/>
                <a:cs typeface="Arial MT"/>
              </a:rPr>
              <a:t>8</a:t>
            </a:r>
            <a:r>
              <a:rPr lang="es-ES" sz="1100" b="1" spc="-30" dirty="0">
                <a:latin typeface="Trebuchet MS" panose="020B0603020202020204" pitchFamily="34" charset="0"/>
                <a:cs typeface="Arial MT"/>
              </a:rPr>
              <a:t>. Prueba: Protección por </a:t>
            </a:r>
            <a:r>
              <a:rPr lang="es-ES" sz="1100" b="1" spc="-30" dirty="0" smtClean="0">
                <a:latin typeface="Trebuchet MS" panose="020B0603020202020204" pitchFamily="34" charset="0"/>
                <a:cs typeface="Arial MT"/>
              </a:rPr>
              <a:t>apertura</a:t>
            </a:r>
            <a:endParaRPr lang="es-ES" sz="1100" b="1" spc="-30" dirty="0">
              <a:latin typeface="Trebuchet MS" panose="020B0603020202020204" pitchFamily="34" charset="0"/>
              <a:cs typeface="Arial MT"/>
            </a:endParaRPr>
          </a:p>
          <a:p>
            <a:pPr algn="just">
              <a:lnSpc>
                <a:spcPct val="100000"/>
              </a:lnSpc>
              <a:tabLst>
                <a:tab pos="228600" algn="l"/>
              </a:tabLst>
            </a:pPr>
            <a:endParaRPr lang="es-ES" sz="1100" spc="-30" dirty="0" smtClean="0">
              <a:latin typeface="Trebuchet MS" panose="020B0603020202020204" pitchFamily="34" charset="0"/>
              <a:cs typeface="Arial MT"/>
            </a:endParaRPr>
          </a:p>
          <a:p>
            <a:pPr algn="just">
              <a:lnSpc>
                <a:spcPct val="100000"/>
              </a:lnSpc>
              <a:tabLst>
                <a:tab pos="228600" algn="l"/>
              </a:tabLst>
            </a:pPr>
            <a:endParaRPr lang="es-ES" sz="1100" spc="-30" dirty="0">
              <a:latin typeface="Trebuchet MS" panose="020B0603020202020204" pitchFamily="34" charset="0"/>
              <a:cs typeface="Arial MT"/>
            </a:endParaRPr>
          </a:p>
          <a:p>
            <a:pPr algn="just">
              <a:lnSpc>
                <a:spcPct val="100000"/>
              </a:lnSpc>
              <a:tabLst>
                <a:tab pos="228600" algn="l"/>
              </a:tabLst>
            </a:pPr>
            <a:endParaRPr lang="es-ES" sz="1100" spc="-30" dirty="0" smtClean="0">
              <a:latin typeface="Trebuchet MS" panose="020B0603020202020204" pitchFamily="34" charset="0"/>
              <a:cs typeface="Arial MT"/>
            </a:endParaRPr>
          </a:p>
          <a:p>
            <a:pPr algn="just">
              <a:lnSpc>
                <a:spcPct val="100000"/>
              </a:lnSpc>
              <a:tabLst>
                <a:tab pos="228600" algn="l"/>
              </a:tabLst>
            </a:pPr>
            <a:endParaRPr lang="es-ES" sz="1100" spc="-30" dirty="0">
              <a:latin typeface="Trebuchet MS" panose="020B0603020202020204" pitchFamily="34" charset="0"/>
              <a:cs typeface="Arial MT"/>
            </a:endParaRPr>
          </a:p>
          <a:p>
            <a:pPr algn="just">
              <a:lnSpc>
                <a:spcPct val="100000"/>
              </a:lnSpc>
              <a:tabLst>
                <a:tab pos="228600" algn="l"/>
              </a:tabLst>
            </a:pPr>
            <a:endParaRPr lang="es-ES" sz="1100" spc="-30" dirty="0" smtClean="0">
              <a:latin typeface="Trebuchet MS" panose="020B0603020202020204" pitchFamily="34" charset="0"/>
              <a:cs typeface="Arial MT"/>
            </a:endParaRPr>
          </a:p>
          <a:p>
            <a:pPr algn="just">
              <a:lnSpc>
                <a:spcPct val="100000"/>
              </a:lnSpc>
              <a:tabLst>
                <a:tab pos="228600" algn="l"/>
              </a:tabLst>
            </a:pPr>
            <a:endParaRPr lang="es-ES" sz="1100" spc="-30" dirty="0" smtClean="0">
              <a:latin typeface="Trebuchet MS" panose="020B0603020202020204" pitchFamily="34" charset="0"/>
              <a:cs typeface="Arial MT"/>
            </a:endParaRPr>
          </a:p>
          <a:p>
            <a:pPr algn="just">
              <a:lnSpc>
                <a:spcPct val="100000"/>
              </a:lnSpc>
              <a:tabLst>
                <a:tab pos="228600" algn="l"/>
              </a:tabLst>
            </a:pPr>
            <a:endParaRPr lang="es-ES" sz="1100" spc="-30" dirty="0">
              <a:latin typeface="Trebuchet MS" panose="020B0603020202020204" pitchFamily="34" charset="0"/>
              <a:cs typeface="Arial MT"/>
            </a:endParaRPr>
          </a:p>
          <a:p>
            <a:pPr algn="just">
              <a:lnSpc>
                <a:spcPct val="100000"/>
              </a:lnSpc>
              <a:tabLst>
                <a:tab pos="228600" algn="l"/>
              </a:tabLst>
            </a:pPr>
            <a:r>
              <a:rPr lang="es-ES" sz="1100" b="1" spc="-30" dirty="0" smtClean="0">
                <a:latin typeface="Trebuchet MS" panose="020B0603020202020204" pitchFamily="34" charset="0"/>
                <a:cs typeface="Arial MT"/>
              </a:rPr>
              <a:t>9. Consideraciones </a:t>
            </a:r>
            <a:r>
              <a:rPr lang="es-ES" sz="1100" b="1" spc="-30" dirty="0">
                <a:latin typeface="Trebuchet MS" panose="020B0603020202020204" pitchFamily="34" charset="0"/>
                <a:cs typeface="Arial MT"/>
              </a:rPr>
              <a:t>de </a:t>
            </a:r>
            <a:r>
              <a:rPr lang="es-ES" sz="1100" b="1" spc="-30" dirty="0" err="1" smtClean="0">
                <a:latin typeface="Trebuchet MS" panose="020B0603020202020204" pitchFamily="34" charset="0"/>
                <a:cs typeface="Arial MT"/>
              </a:rPr>
              <a:t>electividad</a:t>
            </a:r>
            <a:endParaRPr lang="es-ES" sz="1100" b="1" spc="-30" dirty="0" smtClean="0">
              <a:latin typeface="Trebuchet MS" panose="020B0603020202020204" pitchFamily="34" charset="0"/>
              <a:cs typeface="Arial MT"/>
            </a:endParaRPr>
          </a:p>
          <a:p>
            <a:pPr algn="just">
              <a:lnSpc>
                <a:spcPct val="100000"/>
              </a:lnSpc>
              <a:tabLst>
                <a:tab pos="228600" algn="l"/>
              </a:tabLst>
            </a:pPr>
            <a:endParaRPr lang="es-ES" sz="1100" b="1" spc="-30" dirty="0">
              <a:latin typeface="Trebuchet MS" panose="020B0603020202020204" pitchFamily="34" charset="0"/>
              <a:cs typeface="Arial MT"/>
            </a:endParaRPr>
          </a:p>
          <a:p>
            <a:pPr marL="228600" indent="-228600" algn="just">
              <a:lnSpc>
                <a:spcPct val="100000"/>
              </a:lnSpc>
              <a:buFont typeface="+mj-lt"/>
              <a:buAutoNum type="alphaLcParenR"/>
              <a:tabLst>
                <a:tab pos="228600" algn="l"/>
              </a:tabLst>
            </a:pPr>
            <a:r>
              <a:rPr lang="es-ES" sz="1100" b="1" spc="-30" dirty="0">
                <a:latin typeface="Trebuchet MS" panose="020B0603020202020204" pitchFamily="34" charset="0"/>
                <a:cs typeface="Arial MT"/>
              </a:rPr>
              <a:t>Sin selectividad entre interruptor automático y NH1</a:t>
            </a:r>
          </a:p>
          <a:p>
            <a:pPr marL="228600" indent="-228600" algn="just">
              <a:lnSpc>
                <a:spcPct val="100000"/>
              </a:lnSpc>
              <a:buFont typeface="+mj-lt"/>
              <a:buAutoNum type="alphaLcParenR"/>
              <a:tabLst>
                <a:tab pos="228600" algn="l"/>
              </a:tabLst>
            </a:pPr>
            <a:r>
              <a:rPr lang="es-ES" sz="1100" b="1" spc="-30" dirty="0">
                <a:latin typeface="Trebuchet MS" panose="020B0603020202020204" pitchFamily="34" charset="0"/>
                <a:cs typeface="Arial MT"/>
              </a:rPr>
              <a:t>Sin selectividad entre la distribución principal 1 y la </a:t>
            </a:r>
            <a:r>
              <a:rPr lang="es-ES" sz="1100" b="1" spc="-30" dirty="0" err="1">
                <a:latin typeface="Trebuchet MS" panose="020B0603020202020204" pitchFamily="34" charset="0"/>
                <a:cs typeface="Arial MT"/>
              </a:rPr>
              <a:t>subdistribución</a:t>
            </a:r>
            <a:r>
              <a:rPr lang="es-ES" sz="1100" b="1" spc="-30" dirty="0">
                <a:latin typeface="Trebuchet MS" panose="020B0603020202020204" pitchFamily="34" charset="0"/>
                <a:cs typeface="Arial MT"/>
              </a:rPr>
              <a:t> 2</a:t>
            </a:r>
          </a:p>
          <a:p>
            <a:pPr marL="228600" indent="-228600" algn="just">
              <a:lnSpc>
                <a:spcPct val="100000"/>
              </a:lnSpc>
              <a:buFont typeface="+mj-lt"/>
              <a:buAutoNum type="alphaLcParenR"/>
              <a:tabLst>
                <a:tab pos="228600" algn="l"/>
              </a:tabLst>
            </a:pPr>
            <a:r>
              <a:rPr lang="es-ES" sz="1100" b="1" spc="-30" dirty="0">
                <a:latin typeface="Trebuchet MS" panose="020B0603020202020204" pitchFamily="34" charset="0"/>
                <a:cs typeface="Arial MT"/>
              </a:rPr>
              <a:t>Selectividad entre la distribución principal 1 y la distribución secundaria 3</a:t>
            </a:r>
          </a:p>
          <a:p>
            <a:pPr marL="228600" indent="-228600" algn="just">
              <a:lnSpc>
                <a:spcPct val="100000"/>
              </a:lnSpc>
              <a:buFont typeface="+mj-lt"/>
              <a:buAutoNum type="alphaLcParenR"/>
              <a:tabLst>
                <a:tab pos="228600" algn="l"/>
              </a:tabLst>
            </a:pPr>
            <a:r>
              <a:rPr lang="es-ES" sz="1100" b="1" spc="-30" dirty="0">
                <a:latin typeface="Trebuchet MS" panose="020B0603020202020204" pitchFamily="34" charset="0"/>
                <a:cs typeface="Arial MT"/>
              </a:rPr>
              <a:t>Selectividad entre </a:t>
            </a:r>
            <a:r>
              <a:rPr lang="es-ES" sz="1100" b="1" spc="-30" dirty="0" err="1">
                <a:latin typeface="Trebuchet MS" panose="020B0603020202020204" pitchFamily="34" charset="0"/>
                <a:cs typeface="Arial MT"/>
              </a:rPr>
              <a:t>subdistribución</a:t>
            </a:r>
            <a:r>
              <a:rPr lang="es-ES" sz="1100" b="1" spc="-30" dirty="0">
                <a:latin typeface="Trebuchet MS" panose="020B0603020202020204" pitchFamily="34" charset="0"/>
                <a:cs typeface="Arial MT"/>
              </a:rPr>
              <a:t> 1 y </a:t>
            </a:r>
            <a:r>
              <a:rPr lang="es-ES" sz="1100" b="1" spc="-30" dirty="0" err="1">
                <a:latin typeface="Trebuchet MS" panose="020B0603020202020204" pitchFamily="34" charset="0"/>
                <a:cs typeface="Arial MT"/>
              </a:rPr>
              <a:t>subdistribución</a:t>
            </a:r>
            <a:r>
              <a:rPr lang="es-ES" sz="1100" b="1" spc="-30" dirty="0">
                <a:latin typeface="Trebuchet MS" panose="020B0603020202020204" pitchFamily="34" charset="0"/>
                <a:cs typeface="Arial MT"/>
              </a:rPr>
              <a:t> 2</a:t>
            </a:r>
          </a:p>
          <a:p>
            <a:pPr marL="228600" indent="-228600" algn="just">
              <a:lnSpc>
                <a:spcPct val="100000"/>
              </a:lnSpc>
              <a:buFont typeface="+mj-lt"/>
              <a:buAutoNum type="alphaLcParenR"/>
              <a:tabLst>
                <a:tab pos="228600" algn="l"/>
              </a:tabLst>
            </a:pPr>
            <a:r>
              <a:rPr lang="es-ES" sz="1100" b="1" spc="-30" dirty="0">
                <a:latin typeface="Trebuchet MS" panose="020B0603020202020204" pitchFamily="34" charset="0"/>
                <a:cs typeface="Arial MT"/>
              </a:rPr>
              <a:t>Selectividad entre </a:t>
            </a:r>
            <a:r>
              <a:rPr lang="es-ES" sz="1100" b="1" spc="-30" dirty="0" err="1">
                <a:latin typeface="Trebuchet MS" panose="020B0603020202020204" pitchFamily="34" charset="0"/>
                <a:cs typeface="Arial MT"/>
              </a:rPr>
              <a:t>subdistribución</a:t>
            </a:r>
            <a:r>
              <a:rPr lang="es-ES" sz="1100" b="1" spc="-30" dirty="0">
                <a:latin typeface="Trebuchet MS" panose="020B0603020202020204" pitchFamily="34" charset="0"/>
                <a:cs typeface="Arial MT"/>
              </a:rPr>
              <a:t> 1 y </a:t>
            </a:r>
            <a:r>
              <a:rPr lang="es-ES" sz="1100" b="1" spc="-30" dirty="0" err="1">
                <a:latin typeface="Trebuchet MS" panose="020B0603020202020204" pitchFamily="34" charset="0"/>
                <a:cs typeface="Arial MT"/>
              </a:rPr>
              <a:t>subdistribución</a:t>
            </a:r>
            <a:r>
              <a:rPr lang="es-ES" sz="1100" b="1" spc="-30" dirty="0">
                <a:latin typeface="Trebuchet MS" panose="020B0603020202020204" pitchFamily="34" charset="0"/>
                <a:cs typeface="Arial MT"/>
              </a:rPr>
              <a:t> </a:t>
            </a:r>
            <a:r>
              <a:rPr lang="es-ES" sz="1100" b="1" spc="-30" dirty="0" smtClean="0">
                <a:latin typeface="Trebuchet MS" panose="020B0603020202020204" pitchFamily="34" charset="0"/>
                <a:cs typeface="Arial MT"/>
              </a:rPr>
              <a:t>3</a:t>
            </a:r>
          </a:p>
          <a:p>
            <a:pPr algn="just">
              <a:lnSpc>
                <a:spcPct val="100000"/>
              </a:lnSpc>
              <a:tabLst>
                <a:tab pos="228600" algn="l"/>
              </a:tabLst>
            </a:pPr>
            <a:endParaRPr lang="es-ES" sz="1100" spc="-30" dirty="0">
              <a:latin typeface="Trebuchet MS" panose="020B0603020202020204" pitchFamily="34" charset="0"/>
              <a:cs typeface="Arial MT"/>
            </a:endParaRPr>
          </a:p>
          <a:p>
            <a:pPr algn="just">
              <a:lnSpc>
                <a:spcPct val="100000"/>
              </a:lnSpc>
              <a:tabLst>
                <a:tab pos="228600" algn="l"/>
              </a:tabLst>
            </a:pPr>
            <a:r>
              <a:rPr lang="es-ES" sz="1100" b="1" spc="-30" dirty="0">
                <a:latin typeface="Trebuchet MS" panose="020B0603020202020204" pitchFamily="34" charset="0"/>
                <a:cs typeface="Arial MT"/>
              </a:rPr>
              <a:t>Posibilidades de optimización del sistema:</a:t>
            </a:r>
          </a:p>
          <a:p>
            <a:pPr marL="171450" indent="-171450" algn="just">
              <a:lnSpc>
                <a:spcPct val="100000"/>
              </a:lnSpc>
              <a:buFont typeface="Arial" panose="020B0604020202020204" pitchFamily="34" charset="0"/>
              <a:buChar char="•"/>
              <a:tabLst>
                <a:tab pos="228600" algn="l"/>
              </a:tabLst>
            </a:pPr>
            <a:r>
              <a:rPr lang="es-ES" sz="1100" b="1" spc="-30" dirty="0" smtClean="0">
                <a:latin typeface="Trebuchet MS" panose="020B0603020202020204" pitchFamily="34" charset="0"/>
                <a:cs typeface="Arial MT"/>
              </a:rPr>
              <a:t>Uso </a:t>
            </a:r>
            <a:r>
              <a:rPr lang="es-ES" sz="1100" b="1" spc="-30" dirty="0">
                <a:latin typeface="Trebuchet MS" panose="020B0603020202020204" pitchFamily="34" charset="0"/>
                <a:cs typeface="Arial MT"/>
              </a:rPr>
              <a:t>de interruptores automáticos de potencia con selectividad de tiempo escalonada </a:t>
            </a:r>
            <a:endParaRPr lang="es-ES" sz="1100" b="1" spc="-30" dirty="0" smtClean="0">
              <a:latin typeface="Trebuchet MS" panose="020B0603020202020204" pitchFamily="34" charset="0"/>
              <a:cs typeface="Arial MT"/>
            </a:endParaRPr>
          </a:p>
          <a:p>
            <a:pPr marL="171450" indent="-171450" algn="just">
              <a:lnSpc>
                <a:spcPct val="100000"/>
              </a:lnSpc>
              <a:buFont typeface="Arial" panose="020B0604020202020204" pitchFamily="34" charset="0"/>
              <a:buChar char="•"/>
              <a:tabLst>
                <a:tab pos="228600" algn="l"/>
              </a:tabLst>
            </a:pPr>
            <a:r>
              <a:rPr lang="es-ES" sz="1100" b="1" spc="-30" dirty="0" smtClean="0">
                <a:latin typeface="Trebuchet MS" panose="020B0603020202020204" pitchFamily="34" charset="0"/>
                <a:cs typeface="Arial MT"/>
              </a:rPr>
              <a:t>Cableado </a:t>
            </a:r>
            <a:r>
              <a:rPr lang="es-ES" sz="1100" b="1" spc="-30" dirty="0">
                <a:latin typeface="Trebuchet MS" panose="020B0603020202020204" pitchFamily="34" charset="0"/>
                <a:cs typeface="Arial MT"/>
              </a:rPr>
              <a:t>en forma de estrella de la distribución principal </a:t>
            </a:r>
            <a:r>
              <a:rPr lang="es-ES" sz="1100" b="1" spc="-30" dirty="0" smtClean="0">
                <a:latin typeface="Trebuchet MS" panose="020B0603020202020204" pitchFamily="34" charset="0"/>
                <a:cs typeface="Arial MT"/>
              </a:rPr>
              <a:t>1</a:t>
            </a:r>
            <a:endParaRPr lang="es-ES" sz="1100" b="1" spc="-30" dirty="0">
              <a:latin typeface="Trebuchet MS" panose="020B0603020202020204" pitchFamily="34" charset="0"/>
              <a:cs typeface="Arial MT"/>
            </a:endParaRPr>
          </a:p>
        </p:txBody>
      </p:sp>
      <p:pic>
        <p:nvPicPr>
          <p:cNvPr id="80" name="Imagen 79"/>
          <p:cNvPicPr>
            <a:picLocks noChangeAspect="1"/>
          </p:cNvPicPr>
          <p:nvPr/>
        </p:nvPicPr>
        <p:blipFill>
          <a:blip r:embed="rId2"/>
          <a:stretch>
            <a:fillRect/>
          </a:stretch>
        </p:blipFill>
        <p:spPr>
          <a:xfrm>
            <a:off x="251520" y="913284"/>
            <a:ext cx="3168352" cy="1224136"/>
          </a:xfrm>
          <a:prstGeom prst="rect">
            <a:avLst/>
          </a:prstGeom>
        </p:spPr>
      </p:pic>
      <p:pic>
        <p:nvPicPr>
          <p:cNvPr id="81" name="Imagen 80"/>
          <p:cNvPicPr>
            <a:picLocks noChangeAspect="1"/>
          </p:cNvPicPr>
          <p:nvPr/>
        </p:nvPicPr>
        <p:blipFill rotWithShape="1">
          <a:blip r:embed="rId3"/>
          <a:srcRect t="2935"/>
          <a:stretch/>
        </p:blipFill>
        <p:spPr>
          <a:xfrm>
            <a:off x="333772" y="2425452"/>
            <a:ext cx="3086100" cy="1152128"/>
          </a:xfrm>
          <a:prstGeom prst="rect">
            <a:avLst/>
          </a:prstGeom>
        </p:spPr>
      </p:pic>
    </p:spTree>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 name="object 65"/>
          <p:cNvSpPr txBox="1"/>
          <p:nvPr/>
        </p:nvSpPr>
        <p:spPr>
          <a:xfrm>
            <a:off x="251520" y="265212"/>
            <a:ext cx="2880320" cy="4592283"/>
          </a:xfrm>
          <a:prstGeom prst="rect">
            <a:avLst/>
          </a:prstGeom>
        </p:spPr>
        <p:txBody>
          <a:bodyPr vert="horz" wrap="square" lIns="0" tIns="26670" rIns="0" bIns="0" rtlCol="0">
            <a:spAutoFit/>
          </a:bodyPr>
          <a:lstStyle/>
          <a:p>
            <a:pPr algn="just">
              <a:lnSpc>
                <a:spcPct val="100000"/>
              </a:lnSpc>
              <a:tabLst>
                <a:tab pos="228600" algn="l"/>
              </a:tabLst>
            </a:pPr>
            <a:r>
              <a:rPr lang="es-ES" sz="1100" b="1" spc="-30" dirty="0" smtClean="0">
                <a:latin typeface="Trebuchet MS" panose="020B0603020202020204" pitchFamily="34" charset="0"/>
                <a:cs typeface="Arial MT"/>
              </a:rPr>
              <a:t>12.5.8   </a:t>
            </a:r>
            <a:r>
              <a:rPr lang="es-ES" sz="1100" b="1" spc="-30" dirty="0">
                <a:latin typeface="Trebuchet MS" panose="020B0603020202020204" pitchFamily="34" charset="0"/>
                <a:cs typeface="Arial MT"/>
              </a:rPr>
              <a:t>Ejemplo 8: Cálculo de corrientes de cortocircuito con correcciones de impedancia</a:t>
            </a:r>
          </a:p>
          <a:p>
            <a:pPr algn="just">
              <a:lnSpc>
                <a:spcPct val="100000"/>
              </a:lnSpc>
              <a:tabLst>
                <a:tab pos="228600" algn="l"/>
              </a:tabLst>
            </a:pPr>
            <a:endParaRPr lang="es-ES" sz="1100" spc="-30" dirty="0">
              <a:latin typeface="Trebuchet MS" panose="020B0603020202020204" pitchFamily="34" charset="0"/>
              <a:cs typeface="Arial MT"/>
            </a:endParaRPr>
          </a:p>
          <a:p>
            <a:pPr algn="just">
              <a:lnSpc>
                <a:spcPct val="100000"/>
              </a:lnSpc>
              <a:tabLst>
                <a:tab pos="228600" algn="l"/>
              </a:tabLst>
            </a:pPr>
            <a:r>
              <a:rPr lang="es-ES" sz="1100" spc="-30" dirty="0">
                <a:latin typeface="Trebuchet MS" panose="020B0603020202020204" pitchFamily="34" charset="0"/>
                <a:cs typeface="Arial MT"/>
              </a:rPr>
              <a:t>Dada una red de 220 </a:t>
            </a:r>
            <a:r>
              <a:rPr lang="es-ES" sz="1100" spc="-30" dirty="0" err="1">
                <a:latin typeface="Trebuchet MS" panose="020B0603020202020204" pitchFamily="34" charset="0"/>
                <a:cs typeface="Arial MT"/>
              </a:rPr>
              <a:t>kV</a:t>
            </a:r>
            <a:r>
              <a:rPr lang="es-ES" sz="1100" spc="-30" dirty="0">
                <a:latin typeface="Trebuchet MS" panose="020B0603020202020204" pitchFamily="34" charset="0"/>
                <a:cs typeface="Arial MT"/>
              </a:rPr>
              <a:t> con los datos de operación de la figura 12.25, calcule las corrientes de cortocircuito en Q y A con correcciones de impedancia:</a:t>
            </a:r>
          </a:p>
          <a:p>
            <a:pPr algn="just">
              <a:lnSpc>
                <a:spcPct val="100000"/>
              </a:lnSpc>
              <a:tabLst>
                <a:tab pos="228600" algn="l"/>
              </a:tabLst>
            </a:pPr>
            <a:endParaRPr lang="es-ES" sz="1100" spc="-30" dirty="0" smtClean="0">
              <a:latin typeface="Trebuchet MS" panose="020B0603020202020204" pitchFamily="34" charset="0"/>
              <a:cs typeface="Arial MT"/>
            </a:endParaRPr>
          </a:p>
          <a:p>
            <a:pPr algn="just">
              <a:lnSpc>
                <a:spcPct val="100000"/>
              </a:lnSpc>
              <a:tabLst>
                <a:tab pos="228600" algn="l"/>
              </a:tabLst>
            </a:pPr>
            <a:endParaRPr lang="es-ES" sz="1100" spc="-30" dirty="0">
              <a:latin typeface="Trebuchet MS" panose="020B0603020202020204" pitchFamily="34" charset="0"/>
              <a:cs typeface="Arial MT"/>
            </a:endParaRPr>
          </a:p>
          <a:p>
            <a:pPr algn="just">
              <a:lnSpc>
                <a:spcPct val="100000"/>
              </a:lnSpc>
              <a:tabLst>
                <a:tab pos="228600" algn="l"/>
              </a:tabLst>
            </a:pPr>
            <a:endParaRPr lang="es-ES" sz="1100" spc="-30" dirty="0" smtClean="0">
              <a:latin typeface="Trebuchet MS" panose="020B0603020202020204" pitchFamily="34" charset="0"/>
              <a:cs typeface="Arial MT"/>
            </a:endParaRPr>
          </a:p>
          <a:p>
            <a:pPr algn="just">
              <a:lnSpc>
                <a:spcPct val="100000"/>
              </a:lnSpc>
              <a:tabLst>
                <a:tab pos="228600" algn="l"/>
              </a:tabLst>
            </a:pPr>
            <a:endParaRPr lang="es-ES" sz="1100" spc="-30" dirty="0">
              <a:latin typeface="Trebuchet MS" panose="020B0603020202020204" pitchFamily="34" charset="0"/>
              <a:cs typeface="Arial MT"/>
            </a:endParaRPr>
          </a:p>
          <a:p>
            <a:pPr algn="just">
              <a:lnSpc>
                <a:spcPct val="100000"/>
              </a:lnSpc>
              <a:tabLst>
                <a:tab pos="228600" algn="l"/>
              </a:tabLst>
            </a:pPr>
            <a:endParaRPr lang="es-ES" sz="1100" spc="-30" dirty="0" smtClean="0">
              <a:latin typeface="Trebuchet MS" panose="020B0603020202020204" pitchFamily="34" charset="0"/>
              <a:cs typeface="Arial MT"/>
            </a:endParaRPr>
          </a:p>
          <a:p>
            <a:pPr algn="just">
              <a:lnSpc>
                <a:spcPct val="100000"/>
              </a:lnSpc>
              <a:tabLst>
                <a:tab pos="228600" algn="l"/>
              </a:tabLst>
            </a:pPr>
            <a:endParaRPr lang="es-ES" sz="1100" spc="-30" dirty="0">
              <a:latin typeface="Trebuchet MS" panose="020B0603020202020204" pitchFamily="34" charset="0"/>
              <a:cs typeface="Arial MT"/>
            </a:endParaRPr>
          </a:p>
          <a:p>
            <a:pPr algn="just">
              <a:lnSpc>
                <a:spcPct val="100000"/>
              </a:lnSpc>
              <a:tabLst>
                <a:tab pos="228600" algn="l"/>
              </a:tabLst>
            </a:pPr>
            <a:endParaRPr lang="es-ES" sz="1100" spc="-30" dirty="0" smtClean="0">
              <a:latin typeface="Trebuchet MS" panose="020B0603020202020204" pitchFamily="34" charset="0"/>
              <a:cs typeface="Arial MT"/>
            </a:endParaRPr>
          </a:p>
          <a:p>
            <a:pPr algn="just">
              <a:lnSpc>
                <a:spcPct val="100000"/>
              </a:lnSpc>
              <a:tabLst>
                <a:tab pos="228600" algn="l"/>
              </a:tabLst>
            </a:pPr>
            <a:endParaRPr lang="es-ES" sz="1100" spc="-30" dirty="0">
              <a:latin typeface="Trebuchet MS" panose="020B0603020202020204" pitchFamily="34" charset="0"/>
              <a:cs typeface="Arial MT"/>
            </a:endParaRPr>
          </a:p>
          <a:p>
            <a:pPr algn="just">
              <a:lnSpc>
                <a:spcPct val="100000"/>
              </a:lnSpc>
              <a:tabLst>
                <a:tab pos="228600" algn="l"/>
              </a:tabLst>
            </a:pPr>
            <a:endParaRPr lang="es-ES" sz="1100" spc="-30" dirty="0" smtClean="0">
              <a:latin typeface="Trebuchet MS" panose="020B0603020202020204" pitchFamily="34" charset="0"/>
              <a:cs typeface="Arial MT"/>
            </a:endParaRPr>
          </a:p>
          <a:p>
            <a:pPr algn="just">
              <a:lnSpc>
                <a:spcPct val="100000"/>
              </a:lnSpc>
              <a:tabLst>
                <a:tab pos="228600" algn="l"/>
              </a:tabLst>
            </a:pPr>
            <a:endParaRPr lang="es-ES" sz="1100" spc="-30" dirty="0">
              <a:latin typeface="Trebuchet MS" panose="020B0603020202020204" pitchFamily="34" charset="0"/>
              <a:cs typeface="Arial MT"/>
            </a:endParaRPr>
          </a:p>
          <a:p>
            <a:pPr algn="just">
              <a:lnSpc>
                <a:spcPct val="100000"/>
              </a:lnSpc>
              <a:tabLst>
                <a:tab pos="228600" algn="l"/>
              </a:tabLst>
            </a:pPr>
            <a:endParaRPr lang="es-ES" sz="1100" spc="-30" dirty="0" smtClean="0">
              <a:latin typeface="Trebuchet MS" panose="020B0603020202020204" pitchFamily="34" charset="0"/>
              <a:cs typeface="Arial MT"/>
            </a:endParaRPr>
          </a:p>
          <a:p>
            <a:pPr algn="just">
              <a:lnSpc>
                <a:spcPct val="100000"/>
              </a:lnSpc>
              <a:tabLst>
                <a:tab pos="228600" algn="l"/>
              </a:tabLst>
            </a:pPr>
            <a:endParaRPr lang="es-ES" sz="1100" spc="-30" dirty="0">
              <a:latin typeface="Trebuchet MS" panose="020B0603020202020204" pitchFamily="34" charset="0"/>
              <a:cs typeface="Arial MT"/>
            </a:endParaRPr>
          </a:p>
          <a:p>
            <a:pPr algn="just">
              <a:lnSpc>
                <a:spcPct val="100000"/>
              </a:lnSpc>
              <a:tabLst>
                <a:tab pos="228600" algn="l"/>
              </a:tabLst>
            </a:pPr>
            <a:endParaRPr lang="es-ES" sz="1100" spc="-30" dirty="0" smtClean="0">
              <a:latin typeface="Trebuchet MS" panose="020B0603020202020204" pitchFamily="34" charset="0"/>
              <a:cs typeface="Arial MT"/>
            </a:endParaRPr>
          </a:p>
          <a:p>
            <a:pPr algn="just">
              <a:lnSpc>
                <a:spcPct val="100000"/>
              </a:lnSpc>
              <a:tabLst>
                <a:tab pos="228600" algn="l"/>
              </a:tabLst>
            </a:pPr>
            <a:endParaRPr lang="es-ES" sz="1100" spc="-30" dirty="0" smtClean="0">
              <a:latin typeface="Trebuchet MS" panose="020B0603020202020204" pitchFamily="34" charset="0"/>
              <a:cs typeface="Arial MT"/>
            </a:endParaRPr>
          </a:p>
          <a:p>
            <a:pPr algn="just">
              <a:lnSpc>
                <a:spcPct val="100000"/>
              </a:lnSpc>
              <a:tabLst>
                <a:tab pos="228600" algn="l"/>
              </a:tabLst>
            </a:pPr>
            <a:endParaRPr lang="es-ES" sz="1100" spc="-30" dirty="0">
              <a:latin typeface="Trebuchet MS" panose="020B0603020202020204" pitchFamily="34" charset="0"/>
              <a:cs typeface="Arial MT"/>
            </a:endParaRPr>
          </a:p>
          <a:p>
            <a:pPr algn="just">
              <a:lnSpc>
                <a:spcPct val="100000"/>
              </a:lnSpc>
              <a:tabLst>
                <a:tab pos="228600" algn="l"/>
              </a:tabLst>
            </a:pPr>
            <a:endParaRPr lang="es-ES" sz="1100" spc="-30" dirty="0" smtClean="0">
              <a:latin typeface="Trebuchet MS" panose="020B0603020202020204" pitchFamily="34" charset="0"/>
              <a:cs typeface="Arial MT"/>
            </a:endParaRPr>
          </a:p>
          <a:p>
            <a:pPr algn="just">
              <a:lnSpc>
                <a:spcPct val="100000"/>
              </a:lnSpc>
              <a:tabLst>
                <a:tab pos="228600" algn="l"/>
              </a:tabLst>
            </a:pPr>
            <a:endParaRPr lang="es-ES" sz="1100" spc="-30" dirty="0">
              <a:latin typeface="Trebuchet MS" panose="020B0603020202020204" pitchFamily="34" charset="0"/>
              <a:cs typeface="Arial MT"/>
            </a:endParaRPr>
          </a:p>
          <a:p>
            <a:pPr algn="just">
              <a:lnSpc>
                <a:spcPct val="100000"/>
              </a:lnSpc>
              <a:tabLst>
                <a:tab pos="228600" algn="l"/>
              </a:tabLst>
            </a:pPr>
            <a:r>
              <a:rPr lang="es-ES" sz="1100" b="1" spc="-30" dirty="0">
                <a:latin typeface="Trebuchet MS" panose="020B0603020202020204" pitchFamily="34" charset="0"/>
                <a:cs typeface="Arial MT"/>
              </a:rPr>
              <a:t>Figura 25 Corrientes de cortocircuito con correcciones de impedancia</a:t>
            </a:r>
            <a:endParaRPr lang="es-ES" sz="1100" b="1" dirty="0">
              <a:latin typeface="Trebuchet MS" panose="020B0603020202020204" pitchFamily="34" charset="0"/>
              <a:cs typeface="Arial MT"/>
            </a:endParaRPr>
          </a:p>
          <a:p>
            <a:pPr marL="38100">
              <a:lnSpc>
                <a:spcPct val="100000"/>
              </a:lnSpc>
              <a:spcBef>
                <a:spcPts val="210"/>
              </a:spcBef>
              <a:tabLst>
                <a:tab pos="254000" algn="l"/>
              </a:tabLst>
            </a:pPr>
            <a:endParaRPr sz="900" dirty="0">
              <a:latin typeface="Arial MT"/>
              <a:cs typeface="Arial MT"/>
            </a:endParaRPr>
          </a:p>
        </p:txBody>
      </p:sp>
      <p:pic>
        <p:nvPicPr>
          <p:cNvPr id="2" name="Imagen 1"/>
          <p:cNvPicPr>
            <a:picLocks noChangeAspect="1"/>
          </p:cNvPicPr>
          <p:nvPr/>
        </p:nvPicPr>
        <p:blipFill>
          <a:blip r:embed="rId2"/>
          <a:stretch>
            <a:fillRect/>
          </a:stretch>
        </p:blipFill>
        <p:spPr>
          <a:xfrm>
            <a:off x="683568" y="1633364"/>
            <a:ext cx="2160240" cy="2520280"/>
          </a:xfrm>
          <a:prstGeom prst="rect">
            <a:avLst/>
          </a:prstGeom>
        </p:spPr>
      </p:pic>
      <p:pic>
        <p:nvPicPr>
          <p:cNvPr id="3" name="Imagen 2"/>
          <p:cNvPicPr>
            <a:picLocks noChangeAspect="1"/>
          </p:cNvPicPr>
          <p:nvPr/>
        </p:nvPicPr>
        <p:blipFill rotWithShape="1">
          <a:blip r:embed="rId3"/>
          <a:srcRect t="1285"/>
          <a:stretch/>
        </p:blipFill>
        <p:spPr>
          <a:xfrm>
            <a:off x="3491880" y="265212"/>
            <a:ext cx="3744416" cy="5256584"/>
          </a:xfrm>
          <a:prstGeom prst="rect">
            <a:avLst/>
          </a:prstGeom>
        </p:spPr>
      </p:pic>
      <p:pic>
        <p:nvPicPr>
          <p:cNvPr id="4" name="Imagen 3"/>
          <p:cNvPicPr>
            <a:picLocks noChangeAspect="1"/>
          </p:cNvPicPr>
          <p:nvPr/>
        </p:nvPicPr>
        <p:blipFill>
          <a:blip r:embed="rId4"/>
          <a:stretch>
            <a:fillRect/>
          </a:stretch>
        </p:blipFill>
        <p:spPr>
          <a:xfrm>
            <a:off x="6588224" y="265212"/>
            <a:ext cx="2419350" cy="1524000"/>
          </a:xfrm>
          <a:prstGeom prst="rect">
            <a:avLst/>
          </a:prstGeom>
        </p:spPr>
      </p:pic>
    </p:spTree>
    <p:extLst>
      <p:ext uri="{BB962C8B-B14F-4D97-AF65-F5344CB8AC3E}">
        <p14:creationId xmlns:p14="http://schemas.microsoft.com/office/powerpoint/2010/main" val="917907475"/>
      </p:ext>
    </p:extLst>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5706090"/>
      </p:ext>
    </p:extLst>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179512" y="49188"/>
            <a:ext cx="8712968" cy="5634875"/>
          </a:xfrm>
          <a:prstGeom prst="rect">
            <a:avLst/>
          </a:prstGeom>
        </p:spPr>
        <p:txBody>
          <a:bodyPr vert="horz" wrap="square" lIns="0" tIns="33019" rIns="0" bIns="0" rtlCol="0">
            <a:spAutoFit/>
          </a:bodyPr>
          <a:lstStyle/>
          <a:p>
            <a:pPr marL="76200" algn="just">
              <a:lnSpc>
                <a:spcPct val="100000"/>
              </a:lnSpc>
              <a:spcBef>
                <a:spcPts val="259"/>
              </a:spcBef>
            </a:pPr>
            <a:r>
              <a:rPr lang="es-ES" sz="2400" b="1" spc="150" dirty="0">
                <a:latin typeface="Arial MT"/>
                <a:cs typeface="Arial MT"/>
              </a:rPr>
              <a:t>13</a:t>
            </a:r>
          </a:p>
          <a:p>
            <a:pPr marL="76200" algn="just">
              <a:lnSpc>
                <a:spcPct val="100000"/>
              </a:lnSpc>
              <a:spcBef>
                <a:spcPts val="259"/>
              </a:spcBef>
            </a:pPr>
            <a:r>
              <a:rPr lang="es-ES" sz="2400" b="1" spc="150" dirty="0">
                <a:latin typeface="Arial MT"/>
                <a:cs typeface="Arial MT"/>
              </a:rPr>
              <a:t>Cálculos de caída de voltaje</a:t>
            </a:r>
          </a:p>
          <a:p>
            <a:pPr marL="76200" algn="just">
              <a:lnSpc>
                <a:spcPct val="100000"/>
              </a:lnSpc>
              <a:spcBef>
                <a:spcPts val="259"/>
              </a:spcBef>
            </a:pPr>
            <a:endParaRPr lang="es-ES" sz="1100" spc="150" dirty="0">
              <a:latin typeface="Arial MT"/>
              <a:cs typeface="Arial MT"/>
            </a:endParaRPr>
          </a:p>
          <a:p>
            <a:pPr marL="76200" algn="just">
              <a:lnSpc>
                <a:spcPct val="100000"/>
              </a:lnSpc>
              <a:spcBef>
                <a:spcPts val="259"/>
              </a:spcBef>
            </a:pPr>
            <a:r>
              <a:rPr lang="es-ES" sz="1100" b="1" spc="150" dirty="0" smtClean="0">
                <a:latin typeface="Arial MT"/>
                <a:cs typeface="Arial MT"/>
              </a:rPr>
              <a:t>IEC </a:t>
            </a:r>
            <a:r>
              <a:rPr lang="es-ES" sz="1100" b="1" spc="150" dirty="0">
                <a:latin typeface="Arial MT"/>
                <a:cs typeface="Arial MT"/>
              </a:rPr>
              <a:t>60364, Parte 52</a:t>
            </a:r>
          </a:p>
          <a:p>
            <a:pPr marL="76200" algn="just">
              <a:lnSpc>
                <a:spcPct val="100000"/>
              </a:lnSpc>
              <a:spcBef>
                <a:spcPts val="259"/>
              </a:spcBef>
            </a:pPr>
            <a:endParaRPr lang="es-ES" sz="1100" spc="150" dirty="0">
              <a:latin typeface="Arial MT"/>
              <a:cs typeface="Arial MT"/>
            </a:endParaRPr>
          </a:p>
          <a:p>
            <a:pPr marL="76200" algn="just">
              <a:lnSpc>
                <a:spcPct val="100000"/>
              </a:lnSpc>
              <a:spcBef>
                <a:spcPts val="259"/>
              </a:spcBef>
            </a:pPr>
            <a:r>
              <a:rPr lang="es-ES" sz="1100" spc="150" dirty="0">
                <a:latin typeface="Arial MT"/>
                <a:cs typeface="Arial MT"/>
              </a:rPr>
              <a:t>Los cables y líneas son la parte más importante de un sistema durante la planificación y configuración. Deben poder soportar las tensiones mecánicas y </a:t>
            </a:r>
            <a:r>
              <a:rPr lang="es-ES" sz="1100" spc="150" dirty="0" smtClean="0">
                <a:latin typeface="Arial MT"/>
                <a:cs typeface="Arial MT"/>
              </a:rPr>
              <a:t>térmicas, </a:t>
            </a:r>
            <a:r>
              <a:rPr lang="es-ES" sz="1100" spc="150" dirty="0">
                <a:latin typeface="Arial MT"/>
                <a:cs typeface="Arial MT"/>
              </a:rPr>
              <a:t>y transferir la energía de los equipos conectados con la menor pérdida posible. Esto requiere el cuidadoso dimensionamiento de las redes eléctricas. Los sistemas y electrodomésticos actuales se adaptan a la tensión nominal de la red. Esto puede fluctuar solo dentro de los límites establecidos, ya que de lo contrario no se puede garantizar una salida de potencia normal y el equipo puede destruirse. En esta sección se analiza la caída de tensión y la longitud máxima de línea para redes CA y trifásicas, sobre la base de las normas y estándares existentes.</a:t>
            </a:r>
          </a:p>
          <a:p>
            <a:pPr marL="76200" algn="just">
              <a:lnSpc>
                <a:spcPct val="100000"/>
              </a:lnSpc>
              <a:spcBef>
                <a:spcPts val="259"/>
              </a:spcBef>
            </a:pPr>
            <a:endParaRPr lang="es-ES" sz="1100" spc="150" dirty="0">
              <a:latin typeface="Arial MT"/>
              <a:cs typeface="Arial MT"/>
            </a:endParaRPr>
          </a:p>
          <a:p>
            <a:pPr marL="76200" algn="just">
              <a:lnSpc>
                <a:spcPct val="100000"/>
              </a:lnSpc>
              <a:spcBef>
                <a:spcPts val="259"/>
              </a:spcBef>
            </a:pPr>
            <a:r>
              <a:rPr lang="es-ES" sz="1100" b="1" spc="150" dirty="0">
                <a:latin typeface="Arial MT"/>
                <a:cs typeface="Arial MT"/>
              </a:rPr>
              <a:t>13.1 Regulación de voltaje</a:t>
            </a:r>
          </a:p>
          <a:p>
            <a:pPr marL="76200" algn="just">
              <a:lnSpc>
                <a:spcPct val="100000"/>
              </a:lnSpc>
              <a:spcBef>
                <a:spcPts val="259"/>
              </a:spcBef>
            </a:pPr>
            <a:endParaRPr lang="es-ES" sz="1100" spc="150" dirty="0">
              <a:latin typeface="Arial MT"/>
              <a:cs typeface="Arial MT"/>
            </a:endParaRPr>
          </a:p>
          <a:p>
            <a:pPr marL="76200" algn="just">
              <a:lnSpc>
                <a:spcPct val="100000"/>
              </a:lnSpc>
              <a:spcBef>
                <a:spcPts val="259"/>
              </a:spcBef>
            </a:pPr>
            <a:r>
              <a:rPr lang="es-ES" sz="1100" spc="150" dirty="0">
                <a:latin typeface="Arial MT"/>
                <a:cs typeface="Arial MT"/>
              </a:rPr>
              <a:t>Los cables y líneas son los medios de transferencia que permiten el transporte y distribución de energía eléctrica, predominantemente en corriente alterna y trifásica. Cuando una corriente eléctrica fluye a través de un cable o una línea, se genera calor y se define de acuerdo con P = </a:t>
            </a:r>
            <a:r>
              <a:rPr lang="es-ES" sz="1100" spc="150" dirty="0" smtClean="0">
                <a:latin typeface="Arial MT"/>
                <a:cs typeface="Arial MT"/>
              </a:rPr>
              <a:t>I</a:t>
            </a:r>
            <a:r>
              <a:rPr lang="es-ES" sz="1100" spc="150" dirty="0" smtClean="0">
                <a:latin typeface="Arial" panose="020B0604020202020204" pitchFamily="34" charset="0"/>
                <a:cs typeface="Arial" panose="020B0604020202020204" pitchFamily="34" charset="0"/>
              </a:rPr>
              <a:t>²</a:t>
            </a:r>
            <a:r>
              <a:rPr lang="es-ES" sz="1100" spc="150" dirty="0" smtClean="0">
                <a:latin typeface="Arial MT"/>
                <a:cs typeface="Arial MT"/>
              </a:rPr>
              <a:t>R</a:t>
            </a:r>
            <a:r>
              <a:rPr lang="es-ES" sz="1100" spc="150" dirty="0">
                <a:latin typeface="Arial MT"/>
                <a:cs typeface="Arial MT"/>
              </a:rPr>
              <a:t>. La cantidad de calor generado durante un período de tiempo definido viene dada por Q = I2 R t. Esta pérdida de calor debe disiparse antes de que se destruya el aislamiento.</a:t>
            </a:r>
          </a:p>
          <a:p>
            <a:pPr marL="76200" algn="just">
              <a:lnSpc>
                <a:spcPct val="100000"/>
              </a:lnSpc>
              <a:spcBef>
                <a:spcPts val="259"/>
              </a:spcBef>
            </a:pPr>
            <a:r>
              <a:rPr lang="es-ES" sz="1100" spc="150" dirty="0">
                <a:latin typeface="Arial MT"/>
                <a:cs typeface="Arial MT"/>
              </a:rPr>
              <a:t>Siempre se supone que la resistencia de línea en una red está a 20 °C. Para el cálculo de la caída de tensión, la temperatura de funcionamiento admisible es de 70 °C. En las redes de baja tensión, la corriente </a:t>
            </a:r>
            <a:r>
              <a:rPr lang="es-ES" sz="1100" spc="150" dirty="0" smtClean="0">
                <a:latin typeface="Arial MT"/>
                <a:cs typeface="Arial MT"/>
              </a:rPr>
              <a:t>capacitiva </a:t>
            </a:r>
            <a:r>
              <a:rPr lang="es-ES" sz="1100" spc="150" dirty="0">
                <a:latin typeface="Arial MT"/>
                <a:cs typeface="Arial MT"/>
              </a:rPr>
              <a:t>es muy pequeña, por lo que en el circuito equivalente se pueden despreciar todas las capacidades </a:t>
            </a:r>
            <a:r>
              <a:rPr lang="es-ES" sz="1100" spc="150" dirty="0" smtClean="0">
                <a:latin typeface="Arial MT"/>
                <a:cs typeface="Arial MT"/>
              </a:rPr>
              <a:t>de operación. </a:t>
            </a:r>
            <a:r>
              <a:rPr lang="es-ES" sz="1100" spc="150" dirty="0">
                <a:latin typeface="Arial MT"/>
                <a:cs typeface="Arial MT"/>
              </a:rPr>
              <a:t>Así, el cable o la línea se pueden </a:t>
            </a:r>
            <a:r>
              <a:rPr lang="es-ES" sz="1100" spc="150" dirty="0" smtClean="0">
                <a:latin typeface="Arial MT"/>
                <a:cs typeface="Arial MT"/>
              </a:rPr>
              <a:t>representar </a:t>
            </a:r>
            <a:r>
              <a:rPr lang="es-ES" sz="1100" spc="150" dirty="0">
                <a:latin typeface="Arial MT"/>
                <a:cs typeface="Arial MT"/>
              </a:rPr>
              <a:t>con una resistencia efectiva y una reactancia. Las cargas son óhmico-inductivas.</a:t>
            </a:r>
          </a:p>
          <a:p>
            <a:pPr marL="76200" algn="just">
              <a:lnSpc>
                <a:spcPct val="100000"/>
              </a:lnSpc>
              <a:spcBef>
                <a:spcPts val="259"/>
              </a:spcBef>
            </a:pPr>
            <a:r>
              <a:rPr lang="es-ES" sz="1100" spc="150" dirty="0">
                <a:latin typeface="Arial MT"/>
                <a:cs typeface="Arial MT"/>
              </a:rPr>
              <a:t>Para líneas cortas, el calor Joule es decisivo, y para líneas largas, la caída de voltaje es decisiva. Surge un cambio de fase entre la corriente y el voltaje.</a:t>
            </a:r>
            <a:endParaRPr sz="900" dirty="0">
              <a:latin typeface="Arial MT"/>
              <a:cs typeface="Arial MT"/>
            </a:endParaRPr>
          </a:p>
        </p:txBody>
      </p:sp>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1520" y="298377"/>
            <a:ext cx="8640959" cy="4582665"/>
          </a:xfrm>
          <a:prstGeom prst="rect">
            <a:avLst/>
          </a:prstGeom>
        </p:spPr>
        <p:txBody>
          <a:bodyPr vert="horz" wrap="square" lIns="0" tIns="12065" rIns="0" bIns="0" rtlCol="0">
            <a:spAutoFit/>
          </a:bodyPr>
          <a:lstStyle/>
          <a:p>
            <a:pPr algn="just">
              <a:lnSpc>
                <a:spcPct val="100000"/>
              </a:lnSpc>
            </a:pPr>
            <a:r>
              <a:rPr lang="es-ES" sz="1100" b="1" spc="-50" dirty="0">
                <a:latin typeface="Trebuchet MS" panose="020B0603020202020204" pitchFamily="34" charset="0"/>
                <a:cs typeface="Trebuchet MS"/>
              </a:rPr>
              <a:t>13.1.1 Caída de tensión admisible según las condiciones técnicas de conexión</a:t>
            </a: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spc="-50" dirty="0">
                <a:latin typeface="Trebuchet MS" panose="020B0603020202020204" pitchFamily="34" charset="0"/>
                <a:cs typeface="Trebuchet MS"/>
              </a:rPr>
              <a:t>Para un requisito de potencia de más de 100 </a:t>
            </a:r>
            <a:r>
              <a:rPr lang="es-ES" sz="1100" spc="-50" dirty="0" err="1">
                <a:latin typeface="Trebuchet MS" panose="020B0603020202020204" pitchFamily="34" charset="0"/>
                <a:cs typeface="Trebuchet MS"/>
              </a:rPr>
              <a:t>kVA</a:t>
            </a:r>
            <a:r>
              <a:rPr lang="es-ES" sz="1100" spc="-50" dirty="0">
                <a:latin typeface="Trebuchet MS" panose="020B0603020202020204" pitchFamily="34" charset="0"/>
                <a:cs typeface="Trebuchet MS"/>
              </a:rPr>
              <a:t> entre el punto de suministro de la compañía eléctrica y los instrumentos de medición, de acuerdo con la Tabla 13.1, se permite una caída de tensión superior al 0,5 %.</a:t>
            </a:r>
          </a:p>
          <a:p>
            <a:pPr algn="just">
              <a:lnSpc>
                <a:spcPct val="100000"/>
              </a:lnSpc>
            </a:pPr>
            <a:endParaRPr lang="es-ES" sz="1100" spc="-50" dirty="0">
              <a:latin typeface="Trebuchet MS" panose="020B0603020202020204" pitchFamily="34" charset="0"/>
              <a:cs typeface="Trebuchet MS"/>
            </a:endParaRPr>
          </a:p>
          <a:p>
            <a:pPr algn="just">
              <a:lnSpc>
                <a:spcPct val="100000"/>
              </a:lnSpc>
            </a:pPr>
            <a:endParaRPr lang="es-ES" sz="1100" spc="-50" dirty="0" smtClean="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endParaRPr lang="es-ES" sz="1100" spc="-50" dirty="0" smtClean="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endParaRPr lang="es-ES" sz="1100" spc="-50" dirty="0" smtClean="0">
              <a:latin typeface="Trebuchet MS" panose="020B0603020202020204" pitchFamily="34" charset="0"/>
              <a:cs typeface="Trebuchet MS"/>
            </a:endParaRPr>
          </a:p>
          <a:p>
            <a:pPr algn="just">
              <a:lnSpc>
                <a:spcPct val="100000"/>
              </a:lnSpc>
            </a:pPr>
            <a:endParaRPr lang="es-ES" sz="1100" spc="-50" dirty="0" smtClean="0">
              <a:latin typeface="Trebuchet MS" panose="020B0603020202020204" pitchFamily="34" charset="0"/>
              <a:cs typeface="Trebuchet MS"/>
            </a:endParaRPr>
          </a:p>
          <a:p>
            <a:pPr algn="just">
              <a:lnSpc>
                <a:spcPct val="100000"/>
              </a:lnSpc>
            </a:pPr>
            <a:r>
              <a:rPr lang="es-ES" sz="1100" b="1" spc="-50" dirty="0" smtClean="0">
                <a:latin typeface="Trebuchet MS" panose="020B0603020202020204" pitchFamily="34" charset="0"/>
                <a:cs typeface="Trebuchet MS"/>
              </a:rPr>
              <a:t>Tabla 13.1: </a:t>
            </a:r>
            <a:r>
              <a:rPr lang="es-ES" sz="1100" b="1" spc="-50" dirty="0">
                <a:latin typeface="Trebuchet MS" panose="020B0603020202020204" pitchFamily="34" charset="0"/>
                <a:cs typeface="Trebuchet MS"/>
              </a:rPr>
              <a:t>Caída de tensión máxima admisible según Condiciones Técnicas de Conexión</a:t>
            </a: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b="1" spc="-50" dirty="0">
                <a:latin typeface="Trebuchet MS" panose="020B0603020202020204" pitchFamily="34" charset="0"/>
                <a:cs typeface="Trebuchet MS"/>
              </a:rPr>
              <a:t>13.1.2 Caída de tensión admisible de acuerdo con las instalaciones eléctricas de los edificios</a:t>
            </a: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spc="-50" dirty="0">
                <a:latin typeface="Trebuchet MS" panose="020B0603020202020204" pitchFamily="34" charset="0"/>
                <a:cs typeface="Trebuchet MS"/>
              </a:rPr>
              <a:t>La caída de tensión permisible en el sistema eléctrico antes del equipo de medición se puede tomar de las condiciones técnicas para la conexión de la compañía de suministro eléctrico. La caída de tensión en el sistema eléctrico detrás del equipo de medición no puede superar el 3 %, teniendo en cuenta la norma IEC 60 364 Parte 52. La base para el cálculo de la caída de tensión es la corriente nominal del equipo de protección contra </a:t>
            </a:r>
            <a:r>
              <a:rPr lang="es-ES" sz="1100" spc="-50" dirty="0" err="1">
                <a:latin typeface="Trebuchet MS" panose="020B0603020202020204" pitchFamily="34" charset="0"/>
                <a:cs typeface="Trebuchet MS"/>
              </a:rPr>
              <a:t>sobrecorriente</a:t>
            </a:r>
            <a:r>
              <a:rPr lang="es-ES" sz="1100" spc="-50" dirty="0">
                <a:latin typeface="Trebuchet MS" panose="020B0603020202020204" pitchFamily="34" charset="0"/>
                <a:cs typeface="Trebuchet MS"/>
              </a:rPr>
              <a:t> aguas arriba.</a:t>
            </a: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b="1" spc="-50" dirty="0">
                <a:latin typeface="Trebuchet MS" panose="020B0603020202020204" pitchFamily="34" charset="0"/>
                <a:cs typeface="Trebuchet MS"/>
              </a:rPr>
              <a:t>13.1.3 Caídas de tensión en sistemas de carga</a:t>
            </a: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b="1" spc="-50" dirty="0">
                <a:latin typeface="Trebuchet MS" panose="020B0603020202020204" pitchFamily="34" charset="0"/>
                <a:cs typeface="Trebuchet MS"/>
              </a:rPr>
              <a:t>IEC </a:t>
            </a:r>
            <a:r>
              <a:rPr lang="es-ES" sz="1100" b="1" spc="-50" dirty="0" smtClean="0">
                <a:latin typeface="Trebuchet MS" panose="020B0603020202020204" pitchFamily="34" charset="0"/>
                <a:cs typeface="Trebuchet MS"/>
              </a:rPr>
              <a:t>60364 </a:t>
            </a:r>
            <a:r>
              <a:rPr lang="es-ES" sz="1100" b="1" spc="-50" dirty="0">
                <a:latin typeface="Trebuchet MS" panose="020B0603020202020204" pitchFamily="34" charset="0"/>
                <a:cs typeface="Trebuchet MS"/>
              </a:rPr>
              <a:t>Parte 52</a:t>
            </a:r>
          </a:p>
          <a:p>
            <a:pPr algn="just">
              <a:lnSpc>
                <a:spcPct val="100000"/>
              </a:lnSpc>
            </a:pPr>
            <a:r>
              <a:rPr lang="es-ES" sz="1100" spc="-50" dirty="0">
                <a:latin typeface="Trebuchet MS" panose="020B0603020202020204" pitchFamily="34" charset="0"/>
                <a:cs typeface="Trebuchet MS"/>
              </a:rPr>
              <a:t>La caída de tensión desde la intersección entre la red de distribución y el sistema de carga hasta el punto de conexión del equipo consumidor </a:t>
            </a:r>
            <a:r>
              <a:rPr lang="es-ES" sz="1100" spc="-50" dirty="0" smtClean="0">
                <a:latin typeface="Trebuchet MS" panose="020B0603020202020204" pitchFamily="34" charset="0"/>
                <a:cs typeface="Trebuchet MS"/>
              </a:rPr>
              <a:t>(toma eléctrico </a:t>
            </a:r>
            <a:r>
              <a:rPr lang="es-ES" sz="1100" spc="-50" dirty="0">
                <a:latin typeface="Trebuchet MS" panose="020B0603020202020204" pitchFamily="34" charset="0"/>
                <a:cs typeface="Trebuchet MS"/>
              </a:rPr>
              <a:t>o terminales del equipo) no podrá ser superior al 4 % de la tensión nominal de la red. De acuerdo con las condiciones técnicas de conexión, las líneas de la compañía eléctrica en redes de media y alta tensión tienen una caída de tensión de +10 % y —10 %.</a:t>
            </a:r>
          </a:p>
          <a:p>
            <a:pPr algn="just">
              <a:lnSpc>
                <a:spcPct val="100000"/>
              </a:lnSpc>
            </a:pPr>
            <a:r>
              <a:rPr lang="es-ES" sz="1100" spc="-50" dirty="0">
                <a:latin typeface="Trebuchet MS" panose="020B0603020202020204" pitchFamily="34" charset="0"/>
                <a:cs typeface="Trebuchet MS"/>
              </a:rPr>
              <a:t>El cálculo de la caída de tensión en redes eléctricas se puede realizar con las siguientes ecuaciones:</a:t>
            </a:r>
            <a:endParaRPr sz="800" dirty="0">
              <a:latin typeface="Trebuchet MS"/>
              <a:cs typeface="Trebuchet MS"/>
            </a:endParaRPr>
          </a:p>
        </p:txBody>
      </p:sp>
      <p:pic>
        <p:nvPicPr>
          <p:cNvPr id="17" name="Imagen 16"/>
          <p:cNvPicPr>
            <a:picLocks noChangeAspect="1"/>
          </p:cNvPicPr>
          <p:nvPr/>
        </p:nvPicPr>
        <p:blipFill>
          <a:blip r:embed="rId2"/>
          <a:stretch>
            <a:fillRect/>
          </a:stretch>
        </p:blipFill>
        <p:spPr>
          <a:xfrm>
            <a:off x="323529" y="985292"/>
            <a:ext cx="3096344" cy="1152128"/>
          </a:xfrm>
          <a:prstGeom prst="rect">
            <a:avLst/>
          </a:prstGeom>
        </p:spPr>
      </p:pic>
      <p:pic>
        <p:nvPicPr>
          <p:cNvPr id="18" name="Imagen 17"/>
          <p:cNvPicPr>
            <a:picLocks noChangeAspect="1"/>
          </p:cNvPicPr>
          <p:nvPr/>
        </p:nvPicPr>
        <p:blipFill>
          <a:blip r:embed="rId3"/>
          <a:stretch>
            <a:fillRect/>
          </a:stretch>
        </p:blipFill>
        <p:spPr>
          <a:xfrm>
            <a:off x="232713" y="4874212"/>
            <a:ext cx="4824536" cy="607085"/>
          </a:xfrm>
          <a:prstGeom prst="rect">
            <a:avLst/>
          </a:prstGeom>
        </p:spPr>
      </p:pic>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0" name="Imagen 49"/>
          <p:cNvPicPr>
            <a:picLocks noChangeAspect="1"/>
          </p:cNvPicPr>
          <p:nvPr/>
        </p:nvPicPr>
        <p:blipFill>
          <a:blip r:embed="rId2"/>
          <a:stretch>
            <a:fillRect/>
          </a:stretch>
        </p:blipFill>
        <p:spPr>
          <a:xfrm>
            <a:off x="179512" y="121196"/>
            <a:ext cx="4162425" cy="5412895"/>
          </a:xfrm>
          <a:prstGeom prst="rect">
            <a:avLst/>
          </a:prstGeom>
        </p:spPr>
      </p:pic>
      <p:sp>
        <p:nvSpPr>
          <p:cNvPr id="51" name="object 49"/>
          <p:cNvSpPr txBox="1"/>
          <p:nvPr/>
        </p:nvSpPr>
        <p:spPr>
          <a:xfrm>
            <a:off x="4499992" y="265212"/>
            <a:ext cx="4392488" cy="2155718"/>
          </a:xfrm>
          <a:prstGeom prst="rect">
            <a:avLst/>
          </a:prstGeom>
        </p:spPr>
        <p:txBody>
          <a:bodyPr vert="horz" wrap="square" lIns="0" tIns="21590" rIns="0" bIns="0" rtlCol="0">
            <a:spAutoFit/>
          </a:bodyPr>
          <a:lstStyle/>
          <a:p>
            <a:pPr marL="17145" algn="just">
              <a:lnSpc>
                <a:spcPct val="100000"/>
              </a:lnSpc>
              <a:spcBef>
                <a:spcPts val="170"/>
              </a:spcBef>
            </a:pPr>
            <a:r>
              <a:rPr lang="es-ES" sz="1100" b="1" dirty="0" smtClean="0">
                <a:latin typeface="Trebuchet MS" panose="020B0603020202020204" pitchFamily="34" charset="0"/>
                <a:cs typeface="Arial MT"/>
              </a:rPr>
              <a:t>13.1.4   Caídas </a:t>
            </a:r>
            <a:r>
              <a:rPr lang="es-ES" sz="1100" b="1" dirty="0">
                <a:latin typeface="Trebuchet MS" panose="020B0603020202020204" pitchFamily="34" charset="0"/>
                <a:cs typeface="Arial MT"/>
              </a:rPr>
              <a:t>de tensión según IEC </a:t>
            </a:r>
            <a:r>
              <a:rPr lang="es-ES" sz="1100" b="1" dirty="0" smtClean="0">
                <a:latin typeface="Trebuchet MS" panose="020B0603020202020204" pitchFamily="34" charset="0"/>
                <a:cs typeface="Arial MT"/>
              </a:rPr>
              <a:t>60364</a:t>
            </a:r>
            <a:endParaRPr lang="es-ES" sz="1100" b="1" dirty="0">
              <a:latin typeface="Trebuchet MS" panose="020B0603020202020204" pitchFamily="34" charset="0"/>
              <a:cs typeface="Arial MT"/>
            </a:endParaRPr>
          </a:p>
          <a:p>
            <a:pPr marL="17145" algn="just">
              <a:lnSpc>
                <a:spcPct val="100000"/>
              </a:lnSpc>
              <a:spcBef>
                <a:spcPts val="170"/>
              </a:spcBef>
            </a:pPr>
            <a:endParaRPr lang="es-ES" sz="1100" dirty="0">
              <a:latin typeface="Trebuchet MS" panose="020B0603020202020204" pitchFamily="34" charset="0"/>
              <a:cs typeface="Arial MT"/>
            </a:endParaRPr>
          </a:p>
          <a:p>
            <a:pPr marL="17145" algn="just">
              <a:lnSpc>
                <a:spcPct val="100000"/>
              </a:lnSpc>
              <a:spcBef>
                <a:spcPts val="170"/>
              </a:spcBef>
            </a:pPr>
            <a:r>
              <a:rPr lang="es-ES" sz="1100" dirty="0">
                <a:latin typeface="Trebuchet MS" panose="020B0603020202020204" pitchFamily="34" charset="0"/>
                <a:cs typeface="Arial MT"/>
              </a:rPr>
              <a:t>Para la instalación de sistemas de alta intensidad hasta 1 </a:t>
            </a:r>
            <a:r>
              <a:rPr lang="es-ES" sz="1100" dirty="0" err="1">
                <a:latin typeface="Trebuchet MS" panose="020B0603020202020204" pitchFamily="34" charset="0"/>
                <a:cs typeface="Arial MT"/>
              </a:rPr>
              <a:t>kV</a:t>
            </a:r>
            <a:r>
              <a:rPr lang="es-ES" sz="1100" dirty="0">
                <a:latin typeface="Trebuchet MS" panose="020B0603020202020204" pitchFamily="34" charset="0"/>
                <a:cs typeface="Arial MT"/>
              </a:rPr>
              <a:t> es necesario tener en cuenta las longitudes máximas admisibles de cables y líneas Sobre todo, protección contra descargas indirectas, protección en caso de cortocircuito y limitación de la caída de tensión deben tenerse en cuenta durante la planificación y configuración de sistemas eléctricos. </a:t>
            </a:r>
            <a:endParaRPr lang="es-ES" sz="1100" dirty="0" smtClean="0">
              <a:latin typeface="Trebuchet MS" panose="020B0603020202020204" pitchFamily="34" charset="0"/>
              <a:cs typeface="Arial MT"/>
            </a:endParaRPr>
          </a:p>
          <a:p>
            <a:pPr marL="17145" algn="just">
              <a:lnSpc>
                <a:spcPct val="100000"/>
              </a:lnSpc>
              <a:spcBef>
                <a:spcPts val="170"/>
              </a:spcBef>
            </a:pPr>
            <a:endParaRPr lang="es-ES" sz="1100" dirty="0">
              <a:latin typeface="Trebuchet MS" panose="020B0603020202020204" pitchFamily="34" charset="0"/>
              <a:cs typeface="Arial MT"/>
            </a:endParaRPr>
          </a:p>
          <a:p>
            <a:pPr marL="17145" algn="just">
              <a:lnSpc>
                <a:spcPct val="100000"/>
              </a:lnSpc>
              <a:spcBef>
                <a:spcPts val="170"/>
              </a:spcBef>
            </a:pPr>
            <a:r>
              <a:rPr lang="es-ES" sz="1100" dirty="0" smtClean="0">
                <a:latin typeface="Trebuchet MS" panose="020B0603020202020204" pitchFamily="34" charset="0"/>
                <a:cs typeface="Arial MT"/>
              </a:rPr>
              <a:t>El </a:t>
            </a:r>
            <a:r>
              <a:rPr lang="es-ES" sz="1100" dirty="0">
                <a:latin typeface="Trebuchet MS" panose="020B0603020202020204" pitchFamily="34" charset="0"/>
                <a:cs typeface="Arial MT"/>
              </a:rPr>
              <a:t>suplemento 5 describe los siguientes parámetros para las longitudes de línea máximas permitidas, lo que conduce en cada caso a resultados diferentes.</a:t>
            </a:r>
            <a:endParaRPr sz="1100" dirty="0">
              <a:latin typeface="Trebuchet MS" panose="020B0603020202020204" pitchFamily="34" charset="0"/>
              <a:cs typeface="Arial MT"/>
            </a:endParaRPr>
          </a:p>
        </p:txBody>
      </p:sp>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1521" y="193204"/>
            <a:ext cx="4248472" cy="5767605"/>
          </a:xfrm>
          <a:prstGeom prst="rect">
            <a:avLst/>
          </a:prstGeom>
        </p:spPr>
        <p:txBody>
          <a:bodyPr vert="horz" wrap="square" lIns="0" tIns="12065" rIns="0" bIns="0" rtlCol="0">
            <a:spAutoFit/>
          </a:bodyPr>
          <a:lstStyle/>
          <a:p>
            <a:pPr>
              <a:lnSpc>
                <a:spcPct val="100000"/>
              </a:lnSpc>
            </a:pPr>
            <a:r>
              <a:rPr lang="es-ES" sz="1100" b="1" spc="-50" dirty="0" smtClean="0">
                <a:latin typeface="Trebuchet MS" panose="020B0603020202020204" pitchFamily="34" charset="0"/>
                <a:cs typeface="Trebuchet MS"/>
              </a:rPr>
              <a:t>13.1.5   Parámetros </a:t>
            </a:r>
            <a:r>
              <a:rPr lang="es-ES" sz="1100" b="1" spc="-50" dirty="0">
                <a:latin typeface="Trebuchet MS" panose="020B0603020202020204" pitchFamily="34" charset="0"/>
                <a:cs typeface="Trebuchet MS"/>
              </a:rPr>
              <a:t>para la longitud máxima de línea</a:t>
            </a:r>
          </a:p>
          <a:p>
            <a:pPr>
              <a:lnSpc>
                <a:spcPct val="100000"/>
              </a:lnSpc>
            </a:pPr>
            <a:endParaRPr lang="es-ES" sz="1100" spc="-50" dirty="0">
              <a:latin typeface="Trebuchet MS" panose="020B0603020202020204" pitchFamily="34" charset="0"/>
              <a:cs typeface="Trebuchet MS"/>
            </a:endParaRPr>
          </a:p>
          <a:p>
            <a:pPr marL="228600" indent="-228600">
              <a:lnSpc>
                <a:spcPct val="100000"/>
              </a:lnSpc>
              <a:buFont typeface="+mj-lt"/>
              <a:buAutoNum type="arabicPeriod"/>
            </a:pPr>
            <a:r>
              <a:rPr lang="es-ES" sz="1100" b="1" spc="-50" dirty="0">
                <a:latin typeface="Trebuchet MS" panose="020B0603020202020204" pitchFamily="34" charset="0"/>
                <a:cs typeface="Trebuchet MS"/>
              </a:rPr>
              <a:t>Protección contra golpes directos</a:t>
            </a:r>
          </a:p>
          <a:p>
            <a:pPr marL="228600" indent="-228600">
              <a:lnSpc>
                <a:spcPct val="100000"/>
              </a:lnSpc>
              <a:buFont typeface="+mj-lt"/>
              <a:buAutoNum type="arabicPeriod"/>
            </a:pPr>
            <a:r>
              <a:rPr lang="es-ES" sz="1100" b="1" spc="-50" dirty="0">
                <a:latin typeface="Trebuchet MS" panose="020B0603020202020204" pitchFamily="34" charset="0"/>
                <a:cs typeface="Trebuchet MS"/>
              </a:rPr>
              <a:t>Protección contra golpes indirectos</a:t>
            </a:r>
          </a:p>
          <a:p>
            <a:pPr marL="228600" indent="-228600">
              <a:lnSpc>
                <a:spcPct val="100000"/>
              </a:lnSpc>
              <a:buFont typeface="+mj-lt"/>
              <a:buAutoNum type="arabicPeriod"/>
            </a:pPr>
            <a:r>
              <a:rPr lang="es-ES" sz="1100" b="1" spc="-50" dirty="0">
                <a:latin typeface="Trebuchet MS" panose="020B0603020202020204" pitchFamily="34" charset="0"/>
                <a:cs typeface="Trebuchet MS"/>
              </a:rPr>
              <a:t>Protección contra cortocircuitos y sobrecarga</a:t>
            </a:r>
          </a:p>
          <a:p>
            <a:pPr marL="228600" indent="-228600">
              <a:lnSpc>
                <a:spcPct val="100000"/>
              </a:lnSpc>
              <a:buFont typeface="+mj-lt"/>
              <a:buAutoNum type="arabicPeriod"/>
            </a:pPr>
            <a:r>
              <a:rPr lang="es-ES" sz="1100" b="1" spc="-50" dirty="0" smtClean="0">
                <a:latin typeface="Trebuchet MS" panose="020B0603020202020204" pitchFamily="34" charset="0"/>
                <a:cs typeface="Trebuchet MS"/>
              </a:rPr>
              <a:t>apertura </a:t>
            </a:r>
            <a:r>
              <a:rPr lang="es-ES" sz="1100" b="1" spc="-50" dirty="0">
                <a:latin typeface="Trebuchet MS" panose="020B0603020202020204" pitchFamily="34" charset="0"/>
                <a:cs typeface="Trebuchet MS"/>
              </a:rPr>
              <a:t>con el uso de un dispositivo de protección contra </a:t>
            </a:r>
            <a:r>
              <a:rPr lang="es-ES" sz="1100" b="1" spc="-50" dirty="0" err="1">
                <a:latin typeface="Trebuchet MS" panose="020B0603020202020204" pitchFamily="34" charset="0"/>
                <a:cs typeface="Trebuchet MS"/>
              </a:rPr>
              <a:t>sobrecorriente</a:t>
            </a:r>
            <a:r>
              <a:rPr lang="es-ES" sz="1100" b="1" spc="-50" dirty="0">
                <a:latin typeface="Trebuchet MS" panose="020B0603020202020204" pitchFamily="34" charset="0"/>
                <a:cs typeface="Trebuchet MS"/>
              </a:rPr>
              <a:t>, como</a:t>
            </a:r>
          </a:p>
          <a:p>
            <a:pPr marL="628650" lvl="1" indent="-171450">
              <a:buFont typeface="Arial" panose="020B0604020202020204" pitchFamily="34" charset="0"/>
              <a:buChar char="•"/>
            </a:pPr>
            <a:r>
              <a:rPr lang="es-ES" sz="1100" spc="-50" dirty="0">
                <a:latin typeface="Trebuchet MS" panose="020B0603020202020204" pitchFamily="34" charset="0"/>
                <a:cs typeface="Trebuchet MS"/>
              </a:rPr>
              <a:t>fusibles</a:t>
            </a:r>
          </a:p>
          <a:p>
            <a:pPr marL="628650" lvl="1" indent="-171450">
              <a:buFont typeface="Arial" panose="020B0604020202020204" pitchFamily="34" charset="0"/>
              <a:buChar char="•"/>
            </a:pPr>
            <a:r>
              <a:rPr lang="es-ES" sz="1100" spc="-50" dirty="0">
                <a:latin typeface="Trebuchet MS" panose="020B0603020202020204" pitchFamily="34" charset="0"/>
                <a:cs typeface="Trebuchet MS"/>
              </a:rPr>
              <a:t>Rompedores de circuito</a:t>
            </a:r>
          </a:p>
          <a:p>
            <a:pPr marL="628650" lvl="1" indent="-171450">
              <a:buFont typeface="Arial" panose="020B0604020202020204" pitchFamily="34" charset="0"/>
              <a:buChar char="•"/>
            </a:pPr>
            <a:r>
              <a:rPr lang="es-ES" sz="1100" spc="-50" dirty="0">
                <a:latin typeface="Trebuchet MS" panose="020B0603020202020204" pitchFamily="34" charset="0"/>
                <a:cs typeface="Trebuchet MS"/>
              </a:rPr>
              <a:t>Disyuntores de potencia</a:t>
            </a:r>
          </a:p>
          <a:p>
            <a:pPr marL="628650" lvl="1" indent="-171450">
              <a:buFont typeface="Arial" panose="020B0604020202020204" pitchFamily="34" charset="0"/>
              <a:buChar char="•"/>
            </a:pPr>
            <a:r>
              <a:rPr lang="es-ES" sz="1100" spc="-50" dirty="0">
                <a:latin typeface="Trebuchet MS" panose="020B0603020202020204" pitchFamily="34" charset="0"/>
                <a:cs typeface="Trebuchet MS"/>
              </a:rPr>
              <a:t>Disyuntores de corriente de falla (</a:t>
            </a:r>
            <a:r>
              <a:rPr lang="es-ES" sz="1100" spc="-50" dirty="0" err="1" smtClean="0">
                <a:latin typeface="Trebuchet MS" panose="020B0603020202020204" pitchFamily="34" charset="0"/>
                <a:cs typeface="Trebuchet MS"/>
              </a:rPr>
              <a:t>RCDs</a:t>
            </a:r>
            <a:r>
              <a:rPr lang="es-ES" sz="1100" spc="-50" dirty="0" smtClean="0">
                <a:latin typeface="Trebuchet MS" panose="020B0603020202020204" pitchFamily="34" charset="0"/>
                <a:cs typeface="Trebuchet MS"/>
              </a:rPr>
              <a:t>)</a:t>
            </a:r>
            <a:endParaRPr lang="es-ES" sz="1100" spc="-50" dirty="0">
              <a:latin typeface="Trebuchet MS" panose="020B0603020202020204" pitchFamily="34" charset="0"/>
              <a:cs typeface="Trebuchet MS"/>
            </a:endParaRPr>
          </a:p>
          <a:p>
            <a:pPr marL="228600" indent="-228600">
              <a:lnSpc>
                <a:spcPct val="100000"/>
              </a:lnSpc>
              <a:buFont typeface="+mj-lt"/>
              <a:buAutoNum type="arabicPeriod"/>
            </a:pPr>
            <a:r>
              <a:rPr lang="es-ES" sz="1100" b="1" spc="-50" dirty="0">
                <a:latin typeface="Trebuchet MS" panose="020B0603020202020204" pitchFamily="34" charset="0"/>
                <a:cs typeface="Trebuchet MS"/>
              </a:rPr>
              <a:t>Cumplimiento de la protección contra descargas eléctricas para el tiempo de desconexión </a:t>
            </a:r>
            <a:r>
              <a:rPr lang="es-ES" sz="1100" b="1" spc="-50" dirty="0" err="1">
                <a:latin typeface="Trebuchet MS" panose="020B0603020202020204" pitchFamily="34" charset="0"/>
                <a:cs typeface="Trebuchet MS"/>
              </a:rPr>
              <a:t>ta</a:t>
            </a:r>
            <a:r>
              <a:rPr lang="es-ES" sz="1100" b="1" spc="-50" dirty="0">
                <a:latin typeface="Trebuchet MS" panose="020B0603020202020204" pitchFamily="34" charset="0"/>
                <a:cs typeface="Trebuchet MS"/>
              </a:rPr>
              <a:t> :</a:t>
            </a:r>
          </a:p>
          <a:p>
            <a:pPr marL="628650" lvl="1" indent="-171450">
              <a:buFont typeface="Arial" panose="020B0604020202020204" pitchFamily="34" charset="0"/>
              <a:buChar char="•"/>
            </a:pPr>
            <a:r>
              <a:rPr lang="es-ES" sz="1100" spc="-50" dirty="0">
                <a:latin typeface="Trebuchet MS" panose="020B0603020202020204" pitchFamily="34" charset="0"/>
                <a:cs typeface="Trebuchet MS"/>
              </a:rPr>
              <a:t>0,4 s: en circuitos de hasta 35 A de corriente nominal con tomas eléctricas</a:t>
            </a:r>
          </a:p>
          <a:p>
            <a:pPr marL="628650" lvl="1" indent="-171450">
              <a:buFont typeface="Arial" panose="020B0604020202020204" pitchFamily="34" charset="0"/>
              <a:buChar char="•"/>
            </a:pPr>
            <a:r>
              <a:rPr lang="es-ES" sz="1100" spc="-50" dirty="0">
                <a:latin typeface="Trebuchet MS" panose="020B0603020202020204" pitchFamily="34" charset="0"/>
                <a:cs typeface="Trebuchet MS"/>
              </a:rPr>
              <a:t>0,4 s: en circuitos de clase de protección I, para equipos accionados manualmente</a:t>
            </a:r>
          </a:p>
          <a:p>
            <a:pPr marL="628650" lvl="1" indent="-171450">
              <a:buFont typeface="Arial" panose="020B0604020202020204" pitchFamily="34" charset="0"/>
              <a:buChar char="•"/>
            </a:pPr>
            <a:r>
              <a:rPr lang="es-ES" sz="1100" spc="-50" dirty="0">
                <a:latin typeface="Trebuchet MS" panose="020B0603020202020204" pitchFamily="34" charset="0"/>
                <a:cs typeface="Trebuchet MS"/>
              </a:rPr>
              <a:t>5 s: en todos los demás circuitos para equipos instalados permanentemente</a:t>
            </a:r>
          </a:p>
          <a:p>
            <a:pPr marL="228600" indent="-228600">
              <a:lnSpc>
                <a:spcPct val="100000"/>
              </a:lnSpc>
              <a:buFont typeface="+mj-lt"/>
              <a:buAutoNum type="arabicPeriod"/>
            </a:pPr>
            <a:r>
              <a:rPr lang="es-ES" sz="1100" b="1" spc="-50" dirty="0" err="1">
                <a:latin typeface="Trebuchet MS" panose="020B0603020202020204" pitchFamily="34" charset="0"/>
                <a:cs typeface="Trebuchet MS"/>
              </a:rPr>
              <a:t>Ia</a:t>
            </a:r>
            <a:r>
              <a:rPr lang="es-ES" sz="1100" b="1" spc="-50" dirty="0">
                <a:latin typeface="Trebuchet MS" panose="020B0603020202020204" pitchFamily="34" charset="0"/>
                <a:cs typeface="Trebuchet MS"/>
              </a:rPr>
              <a:t> : Corriente de </a:t>
            </a:r>
            <a:r>
              <a:rPr lang="es-ES" sz="1100" b="1" spc="-50" dirty="0" smtClean="0">
                <a:latin typeface="Trebuchet MS" panose="020B0603020202020204" pitchFamily="34" charset="0"/>
                <a:cs typeface="Trebuchet MS"/>
              </a:rPr>
              <a:t>apertura </a:t>
            </a:r>
            <a:r>
              <a:rPr lang="es-ES" sz="1100" b="1" spc="-50" dirty="0">
                <a:latin typeface="Trebuchet MS" panose="020B0603020202020204" pitchFamily="34" charset="0"/>
                <a:cs typeface="Trebuchet MS"/>
              </a:rPr>
              <a:t>(corriente de ruptura) para:</a:t>
            </a:r>
          </a:p>
          <a:p>
            <a:pPr marL="628650" lvl="1" indent="-171450">
              <a:buFont typeface="Arial" panose="020B0604020202020204" pitchFamily="34" charset="0"/>
              <a:buChar char="•"/>
            </a:pPr>
            <a:r>
              <a:rPr lang="es-ES" sz="1100" spc="-50" dirty="0">
                <a:latin typeface="Trebuchet MS" panose="020B0603020202020204" pitchFamily="34" charset="0"/>
                <a:cs typeface="Trebuchet MS"/>
              </a:rPr>
              <a:t>Fusibles: límite superior de la característica de tiempo-corriente</a:t>
            </a:r>
          </a:p>
          <a:p>
            <a:pPr marL="628650" lvl="1" indent="-171450">
              <a:buFont typeface="Arial" panose="020B0604020202020204" pitchFamily="34" charset="0"/>
              <a:buChar char="•"/>
            </a:pPr>
            <a:r>
              <a:rPr lang="es-ES" sz="1100" spc="-50" dirty="0">
                <a:latin typeface="Trebuchet MS" panose="020B0603020202020204" pitchFamily="34" charset="0"/>
                <a:cs typeface="Trebuchet MS"/>
              </a:rPr>
              <a:t>Interruptores automáticos: </a:t>
            </a:r>
            <a:r>
              <a:rPr lang="es-ES" sz="1100" spc="-50" dirty="0" err="1">
                <a:latin typeface="Trebuchet MS" panose="020B0603020202020204" pitchFamily="34" charset="0"/>
                <a:cs typeface="Trebuchet MS"/>
              </a:rPr>
              <a:t>Ia</a:t>
            </a:r>
            <a:r>
              <a:rPr lang="es-ES" sz="1100" spc="-50" dirty="0">
                <a:latin typeface="Trebuchet MS" panose="020B0603020202020204" pitchFamily="34" charset="0"/>
                <a:cs typeface="Trebuchet MS"/>
              </a:rPr>
              <a:t> = corriente de disparo (I5) In, dentro de 0,1 s</a:t>
            </a:r>
          </a:p>
          <a:p>
            <a:pPr marL="628650" lvl="1" indent="-171450">
              <a:buFont typeface="Arial" panose="020B0604020202020204" pitchFamily="34" charset="0"/>
              <a:buChar char="•"/>
            </a:pPr>
            <a:r>
              <a:rPr lang="es-ES" sz="1100" spc="-50" dirty="0">
                <a:latin typeface="Trebuchet MS" panose="020B0603020202020204" pitchFamily="34" charset="0"/>
                <a:cs typeface="Trebuchet MS"/>
              </a:rPr>
              <a:t>Disyuntores de potencia: </a:t>
            </a:r>
            <a:r>
              <a:rPr lang="es-ES" sz="1100" spc="-50" dirty="0" err="1">
                <a:latin typeface="Trebuchet MS" panose="020B0603020202020204" pitchFamily="34" charset="0"/>
                <a:cs typeface="Trebuchet MS"/>
              </a:rPr>
              <a:t>Ia</a:t>
            </a:r>
            <a:r>
              <a:rPr lang="es-ES" sz="1100" spc="-50" dirty="0">
                <a:latin typeface="Trebuchet MS" panose="020B0603020202020204" pitchFamily="34" charset="0"/>
                <a:cs typeface="Trebuchet MS"/>
              </a:rPr>
              <a:t> ? 1.2 es decir</a:t>
            </a:r>
          </a:p>
          <a:p>
            <a:pPr marL="628650" lvl="1" indent="-171450">
              <a:buFont typeface="Arial" panose="020B0604020202020204" pitchFamily="34" charset="0"/>
              <a:buChar char="•"/>
            </a:pPr>
            <a:r>
              <a:rPr lang="es-ES" sz="1100" spc="-50" dirty="0" err="1" smtClean="0">
                <a:latin typeface="Trebuchet MS" panose="020B0603020202020204" pitchFamily="34" charset="0"/>
                <a:cs typeface="Trebuchet MS"/>
              </a:rPr>
              <a:t>RCDs</a:t>
            </a:r>
            <a:r>
              <a:rPr lang="es-ES" sz="1100" spc="-50" dirty="0" smtClean="0">
                <a:latin typeface="Trebuchet MS" panose="020B0603020202020204" pitchFamily="34" charset="0"/>
                <a:cs typeface="Trebuchet MS"/>
              </a:rPr>
              <a:t>: </a:t>
            </a:r>
            <a:r>
              <a:rPr lang="es-ES" sz="1100" spc="-50" dirty="0" err="1">
                <a:latin typeface="Trebuchet MS" panose="020B0603020202020204" pitchFamily="34" charset="0"/>
                <a:cs typeface="Trebuchet MS"/>
              </a:rPr>
              <a:t>Ia</a:t>
            </a:r>
            <a:r>
              <a:rPr lang="es-ES" sz="1100" spc="-50" dirty="0">
                <a:latin typeface="Trebuchet MS" panose="020B0603020202020204" pitchFamily="34" charset="0"/>
                <a:cs typeface="Trebuchet MS"/>
              </a:rPr>
              <a:t> = </a:t>
            </a:r>
            <a:r>
              <a:rPr lang="es-ES" sz="1100" spc="-50" dirty="0" err="1">
                <a:latin typeface="Trebuchet MS" panose="020B0603020202020204" pitchFamily="34" charset="0"/>
                <a:cs typeface="Trebuchet MS"/>
              </a:rPr>
              <a:t>I∆r</a:t>
            </a:r>
            <a:r>
              <a:rPr lang="es-ES" sz="1100" spc="-50" dirty="0">
                <a:latin typeface="Trebuchet MS" panose="020B0603020202020204" pitchFamily="34" charset="0"/>
                <a:cs typeface="Trebuchet MS"/>
              </a:rPr>
              <a:t> (corriente residual nominal)</a:t>
            </a:r>
          </a:p>
          <a:p>
            <a:pPr marL="228600" indent="-228600">
              <a:lnSpc>
                <a:spcPct val="100000"/>
              </a:lnSpc>
              <a:buFont typeface="+mj-lt"/>
              <a:buAutoNum type="arabicPeriod"/>
            </a:pPr>
            <a:r>
              <a:rPr lang="es-ES" sz="1100" b="1" spc="-50" dirty="0">
                <a:latin typeface="Trebuchet MS" panose="020B0603020202020204" pitchFamily="34" charset="0"/>
                <a:cs typeface="Trebuchet MS"/>
              </a:rPr>
              <a:t>Corriente de cortocircuito unipolar: Ik''1 , a 80 °C</a:t>
            </a:r>
          </a:p>
          <a:p>
            <a:pPr marL="228600" indent="-228600">
              <a:lnSpc>
                <a:spcPct val="100000"/>
              </a:lnSpc>
              <a:buFont typeface="+mj-lt"/>
              <a:buAutoNum type="arabicPeriod"/>
            </a:pPr>
            <a:r>
              <a:rPr lang="es-ES" sz="1100" b="1" spc="-50" dirty="0">
                <a:latin typeface="Trebuchet MS" panose="020B0603020202020204" pitchFamily="34" charset="0"/>
                <a:cs typeface="Trebuchet MS"/>
              </a:rPr>
              <a:t>Coordinación de la limitación de longitud</a:t>
            </a:r>
          </a:p>
          <a:p>
            <a:pPr marL="228600" indent="-228600">
              <a:lnSpc>
                <a:spcPct val="100000"/>
              </a:lnSpc>
              <a:buFont typeface="+mj-lt"/>
              <a:buAutoNum type="arabicPeriod"/>
            </a:pPr>
            <a:r>
              <a:rPr lang="es-ES" sz="1100" b="1" spc="-50" dirty="0">
                <a:latin typeface="Trebuchet MS" panose="020B0603020202020204" pitchFamily="34" charset="0"/>
                <a:cs typeface="Trebuchet MS"/>
              </a:rPr>
              <a:t>Capacidad de </a:t>
            </a:r>
            <a:r>
              <a:rPr lang="es-ES" sz="1100" b="1" spc="-50" dirty="0" smtClean="0">
                <a:latin typeface="Trebuchet MS" panose="020B0603020202020204" pitchFamily="34" charset="0"/>
                <a:cs typeface="Trebuchet MS"/>
              </a:rPr>
              <a:t>apertura </a:t>
            </a:r>
            <a:r>
              <a:rPr lang="es-ES" sz="1100" b="1" spc="-50" dirty="0">
                <a:latin typeface="Trebuchet MS" panose="020B0603020202020204" pitchFamily="34" charset="0"/>
                <a:cs typeface="Trebuchet MS"/>
              </a:rPr>
              <a:t>del dispositivo de protección Ik''3</a:t>
            </a:r>
          </a:p>
          <a:p>
            <a:pPr>
              <a:lnSpc>
                <a:spcPct val="100000"/>
              </a:lnSpc>
            </a:pPr>
            <a:r>
              <a:rPr lang="es-ES" sz="1100" spc="-50" dirty="0">
                <a:latin typeface="Trebuchet MS" panose="020B0603020202020204" pitchFamily="34" charset="0"/>
                <a:cs typeface="Trebuchet MS"/>
              </a:rPr>
              <a:t>Para el cálculo de la longitud máxima de la línea, primero es necesario calcular la corriente de cortocircuito unipolar más pequeña de acuerdo con IEC 60 364, Suplemento 5 (Figura 13.1).</a:t>
            </a:r>
          </a:p>
          <a:p>
            <a:pPr>
              <a:lnSpc>
                <a:spcPct val="100000"/>
              </a:lnSpc>
            </a:pPr>
            <a:endParaRPr lang="es-ES" sz="1100" spc="-50" dirty="0">
              <a:latin typeface="Trebuchet MS" panose="020B0603020202020204" pitchFamily="34" charset="0"/>
              <a:cs typeface="Trebuchet MS"/>
            </a:endParaRPr>
          </a:p>
        </p:txBody>
      </p:sp>
      <p:sp>
        <p:nvSpPr>
          <p:cNvPr id="39" name="Rectángulo 38"/>
          <p:cNvSpPr/>
          <p:nvPr/>
        </p:nvSpPr>
        <p:spPr>
          <a:xfrm>
            <a:off x="5934478" y="2209428"/>
            <a:ext cx="1879041" cy="261610"/>
          </a:xfrm>
          <a:prstGeom prst="rect">
            <a:avLst/>
          </a:prstGeom>
        </p:spPr>
        <p:txBody>
          <a:bodyPr wrap="none">
            <a:spAutoFit/>
          </a:bodyPr>
          <a:lstStyle/>
          <a:p>
            <a:pPr algn="ctr">
              <a:lnSpc>
                <a:spcPct val="100000"/>
              </a:lnSpc>
            </a:pPr>
            <a:r>
              <a:rPr lang="es-ES" sz="1100" b="1" spc="-50" dirty="0">
                <a:latin typeface="Trebuchet MS" panose="020B0603020202020204" pitchFamily="34" charset="0"/>
                <a:cs typeface="Trebuchet MS"/>
              </a:rPr>
              <a:t>Figura 13.1 Esquema de red</a:t>
            </a:r>
            <a:endParaRPr lang="es-ES" sz="1100" b="1" dirty="0">
              <a:latin typeface="Arial MT"/>
              <a:cs typeface="Arial MT"/>
            </a:endParaRPr>
          </a:p>
        </p:txBody>
      </p:sp>
      <p:pic>
        <p:nvPicPr>
          <p:cNvPr id="40" name="Imagen 39"/>
          <p:cNvPicPr>
            <a:picLocks noChangeAspect="1"/>
          </p:cNvPicPr>
          <p:nvPr/>
        </p:nvPicPr>
        <p:blipFill>
          <a:blip r:embed="rId2"/>
          <a:stretch>
            <a:fillRect/>
          </a:stretch>
        </p:blipFill>
        <p:spPr>
          <a:xfrm>
            <a:off x="4788024" y="337220"/>
            <a:ext cx="4171950" cy="1590675"/>
          </a:xfrm>
          <a:prstGeom prst="rect">
            <a:avLst/>
          </a:prstGeom>
        </p:spPr>
      </p:pic>
      <p:pic>
        <p:nvPicPr>
          <p:cNvPr id="41" name="Imagen 40"/>
          <p:cNvPicPr>
            <a:picLocks noChangeAspect="1"/>
          </p:cNvPicPr>
          <p:nvPr/>
        </p:nvPicPr>
        <p:blipFill>
          <a:blip r:embed="rId3"/>
          <a:stretch>
            <a:fillRect/>
          </a:stretch>
        </p:blipFill>
        <p:spPr>
          <a:xfrm>
            <a:off x="4644008" y="2533496"/>
            <a:ext cx="4263577" cy="540028"/>
          </a:xfrm>
          <a:prstGeom prst="rect">
            <a:avLst/>
          </a:prstGeom>
        </p:spPr>
      </p:pic>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251520" y="193204"/>
            <a:ext cx="4248472" cy="5596404"/>
          </a:xfrm>
          <a:prstGeom prst="rect">
            <a:avLst/>
          </a:prstGeom>
        </p:spPr>
        <p:txBody>
          <a:bodyPr vert="horz" wrap="square" lIns="0" tIns="15240" rIns="0" bIns="0" rtlCol="0">
            <a:spAutoFit/>
          </a:bodyPr>
          <a:lstStyle/>
          <a:p>
            <a:pPr>
              <a:spcBef>
                <a:spcPts val="120"/>
              </a:spcBef>
            </a:pPr>
            <a:r>
              <a:rPr lang="es-ES" sz="1100" spc="-35" dirty="0">
                <a:latin typeface="Trebuchet MS" panose="020B0603020202020204" pitchFamily="34" charset="0"/>
                <a:cs typeface="Arial MT"/>
              </a:rPr>
              <a:t>La impedancia de fuente Zn de la red de fuente (red de alimentación de alimentación, transformador y cable de alimentación) viene dada por</a:t>
            </a:r>
            <a:r>
              <a:rPr lang="es-ES" sz="1100" spc="-35" dirty="0" smtClean="0">
                <a:latin typeface="Trebuchet MS" panose="020B0603020202020204" pitchFamily="34" charset="0"/>
                <a:cs typeface="Arial MT"/>
              </a:rPr>
              <a:t>:</a:t>
            </a:r>
          </a:p>
          <a:p>
            <a:pPr>
              <a:spcBef>
                <a:spcPts val="120"/>
              </a:spcBef>
            </a:pPr>
            <a:endParaRPr lang="es-ES" sz="1100" spc="-35" dirty="0">
              <a:latin typeface="Trebuchet MS" panose="020B0603020202020204" pitchFamily="34" charset="0"/>
              <a:cs typeface="Arial MT"/>
            </a:endParaRPr>
          </a:p>
          <a:p>
            <a:pPr>
              <a:spcBef>
                <a:spcPts val="120"/>
              </a:spcBef>
            </a:pPr>
            <a:r>
              <a:rPr lang="es-ES" sz="1100" spc="-35" dirty="0" smtClean="0">
                <a:latin typeface="Trebuchet MS" panose="020B0603020202020204" pitchFamily="34" charset="0"/>
                <a:cs typeface="Arial MT"/>
              </a:rPr>
              <a:t>La </a:t>
            </a:r>
            <a:r>
              <a:rPr lang="es-ES" sz="1100" spc="-35" dirty="0">
                <a:latin typeface="Trebuchet MS" panose="020B0603020202020204" pitchFamily="34" charset="0"/>
                <a:cs typeface="Arial MT"/>
              </a:rPr>
              <a:t>resistencia en el sistema de secuencia positiva de la red fuente es:</a:t>
            </a:r>
          </a:p>
          <a:p>
            <a:pPr>
              <a:spcBef>
                <a:spcPts val="120"/>
              </a:spcBef>
            </a:pPr>
            <a:endParaRPr lang="es-ES" sz="1100" spc="-35" dirty="0">
              <a:latin typeface="Trebuchet MS" panose="020B0603020202020204" pitchFamily="34" charset="0"/>
              <a:cs typeface="Arial MT"/>
            </a:endParaRPr>
          </a:p>
          <a:p>
            <a:pPr>
              <a:spcBef>
                <a:spcPts val="120"/>
              </a:spcBef>
            </a:pPr>
            <a:r>
              <a:rPr lang="es-ES" sz="1100" b="1" spc="-35" dirty="0">
                <a:latin typeface="Trebuchet MS" panose="020B0603020202020204" pitchFamily="34" charset="0"/>
                <a:cs typeface="Arial MT"/>
              </a:rPr>
              <a:t>RN = RQ + </a:t>
            </a:r>
            <a:r>
              <a:rPr lang="es-ES" sz="1100" b="1" spc="-35" dirty="0" smtClean="0">
                <a:latin typeface="Trebuchet MS" panose="020B0603020202020204" pitchFamily="34" charset="0"/>
                <a:cs typeface="Arial MT"/>
              </a:rPr>
              <a:t>RT </a:t>
            </a:r>
            <a:r>
              <a:rPr lang="es-ES" sz="1100" b="1" spc="-35" dirty="0">
                <a:latin typeface="Trebuchet MS" panose="020B0603020202020204" pitchFamily="34" charset="0"/>
                <a:cs typeface="Arial MT"/>
              </a:rPr>
              <a:t>+ RLN</a:t>
            </a:r>
          </a:p>
          <a:p>
            <a:pPr>
              <a:spcBef>
                <a:spcPts val="120"/>
              </a:spcBef>
            </a:pPr>
            <a:r>
              <a:rPr lang="es-ES" sz="1100" spc="-35" dirty="0">
                <a:latin typeface="Trebuchet MS" panose="020B0603020202020204" pitchFamily="34" charset="0"/>
                <a:cs typeface="Arial MT"/>
              </a:rPr>
              <a:t>La resistencia en el sistema de secuencia cero de la red fuente es:</a:t>
            </a:r>
          </a:p>
          <a:p>
            <a:pPr>
              <a:spcBef>
                <a:spcPts val="120"/>
              </a:spcBef>
            </a:pPr>
            <a:endParaRPr lang="es-ES" sz="1100" spc="-35" dirty="0">
              <a:latin typeface="Trebuchet MS" panose="020B0603020202020204" pitchFamily="34" charset="0"/>
              <a:cs typeface="Arial MT"/>
            </a:endParaRPr>
          </a:p>
          <a:p>
            <a:pPr>
              <a:spcBef>
                <a:spcPts val="120"/>
              </a:spcBef>
            </a:pPr>
            <a:r>
              <a:rPr lang="es-ES" sz="1100" b="1" spc="-35" dirty="0">
                <a:latin typeface="Trebuchet MS" panose="020B0603020202020204" pitchFamily="34" charset="0"/>
                <a:cs typeface="Arial MT"/>
              </a:rPr>
              <a:t>R0N = </a:t>
            </a:r>
            <a:r>
              <a:rPr lang="es-ES" sz="1100" b="1" spc="-35" dirty="0" smtClean="0">
                <a:latin typeface="Trebuchet MS" panose="020B0603020202020204" pitchFamily="34" charset="0"/>
                <a:cs typeface="Arial MT"/>
              </a:rPr>
              <a:t>R0T </a:t>
            </a:r>
            <a:r>
              <a:rPr lang="es-ES" sz="1100" b="1" spc="-35" dirty="0">
                <a:latin typeface="Trebuchet MS" panose="020B0603020202020204" pitchFamily="34" charset="0"/>
                <a:cs typeface="Arial MT"/>
              </a:rPr>
              <a:t>+ R0LN</a:t>
            </a:r>
          </a:p>
          <a:p>
            <a:pPr>
              <a:spcBef>
                <a:spcPts val="120"/>
              </a:spcBef>
            </a:pPr>
            <a:r>
              <a:rPr lang="es-ES" sz="1100" spc="-35" dirty="0">
                <a:latin typeface="Trebuchet MS" panose="020B0603020202020204" pitchFamily="34" charset="0"/>
                <a:cs typeface="Arial MT"/>
              </a:rPr>
              <a:t>La reactancia en el sistema de secuencia positiva de la red fuente es</a:t>
            </a:r>
          </a:p>
          <a:p>
            <a:pPr>
              <a:spcBef>
                <a:spcPts val="120"/>
              </a:spcBef>
            </a:pPr>
            <a:endParaRPr lang="es-ES" sz="1100" spc="-35" dirty="0">
              <a:latin typeface="Trebuchet MS" panose="020B0603020202020204" pitchFamily="34" charset="0"/>
              <a:cs typeface="Arial MT"/>
            </a:endParaRPr>
          </a:p>
          <a:p>
            <a:pPr>
              <a:spcBef>
                <a:spcPts val="120"/>
              </a:spcBef>
            </a:pPr>
            <a:r>
              <a:rPr lang="es-ES" sz="1100" b="1" spc="-35" dirty="0">
                <a:latin typeface="Trebuchet MS" panose="020B0603020202020204" pitchFamily="34" charset="0"/>
                <a:cs typeface="Arial MT"/>
              </a:rPr>
              <a:t>XN = XQ + </a:t>
            </a:r>
            <a:r>
              <a:rPr lang="es-ES" sz="1100" b="1" spc="-35" dirty="0" smtClean="0">
                <a:latin typeface="Trebuchet MS" panose="020B0603020202020204" pitchFamily="34" charset="0"/>
                <a:cs typeface="Arial MT"/>
              </a:rPr>
              <a:t>XT </a:t>
            </a:r>
            <a:r>
              <a:rPr lang="es-ES" sz="1100" b="1" spc="-35" dirty="0">
                <a:latin typeface="Trebuchet MS" panose="020B0603020202020204" pitchFamily="34" charset="0"/>
                <a:cs typeface="Arial MT"/>
              </a:rPr>
              <a:t>+ XLN</a:t>
            </a:r>
          </a:p>
          <a:p>
            <a:pPr>
              <a:spcBef>
                <a:spcPts val="120"/>
              </a:spcBef>
            </a:pPr>
            <a:r>
              <a:rPr lang="es-ES" sz="1100" spc="-35" dirty="0">
                <a:latin typeface="Trebuchet MS" panose="020B0603020202020204" pitchFamily="34" charset="0"/>
                <a:cs typeface="Arial MT"/>
              </a:rPr>
              <a:t>La reactancia en el sistema de secuencia cero de la red fuente es:</a:t>
            </a:r>
          </a:p>
          <a:p>
            <a:pPr>
              <a:spcBef>
                <a:spcPts val="120"/>
              </a:spcBef>
            </a:pPr>
            <a:endParaRPr lang="es-ES" sz="1100" spc="-35" dirty="0">
              <a:latin typeface="Trebuchet MS" panose="020B0603020202020204" pitchFamily="34" charset="0"/>
              <a:cs typeface="Arial MT"/>
            </a:endParaRPr>
          </a:p>
          <a:p>
            <a:pPr>
              <a:spcBef>
                <a:spcPts val="120"/>
              </a:spcBef>
            </a:pPr>
            <a:r>
              <a:rPr lang="es-ES" sz="1100" b="1" spc="-35" dirty="0">
                <a:latin typeface="Trebuchet MS" panose="020B0603020202020204" pitchFamily="34" charset="0"/>
                <a:cs typeface="Arial MT"/>
              </a:rPr>
              <a:t>X0N = </a:t>
            </a:r>
            <a:r>
              <a:rPr lang="es-ES" sz="1100" b="1" spc="-35" dirty="0" smtClean="0">
                <a:latin typeface="Trebuchet MS" panose="020B0603020202020204" pitchFamily="34" charset="0"/>
                <a:cs typeface="Arial MT"/>
              </a:rPr>
              <a:t>X0T </a:t>
            </a:r>
            <a:r>
              <a:rPr lang="es-ES" sz="1100" b="1" spc="-35" dirty="0">
                <a:latin typeface="Trebuchet MS" panose="020B0603020202020204" pitchFamily="34" charset="0"/>
                <a:cs typeface="Arial MT"/>
              </a:rPr>
              <a:t>+ X0LN</a:t>
            </a:r>
          </a:p>
          <a:p>
            <a:pPr>
              <a:spcBef>
                <a:spcPts val="120"/>
              </a:spcBef>
            </a:pPr>
            <a:r>
              <a:rPr lang="es-ES" sz="1100" spc="-35" dirty="0">
                <a:latin typeface="Trebuchet MS" panose="020B0603020202020204" pitchFamily="34" charset="0"/>
                <a:cs typeface="Arial MT"/>
              </a:rPr>
              <a:t>La resistencia del transformador en el sistema homopolar es:</a:t>
            </a:r>
          </a:p>
          <a:p>
            <a:pPr>
              <a:spcBef>
                <a:spcPts val="120"/>
              </a:spcBef>
            </a:pPr>
            <a:endParaRPr lang="es-ES" sz="1100" spc="-35" dirty="0">
              <a:latin typeface="Trebuchet MS" panose="020B0603020202020204" pitchFamily="34" charset="0"/>
              <a:cs typeface="Arial MT"/>
            </a:endParaRPr>
          </a:p>
          <a:p>
            <a:pPr>
              <a:spcBef>
                <a:spcPts val="120"/>
              </a:spcBef>
            </a:pPr>
            <a:r>
              <a:rPr lang="es-ES" sz="1100" b="1" spc="-35" dirty="0" smtClean="0">
                <a:latin typeface="Trebuchet MS" panose="020B0603020202020204" pitchFamily="34" charset="0"/>
                <a:cs typeface="Arial MT"/>
              </a:rPr>
              <a:t>R0T </a:t>
            </a:r>
            <a:r>
              <a:rPr lang="es-ES" sz="1100" b="1" spc="-35" dirty="0">
                <a:latin typeface="Trebuchet MS" panose="020B0603020202020204" pitchFamily="34" charset="0"/>
                <a:cs typeface="Arial MT"/>
              </a:rPr>
              <a:t>= valor de la tabla · </a:t>
            </a:r>
            <a:r>
              <a:rPr lang="es-ES" sz="1100" b="1" spc="-35" dirty="0" smtClean="0">
                <a:latin typeface="Trebuchet MS" panose="020B0603020202020204" pitchFamily="34" charset="0"/>
                <a:cs typeface="Arial MT"/>
              </a:rPr>
              <a:t>RT</a:t>
            </a:r>
            <a:endParaRPr lang="es-ES" sz="1100" b="1" spc="-35" dirty="0">
              <a:latin typeface="Trebuchet MS" panose="020B0603020202020204" pitchFamily="34" charset="0"/>
              <a:cs typeface="Arial MT"/>
            </a:endParaRPr>
          </a:p>
          <a:p>
            <a:pPr>
              <a:spcBef>
                <a:spcPts val="120"/>
              </a:spcBef>
            </a:pPr>
            <a:r>
              <a:rPr lang="es-ES" sz="1100" spc="-35" dirty="0">
                <a:latin typeface="Trebuchet MS" panose="020B0603020202020204" pitchFamily="34" charset="0"/>
                <a:cs typeface="Arial MT"/>
              </a:rPr>
              <a:t>La reactancia del transformador en el sistema de secuencia cero es:</a:t>
            </a:r>
          </a:p>
          <a:p>
            <a:pPr>
              <a:spcBef>
                <a:spcPts val="120"/>
              </a:spcBef>
            </a:pPr>
            <a:endParaRPr lang="es-ES" sz="1100" spc="-35" dirty="0">
              <a:latin typeface="Trebuchet MS" panose="020B0603020202020204" pitchFamily="34" charset="0"/>
              <a:cs typeface="Arial MT"/>
            </a:endParaRPr>
          </a:p>
          <a:p>
            <a:pPr>
              <a:spcBef>
                <a:spcPts val="120"/>
              </a:spcBef>
            </a:pPr>
            <a:r>
              <a:rPr lang="es-ES" sz="1100" b="1" spc="-35" dirty="0" smtClean="0">
                <a:latin typeface="Trebuchet MS" panose="020B0603020202020204" pitchFamily="34" charset="0"/>
                <a:cs typeface="Arial MT"/>
              </a:rPr>
              <a:t>X0T </a:t>
            </a:r>
            <a:r>
              <a:rPr lang="es-ES" sz="1100" b="1" spc="-35" dirty="0">
                <a:latin typeface="Trebuchet MS" panose="020B0603020202020204" pitchFamily="34" charset="0"/>
                <a:cs typeface="Arial MT"/>
              </a:rPr>
              <a:t>= valor de la tabla · </a:t>
            </a:r>
            <a:r>
              <a:rPr lang="es-ES" sz="1100" b="1" spc="-35" dirty="0" smtClean="0">
                <a:latin typeface="Trebuchet MS" panose="020B0603020202020204" pitchFamily="34" charset="0"/>
                <a:cs typeface="Arial MT"/>
              </a:rPr>
              <a:t>XT</a:t>
            </a:r>
            <a:endParaRPr lang="es-ES" sz="1100" b="1" spc="-35" dirty="0">
              <a:latin typeface="Trebuchet MS" panose="020B0603020202020204" pitchFamily="34" charset="0"/>
              <a:cs typeface="Arial MT"/>
            </a:endParaRPr>
          </a:p>
          <a:p>
            <a:pPr>
              <a:spcBef>
                <a:spcPts val="120"/>
              </a:spcBef>
            </a:pPr>
            <a:r>
              <a:rPr lang="es-ES" sz="1100" spc="-35" dirty="0">
                <a:latin typeface="Trebuchet MS" panose="020B0603020202020204" pitchFamily="34" charset="0"/>
                <a:cs typeface="Arial MT"/>
              </a:rPr>
              <a:t>La resistencia en el sistema homopolar del cable alimentador es:</a:t>
            </a:r>
          </a:p>
          <a:p>
            <a:pPr>
              <a:spcBef>
                <a:spcPts val="120"/>
              </a:spcBef>
            </a:pPr>
            <a:endParaRPr lang="es-ES" sz="1100" spc="-35" dirty="0">
              <a:latin typeface="Trebuchet MS" panose="020B0603020202020204" pitchFamily="34" charset="0"/>
              <a:cs typeface="Arial MT"/>
            </a:endParaRPr>
          </a:p>
          <a:p>
            <a:pPr>
              <a:spcBef>
                <a:spcPts val="120"/>
              </a:spcBef>
            </a:pPr>
            <a:r>
              <a:rPr lang="es-ES" sz="1100" b="1" spc="-35" dirty="0">
                <a:latin typeface="Trebuchet MS" panose="020B0603020202020204" pitchFamily="34" charset="0"/>
                <a:cs typeface="Arial MT"/>
              </a:rPr>
              <a:t>R0LN = valor de tabla · RL</a:t>
            </a:r>
          </a:p>
          <a:p>
            <a:pPr>
              <a:spcBef>
                <a:spcPts val="120"/>
              </a:spcBef>
            </a:pPr>
            <a:r>
              <a:rPr lang="es-ES" sz="1100" spc="-35" dirty="0">
                <a:latin typeface="Trebuchet MS" panose="020B0603020202020204" pitchFamily="34" charset="0"/>
                <a:cs typeface="Arial MT"/>
              </a:rPr>
              <a:t>La reactancia en el sistema de secuencia cero del cable de alimentación es:</a:t>
            </a:r>
          </a:p>
          <a:p>
            <a:pPr>
              <a:spcBef>
                <a:spcPts val="120"/>
              </a:spcBef>
            </a:pPr>
            <a:r>
              <a:rPr lang="es-ES" sz="1100" b="1" spc="-35" dirty="0" smtClean="0">
                <a:latin typeface="Trebuchet MS" panose="020B0603020202020204" pitchFamily="34" charset="0"/>
                <a:cs typeface="Arial MT"/>
              </a:rPr>
              <a:t>X0LN </a:t>
            </a:r>
            <a:r>
              <a:rPr lang="es-ES" sz="1100" b="1" spc="-35" dirty="0">
                <a:latin typeface="Trebuchet MS" panose="020B0603020202020204" pitchFamily="34" charset="0"/>
                <a:cs typeface="Arial MT"/>
              </a:rPr>
              <a:t>= valor de tabla · XL</a:t>
            </a:r>
          </a:p>
          <a:p>
            <a:pPr>
              <a:spcBef>
                <a:spcPts val="120"/>
              </a:spcBef>
            </a:pPr>
            <a:r>
              <a:rPr lang="es-ES" sz="1100" spc="-35" dirty="0">
                <a:latin typeface="Trebuchet MS" panose="020B0603020202020204" pitchFamily="34" charset="0"/>
                <a:cs typeface="Arial MT"/>
              </a:rPr>
              <a:t>Para cables y líneas con secciones reducidas de PEN o conductor de protección:</a:t>
            </a:r>
          </a:p>
          <a:p>
            <a:pPr>
              <a:spcBef>
                <a:spcPts val="120"/>
              </a:spcBef>
            </a:pPr>
            <a:endParaRPr lang="es-ES" sz="1100" spc="-35" dirty="0">
              <a:latin typeface="Trebuchet MS" panose="020B0603020202020204" pitchFamily="34" charset="0"/>
              <a:cs typeface="Arial MT"/>
            </a:endParaRPr>
          </a:p>
        </p:txBody>
      </p:sp>
      <p:pic>
        <p:nvPicPr>
          <p:cNvPr id="26" name="Imagen 25"/>
          <p:cNvPicPr>
            <a:picLocks noChangeAspect="1"/>
          </p:cNvPicPr>
          <p:nvPr/>
        </p:nvPicPr>
        <p:blipFill>
          <a:blip r:embed="rId2"/>
          <a:stretch>
            <a:fillRect/>
          </a:stretch>
        </p:blipFill>
        <p:spPr>
          <a:xfrm>
            <a:off x="683568" y="553244"/>
            <a:ext cx="3600400" cy="360040"/>
          </a:xfrm>
          <a:prstGeom prst="rect">
            <a:avLst/>
          </a:prstGeom>
        </p:spPr>
      </p:pic>
      <p:sp>
        <p:nvSpPr>
          <p:cNvPr id="27" name="Rectángulo 26"/>
          <p:cNvSpPr/>
          <p:nvPr/>
        </p:nvSpPr>
        <p:spPr>
          <a:xfrm>
            <a:off x="4497928" y="193204"/>
            <a:ext cx="4572000" cy="2044149"/>
          </a:xfrm>
          <a:prstGeom prst="rect">
            <a:avLst/>
          </a:prstGeom>
        </p:spPr>
        <p:txBody>
          <a:bodyPr>
            <a:spAutoFit/>
          </a:bodyPr>
          <a:lstStyle/>
          <a:p>
            <a:pPr algn="just">
              <a:spcBef>
                <a:spcPts val="120"/>
              </a:spcBef>
            </a:pPr>
            <a:r>
              <a:rPr lang="es-ES" sz="1100" spc="-35" dirty="0">
                <a:latin typeface="Trebuchet MS" panose="020B0603020202020204" pitchFamily="34" charset="0"/>
                <a:cs typeface="Arial MT"/>
              </a:rPr>
              <a:t>Aquí se deben tener en cuenta las siguientes condiciones:</a:t>
            </a:r>
          </a:p>
          <a:p>
            <a:pPr algn="just">
              <a:spcBef>
                <a:spcPts val="120"/>
              </a:spcBef>
            </a:pPr>
            <a:endParaRPr lang="es-ES" sz="1100" spc="-35" dirty="0">
              <a:latin typeface="Trebuchet MS" panose="020B0603020202020204" pitchFamily="34" charset="0"/>
              <a:cs typeface="Arial MT"/>
            </a:endParaRPr>
          </a:p>
          <a:p>
            <a:pPr marL="171450" indent="-171450" algn="just">
              <a:spcBef>
                <a:spcPts val="120"/>
              </a:spcBef>
              <a:buFont typeface="Wingdings" panose="05000000000000000000" pitchFamily="2" charset="2"/>
              <a:buChar char="q"/>
            </a:pPr>
            <a:r>
              <a:rPr lang="es-ES" sz="1100" spc="-35" dirty="0">
                <a:latin typeface="Trebuchet MS" panose="020B0603020202020204" pitchFamily="34" charset="0"/>
                <a:cs typeface="Arial MT"/>
              </a:rPr>
              <a:t>El factor ›min = 0.95 se toma de la Tabla 12.1.</a:t>
            </a:r>
          </a:p>
          <a:p>
            <a:pPr marL="171450" indent="-171450" algn="just">
              <a:spcBef>
                <a:spcPts val="120"/>
              </a:spcBef>
              <a:buFont typeface="Wingdings" panose="05000000000000000000" pitchFamily="2" charset="2"/>
              <a:buChar char="q"/>
            </a:pPr>
            <a:r>
              <a:rPr lang="es-ES" sz="1100" spc="-35" dirty="0" smtClean="0">
                <a:latin typeface="Trebuchet MS" panose="020B0603020202020204" pitchFamily="34" charset="0"/>
                <a:cs typeface="Arial MT"/>
              </a:rPr>
              <a:t>Se desprecian los motores.</a:t>
            </a:r>
            <a:endParaRPr lang="es-ES" sz="1100" spc="-35" dirty="0">
              <a:latin typeface="Trebuchet MS" panose="020B0603020202020204" pitchFamily="34" charset="0"/>
              <a:cs typeface="Arial MT"/>
            </a:endParaRPr>
          </a:p>
          <a:p>
            <a:pPr marL="171450" indent="-171450" algn="just">
              <a:spcBef>
                <a:spcPts val="120"/>
              </a:spcBef>
              <a:buFont typeface="Wingdings" panose="05000000000000000000" pitchFamily="2" charset="2"/>
              <a:buChar char="q"/>
            </a:pPr>
            <a:r>
              <a:rPr lang="es-ES" sz="1100" spc="-35" dirty="0">
                <a:latin typeface="Trebuchet MS" panose="020B0603020202020204" pitchFamily="34" charset="0"/>
                <a:cs typeface="Arial MT"/>
              </a:rPr>
              <a:t>Se utilizan las resistencias efectivas de las líneas a 80 °C.</a:t>
            </a:r>
          </a:p>
          <a:p>
            <a:pPr marL="171450" indent="-171450" algn="just">
              <a:spcBef>
                <a:spcPts val="120"/>
              </a:spcBef>
              <a:buFont typeface="Wingdings" panose="05000000000000000000" pitchFamily="2" charset="2"/>
              <a:buChar char="q"/>
            </a:pPr>
            <a:r>
              <a:rPr lang="es-ES" sz="1100" spc="-35" dirty="0">
                <a:latin typeface="Trebuchet MS" panose="020B0603020202020204" pitchFamily="34" charset="0"/>
                <a:cs typeface="Arial MT"/>
              </a:rPr>
              <a:t>El diseño de la red se elige de modo que </a:t>
            </a:r>
            <a:r>
              <a:rPr lang="es-ES" sz="1100" spc="-35" dirty="0" smtClean="0">
                <a:latin typeface="Trebuchet MS" panose="020B0603020202020204" pitchFamily="34" charset="0"/>
                <a:cs typeface="Arial MT"/>
              </a:rPr>
              <a:t>circule </a:t>
            </a:r>
            <a:r>
              <a:rPr lang="es-ES" sz="1100" spc="-35" dirty="0">
                <a:latin typeface="Trebuchet MS" panose="020B0603020202020204" pitchFamily="34" charset="0"/>
                <a:cs typeface="Arial MT"/>
              </a:rPr>
              <a:t>la corriente de cortocircuito más pequeña.</a:t>
            </a:r>
          </a:p>
          <a:p>
            <a:pPr algn="just">
              <a:spcBef>
                <a:spcPts val="120"/>
              </a:spcBef>
            </a:pPr>
            <a:endParaRPr lang="es-ES" sz="1100" spc="-35" dirty="0">
              <a:latin typeface="Trebuchet MS" panose="020B0603020202020204" pitchFamily="34" charset="0"/>
              <a:cs typeface="Arial MT"/>
            </a:endParaRPr>
          </a:p>
          <a:p>
            <a:pPr algn="just">
              <a:spcBef>
                <a:spcPts val="120"/>
              </a:spcBef>
            </a:pPr>
            <a:r>
              <a:rPr lang="es-ES" sz="1100" spc="-35" dirty="0">
                <a:latin typeface="Trebuchet MS" panose="020B0603020202020204" pitchFamily="34" charset="0"/>
                <a:cs typeface="Arial MT"/>
              </a:rPr>
              <a:t>En la práctica, la corriente de cortocircuito unipolar más pequeña se calcula con un método simplificado. El error de cálculo puede llegar al 20 %:</a:t>
            </a:r>
            <a:endParaRPr lang="es-ES" sz="1100" dirty="0">
              <a:latin typeface="Arial MT"/>
              <a:cs typeface="Arial MT"/>
            </a:endParaRPr>
          </a:p>
        </p:txBody>
      </p:sp>
      <p:pic>
        <p:nvPicPr>
          <p:cNvPr id="28" name="Imagen 27"/>
          <p:cNvPicPr>
            <a:picLocks noChangeAspect="1"/>
          </p:cNvPicPr>
          <p:nvPr/>
        </p:nvPicPr>
        <p:blipFill>
          <a:blip r:embed="rId3"/>
          <a:stretch>
            <a:fillRect/>
          </a:stretch>
        </p:blipFill>
        <p:spPr>
          <a:xfrm>
            <a:off x="4510360" y="2137420"/>
            <a:ext cx="4166096" cy="3312367"/>
          </a:xfrm>
          <a:prstGeom prst="rect">
            <a:avLst/>
          </a:prstGeom>
        </p:spPr>
      </p:pic>
    </p:spTree>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251520" y="265212"/>
            <a:ext cx="4320480" cy="4961615"/>
          </a:xfrm>
          <a:prstGeom prst="rect">
            <a:avLst/>
          </a:prstGeom>
        </p:spPr>
        <p:txBody>
          <a:bodyPr vert="horz" wrap="square" lIns="0" tIns="21590" rIns="0" bIns="0" rtlCol="0">
            <a:spAutoFit/>
          </a:bodyPr>
          <a:lstStyle/>
          <a:p>
            <a:pPr marL="50165" algn="just">
              <a:lnSpc>
                <a:spcPct val="100000"/>
              </a:lnSpc>
              <a:spcBef>
                <a:spcPts val="170"/>
              </a:spcBef>
            </a:pPr>
            <a:r>
              <a:rPr lang="es-ES" sz="1100" b="1" spc="-50" dirty="0" smtClean="0">
                <a:latin typeface="Trebuchet MS" panose="020B0603020202020204" pitchFamily="34" charset="0"/>
                <a:cs typeface="Trebuchet MS"/>
              </a:rPr>
              <a:t>13.1.6   Resumen </a:t>
            </a:r>
            <a:r>
              <a:rPr lang="es-ES" sz="1100" b="1" spc="-50" dirty="0">
                <a:latin typeface="Trebuchet MS" panose="020B0603020202020204" pitchFamily="34" charset="0"/>
                <a:cs typeface="Trebuchet MS"/>
              </a:rPr>
              <a:t>de parámetros característicos</a:t>
            </a:r>
          </a:p>
          <a:p>
            <a:pPr marL="50165" algn="just">
              <a:lnSpc>
                <a:spcPct val="100000"/>
              </a:lnSpc>
              <a:spcBef>
                <a:spcPts val="170"/>
              </a:spcBef>
            </a:pPr>
            <a:endParaRPr lang="es-ES" sz="1100" spc="-50" dirty="0">
              <a:latin typeface="Trebuchet MS" panose="020B0603020202020204" pitchFamily="34" charset="0"/>
              <a:cs typeface="Trebuchet MS"/>
            </a:endParaRPr>
          </a:p>
          <a:p>
            <a:pPr marL="735965" lvl="1" indent="-228600" algn="just">
              <a:spcBef>
                <a:spcPts val="170"/>
              </a:spcBef>
              <a:buFont typeface="+mj-lt"/>
              <a:buAutoNum type="arabicPeriod"/>
            </a:pPr>
            <a:r>
              <a:rPr lang="es-ES" sz="1100" b="1" spc="-50" dirty="0">
                <a:latin typeface="Trebuchet MS" panose="020B0603020202020204" pitchFamily="34" charset="0"/>
                <a:cs typeface="Trebuchet MS"/>
              </a:rPr>
              <a:t>Sección transversal de la línea</a:t>
            </a:r>
          </a:p>
          <a:p>
            <a:pPr marL="735965" lvl="1" indent="-228600" algn="just">
              <a:spcBef>
                <a:spcPts val="170"/>
              </a:spcBef>
              <a:buFont typeface="+mj-lt"/>
              <a:buAutoNum type="arabicPeriod"/>
            </a:pPr>
            <a:r>
              <a:rPr lang="es-ES" sz="1100" b="1" spc="-50" dirty="0">
                <a:latin typeface="Trebuchet MS" panose="020B0603020202020204" pitchFamily="34" charset="0"/>
                <a:cs typeface="Trebuchet MS"/>
              </a:rPr>
              <a:t>Aislamiento y tipo de cable o línea</a:t>
            </a:r>
          </a:p>
          <a:p>
            <a:pPr marL="735965" lvl="1" indent="-228600" algn="just">
              <a:spcBef>
                <a:spcPts val="170"/>
              </a:spcBef>
              <a:buFont typeface="+mj-lt"/>
              <a:buAutoNum type="arabicPeriod"/>
            </a:pPr>
            <a:r>
              <a:rPr lang="es-ES" sz="1100" b="1" spc="-50" dirty="0">
                <a:latin typeface="Trebuchet MS" panose="020B0603020202020204" pitchFamily="34" charset="0"/>
                <a:cs typeface="Trebuchet MS"/>
              </a:rPr>
              <a:t>Dispositivo de protección contra </a:t>
            </a:r>
            <a:r>
              <a:rPr lang="es-ES" sz="1100" b="1" spc="-50" dirty="0" err="1">
                <a:latin typeface="Trebuchet MS" panose="020B0603020202020204" pitchFamily="34" charset="0"/>
                <a:cs typeface="Trebuchet MS"/>
              </a:rPr>
              <a:t>sobrecorriente</a:t>
            </a:r>
            <a:endParaRPr lang="es-ES" sz="1100" b="1" spc="-50" dirty="0">
              <a:latin typeface="Trebuchet MS" panose="020B0603020202020204" pitchFamily="34" charset="0"/>
              <a:cs typeface="Trebuchet MS"/>
            </a:endParaRPr>
          </a:p>
          <a:p>
            <a:pPr marL="735965" lvl="1" indent="-228600" algn="just">
              <a:spcBef>
                <a:spcPts val="170"/>
              </a:spcBef>
              <a:buFont typeface="+mj-lt"/>
              <a:buAutoNum type="arabicPeriod"/>
            </a:pPr>
            <a:r>
              <a:rPr lang="es-ES" sz="1100" b="1" spc="-50" dirty="0">
                <a:latin typeface="Trebuchet MS" panose="020B0603020202020204" pitchFamily="34" charset="0"/>
                <a:cs typeface="Trebuchet MS"/>
              </a:rPr>
              <a:t>Ajuste de corriente o corriente nominal</a:t>
            </a:r>
          </a:p>
          <a:p>
            <a:pPr marL="735965" lvl="1" indent="-228600" algn="just">
              <a:spcBef>
                <a:spcPts val="170"/>
              </a:spcBef>
              <a:buFont typeface="+mj-lt"/>
              <a:buAutoNum type="arabicPeriod"/>
            </a:pPr>
            <a:r>
              <a:rPr lang="es-ES" sz="1100" b="1" spc="-50" dirty="0">
                <a:latin typeface="Trebuchet MS" panose="020B0603020202020204" pitchFamily="34" charset="0"/>
                <a:cs typeface="Trebuchet MS"/>
              </a:rPr>
              <a:t>Tiempo límite para la protección contra golpes</a:t>
            </a:r>
          </a:p>
          <a:p>
            <a:pPr marL="735965" lvl="1" indent="-228600" algn="just">
              <a:spcBef>
                <a:spcPts val="170"/>
              </a:spcBef>
              <a:buFont typeface="+mj-lt"/>
              <a:buAutoNum type="arabicPeriod"/>
            </a:pPr>
            <a:r>
              <a:rPr lang="es-ES" sz="1100" b="1" spc="-50" dirty="0" smtClean="0">
                <a:latin typeface="Trebuchet MS" panose="020B0603020202020204" pitchFamily="34" charset="0"/>
                <a:cs typeface="Trebuchet MS"/>
              </a:rPr>
              <a:t>Impedancia </a:t>
            </a:r>
            <a:r>
              <a:rPr lang="es-ES" sz="1100" b="1" spc="-50" dirty="0">
                <a:latin typeface="Trebuchet MS" panose="020B0603020202020204" pitchFamily="34" charset="0"/>
                <a:cs typeface="Trebuchet MS"/>
              </a:rPr>
              <a:t>de fuente</a:t>
            </a:r>
          </a:p>
          <a:p>
            <a:pPr marL="735965" lvl="1" indent="-228600" algn="just">
              <a:spcBef>
                <a:spcPts val="170"/>
              </a:spcBef>
              <a:buFont typeface="+mj-lt"/>
              <a:buAutoNum type="arabicPeriod"/>
            </a:pPr>
            <a:r>
              <a:rPr lang="es-ES" sz="1100" b="1" spc="-50" dirty="0">
                <a:latin typeface="Trebuchet MS" panose="020B0603020202020204" pitchFamily="34" charset="0"/>
                <a:cs typeface="Trebuchet MS"/>
              </a:rPr>
              <a:t>Limitación de caída de voltaje</a:t>
            </a:r>
          </a:p>
          <a:p>
            <a:pPr marL="735965" lvl="1" indent="-228600" algn="just">
              <a:spcBef>
                <a:spcPts val="170"/>
              </a:spcBef>
              <a:buFont typeface="+mj-lt"/>
              <a:buAutoNum type="arabicPeriod"/>
            </a:pPr>
            <a:r>
              <a:rPr lang="es-ES" sz="1100" b="1" spc="-50" dirty="0">
                <a:latin typeface="Trebuchet MS" panose="020B0603020202020204" pitchFamily="34" charset="0"/>
                <a:cs typeface="Trebuchet MS"/>
              </a:rPr>
              <a:t>Protección contra descargas indirectas en sistemas TN, TT e </a:t>
            </a:r>
            <a:r>
              <a:rPr lang="es-ES" sz="1100" b="1" spc="-50" dirty="0" smtClean="0">
                <a:latin typeface="Trebuchet MS" panose="020B0603020202020204" pitchFamily="34" charset="0"/>
                <a:cs typeface="Trebuchet MS"/>
              </a:rPr>
              <a:t>IT</a:t>
            </a:r>
          </a:p>
          <a:p>
            <a:pPr marL="50165" algn="just">
              <a:lnSpc>
                <a:spcPct val="100000"/>
              </a:lnSpc>
              <a:spcBef>
                <a:spcPts val="170"/>
              </a:spcBef>
            </a:pPr>
            <a:endParaRPr lang="es-ES" sz="1100" spc="-50" dirty="0">
              <a:latin typeface="Trebuchet MS" panose="020B0603020202020204" pitchFamily="34" charset="0"/>
              <a:cs typeface="Trebuchet MS"/>
            </a:endParaRPr>
          </a:p>
          <a:p>
            <a:pPr marL="50165" algn="just">
              <a:lnSpc>
                <a:spcPct val="100000"/>
              </a:lnSpc>
              <a:spcBef>
                <a:spcPts val="170"/>
              </a:spcBef>
            </a:pPr>
            <a:r>
              <a:rPr lang="es-ES" sz="1100" spc="-50" dirty="0">
                <a:latin typeface="Trebuchet MS" panose="020B0603020202020204" pitchFamily="34" charset="0"/>
                <a:cs typeface="Trebuchet MS"/>
              </a:rPr>
              <a:t>En redes de CA y trifásicas, la reactancia inductiva puede despreciarse para cables y líneas de menos de 16 mm2. </a:t>
            </a:r>
            <a:r>
              <a:rPr lang="es-ES" sz="1100" spc="-50" dirty="0" smtClean="0">
                <a:latin typeface="Trebuchet MS" panose="020B0603020202020204" pitchFamily="34" charset="0"/>
                <a:cs typeface="Trebuchet MS"/>
              </a:rPr>
              <a:t>Aquí </a:t>
            </a:r>
            <a:r>
              <a:rPr lang="es-ES" sz="1100" spc="-50" dirty="0">
                <a:latin typeface="Trebuchet MS" panose="020B0603020202020204" pitchFamily="34" charset="0"/>
                <a:cs typeface="Trebuchet MS"/>
              </a:rPr>
              <a:t>es suficiente calcular con la resistencia DC. En este punto, vale la pena mencionar otros cálculos para las longitudes máximas de línea [31]:</a:t>
            </a:r>
          </a:p>
          <a:p>
            <a:pPr marL="50165" algn="just">
              <a:lnSpc>
                <a:spcPct val="100000"/>
              </a:lnSpc>
              <a:spcBef>
                <a:spcPts val="170"/>
              </a:spcBef>
            </a:pPr>
            <a:endParaRPr lang="es-ES" sz="1100" spc="-50" dirty="0">
              <a:latin typeface="Trebuchet MS" panose="020B0603020202020204" pitchFamily="34" charset="0"/>
              <a:cs typeface="Trebuchet MS"/>
            </a:endParaRPr>
          </a:p>
          <a:p>
            <a:pPr marL="50165" algn="just">
              <a:lnSpc>
                <a:spcPct val="100000"/>
              </a:lnSpc>
              <a:spcBef>
                <a:spcPts val="170"/>
              </a:spcBef>
            </a:pPr>
            <a:endParaRPr lang="es-ES" sz="1100" spc="-50" dirty="0" smtClean="0">
              <a:latin typeface="Trebuchet MS" panose="020B0603020202020204" pitchFamily="34" charset="0"/>
              <a:cs typeface="Trebuchet MS"/>
            </a:endParaRPr>
          </a:p>
          <a:p>
            <a:pPr marL="50165" algn="just">
              <a:lnSpc>
                <a:spcPct val="100000"/>
              </a:lnSpc>
              <a:spcBef>
                <a:spcPts val="170"/>
              </a:spcBef>
            </a:pPr>
            <a:endParaRPr lang="es-ES" sz="1100" spc="-50" dirty="0">
              <a:latin typeface="Trebuchet MS" panose="020B0603020202020204" pitchFamily="34" charset="0"/>
              <a:cs typeface="Trebuchet MS"/>
            </a:endParaRPr>
          </a:p>
          <a:p>
            <a:pPr marL="50165" algn="just">
              <a:lnSpc>
                <a:spcPct val="100000"/>
              </a:lnSpc>
              <a:spcBef>
                <a:spcPts val="170"/>
              </a:spcBef>
            </a:pPr>
            <a:endParaRPr lang="es-ES" sz="1100" spc="-50" dirty="0" smtClean="0">
              <a:latin typeface="Trebuchet MS" panose="020B0603020202020204" pitchFamily="34" charset="0"/>
              <a:cs typeface="Trebuchet MS"/>
            </a:endParaRPr>
          </a:p>
          <a:p>
            <a:pPr marL="50165" algn="just">
              <a:lnSpc>
                <a:spcPct val="100000"/>
              </a:lnSpc>
              <a:spcBef>
                <a:spcPts val="170"/>
              </a:spcBef>
            </a:pPr>
            <a:endParaRPr lang="es-ES" sz="1100" spc="-50" dirty="0">
              <a:latin typeface="Trebuchet MS" panose="020B0603020202020204" pitchFamily="34" charset="0"/>
              <a:cs typeface="Trebuchet MS"/>
            </a:endParaRPr>
          </a:p>
          <a:p>
            <a:pPr marL="50165" algn="just">
              <a:lnSpc>
                <a:spcPct val="100000"/>
              </a:lnSpc>
              <a:spcBef>
                <a:spcPts val="170"/>
              </a:spcBef>
            </a:pPr>
            <a:endParaRPr lang="es-ES" sz="1100" spc="-50" dirty="0" smtClean="0">
              <a:latin typeface="Trebuchet MS" panose="020B0603020202020204" pitchFamily="34" charset="0"/>
              <a:cs typeface="Trebuchet MS"/>
            </a:endParaRPr>
          </a:p>
          <a:p>
            <a:pPr marL="50165" algn="just">
              <a:lnSpc>
                <a:spcPct val="100000"/>
              </a:lnSpc>
              <a:spcBef>
                <a:spcPts val="170"/>
              </a:spcBef>
            </a:pPr>
            <a:endParaRPr lang="es-ES" sz="1100" spc="-50" dirty="0">
              <a:latin typeface="Trebuchet MS" panose="020B0603020202020204" pitchFamily="34" charset="0"/>
              <a:cs typeface="Trebuchet MS"/>
            </a:endParaRPr>
          </a:p>
          <a:p>
            <a:pPr marL="50165" algn="just">
              <a:lnSpc>
                <a:spcPct val="100000"/>
              </a:lnSpc>
              <a:spcBef>
                <a:spcPts val="170"/>
              </a:spcBef>
            </a:pPr>
            <a:r>
              <a:rPr lang="es-ES" sz="1100" spc="-50" dirty="0">
                <a:latin typeface="Trebuchet MS" panose="020B0603020202020204" pitchFamily="34" charset="0"/>
                <a:cs typeface="Trebuchet MS"/>
              </a:rPr>
              <a:t>Para n </a:t>
            </a:r>
            <a:r>
              <a:rPr lang="es-ES" sz="1100" spc="-50" dirty="0" smtClean="0">
                <a:latin typeface="Trebuchet MS" panose="020B0603020202020204" pitchFamily="34" charset="0"/>
                <a:cs typeface="Trebuchet MS"/>
              </a:rPr>
              <a:t>se puede </a:t>
            </a:r>
            <a:r>
              <a:rPr lang="es-ES" sz="1100" spc="-50" dirty="0">
                <a:latin typeface="Trebuchet MS" panose="020B0603020202020204" pitchFamily="34" charset="0"/>
                <a:cs typeface="Trebuchet MS"/>
              </a:rPr>
              <a:t>usar:</a:t>
            </a:r>
          </a:p>
          <a:p>
            <a:pPr marL="50165" algn="just">
              <a:lnSpc>
                <a:spcPct val="100000"/>
              </a:lnSpc>
              <a:spcBef>
                <a:spcPts val="170"/>
              </a:spcBef>
            </a:pPr>
            <a:r>
              <a:rPr lang="es-ES" sz="1100" spc="-50" dirty="0">
                <a:latin typeface="Trebuchet MS" panose="020B0603020202020204" pitchFamily="34" charset="0"/>
                <a:cs typeface="Trebuchet MS"/>
              </a:rPr>
              <a:t>n = 2 para secciones transversales idénticas</a:t>
            </a:r>
          </a:p>
          <a:p>
            <a:pPr marL="50165" algn="just">
              <a:lnSpc>
                <a:spcPct val="100000"/>
              </a:lnSpc>
              <a:spcBef>
                <a:spcPts val="170"/>
              </a:spcBef>
            </a:pPr>
            <a:r>
              <a:rPr lang="es-ES" sz="1100" spc="-50" dirty="0">
                <a:latin typeface="Trebuchet MS" panose="020B0603020202020204" pitchFamily="34" charset="0"/>
                <a:cs typeface="Trebuchet MS"/>
              </a:rPr>
              <a:t>n = 3 para una línea de retorno de media sección.</a:t>
            </a:r>
            <a:endParaRPr sz="900" dirty="0">
              <a:latin typeface="Arial MT"/>
              <a:cs typeface="Arial MT"/>
            </a:endParaRPr>
          </a:p>
        </p:txBody>
      </p:sp>
      <p:pic>
        <p:nvPicPr>
          <p:cNvPr id="47" name="Imagen 46"/>
          <p:cNvPicPr>
            <a:picLocks noChangeAspect="1"/>
          </p:cNvPicPr>
          <p:nvPr/>
        </p:nvPicPr>
        <p:blipFill>
          <a:blip r:embed="rId2"/>
          <a:stretch>
            <a:fillRect/>
          </a:stretch>
        </p:blipFill>
        <p:spPr>
          <a:xfrm>
            <a:off x="251520" y="3361556"/>
            <a:ext cx="4320480" cy="1152128"/>
          </a:xfrm>
          <a:prstGeom prst="rect">
            <a:avLst/>
          </a:prstGeom>
        </p:spPr>
      </p:pic>
      <p:sp>
        <p:nvSpPr>
          <p:cNvPr id="48" name="Rectángulo 47"/>
          <p:cNvSpPr/>
          <p:nvPr/>
        </p:nvSpPr>
        <p:spPr>
          <a:xfrm>
            <a:off x="4644008" y="337220"/>
            <a:ext cx="4248472" cy="430887"/>
          </a:xfrm>
          <a:prstGeom prst="rect">
            <a:avLst/>
          </a:prstGeom>
        </p:spPr>
        <p:txBody>
          <a:bodyPr wrap="square">
            <a:spAutoFit/>
          </a:bodyPr>
          <a:lstStyle/>
          <a:p>
            <a:r>
              <a:rPr lang="en-US" sz="1100" dirty="0" err="1">
                <a:latin typeface="Trebuchet MS" panose="020B0603020202020204" pitchFamily="34" charset="0"/>
              </a:rPr>
              <a:t>Cálculo</a:t>
            </a:r>
            <a:r>
              <a:rPr lang="en-US" sz="1100" dirty="0">
                <a:latin typeface="Trebuchet MS" panose="020B0603020202020204" pitchFamily="34" charset="0"/>
              </a:rPr>
              <a:t> de la </a:t>
            </a:r>
            <a:r>
              <a:rPr lang="en-US" sz="1100" dirty="0" err="1">
                <a:latin typeface="Trebuchet MS" panose="020B0603020202020204" pitchFamily="34" charset="0"/>
              </a:rPr>
              <a:t>longitud</a:t>
            </a:r>
            <a:r>
              <a:rPr lang="en-US" sz="1100" dirty="0">
                <a:latin typeface="Trebuchet MS" panose="020B0603020202020204" pitchFamily="34" charset="0"/>
              </a:rPr>
              <a:t> </a:t>
            </a:r>
            <a:r>
              <a:rPr lang="en-US" sz="1100" dirty="0" err="1">
                <a:latin typeface="Trebuchet MS" panose="020B0603020202020204" pitchFamily="34" charset="0"/>
              </a:rPr>
              <a:t>máxima</a:t>
            </a:r>
            <a:r>
              <a:rPr lang="en-US" sz="1100" dirty="0">
                <a:latin typeface="Trebuchet MS" panose="020B0603020202020204" pitchFamily="34" charset="0"/>
              </a:rPr>
              <a:t> de </a:t>
            </a:r>
            <a:r>
              <a:rPr lang="en-US" sz="1100" dirty="0" err="1">
                <a:latin typeface="Trebuchet MS" panose="020B0603020202020204" pitchFamily="34" charset="0"/>
              </a:rPr>
              <a:t>transmisión</a:t>
            </a:r>
            <a:r>
              <a:rPr lang="en-US" sz="1100" dirty="0">
                <a:latin typeface="Trebuchet MS" panose="020B0603020202020204" pitchFamily="34" charset="0"/>
              </a:rPr>
              <a:t>, </a:t>
            </a:r>
            <a:r>
              <a:rPr lang="en-US" sz="1100" dirty="0" err="1">
                <a:latin typeface="Trebuchet MS" panose="020B0603020202020204" pitchFamily="34" charset="0"/>
              </a:rPr>
              <a:t>considerando</a:t>
            </a:r>
            <a:r>
              <a:rPr lang="en-US" sz="1100" dirty="0">
                <a:latin typeface="Trebuchet MS" panose="020B0603020202020204" pitchFamily="34" charset="0"/>
              </a:rPr>
              <a:t> la </a:t>
            </a:r>
            <a:r>
              <a:rPr lang="en-US" sz="1100" dirty="0" err="1">
                <a:latin typeface="Trebuchet MS" panose="020B0603020202020204" pitchFamily="34" charset="0"/>
              </a:rPr>
              <a:t>caída</a:t>
            </a:r>
            <a:r>
              <a:rPr lang="en-US" sz="1100" dirty="0">
                <a:latin typeface="Trebuchet MS" panose="020B0603020202020204" pitchFamily="34" charset="0"/>
              </a:rPr>
              <a:t> de </a:t>
            </a:r>
            <a:r>
              <a:rPr lang="en-US" sz="1100" dirty="0" err="1">
                <a:latin typeface="Trebuchet MS" panose="020B0603020202020204" pitchFamily="34" charset="0"/>
              </a:rPr>
              <a:t>tensión</a:t>
            </a:r>
            <a:r>
              <a:rPr lang="en-US" sz="1100" dirty="0">
                <a:latin typeface="Trebuchet MS" panose="020B0603020202020204" pitchFamily="34" charset="0"/>
              </a:rPr>
              <a:t>:</a:t>
            </a:r>
          </a:p>
        </p:txBody>
      </p:sp>
      <p:sp>
        <p:nvSpPr>
          <p:cNvPr id="49" name="Rectángulo 48"/>
          <p:cNvSpPr/>
          <p:nvPr/>
        </p:nvSpPr>
        <p:spPr>
          <a:xfrm>
            <a:off x="4788024" y="1460652"/>
            <a:ext cx="2767104" cy="261610"/>
          </a:xfrm>
          <a:prstGeom prst="rect">
            <a:avLst/>
          </a:prstGeom>
        </p:spPr>
        <p:txBody>
          <a:bodyPr wrap="none">
            <a:spAutoFit/>
          </a:bodyPr>
          <a:lstStyle/>
          <a:p>
            <a:r>
              <a:rPr lang="en-US" sz="1100" dirty="0" err="1">
                <a:latin typeface="Trebuchet MS" panose="020B0603020202020204" pitchFamily="34" charset="0"/>
              </a:rPr>
              <a:t>Aquí</a:t>
            </a:r>
            <a:r>
              <a:rPr lang="en-US" sz="1100" dirty="0">
                <a:latin typeface="Trebuchet MS" panose="020B0603020202020204" pitchFamily="34" charset="0"/>
              </a:rPr>
              <a:t> </a:t>
            </a:r>
            <a:r>
              <a:rPr lang="en-US" sz="1100" dirty="0" err="1">
                <a:latin typeface="Trebuchet MS" panose="020B0603020202020204" pitchFamily="34" charset="0"/>
              </a:rPr>
              <a:t>los</a:t>
            </a:r>
            <a:r>
              <a:rPr lang="en-US" sz="1100" dirty="0">
                <a:latin typeface="Trebuchet MS" panose="020B0603020202020204" pitchFamily="34" charset="0"/>
              </a:rPr>
              <a:t> </a:t>
            </a:r>
            <a:r>
              <a:rPr lang="en-US" sz="1100" dirty="0" err="1">
                <a:latin typeface="Trebuchet MS" panose="020B0603020202020204" pitchFamily="34" charset="0"/>
              </a:rPr>
              <a:t>significados</a:t>
            </a:r>
            <a:r>
              <a:rPr lang="en-US" sz="1100" dirty="0">
                <a:latin typeface="Trebuchet MS" panose="020B0603020202020204" pitchFamily="34" charset="0"/>
              </a:rPr>
              <a:t> de </a:t>
            </a:r>
            <a:r>
              <a:rPr lang="en-US" sz="1100" dirty="0" err="1">
                <a:latin typeface="Trebuchet MS" panose="020B0603020202020204" pitchFamily="34" charset="0"/>
              </a:rPr>
              <a:t>los</a:t>
            </a:r>
            <a:r>
              <a:rPr lang="en-US" sz="1100" dirty="0">
                <a:latin typeface="Trebuchet MS" panose="020B0603020202020204" pitchFamily="34" charset="0"/>
              </a:rPr>
              <a:t> </a:t>
            </a:r>
            <a:r>
              <a:rPr lang="en-US" sz="1100" dirty="0" err="1">
                <a:latin typeface="Trebuchet MS" panose="020B0603020202020204" pitchFamily="34" charset="0"/>
              </a:rPr>
              <a:t>símbolos</a:t>
            </a:r>
            <a:r>
              <a:rPr lang="en-US" sz="1100" dirty="0">
                <a:latin typeface="Trebuchet MS" panose="020B0603020202020204" pitchFamily="34" charset="0"/>
              </a:rPr>
              <a:t> son:</a:t>
            </a:r>
          </a:p>
        </p:txBody>
      </p:sp>
      <p:pic>
        <p:nvPicPr>
          <p:cNvPr id="50" name="Imagen 49"/>
          <p:cNvPicPr>
            <a:picLocks noChangeAspect="1"/>
          </p:cNvPicPr>
          <p:nvPr/>
        </p:nvPicPr>
        <p:blipFill>
          <a:blip r:embed="rId3"/>
          <a:stretch>
            <a:fillRect/>
          </a:stretch>
        </p:blipFill>
        <p:spPr>
          <a:xfrm>
            <a:off x="4788024" y="882218"/>
            <a:ext cx="4104456" cy="463114"/>
          </a:xfrm>
          <a:prstGeom prst="rect">
            <a:avLst/>
          </a:prstGeom>
        </p:spPr>
      </p:pic>
      <p:pic>
        <p:nvPicPr>
          <p:cNvPr id="51" name="Imagen 50"/>
          <p:cNvPicPr>
            <a:picLocks noChangeAspect="1"/>
          </p:cNvPicPr>
          <p:nvPr/>
        </p:nvPicPr>
        <p:blipFill rotWithShape="1">
          <a:blip r:embed="rId4"/>
          <a:srcRect t="2643" b="1"/>
          <a:stretch/>
        </p:blipFill>
        <p:spPr>
          <a:xfrm>
            <a:off x="4788025" y="1921396"/>
            <a:ext cx="3240360" cy="2664296"/>
          </a:xfrm>
          <a:prstGeom prst="rect">
            <a:avLst/>
          </a:prstGeom>
        </p:spPr>
      </p:pic>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251520" y="337220"/>
            <a:ext cx="8568952" cy="1115049"/>
          </a:xfrm>
          <a:prstGeom prst="rect">
            <a:avLst/>
          </a:prstGeom>
        </p:spPr>
        <p:txBody>
          <a:bodyPr vert="horz" wrap="square" lIns="0" tIns="22225" rIns="0" bIns="0" rtlCol="0">
            <a:spAutoFit/>
          </a:bodyPr>
          <a:lstStyle/>
          <a:p>
            <a:pPr marL="57785" algn="just">
              <a:lnSpc>
                <a:spcPct val="100000"/>
              </a:lnSpc>
              <a:spcBef>
                <a:spcPts val="175"/>
              </a:spcBef>
            </a:pPr>
            <a:r>
              <a:rPr lang="es-ES" sz="1100" b="1" spc="-50" dirty="0" smtClean="0">
                <a:latin typeface="Trebuchet MS" panose="020B0603020202020204" pitchFamily="34" charset="0"/>
                <a:cs typeface="Trebuchet MS"/>
              </a:rPr>
              <a:t>13.1.7   Longitudes </a:t>
            </a:r>
            <a:r>
              <a:rPr lang="es-ES" sz="1100" b="1" spc="-50" dirty="0">
                <a:latin typeface="Trebuchet MS" panose="020B0603020202020204" pitchFamily="34" charset="0"/>
                <a:cs typeface="Trebuchet MS"/>
              </a:rPr>
              <a:t>de conductores con una </a:t>
            </a:r>
            <a:r>
              <a:rPr lang="es-ES" sz="1100" b="1" spc="-50" dirty="0" smtClean="0">
                <a:latin typeface="Trebuchet MS" panose="020B0603020202020204" pitchFamily="34" charset="0"/>
                <a:cs typeface="Trebuchet MS"/>
              </a:rPr>
              <a:t>impedancia de fuente</a:t>
            </a:r>
            <a:endParaRPr lang="es-ES" sz="1100" b="1" spc="-50" dirty="0">
              <a:latin typeface="Trebuchet MS" panose="020B0603020202020204" pitchFamily="34" charset="0"/>
              <a:cs typeface="Trebuchet MS"/>
            </a:endParaRPr>
          </a:p>
          <a:p>
            <a:pPr marL="57785" algn="just">
              <a:lnSpc>
                <a:spcPct val="100000"/>
              </a:lnSpc>
              <a:spcBef>
                <a:spcPts val="175"/>
              </a:spcBef>
            </a:pPr>
            <a:endParaRPr lang="es-ES" sz="1100" spc="-50" dirty="0">
              <a:latin typeface="Trebuchet MS" panose="020B0603020202020204" pitchFamily="34" charset="0"/>
              <a:cs typeface="Trebuchet MS"/>
            </a:endParaRPr>
          </a:p>
          <a:p>
            <a:pPr marL="57785" algn="just">
              <a:lnSpc>
                <a:spcPct val="100000"/>
              </a:lnSpc>
              <a:spcBef>
                <a:spcPts val="175"/>
              </a:spcBef>
            </a:pPr>
            <a:r>
              <a:rPr lang="es-ES" sz="1100" spc="-50" dirty="0">
                <a:latin typeface="Trebuchet MS" panose="020B0603020202020204" pitchFamily="34" charset="0"/>
                <a:cs typeface="Trebuchet MS"/>
              </a:rPr>
              <a:t>Las tablas 13.2 y </a:t>
            </a:r>
            <a:r>
              <a:rPr lang="es-ES" sz="1100" spc="-50" dirty="0" smtClean="0">
                <a:latin typeface="Trebuchet MS" panose="020B0603020202020204" pitchFamily="34" charset="0"/>
                <a:cs typeface="Trebuchet MS"/>
              </a:rPr>
              <a:t>13.3 </a:t>
            </a:r>
            <a:r>
              <a:rPr lang="es-ES" sz="1100" spc="-50" dirty="0">
                <a:latin typeface="Trebuchet MS" panose="020B0603020202020204" pitchFamily="34" charset="0"/>
                <a:cs typeface="Trebuchet MS"/>
              </a:rPr>
              <a:t>dan las longitudes de línea para las condiciones de corte de 0,4 segundos y 5 segundos, dispuestas de acuerdo con los dispositivos de protección de línea. Las impedancias de fuente en líneas aéreas son </a:t>
            </a:r>
            <a:r>
              <a:rPr lang="es-ES" sz="1100" spc="-50" dirty="0" err="1">
                <a:latin typeface="Trebuchet MS" panose="020B0603020202020204" pitchFamily="34" charset="0"/>
                <a:cs typeface="Trebuchet MS"/>
              </a:rPr>
              <a:t>Zv</a:t>
            </a:r>
            <a:r>
              <a:rPr lang="es-ES" sz="1100" spc="-50" dirty="0">
                <a:latin typeface="Trebuchet MS" panose="020B0603020202020204" pitchFamily="34" charset="0"/>
                <a:cs typeface="Trebuchet MS"/>
              </a:rPr>
              <a:t> = 300 ··· 600 </a:t>
            </a:r>
            <a:r>
              <a:rPr lang="es-ES" sz="1100" spc="-50" dirty="0" err="1">
                <a:latin typeface="Trebuchet MS" panose="020B0603020202020204" pitchFamily="34" charset="0"/>
                <a:cs typeface="Trebuchet MS"/>
              </a:rPr>
              <a:t>mΩ</a:t>
            </a:r>
            <a:r>
              <a:rPr lang="es-ES" sz="1100" spc="-50" dirty="0">
                <a:latin typeface="Trebuchet MS" panose="020B0603020202020204" pitchFamily="34" charset="0"/>
                <a:cs typeface="Trebuchet MS"/>
              </a:rPr>
              <a:t>, según la distancia al alimentador, y en redes de cable </a:t>
            </a:r>
            <a:r>
              <a:rPr lang="es-ES" sz="1100" spc="-50" dirty="0" err="1">
                <a:latin typeface="Trebuchet MS" panose="020B0603020202020204" pitchFamily="34" charset="0"/>
                <a:cs typeface="Trebuchet MS"/>
              </a:rPr>
              <a:t>Zv</a:t>
            </a:r>
            <a:r>
              <a:rPr lang="es-ES" sz="1100" spc="-50" dirty="0">
                <a:latin typeface="Trebuchet MS" panose="020B0603020202020204" pitchFamily="34" charset="0"/>
                <a:cs typeface="Trebuchet MS"/>
              </a:rPr>
              <a:t> = 100 ··· 300 </a:t>
            </a:r>
            <a:r>
              <a:rPr lang="es-ES" sz="1100" spc="-50" dirty="0" err="1">
                <a:latin typeface="Trebuchet MS" panose="020B0603020202020204" pitchFamily="34" charset="0"/>
                <a:cs typeface="Trebuchet MS"/>
              </a:rPr>
              <a:t>mΩ</a:t>
            </a:r>
            <a:r>
              <a:rPr lang="es-ES" sz="1100" spc="-50" dirty="0">
                <a:latin typeface="Trebuchet MS" panose="020B0603020202020204" pitchFamily="34" charset="0"/>
                <a:cs typeface="Trebuchet MS"/>
              </a:rPr>
              <a:t> </a:t>
            </a:r>
            <a:r>
              <a:rPr lang="es-ES" sz="1100" spc="-50" dirty="0" smtClean="0">
                <a:latin typeface="Trebuchet MS" panose="020B0603020202020204" pitchFamily="34" charset="0"/>
                <a:cs typeface="Trebuchet MS"/>
              </a:rPr>
              <a:t>para </a:t>
            </a:r>
            <a:r>
              <a:rPr lang="es-ES" sz="1100" spc="-50" dirty="0">
                <a:latin typeface="Trebuchet MS" panose="020B0603020202020204" pitchFamily="34" charset="0"/>
                <a:cs typeface="Trebuchet MS"/>
              </a:rPr>
              <a:t>comparación</a:t>
            </a:r>
            <a:r>
              <a:rPr lang="es-ES" sz="1100" spc="-50" dirty="0" smtClean="0">
                <a:latin typeface="Trebuchet MS" panose="020B0603020202020204" pitchFamily="34" charset="0"/>
                <a:cs typeface="Trebuchet MS"/>
              </a:rPr>
              <a:t>.</a:t>
            </a:r>
          </a:p>
          <a:p>
            <a:pPr marL="57785">
              <a:lnSpc>
                <a:spcPct val="100000"/>
              </a:lnSpc>
              <a:spcBef>
                <a:spcPts val="175"/>
              </a:spcBef>
            </a:pPr>
            <a:endParaRPr lang="es-ES" sz="1100" spc="-50" dirty="0">
              <a:latin typeface="Trebuchet MS" panose="020B0603020202020204" pitchFamily="34" charset="0"/>
              <a:cs typeface="Trebuchet MS"/>
            </a:endParaRPr>
          </a:p>
        </p:txBody>
      </p:sp>
      <p:sp>
        <p:nvSpPr>
          <p:cNvPr id="22" name="Rectángulo 21"/>
          <p:cNvSpPr/>
          <p:nvPr/>
        </p:nvSpPr>
        <p:spPr>
          <a:xfrm>
            <a:off x="4716016" y="1684582"/>
            <a:ext cx="4176464" cy="600164"/>
          </a:xfrm>
          <a:prstGeom prst="rect">
            <a:avLst/>
          </a:prstGeom>
        </p:spPr>
        <p:txBody>
          <a:bodyPr wrap="square">
            <a:spAutoFit/>
          </a:bodyPr>
          <a:lstStyle/>
          <a:p>
            <a:pPr algn="just"/>
            <a:r>
              <a:rPr lang="en-US" sz="1100" b="1" dirty="0" err="1">
                <a:latin typeface="Trebuchet MS" panose="020B0603020202020204" pitchFamily="34" charset="0"/>
              </a:rPr>
              <a:t>Tabla</a:t>
            </a:r>
            <a:r>
              <a:rPr lang="en-US" sz="1100" b="1" dirty="0">
                <a:latin typeface="Trebuchet MS" panose="020B0603020202020204" pitchFamily="34" charset="0"/>
              </a:rPr>
              <a:t> </a:t>
            </a:r>
            <a:r>
              <a:rPr lang="en-US" sz="1100" b="1" dirty="0" smtClean="0">
                <a:latin typeface="Trebuchet MS" panose="020B0603020202020204" pitchFamily="34" charset="0"/>
              </a:rPr>
              <a:t>13.3: </a:t>
            </a:r>
            <a:r>
              <a:rPr lang="en-US" sz="1100" b="1" dirty="0">
                <a:latin typeface="Trebuchet MS" panose="020B0603020202020204" pitchFamily="34" charset="0"/>
              </a:rPr>
              <a:t>Longitudes </a:t>
            </a:r>
            <a:r>
              <a:rPr lang="en-US" sz="1100" b="1" dirty="0" err="1">
                <a:latin typeface="Trebuchet MS" panose="020B0603020202020204" pitchFamily="34" charset="0"/>
              </a:rPr>
              <a:t>máximas</a:t>
            </a:r>
            <a:r>
              <a:rPr lang="en-US" sz="1100" b="1" dirty="0">
                <a:latin typeface="Trebuchet MS" panose="020B0603020202020204" pitchFamily="34" charset="0"/>
              </a:rPr>
              <a:t> de </a:t>
            </a:r>
            <a:r>
              <a:rPr lang="en-US" sz="1100" b="1" dirty="0" err="1">
                <a:latin typeface="Trebuchet MS" panose="020B0603020202020204" pitchFamily="34" charset="0"/>
              </a:rPr>
              <a:t>línea</a:t>
            </a:r>
            <a:r>
              <a:rPr lang="en-US" sz="1100" b="1" dirty="0">
                <a:latin typeface="Trebuchet MS" panose="020B0603020202020204" pitchFamily="34" charset="0"/>
              </a:rPr>
              <a:t> con </a:t>
            </a:r>
            <a:r>
              <a:rPr lang="en-US" sz="1100" b="1" dirty="0" err="1">
                <a:latin typeface="Trebuchet MS" panose="020B0603020202020204" pitchFamily="34" charset="0"/>
              </a:rPr>
              <a:t>impedancias</a:t>
            </a:r>
            <a:r>
              <a:rPr lang="en-US" sz="1100" b="1" dirty="0">
                <a:latin typeface="Trebuchet MS" panose="020B0603020202020204" pitchFamily="34" charset="0"/>
              </a:rPr>
              <a:t> de </a:t>
            </a:r>
            <a:r>
              <a:rPr lang="en-US" sz="1100" b="1" dirty="0" err="1">
                <a:latin typeface="Trebuchet MS" panose="020B0603020202020204" pitchFamily="34" charset="0"/>
              </a:rPr>
              <a:t>fuente</a:t>
            </a:r>
            <a:r>
              <a:rPr lang="en-US" sz="1100" b="1" dirty="0">
                <a:latin typeface="Trebuchet MS" panose="020B0603020202020204" pitchFamily="34" charset="0"/>
              </a:rPr>
              <a:t> hasta la </a:t>
            </a:r>
            <a:r>
              <a:rPr lang="en-US" sz="1100" b="1" dirty="0" err="1">
                <a:latin typeface="Trebuchet MS" panose="020B0603020202020204" pitchFamily="34" charset="0"/>
              </a:rPr>
              <a:t>placa</a:t>
            </a:r>
            <a:r>
              <a:rPr lang="en-US" sz="1100" b="1" dirty="0">
                <a:latin typeface="Trebuchet MS" panose="020B0603020202020204" pitchFamily="34" charset="0"/>
              </a:rPr>
              <a:t> de </a:t>
            </a:r>
            <a:r>
              <a:rPr lang="en-US" sz="1100" b="1" dirty="0" err="1">
                <a:latin typeface="Trebuchet MS" panose="020B0603020202020204" pitchFamily="34" charset="0"/>
              </a:rPr>
              <a:t>montaje</a:t>
            </a:r>
            <a:r>
              <a:rPr lang="en-US" sz="1100" b="1" dirty="0">
                <a:latin typeface="Trebuchet MS" panose="020B0603020202020204" pitchFamily="34" charset="0"/>
              </a:rPr>
              <a:t> del </a:t>
            </a:r>
            <a:r>
              <a:rPr lang="en-US" sz="1100" b="1" dirty="0" err="1">
                <a:latin typeface="Trebuchet MS" panose="020B0603020202020204" pitchFamily="34" charset="0"/>
              </a:rPr>
              <a:t>medidor</a:t>
            </a:r>
            <a:r>
              <a:rPr lang="en-US" sz="1100" b="1" dirty="0">
                <a:latin typeface="Trebuchet MS" panose="020B0603020202020204" pitchFamily="34" charset="0"/>
              </a:rPr>
              <a:t> para un </a:t>
            </a:r>
            <a:r>
              <a:rPr lang="en-US" sz="1100" b="1" dirty="0" err="1">
                <a:latin typeface="Trebuchet MS" panose="020B0603020202020204" pitchFamily="34" charset="0"/>
              </a:rPr>
              <a:t>tiempo</a:t>
            </a:r>
            <a:r>
              <a:rPr lang="en-US" sz="1100" b="1" dirty="0">
                <a:latin typeface="Trebuchet MS" panose="020B0603020202020204" pitchFamily="34" charset="0"/>
              </a:rPr>
              <a:t> de </a:t>
            </a:r>
            <a:r>
              <a:rPr lang="en-US" sz="1100" b="1" dirty="0" err="1">
                <a:latin typeface="Trebuchet MS" panose="020B0603020202020204" pitchFamily="34" charset="0"/>
              </a:rPr>
              <a:t>corte</a:t>
            </a:r>
            <a:r>
              <a:rPr lang="en-US" sz="1100" b="1" dirty="0">
                <a:latin typeface="Trebuchet MS" panose="020B0603020202020204" pitchFamily="34" charset="0"/>
              </a:rPr>
              <a:t> de ta = 5 </a:t>
            </a:r>
            <a:r>
              <a:rPr lang="en-US" sz="1100" b="1" dirty="0" err="1">
                <a:latin typeface="Trebuchet MS" panose="020B0603020202020204" pitchFamily="34" charset="0"/>
              </a:rPr>
              <a:t>segundos</a:t>
            </a:r>
            <a:endParaRPr lang="en-US" sz="1100" b="1" dirty="0">
              <a:latin typeface="Trebuchet MS" panose="020B0603020202020204" pitchFamily="34" charset="0"/>
            </a:endParaRPr>
          </a:p>
        </p:txBody>
      </p:sp>
      <p:sp>
        <p:nvSpPr>
          <p:cNvPr id="23" name="Rectángulo 22"/>
          <p:cNvSpPr/>
          <p:nvPr/>
        </p:nvSpPr>
        <p:spPr>
          <a:xfrm>
            <a:off x="215516" y="1684582"/>
            <a:ext cx="4176464" cy="600164"/>
          </a:xfrm>
          <a:prstGeom prst="rect">
            <a:avLst/>
          </a:prstGeom>
        </p:spPr>
        <p:txBody>
          <a:bodyPr wrap="square">
            <a:spAutoFit/>
          </a:bodyPr>
          <a:lstStyle/>
          <a:p>
            <a:pPr marL="57785">
              <a:lnSpc>
                <a:spcPct val="100000"/>
              </a:lnSpc>
              <a:spcBef>
                <a:spcPts val="175"/>
              </a:spcBef>
            </a:pPr>
            <a:r>
              <a:rPr lang="es-ES" sz="1100" b="1" spc="-50" dirty="0">
                <a:latin typeface="Trebuchet MS" panose="020B0603020202020204" pitchFamily="34" charset="0"/>
                <a:cs typeface="Trebuchet MS"/>
              </a:rPr>
              <a:t>Tabla 13.2: Longitudes máximas de línea con impedancias de fuente hasta la placa de montaje del medidor para un tiempo de corte de </a:t>
            </a:r>
            <a:r>
              <a:rPr lang="es-ES" sz="1100" b="1" spc="-50" dirty="0" err="1">
                <a:latin typeface="Trebuchet MS" panose="020B0603020202020204" pitchFamily="34" charset="0"/>
                <a:cs typeface="Trebuchet MS"/>
              </a:rPr>
              <a:t>ta</a:t>
            </a:r>
            <a:r>
              <a:rPr lang="es-ES" sz="1100" b="1" spc="-50" dirty="0">
                <a:latin typeface="Trebuchet MS" panose="020B0603020202020204" pitchFamily="34" charset="0"/>
                <a:cs typeface="Trebuchet MS"/>
              </a:rPr>
              <a:t> = 0,4 segundos</a:t>
            </a:r>
            <a:endParaRPr lang="es-ES" sz="1100" b="1" dirty="0">
              <a:latin typeface="Trebuchet MS" panose="020B0603020202020204" pitchFamily="34" charset="0"/>
              <a:cs typeface="Trebuchet MS"/>
            </a:endParaRPr>
          </a:p>
        </p:txBody>
      </p:sp>
      <p:pic>
        <p:nvPicPr>
          <p:cNvPr id="24" name="Imagen 23"/>
          <p:cNvPicPr>
            <a:picLocks noChangeAspect="1"/>
          </p:cNvPicPr>
          <p:nvPr/>
        </p:nvPicPr>
        <p:blipFill>
          <a:blip r:embed="rId2"/>
          <a:stretch>
            <a:fillRect/>
          </a:stretch>
        </p:blipFill>
        <p:spPr>
          <a:xfrm>
            <a:off x="251520" y="2567318"/>
            <a:ext cx="4104456" cy="2666446"/>
          </a:xfrm>
          <a:prstGeom prst="rect">
            <a:avLst/>
          </a:prstGeom>
        </p:spPr>
      </p:pic>
      <p:pic>
        <p:nvPicPr>
          <p:cNvPr id="25" name="Imagen 24"/>
          <p:cNvPicPr>
            <a:picLocks noChangeAspect="1"/>
          </p:cNvPicPr>
          <p:nvPr/>
        </p:nvPicPr>
        <p:blipFill>
          <a:blip r:embed="rId3"/>
          <a:stretch>
            <a:fillRect/>
          </a:stretch>
        </p:blipFill>
        <p:spPr>
          <a:xfrm>
            <a:off x="4716016" y="2517059"/>
            <a:ext cx="4176464" cy="2716706"/>
          </a:xfrm>
          <a:prstGeom prst="rect">
            <a:avLst/>
          </a:prstGeom>
        </p:spPr>
      </p:pic>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p:nvPr/>
        </p:nvSpPr>
        <p:spPr>
          <a:xfrm>
            <a:off x="251520" y="265212"/>
            <a:ext cx="4750327" cy="184666"/>
          </a:xfrm>
          <a:prstGeom prst="rect">
            <a:avLst/>
          </a:prstGeom>
        </p:spPr>
        <p:txBody>
          <a:bodyPr vert="horz" wrap="square" lIns="0" tIns="15240" rIns="0" bIns="0" rtlCol="0">
            <a:spAutoFit/>
          </a:bodyPr>
          <a:lstStyle/>
          <a:p>
            <a:pPr algn="just">
              <a:lnSpc>
                <a:spcPct val="100000"/>
              </a:lnSpc>
              <a:spcBef>
                <a:spcPts val="120"/>
              </a:spcBef>
            </a:pPr>
            <a:r>
              <a:rPr lang="es-ES" sz="1100" spc="-85" dirty="0">
                <a:latin typeface="Trebuchet MS" panose="020B0603020202020204" pitchFamily="34" charset="0"/>
                <a:cs typeface="Arial MT"/>
              </a:rPr>
              <a:t>La tabla 13.4 da las resistencias efectivas por unidad de longitud.</a:t>
            </a:r>
            <a:endParaRPr sz="1100" dirty="0">
              <a:latin typeface="Trebuchet MS" panose="020B0603020202020204" pitchFamily="34" charset="0"/>
              <a:cs typeface="Arial MT"/>
            </a:endParaRPr>
          </a:p>
        </p:txBody>
      </p:sp>
      <p:sp>
        <p:nvSpPr>
          <p:cNvPr id="15" name="object 15"/>
          <p:cNvSpPr txBox="1"/>
          <p:nvPr/>
        </p:nvSpPr>
        <p:spPr>
          <a:xfrm>
            <a:off x="251521" y="4513684"/>
            <a:ext cx="4320480" cy="575799"/>
          </a:xfrm>
          <a:prstGeom prst="rect">
            <a:avLst/>
          </a:prstGeom>
        </p:spPr>
        <p:txBody>
          <a:bodyPr vert="horz" wrap="square" lIns="0" tIns="12065" rIns="0" bIns="0" rtlCol="0">
            <a:spAutoFit/>
          </a:bodyPr>
          <a:lstStyle/>
          <a:p>
            <a:pPr marL="12700" marR="5080" indent="-12700" algn="just">
              <a:lnSpc>
                <a:spcPct val="110800"/>
              </a:lnSpc>
              <a:spcBef>
                <a:spcPts val="95"/>
              </a:spcBef>
            </a:pPr>
            <a:r>
              <a:rPr lang="es-ES" sz="1100" dirty="0">
                <a:latin typeface="Trebuchet MS" panose="020B0603020202020204" pitchFamily="34" charset="0"/>
                <a:cs typeface="Arial MT"/>
              </a:rPr>
              <a:t>La sección transversal de la cabina del cable se tomará de la figura </a:t>
            </a:r>
            <a:r>
              <a:rPr lang="es-ES" sz="1100" dirty="0" smtClean="0">
                <a:latin typeface="Trebuchet MS" panose="020B0603020202020204" pitchFamily="34" charset="0"/>
                <a:cs typeface="Arial MT"/>
              </a:rPr>
              <a:t>13.2</a:t>
            </a:r>
            <a:r>
              <a:rPr lang="es-ES" sz="1100" dirty="0">
                <a:latin typeface="Trebuchet MS" panose="020B0603020202020204" pitchFamily="34" charset="0"/>
                <a:cs typeface="Arial MT"/>
              </a:rPr>
              <a:t>, teniendo en cuenta el valor </a:t>
            </a:r>
            <a:r>
              <a:rPr lang="es-ES" sz="1100" dirty="0" err="1">
                <a:latin typeface="Trebuchet MS" panose="020B0603020202020204" pitchFamily="34" charset="0"/>
                <a:cs typeface="Arial MT"/>
              </a:rPr>
              <a:t>cos</a:t>
            </a:r>
            <a:r>
              <a:rPr lang="es-ES" sz="1100" dirty="0">
                <a:latin typeface="Trebuchet MS" panose="020B0603020202020204" pitchFamily="34" charset="0"/>
                <a:cs typeface="Arial MT"/>
              </a:rPr>
              <a:t> φ, la temperatura de la línea (70 °C) y la caída de tensión (5 %).</a:t>
            </a:r>
            <a:endParaRPr sz="1100" dirty="0">
              <a:latin typeface="Trebuchet MS" panose="020B0603020202020204" pitchFamily="34" charset="0"/>
              <a:cs typeface="Arial MT"/>
            </a:endParaRPr>
          </a:p>
        </p:txBody>
      </p:sp>
      <p:sp>
        <p:nvSpPr>
          <p:cNvPr id="16" name="Rectángulo 15"/>
          <p:cNvSpPr/>
          <p:nvPr/>
        </p:nvSpPr>
        <p:spPr>
          <a:xfrm>
            <a:off x="0" y="625252"/>
            <a:ext cx="4572000" cy="430887"/>
          </a:xfrm>
          <a:prstGeom prst="rect">
            <a:avLst/>
          </a:prstGeom>
        </p:spPr>
        <p:txBody>
          <a:bodyPr>
            <a:spAutoFit/>
          </a:bodyPr>
          <a:lstStyle/>
          <a:p>
            <a:pPr marL="12700" algn="ctr">
              <a:lnSpc>
                <a:spcPct val="100000"/>
              </a:lnSpc>
              <a:spcBef>
                <a:spcPts val="5"/>
              </a:spcBef>
            </a:pPr>
            <a:r>
              <a:rPr lang="es-ES" sz="1100" b="1" spc="-55" dirty="0" smtClean="0">
                <a:latin typeface="Trebuchet MS" panose="020B0603020202020204" pitchFamily="34" charset="0"/>
                <a:cs typeface="Arial MT"/>
              </a:rPr>
              <a:t>Tabla13.4</a:t>
            </a:r>
            <a:r>
              <a:rPr lang="es-ES" sz="1100" b="1" spc="-55" dirty="0">
                <a:latin typeface="Trebuchet MS" panose="020B0603020202020204" pitchFamily="34" charset="0"/>
                <a:cs typeface="Arial MT"/>
              </a:rPr>
              <a:t>: Resistencia por unidad de longitud para cable (Cu) con aislamiento plástico</a:t>
            </a:r>
            <a:endParaRPr lang="en-US" sz="1100" b="1" dirty="0">
              <a:latin typeface="Trebuchet MS" panose="020B0603020202020204" pitchFamily="34" charset="0"/>
              <a:cs typeface="Trebuchet MS"/>
            </a:endParaRPr>
          </a:p>
        </p:txBody>
      </p:sp>
      <p:pic>
        <p:nvPicPr>
          <p:cNvPr id="17" name="Imagen 16"/>
          <p:cNvPicPr>
            <a:picLocks noChangeAspect="1"/>
          </p:cNvPicPr>
          <p:nvPr/>
        </p:nvPicPr>
        <p:blipFill>
          <a:blip r:embed="rId2"/>
          <a:stretch>
            <a:fillRect/>
          </a:stretch>
        </p:blipFill>
        <p:spPr>
          <a:xfrm>
            <a:off x="251520" y="1056139"/>
            <a:ext cx="4320479" cy="3457545"/>
          </a:xfrm>
          <a:prstGeom prst="rect">
            <a:avLst/>
          </a:prstGeom>
        </p:spPr>
      </p:pic>
      <p:sp>
        <p:nvSpPr>
          <p:cNvPr id="18" name="Rectángulo 17"/>
          <p:cNvSpPr/>
          <p:nvPr/>
        </p:nvSpPr>
        <p:spPr>
          <a:xfrm>
            <a:off x="4788024" y="5103746"/>
            <a:ext cx="4176464" cy="430887"/>
          </a:xfrm>
          <a:prstGeom prst="rect">
            <a:avLst/>
          </a:prstGeom>
        </p:spPr>
        <p:txBody>
          <a:bodyPr wrap="square">
            <a:spAutoFit/>
          </a:bodyPr>
          <a:lstStyle/>
          <a:p>
            <a:pPr algn="ctr"/>
            <a:r>
              <a:rPr lang="en-US" sz="1100" b="1" dirty="0" err="1">
                <a:latin typeface="Trebuchet MS" panose="020B0603020202020204" pitchFamily="34" charset="0"/>
              </a:rPr>
              <a:t>Figura</a:t>
            </a:r>
            <a:r>
              <a:rPr lang="en-US" sz="1100" b="1" dirty="0">
                <a:latin typeface="Trebuchet MS" panose="020B0603020202020204" pitchFamily="34" charset="0"/>
              </a:rPr>
              <a:t> </a:t>
            </a:r>
            <a:r>
              <a:rPr lang="en-US" sz="1100" b="1" dirty="0" smtClean="0">
                <a:latin typeface="Trebuchet MS" panose="020B0603020202020204" pitchFamily="34" charset="0"/>
              </a:rPr>
              <a:t>13.2 </a:t>
            </a:r>
            <a:r>
              <a:rPr lang="en-US" sz="1100" b="1" dirty="0" err="1">
                <a:latin typeface="Trebuchet MS" panose="020B0603020202020204" pitchFamily="34" charset="0"/>
              </a:rPr>
              <a:t>Caída</a:t>
            </a:r>
            <a:r>
              <a:rPr lang="en-US" sz="1100" b="1" dirty="0">
                <a:latin typeface="Trebuchet MS" panose="020B0603020202020204" pitchFamily="34" charset="0"/>
              </a:rPr>
              <a:t> de </a:t>
            </a:r>
            <a:r>
              <a:rPr lang="en-US" sz="1100" b="1" dirty="0" err="1">
                <a:latin typeface="Trebuchet MS" panose="020B0603020202020204" pitchFamily="34" charset="0"/>
              </a:rPr>
              <a:t>tensión</a:t>
            </a:r>
            <a:r>
              <a:rPr lang="en-US" sz="1100" b="1" dirty="0">
                <a:latin typeface="Trebuchet MS" panose="020B0603020202020204" pitchFamily="34" charset="0"/>
              </a:rPr>
              <a:t> para cables de </a:t>
            </a:r>
            <a:r>
              <a:rPr lang="en-US" sz="1100" b="1" dirty="0" err="1">
                <a:latin typeface="Trebuchet MS" panose="020B0603020202020204" pitchFamily="34" charset="0"/>
              </a:rPr>
              <a:t>baja</a:t>
            </a:r>
            <a:r>
              <a:rPr lang="en-US" sz="1100" b="1" dirty="0">
                <a:latin typeface="Trebuchet MS" panose="020B0603020202020204" pitchFamily="34" charset="0"/>
              </a:rPr>
              <a:t> </a:t>
            </a:r>
            <a:r>
              <a:rPr lang="en-US" sz="1100" b="1" dirty="0" err="1">
                <a:latin typeface="Trebuchet MS" panose="020B0603020202020204" pitchFamily="34" charset="0"/>
              </a:rPr>
              <a:t>tensión</a:t>
            </a:r>
            <a:r>
              <a:rPr lang="en-US" sz="1100" b="1" dirty="0">
                <a:latin typeface="Trebuchet MS" panose="020B0603020202020204" pitchFamily="34" charset="0"/>
              </a:rPr>
              <a:t> [35]</a:t>
            </a:r>
          </a:p>
        </p:txBody>
      </p:sp>
      <p:pic>
        <p:nvPicPr>
          <p:cNvPr id="19" name="Imagen 18"/>
          <p:cNvPicPr>
            <a:picLocks noChangeAspect="1"/>
          </p:cNvPicPr>
          <p:nvPr/>
        </p:nvPicPr>
        <p:blipFill>
          <a:blip r:embed="rId3"/>
          <a:stretch>
            <a:fillRect/>
          </a:stretch>
        </p:blipFill>
        <p:spPr>
          <a:xfrm>
            <a:off x="4644008" y="265212"/>
            <a:ext cx="4320480" cy="4838534"/>
          </a:xfrm>
          <a:prstGeom prst="rect">
            <a:avLst/>
          </a:prstGeom>
        </p:spPr>
      </p:pic>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51520" y="265212"/>
            <a:ext cx="4176464" cy="3397725"/>
          </a:xfrm>
          <a:prstGeom prst="rect">
            <a:avLst/>
          </a:prstGeom>
        </p:spPr>
        <p:txBody>
          <a:bodyPr vert="horz" wrap="square" lIns="0" tIns="12065" rIns="0" bIns="0" rtlCol="0">
            <a:spAutoFit/>
          </a:bodyPr>
          <a:lstStyle/>
          <a:p>
            <a:pPr marL="12700">
              <a:lnSpc>
                <a:spcPct val="100000"/>
              </a:lnSpc>
            </a:pPr>
            <a:r>
              <a:rPr lang="es-ES" sz="1100" b="1" spc="35" dirty="0" smtClean="0">
                <a:latin typeface="Trebuchet MS" panose="020B0603020202020204" pitchFamily="34" charset="0"/>
                <a:cs typeface="Arial MT"/>
              </a:rPr>
              <a:t>13.2 </a:t>
            </a:r>
            <a:r>
              <a:rPr lang="es-ES" sz="1100" b="1" spc="35" dirty="0">
                <a:latin typeface="Trebuchet MS" panose="020B0603020202020204" pitchFamily="34" charset="0"/>
                <a:cs typeface="Arial MT"/>
              </a:rPr>
              <a:t>Ejemplos para el Cálculo de Caídas de Tensión</a:t>
            </a:r>
          </a:p>
          <a:p>
            <a:pPr marL="12700">
              <a:lnSpc>
                <a:spcPct val="100000"/>
              </a:lnSpc>
            </a:pPr>
            <a:endParaRPr lang="es-ES" sz="1100" spc="35" dirty="0">
              <a:latin typeface="Trebuchet MS" panose="020B0603020202020204" pitchFamily="34" charset="0"/>
              <a:cs typeface="Arial MT"/>
            </a:endParaRPr>
          </a:p>
          <a:p>
            <a:pPr marL="12700">
              <a:lnSpc>
                <a:spcPct val="100000"/>
              </a:lnSpc>
            </a:pPr>
            <a:r>
              <a:rPr lang="es-ES" sz="1100" b="1" spc="35" dirty="0" smtClean="0">
                <a:latin typeface="Trebuchet MS" panose="020B0603020202020204" pitchFamily="34" charset="0"/>
                <a:cs typeface="Arial MT"/>
              </a:rPr>
              <a:t>13.2.1   Ejemplo </a:t>
            </a:r>
            <a:r>
              <a:rPr lang="es-ES" sz="1100" b="1" spc="35" dirty="0">
                <a:latin typeface="Trebuchet MS" panose="020B0603020202020204" pitchFamily="34" charset="0"/>
                <a:cs typeface="Arial MT"/>
              </a:rPr>
              <a:t>l: Cálculo de la caída de voltaje para un sistema de CC</a:t>
            </a:r>
          </a:p>
          <a:p>
            <a:pPr marL="12700">
              <a:lnSpc>
                <a:spcPct val="100000"/>
              </a:lnSpc>
            </a:pPr>
            <a:endParaRPr lang="es-ES" sz="1100" spc="35" dirty="0">
              <a:latin typeface="Trebuchet MS" panose="020B0603020202020204" pitchFamily="34" charset="0"/>
              <a:cs typeface="Arial MT"/>
            </a:endParaRPr>
          </a:p>
          <a:p>
            <a:pPr marL="12700">
              <a:lnSpc>
                <a:spcPct val="100000"/>
              </a:lnSpc>
            </a:pPr>
            <a:r>
              <a:rPr lang="es-ES" sz="1100" spc="35" dirty="0" smtClean="0">
                <a:latin typeface="Trebuchet MS" panose="020B0603020202020204" pitchFamily="34" charset="0"/>
                <a:cs typeface="Arial MT"/>
              </a:rPr>
              <a:t>Dado </a:t>
            </a:r>
            <a:r>
              <a:rPr lang="es-ES" sz="1100" spc="35" dirty="0">
                <a:latin typeface="Trebuchet MS" panose="020B0603020202020204" pitchFamily="34" charset="0"/>
                <a:cs typeface="Arial MT"/>
              </a:rPr>
              <a:t>el sistema de CC que se muestra en la Figura 13.3, calcule la caída de voltaje en %.</a:t>
            </a:r>
          </a:p>
          <a:p>
            <a:pPr marL="12700">
              <a:lnSpc>
                <a:spcPct val="100000"/>
              </a:lnSpc>
            </a:pPr>
            <a:endParaRPr lang="es-ES" sz="1100" spc="35" dirty="0">
              <a:latin typeface="Trebuchet MS" panose="020B0603020202020204" pitchFamily="34" charset="0"/>
              <a:cs typeface="Arial MT"/>
            </a:endParaRPr>
          </a:p>
          <a:p>
            <a:pPr marL="12700">
              <a:lnSpc>
                <a:spcPct val="100000"/>
              </a:lnSpc>
            </a:pPr>
            <a:endParaRPr lang="es-ES" sz="1100" spc="35" dirty="0" smtClean="0">
              <a:latin typeface="Trebuchet MS" panose="020B0603020202020204" pitchFamily="34" charset="0"/>
              <a:cs typeface="Arial MT"/>
            </a:endParaRPr>
          </a:p>
          <a:p>
            <a:pPr marL="12700">
              <a:lnSpc>
                <a:spcPct val="100000"/>
              </a:lnSpc>
            </a:pPr>
            <a:endParaRPr lang="es-ES" sz="1100" spc="35" dirty="0">
              <a:latin typeface="Trebuchet MS" panose="020B0603020202020204" pitchFamily="34" charset="0"/>
              <a:cs typeface="Arial MT"/>
            </a:endParaRPr>
          </a:p>
          <a:p>
            <a:pPr marL="12700">
              <a:lnSpc>
                <a:spcPct val="100000"/>
              </a:lnSpc>
            </a:pPr>
            <a:endParaRPr lang="es-ES" sz="1100" spc="35" dirty="0" smtClean="0">
              <a:latin typeface="Trebuchet MS" panose="020B0603020202020204" pitchFamily="34" charset="0"/>
              <a:cs typeface="Arial MT"/>
            </a:endParaRPr>
          </a:p>
          <a:p>
            <a:pPr marL="12700">
              <a:lnSpc>
                <a:spcPct val="100000"/>
              </a:lnSpc>
            </a:pPr>
            <a:endParaRPr lang="es-ES" sz="1100" spc="35" dirty="0">
              <a:latin typeface="Trebuchet MS" panose="020B0603020202020204" pitchFamily="34" charset="0"/>
              <a:cs typeface="Arial MT"/>
            </a:endParaRPr>
          </a:p>
          <a:p>
            <a:pPr marL="12700">
              <a:lnSpc>
                <a:spcPct val="100000"/>
              </a:lnSpc>
            </a:pPr>
            <a:endParaRPr lang="es-ES" sz="1100" spc="35" dirty="0" smtClean="0">
              <a:latin typeface="Trebuchet MS" panose="020B0603020202020204" pitchFamily="34" charset="0"/>
              <a:cs typeface="Arial MT"/>
            </a:endParaRPr>
          </a:p>
          <a:p>
            <a:pPr marL="12700">
              <a:lnSpc>
                <a:spcPct val="100000"/>
              </a:lnSpc>
            </a:pPr>
            <a:endParaRPr lang="es-ES" sz="1100" spc="35" dirty="0">
              <a:latin typeface="Trebuchet MS" panose="020B0603020202020204" pitchFamily="34" charset="0"/>
              <a:cs typeface="Arial MT"/>
            </a:endParaRPr>
          </a:p>
          <a:p>
            <a:pPr marL="12700">
              <a:lnSpc>
                <a:spcPct val="100000"/>
              </a:lnSpc>
            </a:pPr>
            <a:endParaRPr lang="es-ES" sz="1100" spc="35" dirty="0" smtClean="0">
              <a:latin typeface="Trebuchet MS" panose="020B0603020202020204" pitchFamily="34" charset="0"/>
              <a:cs typeface="Arial MT"/>
            </a:endParaRPr>
          </a:p>
          <a:p>
            <a:pPr marL="12700">
              <a:lnSpc>
                <a:spcPct val="100000"/>
              </a:lnSpc>
            </a:pPr>
            <a:endParaRPr lang="es-ES" sz="1100" spc="35" dirty="0">
              <a:latin typeface="Trebuchet MS" panose="020B0603020202020204" pitchFamily="34" charset="0"/>
              <a:cs typeface="Arial MT"/>
            </a:endParaRPr>
          </a:p>
          <a:p>
            <a:pPr marL="12700">
              <a:lnSpc>
                <a:spcPct val="100000"/>
              </a:lnSpc>
            </a:pPr>
            <a:endParaRPr lang="es-ES" sz="1100" spc="35" dirty="0" smtClean="0">
              <a:latin typeface="Trebuchet MS" panose="020B0603020202020204" pitchFamily="34" charset="0"/>
              <a:cs typeface="Arial MT"/>
            </a:endParaRPr>
          </a:p>
          <a:p>
            <a:pPr marL="12700">
              <a:lnSpc>
                <a:spcPct val="100000"/>
              </a:lnSpc>
            </a:pPr>
            <a:endParaRPr lang="es-ES" sz="1100" spc="35" dirty="0">
              <a:latin typeface="Trebuchet MS" panose="020B0603020202020204" pitchFamily="34" charset="0"/>
              <a:cs typeface="Arial MT"/>
            </a:endParaRPr>
          </a:p>
          <a:p>
            <a:pPr marL="12700">
              <a:lnSpc>
                <a:spcPct val="100000"/>
              </a:lnSpc>
            </a:pPr>
            <a:endParaRPr lang="es-ES" sz="1100" spc="35" dirty="0">
              <a:latin typeface="Trebuchet MS" panose="020B0603020202020204" pitchFamily="34" charset="0"/>
              <a:cs typeface="Arial MT"/>
            </a:endParaRPr>
          </a:p>
          <a:p>
            <a:pPr marL="12700">
              <a:lnSpc>
                <a:spcPct val="100000"/>
              </a:lnSpc>
            </a:pPr>
            <a:r>
              <a:rPr lang="es-ES" sz="1100" b="1" spc="35" dirty="0">
                <a:latin typeface="Trebuchet MS" panose="020B0603020202020204" pitchFamily="34" charset="0"/>
                <a:cs typeface="Arial MT"/>
              </a:rPr>
              <a:t>Figura </a:t>
            </a:r>
            <a:r>
              <a:rPr lang="es-ES" sz="1100" b="1" spc="35" dirty="0" smtClean="0">
                <a:latin typeface="Trebuchet MS" panose="020B0603020202020204" pitchFamily="34" charset="0"/>
                <a:cs typeface="Arial MT"/>
              </a:rPr>
              <a:t>13.3 </a:t>
            </a:r>
            <a:r>
              <a:rPr lang="es-ES" sz="1100" b="1" spc="35" dirty="0">
                <a:latin typeface="Trebuchet MS" panose="020B0603020202020204" pitchFamily="34" charset="0"/>
                <a:cs typeface="Arial MT"/>
              </a:rPr>
              <a:t>Caída de voltaje para un sistema de CC</a:t>
            </a:r>
            <a:endParaRPr sz="900" b="1" dirty="0">
              <a:latin typeface="Arial MT"/>
              <a:cs typeface="Arial MT"/>
            </a:endParaRPr>
          </a:p>
        </p:txBody>
      </p:sp>
      <p:pic>
        <p:nvPicPr>
          <p:cNvPr id="19" name="Imagen 18"/>
          <p:cNvPicPr>
            <a:picLocks noChangeAspect="1"/>
          </p:cNvPicPr>
          <p:nvPr/>
        </p:nvPicPr>
        <p:blipFill>
          <a:blip r:embed="rId2"/>
          <a:stretch>
            <a:fillRect/>
          </a:stretch>
        </p:blipFill>
        <p:spPr>
          <a:xfrm>
            <a:off x="755577" y="1489348"/>
            <a:ext cx="1800200" cy="1944216"/>
          </a:xfrm>
          <a:prstGeom prst="rect">
            <a:avLst/>
          </a:prstGeom>
        </p:spPr>
      </p:pic>
      <p:pic>
        <p:nvPicPr>
          <p:cNvPr id="20" name="Imagen 19"/>
          <p:cNvPicPr>
            <a:picLocks noChangeAspect="1"/>
          </p:cNvPicPr>
          <p:nvPr/>
        </p:nvPicPr>
        <p:blipFill>
          <a:blip r:embed="rId3"/>
          <a:stretch>
            <a:fillRect/>
          </a:stretch>
        </p:blipFill>
        <p:spPr>
          <a:xfrm>
            <a:off x="273608" y="3855296"/>
            <a:ext cx="3456384" cy="1224135"/>
          </a:xfrm>
          <a:prstGeom prst="rect">
            <a:avLst/>
          </a:prstGeom>
        </p:spPr>
      </p:pic>
      <p:sp>
        <p:nvSpPr>
          <p:cNvPr id="21" name="Rectángulo 20"/>
          <p:cNvSpPr/>
          <p:nvPr/>
        </p:nvSpPr>
        <p:spPr>
          <a:xfrm>
            <a:off x="248476" y="5152002"/>
            <a:ext cx="4572000" cy="261610"/>
          </a:xfrm>
          <a:prstGeom prst="rect">
            <a:avLst/>
          </a:prstGeom>
        </p:spPr>
        <p:txBody>
          <a:bodyPr>
            <a:spAutoFit/>
          </a:bodyPr>
          <a:lstStyle/>
          <a:p>
            <a:pPr algn="just"/>
            <a:r>
              <a:rPr lang="en-US" sz="1100" dirty="0">
                <a:latin typeface="Trebuchet MS" panose="020B0603020202020204" pitchFamily="34" charset="0"/>
              </a:rPr>
              <a:t>De </a:t>
            </a:r>
            <a:r>
              <a:rPr lang="en-US" sz="1100" dirty="0" err="1">
                <a:latin typeface="Trebuchet MS" panose="020B0603020202020204" pitchFamily="34" charset="0"/>
              </a:rPr>
              <a:t>acuerdo</a:t>
            </a:r>
            <a:r>
              <a:rPr lang="en-US" sz="1100" dirty="0">
                <a:latin typeface="Trebuchet MS" panose="020B0603020202020204" pitchFamily="34" charset="0"/>
              </a:rPr>
              <a:t> con IEC </a:t>
            </a:r>
            <a:r>
              <a:rPr lang="en-US" sz="1100" dirty="0" smtClean="0">
                <a:latin typeface="Trebuchet MS" panose="020B0603020202020204" pitchFamily="34" charset="0"/>
              </a:rPr>
              <a:t>60364</a:t>
            </a:r>
            <a:r>
              <a:rPr lang="en-US" sz="1100" dirty="0">
                <a:latin typeface="Trebuchet MS" panose="020B0603020202020204" pitchFamily="34" charset="0"/>
              </a:rPr>
              <a:t>, parte 52, solo se </a:t>
            </a:r>
            <a:r>
              <a:rPr lang="en-US" sz="1100" dirty="0" err="1">
                <a:latin typeface="Trebuchet MS" panose="020B0603020202020204" pitchFamily="34" charset="0"/>
              </a:rPr>
              <a:t>permite</a:t>
            </a:r>
            <a:r>
              <a:rPr lang="en-US" sz="1100" dirty="0">
                <a:latin typeface="Trebuchet MS" panose="020B0603020202020204" pitchFamily="34" charset="0"/>
              </a:rPr>
              <a:t> el 4 %.</a:t>
            </a:r>
          </a:p>
        </p:txBody>
      </p:sp>
      <p:sp>
        <p:nvSpPr>
          <p:cNvPr id="22" name="object 19"/>
          <p:cNvSpPr txBox="1"/>
          <p:nvPr/>
        </p:nvSpPr>
        <p:spPr>
          <a:xfrm>
            <a:off x="4427984" y="265212"/>
            <a:ext cx="4464496" cy="3908762"/>
          </a:xfrm>
          <a:prstGeom prst="rect">
            <a:avLst/>
          </a:prstGeom>
        </p:spPr>
        <p:txBody>
          <a:bodyPr vert="horz" wrap="square" lIns="0" tIns="15240" rIns="0" bIns="0" rtlCol="0">
            <a:spAutoFit/>
          </a:bodyPr>
          <a:lstStyle/>
          <a:p>
            <a:pPr algn="just">
              <a:lnSpc>
                <a:spcPct val="100000"/>
              </a:lnSpc>
            </a:pPr>
            <a:r>
              <a:rPr lang="es-ES" sz="1100" b="1" spc="-50" dirty="0">
                <a:latin typeface="Trebuchet MS" panose="020B0603020202020204" pitchFamily="34" charset="0"/>
                <a:cs typeface="Trebuchet MS"/>
              </a:rPr>
              <a:t>13.2.2 Ejemplo 2: Cálculo de la caída de voltaje para un sistema de CA</a:t>
            </a:r>
          </a:p>
          <a:p>
            <a:pPr algn="just">
              <a:lnSpc>
                <a:spcPct val="100000"/>
              </a:lnSpc>
            </a:pPr>
            <a:endParaRPr lang="es-ES" sz="1100" spc="-50" dirty="0" smtClean="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endParaRPr lang="es-ES" sz="1100" spc="-50" dirty="0" smtClean="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endParaRPr lang="es-ES" sz="1100" spc="-50" dirty="0" smtClean="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endParaRPr lang="es-ES" sz="1100" spc="-50" dirty="0" smtClean="0">
              <a:latin typeface="Trebuchet MS" panose="020B0603020202020204" pitchFamily="34" charset="0"/>
              <a:cs typeface="Trebuchet MS"/>
            </a:endParaRPr>
          </a:p>
          <a:p>
            <a:pPr algn="just">
              <a:lnSpc>
                <a:spcPct val="100000"/>
              </a:lnSpc>
            </a:pPr>
            <a:endParaRPr lang="es-ES" sz="1100" spc="-50" dirty="0" smtClean="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endParaRPr lang="es-ES" sz="1100" spc="-50" dirty="0" smtClean="0">
              <a:latin typeface="Trebuchet MS" panose="020B0603020202020204" pitchFamily="34" charset="0"/>
              <a:cs typeface="Trebuchet MS"/>
            </a:endParaRPr>
          </a:p>
          <a:p>
            <a:pPr algn="ctr">
              <a:lnSpc>
                <a:spcPct val="100000"/>
              </a:lnSpc>
            </a:pPr>
            <a:r>
              <a:rPr lang="es-ES" sz="1100" b="1" spc="-50" dirty="0" smtClean="0">
                <a:latin typeface="Trebuchet MS" panose="020B0603020202020204" pitchFamily="34" charset="0"/>
                <a:cs typeface="Trebuchet MS"/>
              </a:rPr>
              <a:t>Figura 11.4 Caída de voltaje para un sistema de CA</a:t>
            </a: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spc="-50" dirty="0">
                <a:latin typeface="Trebuchet MS" panose="020B0603020202020204" pitchFamily="34" charset="0"/>
                <a:cs typeface="Trebuchet MS"/>
              </a:rPr>
              <a:t>6dado el motor de la figura 13.4 con l = 30 m, </a:t>
            </a:r>
            <a:r>
              <a:rPr lang="es-ES" sz="1100" spc="-50" dirty="0" err="1">
                <a:latin typeface="Trebuchet MS" panose="020B0603020202020204" pitchFamily="34" charset="0"/>
                <a:cs typeface="Trebuchet MS"/>
              </a:rPr>
              <a:t>cos</a:t>
            </a:r>
            <a:r>
              <a:rPr lang="es-ES" sz="1100" spc="-50" dirty="0">
                <a:latin typeface="Trebuchet MS" panose="020B0603020202020204" pitchFamily="34" charset="0"/>
                <a:cs typeface="Trebuchet MS"/>
              </a:rPr>
              <a:t> φ = 0,8 y 5 = 0,74, </a:t>
            </a:r>
            <a:r>
              <a:rPr lang="es-ES" sz="1100" spc="-50" dirty="0" smtClean="0">
                <a:latin typeface="Trebuchet MS" panose="020B0603020202020204" pitchFamily="34" charset="0"/>
                <a:cs typeface="Trebuchet MS"/>
              </a:rPr>
              <a:t>calcular </a:t>
            </a:r>
            <a:r>
              <a:rPr lang="es-ES" sz="1100" spc="-50" dirty="0">
                <a:latin typeface="Trebuchet MS" panose="020B0603020202020204" pitchFamily="34" charset="0"/>
                <a:cs typeface="Trebuchet MS"/>
              </a:rPr>
              <a:t>la caída de tensión en %.</a:t>
            </a:r>
          </a:p>
          <a:p>
            <a:pPr algn="just">
              <a:lnSpc>
                <a:spcPct val="100000"/>
              </a:lnSpc>
            </a:pPr>
            <a:endParaRPr lang="es-ES" sz="1100" spc="-50" dirty="0" smtClean="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endParaRPr lang="es-ES" sz="1100" spc="-50" dirty="0" smtClean="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endParaRPr lang="es-ES" sz="1100" spc="-50" dirty="0" smtClean="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p:txBody>
      </p:sp>
      <p:pic>
        <p:nvPicPr>
          <p:cNvPr id="23" name="Imagen 22"/>
          <p:cNvPicPr>
            <a:picLocks noChangeAspect="1"/>
          </p:cNvPicPr>
          <p:nvPr/>
        </p:nvPicPr>
        <p:blipFill>
          <a:blip r:embed="rId4"/>
          <a:stretch>
            <a:fillRect/>
          </a:stretch>
        </p:blipFill>
        <p:spPr>
          <a:xfrm>
            <a:off x="6065491" y="481236"/>
            <a:ext cx="1333500" cy="1752600"/>
          </a:xfrm>
          <a:prstGeom prst="rect">
            <a:avLst/>
          </a:prstGeom>
        </p:spPr>
      </p:pic>
      <p:pic>
        <p:nvPicPr>
          <p:cNvPr id="24" name="Imagen 23"/>
          <p:cNvPicPr>
            <a:picLocks noChangeAspect="1"/>
          </p:cNvPicPr>
          <p:nvPr/>
        </p:nvPicPr>
        <p:blipFill>
          <a:blip r:embed="rId5"/>
          <a:stretch>
            <a:fillRect/>
          </a:stretch>
        </p:blipFill>
        <p:spPr>
          <a:xfrm>
            <a:off x="5940152" y="2873738"/>
            <a:ext cx="2520280" cy="1279906"/>
          </a:xfrm>
          <a:prstGeom prst="rect">
            <a:avLst/>
          </a:prstGeom>
        </p:spPr>
      </p:pic>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object 19"/>
          <p:cNvSpPr txBox="1"/>
          <p:nvPr/>
        </p:nvSpPr>
        <p:spPr>
          <a:xfrm>
            <a:off x="251520" y="265212"/>
            <a:ext cx="4248472" cy="1369606"/>
          </a:xfrm>
          <a:prstGeom prst="rect">
            <a:avLst/>
          </a:prstGeom>
        </p:spPr>
        <p:txBody>
          <a:bodyPr vert="horz" wrap="square" lIns="0" tIns="15240" rIns="0" bIns="0" rtlCol="0">
            <a:spAutoFit/>
          </a:bodyPr>
          <a:lstStyle/>
          <a:p>
            <a:pPr algn="just">
              <a:lnSpc>
                <a:spcPct val="100000"/>
              </a:lnSpc>
            </a:pPr>
            <a:r>
              <a:rPr lang="es-ES" sz="1100" b="1" spc="-50" dirty="0" smtClean="0">
                <a:latin typeface="Trebuchet MS" panose="020B0603020202020204" pitchFamily="34" charset="0"/>
                <a:cs typeface="Trebuchet MS"/>
              </a:rPr>
              <a:t>13.2.3   Caída </a:t>
            </a:r>
            <a:r>
              <a:rPr lang="es-ES" sz="1100" b="1" spc="-50" dirty="0">
                <a:latin typeface="Trebuchet MS" panose="020B0603020202020204" pitchFamily="34" charset="0"/>
                <a:cs typeface="Trebuchet MS"/>
              </a:rPr>
              <a:t>de tensión para un sistema trifásico</a:t>
            </a: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spc="-50" dirty="0">
                <a:latin typeface="Trebuchet MS" panose="020B0603020202020204" pitchFamily="34" charset="0"/>
                <a:cs typeface="Trebuchet MS"/>
              </a:rPr>
              <a:t>De acuerdo con IEC 60 364, parte 52, la caída de tensión no debe superar el 4 %. Dado el sistema con un sistema de distribución principal y dos sistemas de </a:t>
            </a:r>
            <a:r>
              <a:rPr lang="es-ES" sz="1100" spc="-50" dirty="0" err="1">
                <a:latin typeface="Trebuchet MS" panose="020B0603020202020204" pitchFamily="34" charset="0"/>
                <a:cs typeface="Trebuchet MS"/>
              </a:rPr>
              <a:t>subdistribución</a:t>
            </a:r>
            <a:r>
              <a:rPr lang="es-ES" sz="1100" spc="-50" dirty="0">
                <a:latin typeface="Trebuchet MS" panose="020B0603020202020204" pitchFamily="34" charset="0"/>
                <a:cs typeface="Trebuchet MS"/>
              </a:rPr>
              <a:t> que se muestra en la Figura 13.5, </a:t>
            </a:r>
            <a:r>
              <a:rPr lang="es-ES" sz="1100" spc="-50" dirty="0" smtClean="0">
                <a:latin typeface="Trebuchet MS" panose="020B0603020202020204" pitchFamily="34" charset="0"/>
                <a:cs typeface="Trebuchet MS"/>
              </a:rPr>
              <a:t>comprobar </a:t>
            </a:r>
            <a:r>
              <a:rPr lang="es-ES" sz="1100" spc="-50" dirty="0">
                <a:latin typeface="Trebuchet MS" panose="020B0603020202020204" pitchFamily="34" charset="0"/>
                <a:cs typeface="Trebuchet MS"/>
              </a:rPr>
              <a:t>si se cumple este requisito.</a:t>
            </a:r>
          </a:p>
          <a:p>
            <a:pPr algn="just">
              <a:lnSpc>
                <a:spcPct val="100000"/>
              </a:lnSpc>
            </a:pPr>
            <a:r>
              <a:rPr lang="es-ES" sz="1100" spc="-50" dirty="0">
                <a:latin typeface="Trebuchet MS" panose="020B0603020202020204" pitchFamily="34" charset="0"/>
                <a:cs typeface="Trebuchet MS"/>
              </a:rPr>
              <a:t>Si no existen otras resistencias por unidad de longitud, podemos utilizar los siguientes valores [31]:</a:t>
            </a:r>
            <a:endParaRPr sz="1100" dirty="0">
              <a:latin typeface="Arial MT"/>
              <a:cs typeface="Arial MT"/>
            </a:endParaRPr>
          </a:p>
        </p:txBody>
      </p:sp>
      <p:pic>
        <p:nvPicPr>
          <p:cNvPr id="2" name="Imagen 1"/>
          <p:cNvPicPr>
            <a:picLocks noChangeAspect="1"/>
          </p:cNvPicPr>
          <p:nvPr/>
        </p:nvPicPr>
        <p:blipFill>
          <a:blip r:embed="rId2"/>
          <a:stretch>
            <a:fillRect/>
          </a:stretch>
        </p:blipFill>
        <p:spPr>
          <a:xfrm>
            <a:off x="2987824" y="1453330"/>
            <a:ext cx="1512168" cy="792088"/>
          </a:xfrm>
          <a:prstGeom prst="rect">
            <a:avLst/>
          </a:prstGeom>
        </p:spPr>
      </p:pic>
      <p:pic>
        <p:nvPicPr>
          <p:cNvPr id="3" name="Imagen 2"/>
          <p:cNvPicPr>
            <a:picLocks noChangeAspect="1"/>
          </p:cNvPicPr>
          <p:nvPr/>
        </p:nvPicPr>
        <p:blipFill>
          <a:blip r:embed="rId3"/>
          <a:stretch>
            <a:fillRect/>
          </a:stretch>
        </p:blipFill>
        <p:spPr>
          <a:xfrm>
            <a:off x="246380" y="2137419"/>
            <a:ext cx="2736304" cy="3181905"/>
          </a:xfrm>
          <a:prstGeom prst="rect">
            <a:avLst/>
          </a:prstGeom>
        </p:spPr>
      </p:pic>
      <p:sp>
        <p:nvSpPr>
          <p:cNvPr id="4" name="Rectángulo 3"/>
          <p:cNvSpPr/>
          <p:nvPr/>
        </p:nvSpPr>
        <p:spPr>
          <a:xfrm>
            <a:off x="-252536" y="5338559"/>
            <a:ext cx="4572000" cy="261610"/>
          </a:xfrm>
          <a:prstGeom prst="rect">
            <a:avLst/>
          </a:prstGeom>
        </p:spPr>
        <p:txBody>
          <a:bodyPr>
            <a:spAutoFit/>
          </a:bodyPr>
          <a:lstStyle/>
          <a:p>
            <a:pPr algn="ctr"/>
            <a:r>
              <a:rPr lang="en-US" sz="1100" b="1" dirty="0" err="1">
                <a:latin typeface="Trebuchet MS" panose="020B0603020202020204" pitchFamily="34" charset="0"/>
              </a:rPr>
              <a:t>Figura</a:t>
            </a:r>
            <a:r>
              <a:rPr lang="en-US" sz="1100" b="1" dirty="0">
                <a:latin typeface="Trebuchet MS" panose="020B0603020202020204" pitchFamily="34" charset="0"/>
              </a:rPr>
              <a:t> </a:t>
            </a:r>
            <a:r>
              <a:rPr lang="en-US" sz="1100" b="1" dirty="0" smtClean="0">
                <a:latin typeface="Trebuchet MS" panose="020B0603020202020204" pitchFamily="34" charset="0"/>
              </a:rPr>
              <a:t>13.5 </a:t>
            </a:r>
            <a:r>
              <a:rPr lang="en-US" sz="1100" b="1" dirty="0" err="1">
                <a:latin typeface="Trebuchet MS" panose="020B0603020202020204" pitchFamily="34" charset="0"/>
              </a:rPr>
              <a:t>Caída</a:t>
            </a:r>
            <a:r>
              <a:rPr lang="en-US" sz="1100" b="1" dirty="0">
                <a:latin typeface="Trebuchet MS" panose="020B0603020202020204" pitchFamily="34" charset="0"/>
              </a:rPr>
              <a:t> de </a:t>
            </a:r>
            <a:r>
              <a:rPr lang="en-US" sz="1100" b="1" dirty="0" err="1">
                <a:latin typeface="Trebuchet MS" panose="020B0603020202020204" pitchFamily="34" charset="0"/>
              </a:rPr>
              <a:t>tensión</a:t>
            </a:r>
            <a:r>
              <a:rPr lang="en-US" sz="1100" b="1" dirty="0">
                <a:latin typeface="Trebuchet MS" panose="020B0603020202020204" pitchFamily="34" charset="0"/>
              </a:rPr>
              <a:t> para un </a:t>
            </a:r>
            <a:r>
              <a:rPr lang="en-US" sz="1100" b="1" dirty="0" err="1">
                <a:latin typeface="Trebuchet MS" panose="020B0603020202020204" pitchFamily="34" charset="0"/>
              </a:rPr>
              <a:t>sistema</a:t>
            </a:r>
            <a:r>
              <a:rPr lang="en-US" sz="1100" b="1" dirty="0">
                <a:latin typeface="Trebuchet MS" panose="020B0603020202020204" pitchFamily="34" charset="0"/>
              </a:rPr>
              <a:t> </a:t>
            </a:r>
            <a:r>
              <a:rPr lang="en-US" sz="1100" b="1" dirty="0" err="1">
                <a:latin typeface="Trebuchet MS" panose="020B0603020202020204" pitchFamily="34" charset="0"/>
              </a:rPr>
              <a:t>trifásico</a:t>
            </a:r>
            <a:endParaRPr lang="en-US" sz="1100" b="1" dirty="0">
              <a:latin typeface="Trebuchet MS" panose="020B0603020202020204" pitchFamily="34" charset="0"/>
            </a:endParaRPr>
          </a:p>
        </p:txBody>
      </p:sp>
      <p:sp>
        <p:nvSpPr>
          <p:cNvPr id="12" name="object 44"/>
          <p:cNvSpPr txBox="1"/>
          <p:nvPr/>
        </p:nvSpPr>
        <p:spPr>
          <a:xfrm>
            <a:off x="4778135" y="265212"/>
            <a:ext cx="4916321" cy="2682786"/>
          </a:xfrm>
          <a:prstGeom prst="rect">
            <a:avLst/>
          </a:prstGeom>
        </p:spPr>
        <p:txBody>
          <a:bodyPr vert="horz" wrap="square" lIns="0" tIns="15240" rIns="0" bIns="0" rtlCol="0">
            <a:spAutoFit/>
          </a:bodyPr>
          <a:lstStyle/>
          <a:p>
            <a:pPr marL="12700">
              <a:lnSpc>
                <a:spcPts val="1015"/>
              </a:lnSpc>
              <a:spcBef>
                <a:spcPts val="120"/>
              </a:spcBef>
            </a:pPr>
            <a:r>
              <a:rPr lang="es-ES" sz="1100" spc="-50" dirty="0" smtClean="0">
                <a:latin typeface="Trebuchet MS" panose="020B0603020202020204" pitchFamily="34" charset="0"/>
                <a:cs typeface="Arial MT"/>
              </a:rPr>
              <a:t>Aquí</a:t>
            </a:r>
          </a:p>
          <a:p>
            <a:pPr marL="12700">
              <a:lnSpc>
                <a:spcPts val="1015"/>
              </a:lnSpc>
              <a:spcBef>
                <a:spcPts val="120"/>
              </a:spcBef>
            </a:pPr>
            <a:endParaRPr lang="es-ES" sz="1100" spc="-50" dirty="0">
              <a:latin typeface="Trebuchet MS" panose="020B0603020202020204" pitchFamily="34" charset="0"/>
              <a:cs typeface="Arial MT"/>
            </a:endParaRPr>
          </a:p>
          <a:p>
            <a:pPr marL="12700">
              <a:lnSpc>
                <a:spcPts val="1015"/>
              </a:lnSpc>
              <a:spcBef>
                <a:spcPts val="120"/>
              </a:spcBef>
            </a:pPr>
            <a:endParaRPr lang="es-ES" sz="1100" spc="-50" dirty="0" smtClean="0">
              <a:latin typeface="Trebuchet MS" panose="020B0603020202020204" pitchFamily="34" charset="0"/>
              <a:cs typeface="Arial MT"/>
            </a:endParaRPr>
          </a:p>
          <a:p>
            <a:pPr marL="12700">
              <a:lnSpc>
                <a:spcPts val="1015"/>
              </a:lnSpc>
              <a:spcBef>
                <a:spcPts val="120"/>
              </a:spcBef>
            </a:pPr>
            <a:endParaRPr lang="es-ES" sz="1100" spc="-50" dirty="0">
              <a:latin typeface="Trebuchet MS" panose="020B0603020202020204" pitchFamily="34" charset="0"/>
              <a:cs typeface="Arial MT"/>
            </a:endParaRPr>
          </a:p>
          <a:p>
            <a:pPr marL="12700">
              <a:lnSpc>
                <a:spcPts val="1015"/>
              </a:lnSpc>
              <a:spcBef>
                <a:spcPts val="120"/>
              </a:spcBef>
            </a:pPr>
            <a:endParaRPr lang="es-ES" sz="1100" spc="-50" dirty="0" smtClean="0">
              <a:latin typeface="Trebuchet MS" panose="020B0603020202020204" pitchFamily="34" charset="0"/>
              <a:cs typeface="Arial MT"/>
            </a:endParaRPr>
          </a:p>
          <a:p>
            <a:pPr marL="12700">
              <a:lnSpc>
                <a:spcPts val="1015"/>
              </a:lnSpc>
              <a:spcBef>
                <a:spcPts val="120"/>
              </a:spcBef>
            </a:pPr>
            <a:endParaRPr lang="es-ES" sz="1100" spc="-50" dirty="0">
              <a:latin typeface="Trebuchet MS" panose="020B0603020202020204" pitchFamily="34" charset="0"/>
              <a:cs typeface="Arial MT"/>
            </a:endParaRPr>
          </a:p>
          <a:p>
            <a:pPr marL="12700">
              <a:lnSpc>
                <a:spcPts val="1015"/>
              </a:lnSpc>
              <a:spcBef>
                <a:spcPts val="120"/>
              </a:spcBef>
            </a:pPr>
            <a:endParaRPr lang="es-ES" sz="1100" spc="-50" dirty="0" smtClean="0">
              <a:latin typeface="Trebuchet MS" panose="020B0603020202020204" pitchFamily="34" charset="0"/>
              <a:cs typeface="Arial MT"/>
            </a:endParaRPr>
          </a:p>
          <a:p>
            <a:pPr marL="12700">
              <a:lnSpc>
                <a:spcPts val="1015"/>
              </a:lnSpc>
              <a:spcBef>
                <a:spcPts val="120"/>
              </a:spcBef>
            </a:pPr>
            <a:endParaRPr lang="es-ES" sz="1100" spc="-50" dirty="0">
              <a:latin typeface="Trebuchet MS" panose="020B0603020202020204" pitchFamily="34" charset="0"/>
              <a:cs typeface="Arial MT"/>
            </a:endParaRPr>
          </a:p>
          <a:p>
            <a:pPr marL="12700">
              <a:lnSpc>
                <a:spcPts val="1015"/>
              </a:lnSpc>
              <a:spcBef>
                <a:spcPts val="120"/>
              </a:spcBef>
            </a:pPr>
            <a:endParaRPr lang="es-ES" sz="1100" spc="-50" dirty="0" smtClean="0">
              <a:latin typeface="Trebuchet MS" panose="020B0603020202020204" pitchFamily="34" charset="0"/>
              <a:cs typeface="Arial MT"/>
            </a:endParaRPr>
          </a:p>
          <a:p>
            <a:pPr marL="12700">
              <a:lnSpc>
                <a:spcPts val="1015"/>
              </a:lnSpc>
              <a:spcBef>
                <a:spcPts val="120"/>
              </a:spcBef>
            </a:pPr>
            <a:endParaRPr lang="es-ES" sz="1100" spc="-50" dirty="0">
              <a:latin typeface="Trebuchet MS" panose="020B0603020202020204" pitchFamily="34" charset="0"/>
              <a:cs typeface="Arial MT"/>
            </a:endParaRPr>
          </a:p>
          <a:p>
            <a:pPr marL="12700">
              <a:lnSpc>
                <a:spcPts val="1015"/>
              </a:lnSpc>
              <a:spcBef>
                <a:spcPts val="120"/>
              </a:spcBef>
            </a:pPr>
            <a:endParaRPr lang="es-ES" sz="1100" spc="-50" dirty="0">
              <a:latin typeface="Trebuchet MS" panose="020B0603020202020204" pitchFamily="34" charset="0"/>
              <a:cs typeface="Arial MT"/>
            </a:endParaRPr>
          </a:p>
          <a:p>
            <a:pPr marL="241300" indent="-228600">
              <a:lnSpc>
                <a:spcPts val="1015"/>
              </a:lnSpc>
              <a:spcBef>
                <a:spcPts val="120"/>
              </a:spcBef>
              <a:buAutoNum type="alphaLcParenR"/>
            </a:pPr>
            <a:r>
              <a:rPr lang="es-ES" sz="1100" b="1" spc="-50" dirty="0" smtClean="0">
                <a:latin typeface="Trebuchet MS" panose="020B0603020202020204" pitchFamily="34" charset="0"/>
                <a:cs typeface="Arial MT"/>
              </a:rPr>
              <a:t>Línea </a:t>
            </a:r>
            <a:r>
              <a:rPr lang="es-ES" sz="1100" b="1" spc="-50" dirty="0">
                <a:latin typeface="Trebuchet MS" panose="020B0603020202020204" pitchFamily="34" charset="0"/>
                <a:cs typeface="Arial MT"/>
              </a:rPr>
              <a:t>aérea entre distribución principal y </a:t>
            </a:r>
            <a:r>
              <a:rPr lang="es-ES" sz="1100" b="1" spc="-50" dirty="0" err="1" smtClean="0">
                <a:latin typeface="Trebuchet MS" panose="020B0603020202020204" pitchFamily="34" charset="0"/>
                <a:cs typeface="Arial MT"/>
              </a:rPr>
              <a:t>subdistribución</a:t>
            </a:r>
            <a:r>
              <a:rPr lang="es-ES" sz="1100" b="1" spc="-50" dirty="0" smtClean="0">
                <a:latin typeface="Trebuchet MS" panose="020B0603020202020204" pitchFamily="34" charset="0"/>
                <a:cs typeface="Arial MT"/>
              </a:rPr>
              <a:t>   1</a:t>
            </a:r>
          </a:p>
          <a:p>
            <a:pPr marL="241300" indent="-228600">
              <a:lnSpc>
                <a:spcPts val="1015"/>
              </a:lnSpc>
              <a:spcBef>
                <a:spcPts val="120"/>
              </a:spcBef>
              <a:buAutoNum type="alphaLcParenR"/>
            </a:pPr>
            <a:endParaRPr lang="es-ES" sz="1100" b="1" spc="-50" dirty="0">
              <a:latin typeface="Trebuchet MS" panose="020B0603020202020204" pitchFamily="34" charset="0"/>
              <a:cs typeface="Arial MT"/>
            </a:endParaRPr>
          </a:p>
          <a:p>
            <a:pPr marL="241300" indent="-228600">
              <a:lnSpc>
                <a:spcPts val="1015"/>
              </a:lnSpc>
              <a:spcBef>
                <a:spcPts val="120"/>
              </a:spcBef>
              <a:buAutoNum type="alphaLcParenR"/>
            </a:pPr>
            <a:endParaRPr lang="es-ES" sz="1100" b="1" spc="-50" dirty="0" smtClean="0">
              <a:latin typeface="Trebuchet MS" panose="020B0603020202020204" pitchFamily="34" charset="0"/>
              <a:cs typeface="Arial MT"/>
            </a:endParaRPr>
          </a:p>
          <a:p>
            <a:pPr marL="241300" indent="-228600">
              <a:lnSpc>
                <a:spcPts val="1015"/>
              </a:lnSpc>
              <a:spcBef>
                <a:spcPts val="120"/>
              </a:spcBef>
              <a:buAutoNum type="alphaLcParenR"/>
            </a:pPr>
            <a:endParaRPr lang="es-ES" sz="1100" b="1" spc="-50" dirty="0">
              <a:latin typeface="Trebuchet MS" panose="020B0603020202020204" pitchFamily="34" charset="0"/>
              <a:cs typeface="Arial MT"/>
            </a:endParaRPr>
          </a:p>
          <a:p>
            <a:pPr marL="241300" indent="-228600">
              <a:lnSpc>
                <a:spcPts val="1015"/>
              </a:lnSpc>
              <a:spcBef>
                <a:spcPts val="120"/>
              </a:spcBef>
              <a:buAutoNum type="alphaLcParenR"/>
            </a:pPr>
            <a:endParaRPr lang="es-ES" sz="1100" b="1" spc="-50" dirty="0" smtClean="0">
              <a:latin typeface="Trebuchet MS" panose="020B0603020202020204" pitchFamily="34" charset="0"/>
              <a:cs typeface="Arial MT"/>
            </a:endParaRPr>
          </a:p>
          <a:p>
            <a:pPr marL="241300" indent="-228600">
              <a:lnSpc>
                <a:spcPts val="1015"/>
              </a:lnSpc>
              <a:spcBef>
                <a:spcPts val="120"/>
              </a:spcBef>
              <a:buAutoNum type="alphaLcParenR"/>
            </a:pPr>
            <a:endParaRPr lang="es-ES" sz="1100" b="1" spc="-50" dirty="0">
              <a:latin typeface="Trebuchet MS" panose="020B0603020202020204" pitchFamily="34" charset="0"/>
              <a:cs typeface="Arial MT"/>
            </a:endParaRPr>
          </a:p>
          <a:p>
            <a:pPr marL="12700">
              <a:lnSpc>
                <a:spcPts val="1015"/>
              </a:lnSpc>
              <a:spcBef>
                <a:spcPts val="120"/>
              </a:spcBef>
            </a:pPr>
            <a:endParaRPr lang="es-ES" sz="1100" spc="-50" dirty="0">
              <a:latin typeface="Trebuchet MS" panose="020B0603020202020204" pitchFamily="34" charset="0"/>
              <a:cs typeface="Arial MT"/>
            </a:endParaRPr>
          </a:p>
          <a:p>
            <a:pPr marL="12700">
              <a:lnSpc>
                <a:spcPts val="1015"/>
              </a:lnSpc>
              <a:spcBef>
                <a:spcPts val="120"/>
              </a:spcBef>
            </a:pPr>
            <a:r>
              <a:rPr lang="es-ES" sz="1100" b="1" spc="-50" dirty="0">
                <a:latin typeface="Trebuchet MS" panose="020B0603020202020204" pitchFamily="34" charset="0"/>
                <a:cs typeface="Arial MT"/>
              </a:rPr>
              <a:t>b) Cable entre </a:t>
            </a:r>
            <a:r>
              <a:rPr lang="es-ES" sz="1100" b="1" spc="-50" dirty="0" err="1">
                <a:latin typeface="Trebuchet MS" panose="020B0603020202020204" pitchFamily="34" charset="0"/>
                <a:cs typeface="Arial MT"/>
              </a:rPr>
              <a:t>subdistribución</a:t>
            </a:r>
            <a:r>
              <a:rPr lang="es-ES" sz="1100" b="1" spc="-50" dirty="0">
                <a:latin typeface="Trebuchet MS" panose="020B0603020202020204" pitchFamily="34" charset="0"/>
                <a:cs typeface="Arial MT"/>
              </a:rPr>
              <a:t> 1 y </a:t>
            </a:r>
            <a:r>
              <a:rPr lang="es-ES" sz="1100" b="1" spc="-50" dirty="0" err="1">
                <a:latin typeface="Trebuchet MS" panose="020B0603020202020204" pitchFamily="34" charset="0"/>
                <a:cs typeface="Arial MT"/>
              </a:rPr>
              <a:t>subdistribución</a:t>
            </a:r>
            <a:r>
              <a:rPr lang="es-ES" sz="1100" b="1" spc="-50" dirty="0">
                <a:latin typeface="Trebuchet MS" panose="020B0603020202020204" pitchFamily="34" charset="0"/>
                <a:cs typeface="Arial MT"/>
              </a:rPr>
              <a:t> 2</a:t>
            </a:r>
            <a:endParaRPr sz="1100" b="1" dirty="0">
              <a:latin typeface="Trebuchet MS" panose="020B0603020202020204" pitchFamily="34" charset="0"/>
              <a:cs typeface="Lucida Sans Unicode"/>
            </a:endParaRPr>
          </a:p>
        </p:txBody>
      </p:sp>
      <p:pic>
        <p:nvPicPr>
          <p:cNvPr id="6" name="Imagen 5"/>
          <p:cNvPicPr>
            <a:picLocks noChangeAspect="1"/>
          </p:cNvPicPr>
          <p:nvPr/>
        </p:nvPicPr>
        <p:blipFill>
          <a:blip r:embed="rId4"/>
          <a:stretch>
            <a:fillRect/>
          </a:stretch>
        </p:blipFill>
        <p:spPr>
          <a:xfrm>
            <a:off x="5410678" y="259199"/>
            <a:ext cx="2387526" cy="1570856"/>
          </a:xfrm>
          <a:prstGeom prst="rect">
            <a:avLst/>
          </a:prstGeom>
        </p:spPr>
      </p:pic>
      <p:pic>
        <p:nvPicPr>
          <p:cNvPr id="7" name="Imagen 6"/>
          <p:cNvPicPr>
            <a:picLocks noChangeAspect="1"/>
          </p:cNvPicPr>
          <p:nvPr/>
        </p:nvPicPr>
        <p:blipFill>
          <a:blip r:embed="rId5"/>
          <a:stretch>
            <a:fillRect/>
          </a:stretch>
        </p:blipFill>
        <p:spPr>
          <a:xfrm>
            <a:off x="4696820" y="1960678"/>
            <a:ext cx="4248472" cy="719123"/>
          </a:xfrm>
          <a:prstGeom prst="rect">
            <a:avLst/>
          </a:prstGeom>
        </p:spPr>
      </p:pic>
      <p:pic>
        <p:nvPicPr>
          <p:cNvPr id="8" name="Imagen 7"/>
          <p:cNvPicPr>
            <a:picLocks noChangeAspect="1"/>
          </p:cNvPicPr>
          <p:nvPr/>
        </p:nvPicPr>
        <p:blipFill>
          <a:blip r:embed="rId6"/>
          <a:stretch>
            <a:fillRect/>
          </a:stretch>
        </p:blipFill>
        <p:spPr>
          <a:xfrm>
            <a:off x="4778135" y="3078621"/>
            <a:ext cx="4248472" cy="514264"/>
          </a:xfrm>
          <a:prstGeom prst="rect">
            <a:avLst/>
          </a:prstGeom>
        </p:spPr>
      </p:pic>
      <p:pic>
        <p:nvPicPr>
          <p:cNvPr id="9" name="Imagen 8"/>
          <p:cNvPicPr>
            <a:picLocks noChangeAspect="1"/>
          </p:cNvPicPr>
          <p:nvPr/>
        </p:nvPicPr>
        <p:blipFill>
          <a:blip r:embed="rId7"/>
          <a:stretch>
            <a:fillRect/>
          </a:stretch>
        </p:blipFill>
        <p:spPr>
          <a:xfrm>
            <a:off x="4880391" y="3723508"/>
            <a:ext cx="530287" cy="157122"/>
          </a:xfrm>
          <a:prstGeom prst="rect">
            <a:avLst/>
          </a:prstGeom>
        </p:spPr>
      </p:pic>
      <p:sp>
        <p:nvSpPr>
          <p:cNvPr id="10" name="Rectángulo 9"/>
          <p:cNvSpPr/>
          <p:nvPr/>
        </p:nvSpPr>
        <p:spPr>
          <a:xfrm>
            <a:off x="4616371" y="3880630"/>
            <a:ext cx="4572000" cy="261610"/>
          </a:xfrm>
          <a:prstGeom prst="rect">
            <a:avLst/>
          </a:prstGeom>
        </p:spPr>
        <p:txBody>
          <a:bodyPr>
            <a:spAutoFit/>
          </a:bodyPr>
          <a:lstStyle/>
          <a:p>
            <a:pPr algn="just"/>
            <a:r>
              <a:rPr lang="en-US" sz="1100" b="1" dirty="0">
                <a:latin typeface="Trebuchet MS" panose="020B0603020202020204" pitchFamily="34" charset="0"/>
              </a:rPr>
              <a:t>c) </a:t>
            </a:r>
            <a:r>
              <a:rPr lang="en-US" sz="1100" b="1" dirty="0" err="1">
                <a:latin typeface="Trebuchet MS" panose="020B0603020202020204" pitchFamily="34" charset="0"/>
              </a:rPr>
              <a:t>Línea</a:t>
            </a:r>
            <a:r>
              <a:rPr lang="en-US" sz="1100" b="1" dirty="0">
                <a:latin typeface="Trebuchet MS" panose="020B0603020202020204" pitchFamily="34" charset="0"/>
              </a:rPr>
              <a:t> entre la </a:t>
            </a:r>
            <a:r>
              <a:rPr lang="en-US" sz="1100" b="1" dirty="0" err="1">
                <a:latin typeface="Trebuchet MS" panose="020B0603020202020204" pitchFamily="34" charset="0"/>
              </a:rPr>
              <a:t>subdistribución</a:t>
            </a:r>
            <a:r>
              <a:rPr lang="en-US" sz="1100" b="1" dirty="0">
                <a:latin typeface="Trebuchet MS" panose="020B0603020202020204" pitchFamily="34" charset="0"/>
              </a:rPr>
              <a:t> 2 y </a:t>
            </a:r>
            <a:r>
              <a:rPr lang="en-US" sz="1100" b="1" dirty="0" smtClean="0">
                <a:latin typeface="Trebuchet MS" panose="020B0603020202020204" pitchFamily="34" charset="0"/>
              </a:rPr>
              <a:t>el </a:t>
            </a:r>
            <a:r>
              <a:rPr lang="en-US" sz="1100" b="1" dirty="0" err="1" smtClean="0">
                <a:latin typeface="Trebuchet MS" panose="020B0603020202020204" pitchFamily="34" charset="0"/>
              </a:rPr>
              <a:t>toma</a:t>
            </a:r>
            <a:r>
              <a:rPr lang="en-US" sz="1100" b="1" dirty="0" smtClean="0">
                <a:latin typeface="Trebuchet MS" panose="020B0603020202020204" pitchFamily="34" charset="0"/>
              </a:rPr>
              <a:t> </a:t>
            </a:r>
            <a:r>
              <a:rPr lang="en-US" sz="1100" b="1" dirty="0" err="1" smtClean="0">
                <a:latin typeface="Trebuchet MS" panose="020B0603020202020204" pitchFamily="34" charset="0"/>
              </a:rPr>
              <a:t>eléctrico</a:t>
            </a:r>
            <a:endParaRPr lang="en-US" sz="1100" b="1" dirty="0">
              <a:latin typeface="Trebuchet MS" panose="020B0603020202020204" pitchFamily="34" charset="0"/>
            </a:endParaRPr>
          </a:p>
        </p:txBody>
      </p:sp>
      <p:pic>
        <p:nvPicPr>
          <p:cNvPr id="11" name="Imagen 10"/>
          <p:cNvPicPr>
            <a:picLocks noChangeAspect="1"/>
          </p:cNvPicPr>
          <p:nvPr/>
        </p:nvPicPr>
        <p:blipFill>
          <a:blip r:embed="rId8"/>
          <a:stretch>
            <a:fillRect/>
          </a:stretch>
        </p:blipFill>
        <p:spPr>
          <a:xfrm>
            <a:off x="4696820" y="4191027"/>
            <a:ext cx="4248472" cy="622236"/>
          </a:xfrm>
          <a:prstGeom prst="rect">
            <a:avLst/>
          </a:prstGeom>
        </p:spPr>
      </p:pic>
      <p:sp>
        <p:nvSpPr>
          <p:cNvPr id="13" name="Rectángulo 12"/>
          <p:cNvSpPr/>
          <p:nvPr/>
        </p:nvSpPr>
        <p:spPr>
          <a:xfrm>
            <a:off x="4681480" y="4874845"/>
            <a:ext cx="4572000" cy="261610"/>
          </a:xfrm>
          <a:prstGeom prst="rect">
            <a:avLst/>
          </a:prstGeom>
        </p:spPr>
        <p:txBody>
          <a:bodyPr>
            <a:spAutoFit/>
          </a:bodyPr>
          <a:lstStyle/>
          <a:p>
            <a:pPr algn="just"/>
            <a:r>
              <a:rPr lang="en-US" sz="1100" b="1" dirty="0">
                <a:latin typeface="Trebuchet MS" panose="020B0603020202020204" pitchFamily="34" charset="0"/>
              </a:rPr>
              <a:t>La </a:t>
            </a:r>
            <a:r>
              <a:rPr lang="en-US" sz="1100" b="1" dirty="0" err="1">
                <a:latin typeface="Trebuchet MS" panose="020B0603020202020204" pitchFamily="34" charset="0"/>
              </a:rPr>
              <a:t>caída</a:t>
            </a:r>
            <a:r>
              <a:rPr lang="en-US" sz="1100" b="1" dirty="0">
                <a:latin typeface="Trebuchet MS" panose="020B0603020202020204" pitchFamily="34" charset="0"/>
              </a:rPr>
              <a:t> de </a:t>
            </a:r>
            <a:r>
              <a:rPr lang="en-US" sz="1100" b="1" dirty="0" err="1">
                <a:latin typeface="Trebuchet MS" panose="020B0603020202020204" pitchFamily="34" charset="0"/>
              </a:rPr>
              <a:t>tensión</a:t>
            </a:r>
            <a:r>
              <a:rPr lang="en-US" sz="1100" b="1" dirty="0">
                <a:latin typeface="Trebuchet MS" panose="020B0603020202020204" pitchFamily="34" charset="0"/>
              </a:rPr>
              <a:t> total </a:t>
            </a:r>
            <a:r>
              <a:rPr lang="en-US" sz="1100" b="1" dirty="0" err="1">
                <a:latin typeface="Trebuchet MS" panose="020B0603020202020204" pitchFamily="34" charset="0"/>
              </a:rPr>
              <a:t>en</a:t>
            </a:r>
            <a:r>
              <a:rPr lang="en-US" sz="1100" b="1" dirty="0">
                <a:latin typeface="Trebuchet MS" panose="020B0603020202020204" pitchFamily="34" charset="0"/>
              </a:rPr>
              <a:t> </a:t>
            </a:r>
            <a:r>
              <a:rPr lang="en-US" sz="1100" b="1" dirty="0" smtClean="0">
                <a:latin typeface="Trebuchet MS" panose="020B0603020202020204" pitchFamily="34" charset="0"/>
              </a:rPr>
              <a:t>el </a:t>
            </a:r>
            <a:r>
              <a:rPr lang="en-US" sz="1100" b="1" dirty="0" err="1" smtClean="0">
                <a:latin typeface="Trebuchet MS" panose="020B0603020202020204" pitchFamily="34" charset="0"/>
              </a:rPr>
              <a:t>toma</a:t>
            </a:r>
            <a:r>
              <a:rPr lang="en-US" sz="1100" b="1" dirty="0" smtClean="0">
                <a:latin typeface="Trebuchet MS" panose="020B0603020202020204" pitchFamily="34" charset="0"/>
              </a:rPr>
              <a:t> </a:t>
            </a:r>
            <a:r>
              <a:rPr lang="en-US" sz="1100" b="1" dirty="0" err="1" smtClean="0">
                <a:latin typeface="Trebuchet MS" panose="020B0603020202020204" pitchFamily="34" charset="0"/>
              </a:rPr>
              <a:t>eléctrico</a:t>
            </a:r>
            <a:r>
              <a:rPr lang="en-US" sz="1100" b="1" dirty="0" smtClean="0">
                <a:latin typeface="Trebuchet MS" panose="020B0603020202020204" pitchFamily="34" charset="0"/>
              </a:rPr>
              <a:t> </a:t>
            </a:r>
            <a:r>
              <a:rPr lang="en-US" sz="1100" b="1" dirty="0" err="1">
                <a:latin typeface="Trebuchet MS" panose="020B0603020202020204" pitchFamily="34" charset="0"/>
              </a:rPr>
              <a:t>es</a:t>
            </a:r>
            <a:r>
              <a:rPr lang="en-US" sz="1100" b="1" dirty="0">
                <a:latin typeface="Trebuchet MS" panose="020B0603020202020204" pitchFamily="34" charset="0"/>
              </a:rPr>
              <a:t> ∆u = 2,32 %</a:t>
            </a:r>
          </a:p>
        </p:txBody>
      </p:sp>
    </p:spTree>
    <p:extLst>
      <p:ext uri="{BB962C8B-B14F-4D97-AF65-F5344CB8AC3E}">
        <p14:creationId xmlns:p14="http://schemas.microsoft.com/office/powerpoint/2010/main" val="273524287"/>
      </p:ext>
    </p:extLst>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object 19"/>
          <p:cNvSpPr txBox="1"/>
          <p:nvPr/>
        </p:nvSpPr>
        <p:spPr>
          <a:xfrm>
            <a:off x="279643" y="212801"/>
            <a:ext cx="4364365" cy="3570208"/>
          </a:xfrm>
          <a:prstGeom prst="rect">
            <a:avLst/>
          </a:prstGeom>
        </p:spPr>
        <p:txBody>
          <a:bodyPr vert="horz" wrap="square" lIns="0" tIns="15240" rIns="0" bIns="0" rtlCol="0">
            <a:spAutoFit/>
          </a:bodyPr>
          <a:lstStyle/>
          <a:p>
            <a:pPr>
              <a:lnSpc>
                <a:spcPct val="100000"/>
              </a:lnSpc>
              <a:spcBef>
                <a:spcPts val="35"/>
              </a:spcBef>
            </a:pPr>
            <a:r>
              <a:rPr lang="es-ES" sz="1100" b="1" dirty="0">
                <a:latin typeface="Trebuchet MS" panose="020B0603020202020204" pitchFamily="34" charset="0"/>
                <a:cs typeface="Arial MT"/>
              </a:rPr>
              <a:t>13.2.4 Ejemplo 4: Cálculo de la Caída de Voltaje para un Distribuidor</a:t>
            </a:r>
          </a:p>
          <a:p>
            <a:pPr>
              <a:lnSpc>
                <a:spcPct val="100000"/>
              </a:lnSpc>
              <a:spcBef>
                <a:spcPts val="35"/>
              </a:spcBef>
            </a:pPr>
            <a:endParaRPr lang="es-ES" sz="1100" dirty="0">
              <a:latin typeface="Trebuchet MS" panose="020B0603020202020204" pitchFamily="34" charset="0"/>
              <a:cs typeface="Arial MT"/>
            </a:endParaRPr>
          </a:p>
          <a:p>
            <a:pPr>
              <a:lnSpc>
                <a:spcPct val="100000"/>
              </a:lnSpc>
              <a:spcBef>
                <a:spcPts val="35"/>
              </a:spcBef>
            </a:pPr>
            <a:r>
              <a:rPr lang="es-ES" sz="1100" dirty="0">
                <a:latin typeface="Trebuchet MS" panose="020B0603020202020204" pitchFamily="34" charset="0"/>
                <a:cs typeface="Arial MT"/>
              </a:rPr>
              <a:t>Dado un distribuidor con los siguientes datos (Figura 13.6):</a:t>
            </a:r>
          </a:p>
          <a:p>
            <a:pPr>
              <a:lnSpc>
                <a:spcPct val="100000"/>
              </a:lnSpc>
              <a:spcBef>
                <a:spcPts val="35"/>
              </a:spcBef>
            </a:pPr>
            <a:endParaRPr lang="es-ES" sz="1100" dirty="0" smtClean="0">
              <a:latin typeface="Trebuchet MS" panose="020B0603020202020204" pitchFamily="34" charset="0"/>
              <a:cs typeface="Arial MT"/>
            </a:endParaRPr>
          </a:p>
          <a:p>
            <a:pPr>
              <a:lnSpc>
                <a:spcPct val="100000"/>
              </a:lnSpc>
              <a:spcBef>
                <a:spcPts val="35"/>
              </a:spcBef>
            </a:pPr>
            <a:endParaRPr lang="es-ES" sz="1100" dirty="0">
              <a:latin typeface="Trebuchet MS" panose="020B0603020202020204" pitchFamily="34" charset="0"/>
              <a:cs typeface="Arial MT"/>
            </a:endParaRPr>
          </a:p>
          <a:p>
            <a:pPr>
              <a:lnSpc>
                <a:spcPct val="100000"/>
              </a:lnSpc>
              <a:spcBef>
                <a:spcPts val="35"/>
              </a:spcBef>
            </a:pPr>
            <a:endParaRPr lang="es-ES" sz="1100" dirty="0" smtClean="0">
              <a:latin typeface="Trebuchet MS" panose="020B0603020202020204" pitchFamily="34" charset="0"/>
              <a:cs typeface="Arial MT"/>
            </a:endParaRPr>
          </a:p>
          <a:p>
            <a:pPr>
              <a:lnSpc>
                <a:spcPct val="100000"/>
              </a:lnSpc>
              <a:spcBef>
                <a:spcPts val="35"/>
              </a:spcBef>
            </a:pPr>
            <a:endParaRPr lang="es-ES" sz="1100" dirty="0">
              <a:latin typeface="Trebuchet MS" panose="020B0603020202020204" pitchFamily="34" charset="0"/>
              <a:cs typeface="Arial MT"/>
            </a:endParaRPr>
          </a:p>
          <a:p>
            <a:pPr>
              <a:lnSpc>
                <a:spcPct val="100000"/>
              </a:lnSpc>
              <a:spcBef>
                <a:spcPts val="35"/>
              </a:spcBef>
            </a:pPr>
            <a:endParaRPr lang="es-ES" sz="1100" dirty="0" smtClean="0">
              <a:latin typeface="Trebuchet MS" panose="020B0603020202020204" pitchFamily="34" charset="0"/>
              <a:cs typeface="Arial MT"/>
            </a:endParaRPr>
          </a:p>
          <a:p>
            <a:pPr>
              <a:lnSpc>
                <a:spcPct val="100000"/>
              </a:lnSpc>
              <a:spcBef>
                <a:spcPts val="35"/>
              </a:spcBef>
            </a:pPr>
            <a:endParaRPr lang="es-ES" sz="1100" dirty="0">
              <a:latin typeface="Trebuchet MS" panose="020B0603020202020204" pitchFamily="34" charset="0"/>
              <a:cs typeface="Arial MT"/>
            </a:endParaRPr>
          </a:p>
          <a:p>
            <a:pPr>
              <a:lnSpc>
                <a:spcPct val="100000"/>
              </a:lnSpc>
              <a:spcBef>
                <a:spcPts val="35"/>
              </a:spcBef>
            </a:pPr>
            <a:endParaRPr lang="es-ES" sz="1100" dirty="0" smtClean="0">
              <a:latin typeface="Trebuchet MS" panose="020B0603020202020204" pitchFamily="34" charset="0"/>
              <a:cs typeface="Arial MT"/>
            </a:endParaRPr>
          </a:p>
          <a:p>
            <a:pPr>
              <a:lnSpc>
                <a:spcPct val="100000"/>
              </a:lnSpc>
              <a:spcBef>
                <a:spcPts val="35"/>
              </a:spcBef>
            </a:pPr>
            <a:endParaRPr lang="es-ES" sz="1100" dirty="0" smtClean="0">
              <a:latin typeface="Trebuchet MS" panose="020B0603020202020204" pitchFamily="34" charset="0"/>
              <a:cs typeface="Arial MT"/>
            </a:endParaRPr>
          </a:p>
          <a:p>
            <a:pPr>
              <a:lnSpc>
                <a:spcPct val="100000"/>
              </a:lnSpc>
              <a:spcBef>
                <a:spcPts val="35"/>
              </a:spcBef>
            </a:pPr>
            <a:endParaRPr lang="es-ES" sz="1100" dirty="0">
              <a:latin typeface="Trebuchet MS" panose="020B0603020202020204" pitchFamily="34" charset="0"/>
              <a:cs typeface="Arial MT"/>
            </a:endParaRPr>
          </a:p>
          <a:p>
            <a:pPr>
              <a:lnSpc>
                <a:spcPct val="100000"/>
              </a:lnSpc>
              <a:spcBef>
                <a:spcPts val="35"/>
              </a:spcBef>
            </a:pPr>
            <a:endParaRPr lang="es-ES" sz="1100" dirty="0" smtClean="0">
              <a:latin typeface="Trebuchet MS" panose="020B0603020202020204" pitchFamily="34" charset="0"/>
              <a:cs typeface="Arial MT"/>
            </a:endParaRPr>
          </a:p>
          <a:p>
            <a:pPr>
              <a:lnSpc>
                <a:spcPct val="100000"/>
              </a:lnSpc>
              <a:spcBef>
                <a:spcPts val="35"/>
              </a:spcBef>
            </a:pPr>
            <a:endParaRPr lang="es-ES" sz="1100" dirty="0">
              <a:latin typeface="Trebuchet MS" panose="020B0603020202020204" pitchFamily="34" charset="0"/>
              <a:cs typeface="Arial MT"/>
            </a:endParaRPr>
          </a:p>
          <a:p>
            <a:pPr>
              <a:lnSpc>
                <a:spcPct val="100000"/>
              </a:lnSpc>
              <a:spcBef>
                <a:spcPts val="35"/>
              </a:spcBef>
            </a:pPr>
            <a:endParaRPr lang="es-ES" sz="1100" dirty="0">
              <a:latin typeface="Trebuchet MS" panose="020B0603020202020204" pitchFamily="34" charset="0"/>
              <a:cs typeface="Arial MT"/>
            </a:endParaRPr>
          </a:p>
          <a:p>
            <a:pPr>
              <a:lnSpc>
                <a:spcPct val="100000"/>
              </a:lnSpc>
              <a:spcBef>
                <a:spcPts val="35"/>
              </a:spcBef>
            </a:pPr>
            <a:r>
              <a:rPr lang="es-ES" sz="1100" b="1" dirty="0" smtClean="0">
                <a:latin typeface="Trebuchet MS" panose="020B0603020202020204" pitchFamily="34" charset="0"/>
                <a:cs typeface="Arial MT"/>
              </a:rPr>
              <a:t>Figura </a:t>
            </a:r>
            <a:r>
              <a:rPr lang="es-ES" sz="1100" b="1" dirty="0">
                <a:latin typeface="Trebuchet MS" panose="020B0603020202020204" pitchFamily="34" charset="0"/>
                <a:cs typeface="Arial MT"/>
              </a:rPr>
              <a:t>13.6 Caída de tensión para un distribuidor</a:t>
            </a:r>
          </a:p>
          <a:p>
            <a:pPr>
              <a:lnSpc>
                <a:spcPct val="100000"/>
              </a:lnSpc>
              <a:spcBef>
                <a:spcPts val="35"/>
              </a:spcBef>
            </a:pPr>
            <a:endParaRPr lang="es-ES" sz="1100" dirty="0">
              <a:latin typeface="Trebuchet MS" panose="020B0603020202020204" pitchFamily="34" charset="0"/>
              <a:cs typeface="Arial MT"/>
            </a:endParaRPr>
          </a:p>
          <a:p>
            <a:pPr>
              <a:lnSpc>
                <a:spcPct val="100000"/>
              </a:lnSpc>
              <a:spcBef>
                <a:spcPts val="35"/>
              </a:spcBef>
            </a:pPr>
            <a:r>
              <a:rPr lang="es-ES" sz="1100" b="1" dirty="0" smtClean="0">
                <a:latin typeface="Trebuchet MS" panose="020B0603020202020204" pitchFamily="34" charset="0"/>
                <a:cs typeface="Arial MT"/>
              </a:rPr>
              <a:t>P </a:t>
            </a:r>
            <a:r>
              <a:rPr lang="es-ES" sz="1100" b="1" dirty="0">
                <a:latin typeface="Trebuchet MS" panose="020B0603020202020204" pitchFamily="34" charset="0"/>
                <a:cs typeface="Arial MT"/>
              </a:rPr>
              <a:t>= 200 kW, Un = 400 V, l = 200 m, ∆u = 4 %, </a:t>
            </a:r>
            <a:r>
              <a:rPr lang="es-ES" sz="1100" b="1" dirty="0" err="1">
                <a:latin typeface="Trebuchet MS" panose="020B0603020202020204" pitchFamily="34" charset="0"/>
                <a:cs typeface="Arial MT"/>
              </a:rPr>
              <a:t>cos</a:t>
            </a:r>
            <a:r>
              <a:rPr lang="es-ES" sz="1100" b="1" dirty="0">
                <a:latin typeface="Trebuchet MS" panose="020B0603020202020204" pitchFamily="34" charset="0"/>
                <a:cs typeface="Arial MT"/>
              </a:rPr>
              <a:t> φ = 0,9</a:t>
            </a:r>
            <a:r>
              <a:rPr lang="es-ES" sz="1100" b="1" dirty="0" smtClean="0">
                <a:latin typeface="Trebuchet MS" panose="020B0603020202020204" pitchFamily="34" charset="0"/>
                <a:cs typeface="Arial MT"/>
              </a:rPr>
              <a:t>.</a:t>
            </a:r>
          </a:p>
          <a:p>
            <a:pPr>
              <a:lnSpc>
                <a:spcPct val="100000"/>
              </a:lnSpc>
              <a:spcBef>
                <a:spcPts val="35"/>
              </a:spcBef>
            </a:pPr>
            <a:endParaRPr lang="es-ES" sz="1100" dirty="0">
              <a:latin typeface="Trebuchet MS" panose="020B0603020202020204" pitchFamily="34" charset="0"/>
              <a:cs typeface="Arial MT"/>
            </a:endParaRPr>
          </a:p>
          <a:p>
            <a:pPr>
              <a:lnSpc>
                <a:spcPct val="100000"/>
              </a:lnSpc>
              <a:spcBef>
                <a:spcPts val="35"/>
              </a:spcBef>
            </a:pPr>
            <a:r>
              <a:rPr lang="es-ES" sz="1100" b="1" dirty="0">
                <a:latin typeface="Trebuchet MS" panose="020B0603020202020204" pitchFamily="34" charset="0"/>
                <a:cs typeface="Arial MT"/>
              </a:rPr>
              <a:t>¿Qué tan grande es la caída de voltaje en el distribuidor</a:t>
            </a:r>
            <a:r>
              <a:rPr lang="es-ES" sz="1100" b="1" dirty="0" smtClean="0">
                <a:latin typeface="Trebuchet MS" panose="020B0603020202020204" pitchFamily="34" charset="0"/>
                <a:cs typeface="Arial MT"/>
              </a:rPr>
              <a:t>?</a:t>
            </a:r>
            <a:endParaRPr lang="es-ES" sz="1100" b="1" dirty="0">
              <a:latin typeface="Trebuchet MS" panose="020B0603020202020204" pitchFamily="34" charset="0"/>
              <a:cs typeface="Arial MT"/>
            </a:endParaRPr>
          </a:p>
        </p:txBody>
      </p:sp>
      <p:pic>
        <p:nvPicPr>
          <p:cNvPr id="63" name="Imagen 62"/>
          <p:cNvPicPr>
            <a:picLocks noChangeAspect="1"/>
          </p:cNvPicPr>
          <p:nvPr/>
        </p:nvPicPr>
        <p:blipFill>
          <a:blip r:embed="rId2"/>
          <a:stretch>
            <a:fillRect/>
          </a:stretch>
        </p:blipFill>
        <p:spPr>
          <a:xfrm>
            <a:off x="1907704" y="985292"/>
            <a:ext cx="1351409" cy="1855951"/>
          </a:xfrm>
          <a:prstGeom prst="rect">
            <a:avLst/>
          </a:prstGeom>
        </p:spPr>
      </p:pic>
      <p:sp>
        <p:nvSpPr>
          <p:cNvPr id="64" name="Rectángulo 63"/>
          <p:cNvSpPr/>
          <p:nvPr/>
        </p:nvSpPr>
        <p:spPr>
          <a:xfrm>
            <a:off x="4427984" y="337220"/>
            <a:ext cx="4572000" cy="954107"/>
          </a:xfrm>
          <a:prstGeom prst="rect">
            <a:avLst/>
          </a:prstGeom>
        </p:spPr>
        <p:txBody>
          <a:bodyPr>
            <a:spAutoFit/>
          </a:bodyPr>
          <a:lstStyle/>
          <a:p>
            <a:pPr algn="just">
              <a:lnSpc>
                <a:spcPct val="100000"/>
              </a:lnSpc>
              <a:spcBef>
                <a:spcPts val="35"/>
              </a:spcBef>
            </a:pPr>
            <a:r>
              <a:rPr lang="es-ES" sz="1100" dirty="0" smtClean="0">
                <a:latin typeface="Trebuchet MS" panose="020B0603020202020204" pitchFamily="34" charset="0"/>
                <a:cs typeface="Arial MT"/>
              </a:rPr>
              <a:t>De </a:t>
            </a:r>
            <a:r>
              <a:rPr lang="es-ES" sz="1100" dirty="0">
                <a:latin typeface="Trebuchet MS" panose="020B0603020202020204" pitchFamily="34" charset="0"/>
                <a:cs typeface="Arial MT"/>
              </a:rPr>
              <a:t>la Tabla 13.4, se obtiene una sección transversal de 4 × 185 mm con Z = 0.143 </a:t>
            </a:r>
            <a:r>
              <a:rPr lang="es-ES" sz="1100" dirty="0">
                <a:latin typeface="Trebuchet MS" panose="020B0603020202020204" pitchFamily="34" charset="0"/>
                <a:cs typeface="Arial" panose="020B0604020202020204" pitchFamily="34" charset="0"/>
              </a:rPr>
              <a:t>Ω/km</a:t>
            </a:r>
            <a:r>
              <a:rPr lang="es-ES" sz="1100" dirty="0">
                <a:latin typeface="Trebuchet MS" panose="020B0603020202020204" pitchFamily="34" charset="0"/>
                <a:cs typeface="Arial MT"/>
              </a:rPr>
              <a:t>.</a:t>
            </a:r>
          </a:p>
          <a:p>
            <a:pPr algn="just">
              <a:lnSpc>
                <a:spcPct val="100000"/>
              </a:lnSpc>
              <a:spcBef>
                <a:spcPts val="35"/>
              </a:spcBef>
            </a:pPr>
            <a:endParaRPr lang="es-ES" sz="1100" dirty="0">
              <a:latin typeface="Trebuchet MS" panose="020B0603020202020204" pitchFamily="34" charset="0"/>
              <a:cs typeface="Arial MT"/>
            </a:endParaRPr>
          </a:p>
          <a:p>
            <a:pPr algn="just">
              <a:lnSpc>
                <a:spcPct val="100000"/>
              </a:lnSpc>
              <a:spcBef>
                <a:spcPts val="35"/>
              </a:spcBef>
            </a:pPr>
            <a:r>
              <a:rPr lang="es-ES" sz="1100" dirty="0">
                <a:latin typeface="Trebuchet MS" panose="020B0603020202020204" pitchFamily="34" charset="0"/>
                <a:cs typeface="Arial MT"/>
              </a:rPr>
              <a:t>Para esta sección transversal, la caída de voltaje es entonces:</a:t>
            </a:r>
          </a:p>
          <a:p>
            <a:pPr marL="12700">
              <a:lnSpc>
                <a:spcPct val="100000"/>
              </a:lnSpc>
            </a:pPr>
            <a:endParaRPr lang="es-ES" sz="1200" dirty="0">
              <a:latin typeface="Arial MT"/>
              <a:cs typeface="Arial MT"/>
            </a:endParaRPr>
          </a:p>
        </p:txBody>
      </p:sp>
      <p:pic>
        <p:nvPicPr>
          <p:cNvPr id="65" name="Imagen 64"/>
          <p:cNvPicPr>
            <a:picLocks noChangeAspect="1"/>
          </p:cNvPicPr>
          <p:nvPr/>
        </p:nvPicPr>
        <p:blipFill>
          <a:blip r:embed="rId3"/>
          <a:stretch>
            <a:fillRect/>
          </a:stretch>
        </p:blipFill>
        <p:spPr>
          <a:xfrm>
            <a:off x="279643" y="3783008"/>
            <a:ext cx="3428261" cy="1738787"/>
          </a:xfrm>
          <a:prstGeom prst="rect">
            <a:avLst/>
          </a:prstGeom>
        </p:spPr>
      </p:pic>
      <p:pic>
        <p:nvPicPr>
          <p:cNvPr id="66" name="Imagen 65"/>
          <p:cNvPicPr>
            <a:picLocks noChangeAspect="1"/>
          </p:cNvPicPr>
          <p:nvPr/>
        </p:nvPicPr>
        <p:blipFill>
          <a:blip r:embed="rId4"/>
          <a:stretch>
            <a:fillRect/>
          </a:stretch>
        </p:blipFill>
        <p:spPr>
          <a:xfrm>
            <a:off x="4788025" y="1194143"/>
            <a:ext cx="3456384" cy="1159302"/>
          </a:xfrm>
          <a:prstGeom prst="rect">
            <a:avLst/>
          </a:prstGeom>
        </p:spPr>
      </p:pic>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object 19"/>
          <p:cNvSpPr txBox="1"/>
          <p:nvPr/>
        </p:nvSpPr>
        <p:spPr>
          <a:xfrm>
            <a:off x="258388" y="193204"/>
            <a:ext cx="8562084" cy="5428409"/>
          </a:xfrm>
          <a:prstGeom prst="rect">
            <a:avLst/>
          </a:prstGeom>
        </p:spPr>
        <p:txBody>
          <a:bodyPr vert="horz" wrap="square" lIns="0" tIns="21590" rIns="0" bIns="0" rtlCol="0">
            <a:spAutoFit/>
          </a:bodyPr>
          <a:lstStyle/>
          <a:p>
            <a:pPr>
              <a:lnSpc>
                <a:spcPct val="100000"/>
              </a:lnSpc>
              <a:spcBef>
                <a:spcPts val="170"/>
              </a:spcBef>
            </a:pPr>
            <a:r>
              <a:rPr lang="es-ES" sz="1100" b="1" spc="-50" dirty="0">
                <a:latin typeface="Trebuchet MS" panose="020B0603020202020204" pitchFamily="34" charset="0"/>
                <a:cs typeface="Trebuchet MS"/>
              </a:rPr>
              <a:t>13.2.5 Cálculo de la Sección Transversal en función de la Caída de Tensión</a:t>
            </a:r>
          </a:p>
          <a:p>
            <a:pPr>
              <a:lnSpc>
                <a:spcPct val="100000"/>
              </a:lnSpc>
              <a:spcBef>
                <a:spcPts val="170"/>
              </a:spcBef>
            </a:pPr>
            <a:endParaRPr lang="es-ES" sz="1100" spc="-50" dirty="0">
              <a:latin typeface="Trebuchet MS" panose="020B0603020202020204" pitchFamily="34" charset="0"/>
              <a:cs typeface="Trebuchet MS"/>
            </a:endParaRPr>
          </a:p>
          <a:p>
            <a:pPr>
              <a:lnSpc>
                <a:spcPct val="100000"/>
              </a:lnSpc>
              <a:spcBef>
                <a:spcPts val="170"/>
              </a:spcBef>
            </a:pPr>
            <a:r>
              <a:rPr lang="es-ES" sz="1100" spc="-50" dirty="0">
                <a:latin typeface="Trebuchet MS" panose="020B0603020202020204" pitchFamily="34" charset="0"/>
                <a:cs typeface="Trebuchet MS"/>
              </a:rPr>
              <a:t>Dado el motor trifásico de la figura 13.7 con los siguientes datos:</a:t>
            </a:r>
          </a:p>
          <a:p>
            <a:pPr>
              <a:lnSpc>
                <a:spcPct val="100000"/>
              </a:lnSpc>
              <a:spcBef>
                <a:spcPts val="170"/>
              </a:spcBef>
            </a:pPr>
            <a:r>
              <a:rPr lang="es-ES" sz="1100" spc="-50" dirty="0">
                <a:latin typeface="Trebuchet MS" panose="020B0603020202020204" pitchFamily="34" charset="0"/>
                <a:cs typeface="Trebuchet MS"/>
              </a:rPr>
              <a:t>Un = 400 V, P = 5,5 kW, 5 = 0,83, </a:t>
            </a:r>
            <a:r>
              <a:rPr lang="es-ES" sz="1100" spc="-50" dirty="0" err="1">
                <a:latin typeface="Trebuchet MS" panose="020B0603020202020204" pitchFamily="34" charset="0"/>
                <a:cs typeface="Trebuchet MS"/>
              </a:rPr>
              <a:t>cos</a:t>
            </a:r>
            <a:r>
              <a:rPr lang="es-ES" sz="1100" spc="-50" dirty="0">
                <a:latin typeface="Trebuchet MS" panose="020B0603020202020204" pitchFamily="34" charset="0"/>
                <a:cs typeface="Trebuchet MS"/>
              </a:rPr>
              <a:t> φ = 0,85, con una caída de tensión admisible del 5 %.</a:t>
            </a:r>
          </a:p>
          <a:p>
            <a:pPr>
              <a:lnSpc>
                <a:spcPct val="100000"/>
              </a:lnSpc>
              <a:spcBef>
                <a:spcPts val="170"/>
              </a:spcBef>
            </a:pPr>
            <a:endParaRPr lang="es-ES" sz="1100" spc="-50" dirty="0" smtClean="0">
              <a:latin typeface="Trebuchet MS" panose="020B0603020202020204" pitchFamily="34" charset="0"/>
              <a:cs typeface="Trebuchet MS"/>
            </a:endParaRPr>
          </a:p>
          <a:p>
            <a:pPr>
              <a:lnSpc>
                <a:spcPct val="100000"/>
              </a:lnSpc>
              <a:spcBef>
                <a:spcPts val="170"/>
              </a:spcBef>
            </a:pPr>
            <a:endParaRPr lang="es-ES" sz="1100" spc="-50" dirty="0">
              <a:latin typeface="Trebuchet MS" panose="020B0603020202020204" pitchFamily="34" charset="0"/>
              <a:cs typeface="Trebuchet MS"/>
            </a:endParaRPr>
          </a:p>
          <a:p>
            <a:pPr>
              <a:lnSpc>
                <a:spcPct val="100000"/>
              </a:lnSpc>
              <a:spcBef>
                <a:spcPts val="170"/>
              </a:spcBef>
            </a:pPr>
            <a:endParaRPr lang="es-ES" sz="1100" spc="-50" dirty="0" smtClean="0">
              <a:latin typeface="Trebuchet MS" panose="020B0603020202020204" pitchFamily="34" charset="0"/>
              <a:cs typeface="Trebuchet MS"/>
            </a:endParaRPr>
          </a:p>
          <a:p>
            <a:pPr>
              <a:lnSpc>
                <a:spcPct val="100000"/>
              </a:lnSpc>
              <a:spcBef>
                <a:spcPts val="170"/>
              </a:spcBef>
            </a:pPr>
            <a:endParaRPr lang="es-ES" sz="1100" spc="-50" dirty="0">
              <a:latin typeface="Trebuchet MS" panose="020B0603020202020204" pitchFamily="34" charset="0"/>
              <a:cs typeface="Trebuchet MS"/>
            </a:endParaRPr>
          </a:p>
          <a:p>
            <a:pPr>
              <a:lnSpc>
                <a:spcPct val="100000"/>
              </a:lnSpc>
              <a:spcBef>
                <a:spcPts val="170"/>
              </a:spcBef>
            </a:pPr>
            <a:endParaRPr lang="es-ES" sz="1100" spc="-50" dirty="0" smtClean="0">
              <a:latin typeface="Trebuchet MS" panose="020B0603020202020204" pitchFamily="34" charset="0"/>
              <a:cs typeface="Trebuchet MS"/>
            </a:endParaRPr>
          </a:p>
          <a:p>
            <a:pPr>
              <a:lnSpc>
                <a:spcPct val="100000"/>
              </a:lnSpc>
              <a:spcBef>
                <a:spcPts val="170"/>
              </a:spcBef>
            </a:pPr>
            <a:endParaRPr lang="es-ES" sz="1100" spc="-50" dirty="0">
              <a:latin typeface="Trebuchet MS" panose="020B0603020202020204" pitchFamily="34" charset="0"/>
              <a:cs typeface="Trebuchet MS"/>
            </a:endParaRPr>
          </a:p>
          <a:p>
            <a:pPr>
              <a:lnSpc>
                <a:spcPct val="100000"/>
              </a:lnSpc>
              <a:spcBef>
                <a:spcPts val="170"/>
              </a:spcBef>
            </a:pPr>
            <a:endParaRPr lang="es-ES" sz="1100" spc="-50" dirty="0" smtClean="0">
              <a:latin typeface="Trebuchet MS" panose="020B0603020202020204" pitchFamily="34" charset="0"/>
              <a:cs typeface="Trebuchet MS"/>
            </a:endParaRPr>
          </a:p>
          <a:p>
            <a:pPr>
              <a:lnSpc>
                <a:spcPct val="100000"/>
              </a:lnSpc>
              <a:spcBef>
                <a:spcPts val="170"/>
              </a:spcBef>
            </a:pPr>
            <a:endParaRPr lang="es-ES" sz="1100" spc="-50" dirty="0">
              <a:latin typeface="Trebuchet MS" panose="020B0603020202020204" pitchFamily="34" charset="0"/>
              <a:cs typeface="Trebuchet MS"/>
            </a:endParaRPr>
          </a:p>
          <a:p>
            <a:pPr>
              <a:lnSpc>
                <a:spcPct val="100000"/>
              </a:lnSpc>
              <a:spcBef>
                <a:spcPts val="170"/>
              </a:spcBef>
            </a:pPr>
            <a:endParaRPr lang="es-ES" sz="1100" spc="-50" dirty="0" smtClean="0">
              <a:latin typeface="Trebuchet MS" panose="020B0603020202020204" pitchFamily="34" charset="0"/>
              <a:cs typeface="Trebuchet MS"/>
            </a:endParaRPr>
          </a:p>
          <a:p>
            <a:pPr>
              <a:lnSpc>
                <a:spcPct val="100000"/>
              </a:lnSpc>
              <a:spcBef>
                <a:spcPts val="170"/>
              </a:spcBef>
            </a:pPr>
            <a:endParaRPr lang="es-ES" sz="1100" spc="-50" dirty="0">
              <a:latin typeface="Trebuchet MS" panose="020B0603020202020204" pitchFamily="34" charset="0"/>
              <a:cs typeface="Trebuchet MS"/>
            </a:endParaRPr>
          </a:p>
          <a:p>
            <a:pPr>
              <a:lnSpc>
                <a:spcPct val="100000"/>
              </a:lnSpc>
              <a:spcBef>
                <a:spcPts val="170"/>
              </a:spcBef>
            </a:pPr>
            <a:endParaRPr lang="es-ES" sz="1100" spc="-50" dirty="0">
              <a:latin typeface="Trebuchet MS" panose="020B0603020202020204" pitchFamily="34" charset="0"/>
              <a:cs typeface="Trebuchet MS"/>
            </a:endParaRPr>
          </a:p>
          <a:p>
            <a:pPr>
              <a:lnSpc>
                <a:spcPct val="100000"/>
              </a:lnSpc>
              <a:spcBef>
                <a:spcPts val="170"/>
              </a:spcBef>
            </a:pPr>
            <a:r>
              <a:rPr lang="es-ES" sz="1100" b="1" spc="-50" dirty="0" smtClean="0">
                <a:latin typeface="Trebuchet MS" panose="020B0603020202020204" pitchFamily="34" charset="0"/>
                <a:cs typeface="Trebuchet MS"/>
              </a:rPr>
              <a:t>Figura 13.7 </a:t>
            </a:r>
            <a:r>
              <a:rPr lang="es-ES" sz="1100" b="1" spc="-50" dirty="0">
                <a:latin typeface="Trebuchet MS" panose="020B0603020202020204" pitchFamily="34" charset="0"/>
                <a:cs typeface="Trebuchet MS"/>
              </a:rPr>
              <a:t>Cálculo de la sección transversal en función de la caída de tensión</a:t>
            </a:r>
          </a:p>
          <a:p>
            <a:pPr>
              <a:lnSpc>
                <a:spcPct val="100000"/>
              </a:lnSpc>
              <a:spcBef>
                <a:spcPts val="170"/>
              </a:spcBef>
            </a:pPr>
            <a:endParaRPr lang="es-ES" sz="1100" spc="-50" dirty="0">
              <a:latin typeface="Trebuchet MS" panose="020B0603020202020204" pitchFamily="34" charset="0"/>
              <a:cs typeface="Trebuchet MS"/>
            </a:endParaRPr>
          </a:p>
          <a:p>
            <a:pPr>
              <a:lnSpc>
                <a:spcPct val="100000"/>
              </a:lnSpc>
              <a:spcBef>
                <a:spcPts val="170"/>
              </a:spcBef>
            </a:pPr>
            <a:r>
              <a:rPr lang="es-ES" sz="1100" spc="-50" dirty="0">
                <a:latin typeface="Trebuchet MS" panose="020B0603020202020204" pitchFamily="34" charset="0"/>
                <a:cs typeface="Trebuchet MS"/>
              </a:rPr>
              <a:t>La corriente nominal del fusible es In = 63 A y la corriente umbral del dispositivo de disparo electromagnético no retardado es I = 160 A.</a:t>
            </a:r>
          </a:p>
          <a:p>
            <a:pPr>
              <a:lnSpc>
                <a:spcPct val="100000"/>
              </a:lnSpc>
              <a:spcBef>
                <a:spcPts val="170"/>
              </a:spcBef>
            </a:pPr>
            <a:r>
              <a:rPr lang="es-ES" sz="1100" spc="-50" dirty="0">
                <a:latin typeface="Trebuchet MS" panose="020B0603020202020204" pitchFamily="34" charset="0"/>
                <a:cs typeface="Trebuchet MS"/>
              </a:rPr>
              <a:t>La conexión del motor se realizará a través de una línea a un transformador. Se puede despreciar la resistencia interna de la red y del transformador. La longitud de la línea (simple) es l = 75 m. </a:t>
            </a:r>
            <a:r>
              <a:rPr lang="es-ES" sz="1100" spc="-50" dirty="0" smtClean="0">
                <a:latin typeface="Trebuchet MS" panose="020B0603020202020204" pitchFamily="34" charset="0"/>
                <a:cs typeface="Trebuchet MS"/>
              </a:rPr>
              <a:t>Encontrar </a:t>
            </a:r>
            <a:r>
              <a:rPr lang="es-ES" sz="1100" spc="-50" dirty="0">
                <a:latin typeface="Trebuchet MS" panose="020B0603020202020204" pitchFamily="34" charset="0"/>
                <a:cs typeface="Trebuchet MS"/>
              </a:rPr>
              <a:t>la sección </a:t>
            </a:r>
            <a:r>
              <a:rPr lang="es-ES" sz="1100" spc="-50" dirty="0" smtClean="0">
                <a:latin typeface="Trebuchet MS" panose="020B0603020202020204" pitchFamily="34" charset="0"/>
                <a:cs typeface="Trebuchet MS"/>
              </a:rPr>
              <a:t>transversa S.</a:t>
            </a:r>
            <a:endParaRPr lang="es-ES" sz="1100" spc="-50" dirty="0">
              <a:latin typeface="Trebuchet MS" panose="020B0603020202020204" pitchFamily="34" charset="0"/>
              <a:cs typeface="Trebuchet MS"/>
            </a:endParaRPr>
          </a:p>
          <a:p>
            <a:pPr>
              <a:lnSpc>
                <a:spcPct val="100000"/>
              </a:lnSpc>
              <a:spcBef>
                <a:spcPts val="170"/>
              </a:spcBef>
            </a:pPr>
            <a:endParaRPr lang="es-ES" sz="1100" spc="-50" dirty="0" smtClean="0">
              <a:latin typeface="Trebuchet MS" panose="020B0603020202020204" pitchFamily="34" charset="0"/>
              <a:cs typeface="Trebuchet MS"/>
            </a:endParaRPr>
          </a:p>
          <a:p>
            <a:pPr>
              <a:lnSpc>
                <a:spcPct val="100000"/>
              </a:lnSpc>
              <a:spcBef>
                <a:spcPts val="170"/>
              </a:spcBef>
            </a:pPr>
            <a:endParaRPr lang="es-ES" sz="1100" spc="-50" dirty="0" smtClean="0">
              <a:latin typeface="Trebuchet MS" panose="020B0603020202020204" pitchFamily="34" charset="0"/>
              <a:cs typeface="Trebuchet MS"/>
            </a:endParaRPr>
          </a:p>
          <a:p>
            <a:pPr>
              <a:lnSpc>
                <a:spcPct val="100000"/>
              </a:lnSpc>
              <a:spcBef>
                <a:spcPts val="170"/>
              </a:spcBef>
            </a:pPr>
            <a:endParaRPr lang="es-ES" sz="1100" spc="-50" dirty="0">
              <a:latin typeface="Trebuchet MS" panose="020B0603020202020204" pitchFamily="34" charset="0"/>
              <a:cs typeface="Trebuchet MS"/>
            </a:endParaRPr>
          </a:p>
          <a:p>
            <a:pPr>
              <a:lnSpc>
                <a:spcPct val="100000"/>
              </a:lnSpc>
              <a:spcBef>
                <a:spcPts val="170"/>
              </a:spcBef>
            </a:pPr>
            <a:endParaRPr lang="es-ES" sz="1100" spc="-50" dirty="0">
              <a:latin typeface="Trebuchet MS" panose="020B0603020202020204" pitchFamily="34" charset="0"/>
              <a:cs typeface="Trebuchet MS"/>
            </a:endParaRPr>
          </a:p>
          <a:p>
            <a:pPr>
              <a:lnSpc>
                <a:spcPct val="100000"/>
              </a:lnSpc>
              <a:spcBef>
                <a:spcPts val="170"/>
              </a:spcBef>
            </a:pPr>
            <a:endParaRPr lang="es-ES" sz="1100" spc="-50" dirty="0" smtClean="0">
              <a:latin typeface="Trebuchet MS" panose="020B0603020202020204" pitchFamily="34" charset="0"/>
              <a:cs typeface="Trebuchet MS"/>
            </a:endParaRPr>
          </a:p>
          <a:p>
            <a:pPr>
              <a:lnSpc>
                <a:spcPct val="100000"/>
              </a:lnSpc>
              <a:spcBef>
                <a:spcPts val="170"/>
              </a:spcBef>
            </a:pPr>
            <a:endParaRPr lang="es-ES" sz="1100" spc="-50" dirty="0">
              <a:latin typeface="Trebuchet MS" panose="020B0603020202020204" pitchFamily="34" charset="0"/>
              <a:cs typeface="Trebuchet MS"/>
            </a:endParaRPr>
          </a:p>
          <a:p>
            <a:pPr>
              <a:lnSpc>
                <a:spcPct val="100000"/>
              </a:lnSpc>
              <a:spcBef>
                <a:spcPts val="170"/>
              </a:spcBef>
            </a:pPr>
            <a:endParaRPr lang="es-ES" sz="1100" spc="-50" dirty="0" smtClean="0">
              <a:latin typeface="Trebuchet MS" panose="020B0603020202020204" pitchFamily="34" charset="0"/>
              <a:cs typeface="Trebuchet MS"/>
            </a:endParaRPr>
          </a:p>
          <a:p>
            <a:pPr>
              <a:lnSpc>
                <a:spcPct val="100000"/>
              </a:lnSpc>
              <a:spcBef>
                <a:spcPts val="170"/>
              </a:spcBef>
            </a:pPr>
            <a:r>
              <a:rPr lang="es-ES" sz="1100" spc="-50" dirty="0" smtClean="0">
                <a:latin typeface="Trebuchet MS" panose="020B0603020202020204" pitchFamily="34" charset="0"/>
                <a:cs typeface="Trebuchet MS"/>
              </a:rPr>
              <a:t>El </a:t>
            </a:r>
            <a:r>
              <a:rPr lang="es-ES" sz="1100" spc="-50" dirty="0">
                <a:latin typeface="Trebuchet MS" panose="020B0603020202020204" pitchFamily="34" charset="0"/>
                <a:cs typeface="Trebuchet MS"/>
              </a:rPr>
              <a:t>cable se selecciona de la Tabla 13.4: </a:t>
            </a:r>
            <a:r>
              <a:rPr lang="es-ES" sz="1100" spc="-50" dirty="0" smtClean="0">
                <a:latin typeface="Trebuchet MS" panose="020B0603020202020204" pitchFamily="34" charset="0"/>
                <a:cs typeface="Trebuchet MS"/>
              </a:rPr>
              <a:t>  </a:t>
            </a:r>
            <a:r>
              <a:rPr lang="es-ES" sz="1100" b="1" spc="-50" dirty="0" smtClean="0">
                <a:latin typeface="Trebuchet MS" panose="020B0603020202020204" pitchFamily="34" charset="0"/>
                <a:cs typeface="Trebuchet MS"/>
              </a:rPr>
              <a:t>4 </a:t>
            </a:r>
            <a:r>
              <a:rPr lang="es-ES" sz="1100" b="1" spc="-50" dirty="0">
                <a:latin typeface="Trebuchet MS" panose="020B0603020202020204" pitchFamily="34" charset="0"/>
                <a:cs typeface="Trebuchet MS"/>
              </a:rPr>
              <a:t>x 2,5 mm2</a:t>
            </a:r>
            <a:endParaRPr sz="900" b="1" dirty="0">
              <a:latin typeface="Arial MT"/>
              <a:cs typeface="Arial MT"/>
            </a:endParaRPr>
          </a:p>
        </p:txBody>
      </p:sp>
      <p:pic>
        <p:nvPicPr>
          <p:cNvPr id="46" name="Imagen 45"/>
          <p:cNvPicPr>
            <a:picLocks noChangeAspect="1"/>
          </p:cNvPicPr>
          <p:nvPr/>
        </p:nvPicPr>
        <p:blipFill>
          <a:blip r:embed="rId2"/>
          <a:stretch>
            <a:fillRect/>
          </a:stretch>
        </p:blipFill>
        <p:spPr>
          <a:xfrm>
            <a:off x="1547664" y="985292"/>
            <a:ext cx="1080119" cy="2088232"/>
          </a:xfrm>
          <a:prstGeom prst="rect">
            <a:avLst/>
          </a:prstGeom>
        </p:spPr>
      </p:pic>
      <p:pic>
        <p:nvPicPr>
          <p:cNvPr id="47" name="Imagen 46"/>
          <p:cNvPicPr>
            <a:picLocks noChangeAspect="1"/>
          </p:cNvPicPr>
          <p:nvPr/>
        </p:nvPicPr>
        <p:blipFill>
          <a:blip r:embed="rId3"/>
          <a:stretch>
            <a:fillRect/>
          </a:stretch>
        </p:blipFill>
        <p:spPr>
          <a:xfrm>
            <a:off x="467544" y="4009628"/>
            <a:ext cx="3816424" cy="1346076"/>
          </a:xfrm>
          <a:prstGeom prst="rect">
            <a:avLst/>
          </a:prstGeom>
        </p:spPr>
      </p:pic>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1520" y="121196"/>
            <a:ext cx="8640960" cy="5498172"/>
          </a:xfrm>
          <a:prstGeom prst="rect">
            <a:avLst/>
          </a:prstGeom>
        </p:spPr>
        <p:txBody>
          <a:bodyPr vert="horz" wrap="square" lIns="0" tIns="12065" rIns="0" bIns="0" rtlCol="0">
            <a:spAutoFit/>
          </a:bodyPr>
          <a:lstStyle/>
          <a:p>
            <a:pPr>
              <a:lnSpc>
                <a:spcPct val="100000"/>
              </a:lnSpc>
              <a:spcBef>
                <a:spcPts val="45"/>
              </a:spcBef>
            </a:pPr>
            <a:endParaRPr sz="750" dirty="0">
              <a:latin typeface="Trebuchet MS"/>
              <a:cs typeface="Trebuchet MS"/>
            </a:endParaRPr>
          </a:p>
          <a:p>
            <a:pPr algn="just">
              <a:lnSpc>
                <a:spcPct val="100000"/>
              </a:lnSpc>
            </a:pPr>
            <a:r>
              <a:rPr lang="es-ES" sz="1100" b="1" spc="-50" dirty="0">
                <a:latin typeface="Trebuchet MS" panose="020B0603020202020204" pitchFamily="34" charset="0"/>
                <a:cs typeface="Trebuchet MS"/>
              </a:rPr>
              <a:t>13.2.6 Ejemplo 6: Cálculo de Caída de Tensión para una planta industrial</a:t>
            </a: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spc="-50" dirty="0">
                <a:latin typeface="Trebuchet MS" panose="020B0603020202020204" pitchFamily="34" charset="0"/>
                <a:cs typeface="Trebuchet MS"/>
              </a:rPr>
              <a:t>En una planta industrial, el sistema de distribución principal se fusiona con 200 A </a:t>
            </a:r>
            <a:r>
              <a:rPr lang="es-ES" sz="1100" spc="-50" dirty="0" err="1">
                <a:latin typeface="Trebuchet MS" panose="020B0603020202020204" pitchFamily="34" charset="0"/>
                <a:cs typeface="Trebuchet MS"/>
              </a:rPr>
              <a:t>a</a:t>
            </a:r>
            <a:r>
              <a:rPr lang="es-ES" sz="1100" spc="-50" dirty="0">
                <a:latin typeface="Trebuchet MS" panose="020B0603020202020204" pitchFamily="34" charset="0"/>
                <a:cs typeface="Trebuchet MS"/>
              </a:rPr>
              <a:t> una distancia de 200 m. ¿Qué tan grande es la caída de voltaje en la línea? La base para el cálculo es el dispositivo de protección contra </a:t>
            </a:r>
            <a:r>
              <a:rPr lang="es-ES" sz="1100" spc="-50" dirty="0" err="1">
                <a:latin typeface="Trebuchet MS" panose="020B0603020202020204" pitchFamily="34" charset="0"/>
                <a:cs typeface="Trebuchet MS"/>
              </a:rPr>
              <a:t>sobrecorriente</a:t>
            </a:r>
            <a:r>
              <a:rPr lang="es-ES" sz="1100" spc="-50" dirty="0">
                <a:latin typeface="Trebuchet MS" panose="020B0603020202020204" pitchFamily="34" charset="0"/>
                <a:cs typeface="Trebuchet MS"/>
              </a:rPr>
              <a:t> aguas arriba</a:t>
            </a:r>
            <a:r>
              <a:rPr lang="es-ES" sz="1100" spc="-50" dirty="0" smtClean="0">
                <a:latin typeface="Trebuchet MS" panose="020B0603020202020204" pitchFamily="34" charset="0"/>
                <a:cs typeface="Trebuchet MS"/>
              </a:rPr>
              <a:t>.</a:t>
            </a:r>
          </a:p>
          <a:p>
            <a:pPr algn="just">
              <a:lnSpc>
                <a:spcPct val="100000"/>
              </a:lnSpc>
            </a:pPr>
            <a:endParaRPr lang="es-ES" sz="1100" spc="-50" dirty="0">
              <a:latin typeface="Trebuchet MS" panose="020B0603020202020204" pitchFamily="34" charset="0"/>
              <a:cs typeface="Trebuchet MS"/>
            </a:endParaRPr>
          </a:p>
          <a:p>
            <a:pPr algn="just">
              <a:lnSpc>
                <a:spcPct val="100000"/>
              </a:lnSpc>
            </a:pPr>
            <a:endParaRPr lang="es-ES" sz="1100" spc="-50" dirty="0" smtClean="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endParaRPr lang="es-ES" sz="1100" spc="-50" dirty="0" smtClean="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b="1" spc="-50" dirty="0">
                <a:latin typeface="Trebuchet MS" panose="020B0603020202020204" pitchFamily="34" charset="0"/>
                <a:cs typeface="Trebuchet MS"/>
              </a:rPr>
              <a:t>13.2.7 Ejemplo 7: Cálculo de la caída de tensión de una toma de corriente</a:t>
            </a: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spc="-50" dirty="0">
                <a:latin typeface="Trebuchet MS" panose="020B0603020202020204" pitchFamily="34" charset="0"/>
                <a:cs typeface="Trebuchet MS"/>
              </a:rPr>
              <a:t>Se instalará una toma de corriente a una distancia de 35 m de un sistema de </a:t>
            </a:r>
            <a:r>
              <a:rPr lang="es-ES" sz="1100" spc="-50" dirty="0" err="1">
                <a:latin typeface="Trebuchet MS" panose="020B0603020202020204" pitchFamily="34" charset="0"/>
                <a:cs typeface="Trebuchet MS"/>
              </a:rPr>
              <a:t>subdistribución</a:t>
            </a:r>
            <a:r>
              <a:rPr lang="es-ES" sz="1100" spc="-50" dirty="0">
                <a:latin typeface="Trebuchet MS" panose="020B0603020202020204" pitchFamily="34" charset="0"/>
                <a:cs typeface="Trebuchet MS"/>
              </a:rPr>
              <a:t>. Se utilizará un disyuntor de potencia B16 A como dispositivo de protección. La sección transversal de la línea es de 2,5 mm2. Calcule la caída de voltaje a 20°C</a:t>
            </a:r>
            <a:r>
              <a:rPr lang="es-ES" sz="1100" spc="-50" dirty="0" smtClean="0">
                <a:latin typeface="Trebuchet MS" panose="020B0603020202020204" pitchFamily="34" charset="0"/>
                <a:cs typeface="Trebuchet MS"/>
              </a:rPr>
              <a:t>.</a:t>
            </a:r>
          </a:p>
          <a:p>
            <a:pPr algn="just">
              <a:lnSpc>
                <a:spcPct val="100000"/>
              </a:lnSpc>
            </a:pPr>
            <a:endParaRPr lang="es-ES" sz="1100" spc="-50" dirty="0">
              <a:latin typeface="Trebuchet MS" panose="020B0603020202020204" pitchFamily="34" charset="0"/>
              <a:cs typeface="Trebuchet MS"/>
            </a:endParaRPr>
          </a:p>
          <a:p>
            <a:pPr algn="just">
              <a:lnSpc>
                <a:spcPct val="100000"/>
              </a:lnSpc>
            </a:pPr>
            <a:endParaRPr lang="es-ES" sz="1100" spc="-50" dirty="0" smtClean="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endParaRPr lang="es-ES" sz="1100" spc="-50" dirty="0" smtClean="0">
              <a:latin typeface="Trebuchet MS" panose="020B0603020202020204" pitchFamily="34" charset="0"/>
              <a:cs typeface="Trebuchet MS"/>
            </a:endParaRP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b="1" spc="-50" dirty="0">
                <a:latin typeface="Trebuchet MS" panose="020B0603020202020204" pitchFamily="34" charset="0"/>
                <a:cs typeface="Trebuchet MS"/>
              </a:rPr>
              <a:t>13.2.8 Ejemplo 8: Cálculo de la caída de tensión para una unidad de almacenamiento de agua caliente</a:t>
            </a: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spc="-50" dirty="0">
                <a:latin typeface="Trebuchet MS" panose="020B0603020202020204" pitchFamily="34" charset="0"/>
                <a:cs typeface="Trebuchet MS"/>
              </a:rPr>
              <a:t>Una unidad de almacenamiento de agua caliente de 4 kW está conectada a una distancia de 40 m de una línea. ¿Qué tan grande es la caída de voltaje de la línea seleccionada?</a:t>
            </a:r>
          </a:p>
          <a:p>
            <a:pPr algn="just">
              <a:lnSpc>
                <a:spcPct val="100000"/>
              </a:lnSpc>
            </a:pPr>
            <a:r>
              <a:rPr lang="es-ES" sz="1100" spc="-50" dirty="0" smtClean="0">
                <a:latin typeface="Trebuchet MS" panose="020B0603020202020204" pitchFamily="34" charset="0"/>
                <a:cs typeface="Trebuchet MS"/>
              </a:rPr>
              <a:t>Consumo </a:t>
            </a:r>
            <a:r>
              <a:rPr lang="es-ES" sz="1100" spc="-50" dirty="0">
                <a:latin typeface="Trebuchet MS" panose="020B0603020202020204" pitchFamily="34" charset="0"/>
                <a:cs typeface="Trebuchet MS"/>
              </a:rPr>
              <a:t>de corriente de la unidad</a:t>
            </a:r>
            <a:r>
              <a:rPr lang="es-ES" sz="1100" spc="-50" dirty="0" smtClean="0">
                <a:latin typeface="Trebuchet MS" panose="020B0603020202020204" pitchFamily="34" charset="0"/>
                <a:cs typeface="Trebuchet MS"/>
              </a:rPr>
              <a:t>:</a:t>
            </a:r>
          </a:p>
          <a:p>
            <a:pPr algn="just">
              <a:lnSpc>
                <a:spcPct val="100000"/>
              </a:lnSpc>
            </a:pPr>
            <a:endParaRPr lang="es-ES" sz="1100" spc="-50" dirty="0">
              <a:latin typeface="Trebuchet MS" panose="020B0603020202020204" pitchFamily="34" charset="0"/>
              <a:cs typeface="Arial MT"/>
            </a:endParaRPr>
          </a:p>
          <a:p>
            <a:pPr algn="just">
              <a:lnSpc>
                <a:spcPct val="100000"/>
              </a:lnSpc>
            </a:pPr>
            <a:endParaRPr lang="es-ES" sz="1100" spc="-50" dirty="0" smtClean="0">
              <a:latin typeface="Trebuchet MS" panose="020B0603020202020204" pitchFamily="34" charset="0"/>
              <a:cs typeface="Arial MT"/>
            </a:endParaRPr>
          </a:p>
          <a:p>
            <a:pPr algn="just">
              <a:lnSpc>
                <a:spcPct val="100000"/>
              </a:lnSpc>
            </a:pPr>
            <a:r>
              <a:rPr lang="es-ES" sz="1100" spc="-50" dirty="0" smtClean="0">
                <a:latin typeface="Trebuchet MS" panose="020B0603020202020204" pitchFamily="34" charset="0"/>
                <a:cs typeface="Arial MT"/>
              </a:rPr>
              <a:t>De la IEC 60364, Parte 43, la sección es </a:t>
            </a:r>
            <a:r>
              <a:rPr lang="es-ES" sz="1100" u="sng" spc="-50" dirty="0" smtClean="0">
                <a:latin typeface="Trebuchet MS" panose="020B0603020202020204" pitchFamily="34" charset="0"/>
                <a:cs typeface="Arial MT"/>
              </a:rPr>
              <a:t> </a:t>
            </a:r>
            <a:r>
              <a:rPr lang="es-ES" sz="1100" spc="-50" dirty="0" smtClean="0">
                <a:latin typeface="Trebuchet MS" panose="020B0603020202020204" pitchFamily="34" charset="0"/>
                <a:cs typeface="Arial MT"/>
              </a:rPr>
              <a:t>S = 1,5 mm2</a:t>
            </a:r>
            <a:endParaRPr lang="es-ES" sz="1100" spc="-50" dirty="0">
              <a:latin typeface="Trebuchet MS" panose="020B0603020202020204" pitchFamily="34" charset="0"/>
              <a:cs typeface="Arial MT"/>
            </a:endParaRPr>
          </a:p>
          <a:p>
            <a:pPr algn="just">
              <a:lnSpc>
                <a:spcPct val="100000"/>
              </a:lnSpc>
            </a:pPr>
            <a:endParaRPr lang="es-ES" sz="1100" spc="-50" dirty="0" smtClean="0">
              <a:latin typeface="Trebuchet MS" panose="020B0603020202020204" pitchFamily="34" charset="0"/>
              <a:cs typeface="Arial MT"/>
            </a:endParaRPr>
          </a:p>
          <a:p>
            <a:pPr algn="just">
              <a:lnSpc>
                <a:spcPct val="100000"/>
              </a:lnSpc>
            </a:pPr>
            <a:endParaRPr lang="es-ES" sz="1100" spc="-50" dirty="0">
              <a:latin typeface="Trebuchet MS" panose="020B0603020202020204" pitchFamily="34" charset="0"/>
              <a:cs typeface="Arial MT"/>
            </a:endParaRPr>
          </a:p>
          <a:p>
            <a:pPr algn="just">
              <a:lnSpc>
                <a:spcPct val="100000"/>
              </a:lnSpc>
            </a:pPr>
            <a:endParaRPr lang="es-ES" sz="1100" spc="-50" dirty="0" smtClean="0">
              <a:latin typeface="Trebuchet MS" panose="020B0603020202020204" pitchFamily="34" charset="0"/>
              <a:cs typeface="Arial MT"/>
            </a:endParaRPr>
          </a:p>
          <a:p>
            <a:pPr algn="just">
              <a:lnSpc>
                <a:spcPct val="100000"/>
              </a:lnSpc>
            </a:pPr>
            <a:endParaRPr lang="en-US" sz="900" dirty="0">
              <a:latin typeface="Arial MT"/>
              <a:cs typeface="Arial MT"/>
            </a:endParaRPr>
          </a:p>
          <a:p>
            <a:pPr marL="277495" marR="5080" algn="just">
              <a:lnSpc>
                <a:spcPct val="110800"/>
              </a:lnSpc>
            </a:pPr>
            <a:endParaRPr sz="900" dirty="0">
              <a:latin typeface="Arial MT"/>
              <a:cs typeface="Arial MT"/>
            </a:endParaRPr>
          </a:p>
        </p:txBody>
      </p:sp>
      <p:pic>
        <p:nvPicPr>
          <p:cNvPr id="49" name="Imagen 48"/>
          <p:cNvPicPr>
            <a:picLocks noChangeAspect="1"/>
          </p:cNvPicPr>
          <p:nvPr/>
        </p:nvPicPr>
        <p:blipFill>
          <a:blip r:embed="rId2"/>
          <a:stretch>
            <a:fillRect/>
          </a:stretch>
        </p:blipFill>
        <p:spPr>
          <a:xfrm>
            <a:off x="611560" y="913285"/>
            <a:ext cx="2592288" cy="1008111"/>
          </a:xfrm>
          <a:prstGeom prst="rect">
            <a:avLst/>
          </a:prstGeom>
        </p:spPr>
      </p:pic>
      <p:pic>
        <p:nvPicPr>
          <p:cNvPr id="50" name="Imagen 49"/>
          <p:cNvPicPr>
            <a:picLocks noChangeAspect="1"/>
          </p:cNvPicPr>
          <p:nvPr/>
        </p:nvPicPr>
        <p:blipFill>
          <a:blip r:embed="rId3"/>
          <a:stretch>
            <a:fillRect/>
          </a:stretch>
        </p:blipFill>
        <p:spPr>
          <a:xfrm>
            <a:off x="611560" y="2595753"/>
            <a:ext cx="2592288" cy="693795"/>
          </a:xfrm>
          <a:prstGeom prst="rect">
            <a:avLst/>
          </a:prstGeom>
        </p:spPr>
      </p:pic>
      <p:pic>
        <p:nvPicPr>
          <p:cNvPr id="51" name="Imagen 50"/>
          <p:cNvPicPr>
            <a:picLocks noChangeAspect="1"/>
          </p:cNvPicPr>
          <p:nvPr/>
        </p:nvPicPr>
        <p:blipFill>
          <a:blip r:embed="rId4"/>
          <a:stretch>
            <a:fillRect/>
          </a:stretch>
        </p:blipFill>
        <p:spPr>
          <a:xfrm>
            <a:off x="2267744" y="4025921"/>
            <a:ext cx="2016224" cy="487763"/>
          </a:xfrm>
          <a:prstGeom prst="rect">
            <a:avLst/>
          </a:prstGeom>
        </p:spPr>
      </p:pic>
      <p:pic>
        <p:nvPicPr>
          <p:cNvPr id="52" name="Imagen 51"/>
          <p:cNvPicPr>
            <a:picLocks noChangeAspect="1"/>
          </p:cNvPicPr>
          <p:nvPr/>
        </p:nvPicPr>
        <p:blipFill>
          <a:blip r:embed="rId5"/>
          <a:stretch>
            <a:fillRect/>
          </a:stretch>
        </p:blipFill>
        <p:spPr>
          <a:xfrm>
            <a:off x="1367644" y="4936461"/>
            <a:ext cx="3816424" cy="457612"/>
          </a:xfrm>
          <a:prstGeom prst="rect">
            <a:avLst/>
          </a:prstGeom>
        </p:spPr>
      </p:pic>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61533" y="152586"/>
            <a:ext cx="4066452" cy="5175135"/>
          </a:xfrm>
          <a:prstGeom prst="rect">
            <a:avLst/>
          </a:prstGeom>
        </p:spPr>
        <p:txBody>
          <a:bodyPr vert="horz" wrap="square" lIns="0" tIns="12065" rIns="0" bIns="0" rtlCol="0">
            <a:spAutoFit/>
          </a:bodyPr>
          <a:lstStyle/>
          <a:p>
            <a:pPr>
              <a:lnSpc>
                <a:spcPct val="100000"/>
              </a:lnSpc>
              <a:spcBef>
                <a:spcPts val="55"/>
              </a:spcBef>
            </a:pPr>
            <a:endParaRPr sz="750" dirty="0">
              <a:latin typeface="Arial MT"/>
              <a:cs typeface="Arial MT"/>
            </a:endParaRPr>
          </a:p>
          <a:p>
            <a:pPr marL="19685" algn="just">
              <a:lnSpc>
                <a:spcPct val="100000"/>
              </a:lnSpc>
            </a:pPr>
            <a:r>
              <a:rPr lang="es-ES" sz="1100" b="1" spc="-50" dirty="0">
                <a:latin typeface="Trebuchet MS" panose="020B0603020202020204" pitchFamily="34" charset="0"/>
                <a:cs typeface="Trebuchet MS"/>
              </a:rPr>
              <a:t>13.2.9 Ejemplo 9: Cálculo de la caída de voltaje para una instalación de bombeo</a:t>
            </a:r>
          </a:p>
          <a:p>
            <a:pPr marL="19685" algn="just">
              <a:lnSpc>
                <a:spcPct val="100000"/>
              </a:lnSpc>
            </a:pPr>
            <a:endParaRPr lang="es-ES" sz="1100" spc="-50" dirty="0">
              <a:latin typeface="Trebuchet MS" panose="020B0603020202020204" pitchFamily="34" charset="0"/>
              <a:cs typeface="Trebuchet MS"/>
            </a:endParaRPr>
          </a:p>
          <a:p>
            <a:pPr marL="19685" algn="just">
              <a:lnSpc>
                <a:spcPct val="100000"/>
              </a:lnSpc>
            </a:pPr>
            <a:r>
              <a:rPr lang="es-ES" sz="1100" spc="-50" dirty="0">
                <a:latin typeface="Trebuchet MS" panose="020B0603020202020204" pitchFamily="34" charset="0"/>
                <a:cs typeface="Trebuchet MS"/>
              </a:rPr>
              <a:t>Se determinaron los siguientes valores para una instalación de bombeo (Figura 13.8):</a:t>
            </a:r>
          </a:p>
          <a:p>
            <a:pPr marL="19685" algn="just">
              <a:lnSpc>
                <a:spcPct val="100000"/>
              </a:lnSpc>
            </a:pPr>
            <a:endParaRPr lang="es-ES" sz="1100" spc="-50" dirty="0" smtClean="0">
              <a:latin typeface="Trebuchet MS" panose="020B0603020202020204" pitchFamily="34" charset="0"/>
              <a:cs typeface="Trebuchet MS"/>
            </a:endParaRPr>
          </a:p>
          <a:p>
            <a:pPr marL="19685" algn="just">
              <a:lnSpc>
                <a:spcPct val="100000"/>
              </a:lnSpc>
            </a:pPr>
            <a:endParaRPr lang="es-ES" sz="1100" spc="-50" dirty="0">
              <a:latin typeface="Trebuchet MS" panose="020B0603020202020204" pitchFamily="34" charset="0"/>
              <a:cs typeface="Trebuchet MS"/>
            </a:endParaRPr>
          </a:p>
          <a:p>
            <a:pPr marL="19685" algn="just">
              <a:lnSpc>
                <a:spcPct val="100000"/>
              </a:lnSpc>
            </a:pPr>
            <a:endParaRPr lang="es-ES" sz="1100" spc="-50" dirty="0" smtClean="0">
              <a:latin typeface="Trebuchet MS" panose="020B0603020202020204" pitchFamily="34" charset="0"/>
              <a:cs typeface="Trebuchet MS"/>
            </a:endParaRPr>
          </a:p>
          <a:p>
            <a:pPr marL="19685" algn="just">
              <a:lnSpc>
                <a:spcPct val="100000"/>
              </a:lnSpc>
            </a:pPr>
            <a:endParaRPr lang="es-ES" sz="1100" spc="-50" dirty="0">
              <a:latin typeface="Trebuchet MS" panose="020B0603020202020204" pitchFamily="34" charset="0"/>
              <a:cs typeface="Trebuchet MS"/>
            </a:endParaRPr>
          </a:p>
          <a:p>
            <a:pPr marL="19685" algn="just">
              <a:lnSpc>
                <a:spcPct val="100000"/>
              </a:lnSpc>
            </a:pPr>
            <a:endParaRPr lang="es-ES" sz="1100" spc="-50" dirty="0" smtClean="0">
              <a:latin typeface="Trebuchet MS" panose="020B0603020202020204" pitchFamily="34" charset="0"/>
              <a:cs typeface="Trebuchet MS"/>
            </a:endParaRPr>
          </a:p>
          <a:p>
            <a:pPr marL="19685" algn="just">
              <a:lnSpc>
                <a:spcPct val="100000"/>
              </a:lnSpc>
            </a:pPr>
            <a:endParaRPr lang="es-ES" sz="1100" spc="-50" dirty="0">
              <a:latin typeface="Trebuchet MS" panose="020B0603020202020204" pitchFamily="34" charset="0"/>
              <a:cs typeface="Trebuchet MS"/>
            </a:endParaRPr>
          </a:p>
          <a:p>
            <a:pPr marL="19685" algn="just">
              <a:lnSpc>
                <a:spcPct val="100000"/>
              </a:lnSpc>
            </a:pPr>
            <a:endParaRPr lang="es-ES" sz="1100" spc="-50" dirty="0" smtClean="0">
              <a:latin typeface="Trebuchet MS" panose="020B0603020202020204" pitchFamily="34" charset="0"/>
              <a:cs typeface="Trebuchet MS"/>
            </a:endParaRPr>
          </a:p>
          <a:p>
            <a:pPr marL="19685" algn="just">
              <a:lnSpc>
                <a:spcPct val="100000"/>
              </a:lnSpc>
            </a:pPr>
            <a:endParaRPr lang="es-ES" sz="1100" spc="-50" dirty="0">
              <a:latin typeface="Trebuchet MS" panose="020B0603020202020204" pitchFamily="34" charset="0"/>
              <a:cs typeface="Trebuchet MS"/>
            </a:endParaRPr>
          </a:p>
          <a:p>
            <a:pPr marL="19685" algn="just">
              <a:lnSpc>
                <a:spcPct val="100000"/>
              </a:lnSpc>
            </a:pPr>
            <a:endParaRPr lang="es-ES" sz="1100" spc="-50" dirty="0" smtClean="0">
              <a:latin typeface="Trebuchet MS" panose="020B0603020202020204" pitchFamily="34" charset="0"/>
              <a:cs typeface="Trebuchet MS"/>
            </a:endParaRPr>
          </a:p>
          <a:p>
            <a:pPr marL="19685" algn="just">
              <a:lnSpc>
                <a:spcPct val="100000"/>
              </a:lnSpc>
            </a:pPr>
            <a:endParaRPr lang="es-ES" sz="1100" spc="-50" dirty="0">
              <a:latin typeface="Trebuchet MS" panose="020B0603020202020204" pitchFamily="34" charset="0"/>
              <a:cs typeface="Trebuchet MS"/>
            </a:endParaRPr>
          </a:p>
          <a:p>
            <a:pPr marL="19685" algn="just">
              <a:lnSpc>
                <a:spcPct val="100000"/>
              </a:lnSpc>
            </a:pPr>
            <a:endParaRPr lang="es-ES" sz="1100" spc="-50" dirty="0" smtClean="0">
              <a:latin typeface="Trebuchet MS" panose="020B0603020202020204" pitchFamily="34" charset="0"/>
              <a:cs typeface="Trebuchet MS"/>
            </a:endParaRPr>
          </a:p>
          <a:p>
            <a:pPr marL="19685" algn="just">
              <a:lnSpc>
                <a:spcPct val="100000"/>
              </a:lnSpc>
            </a:pPr>
            <a:endParaRPr lang="es-ES" sz="1100" spc="-50" dirty="0">
              <a:latin typeface="Trebuchet MS" panose="020B0603020202020204" pitchFamily="34" charset="0"/>
              <a:cs typeface="Trebuchet MS"/>
            </a:endParaRPr>
          </a:p>
          <a:p>
            <a:pPr marL="19685" algn="just">
              <a:lnSpc>
                <a:spcPct val="100000"/>
              </a:lnSpc>
            </a:pPr>
            <a:endParaRPr lang="es-ES" sz="1100" spc="-50" dirty="0" smtClean="0">
              <a:latin typeface="Trebuchet MS" panose="020B0603020202020204" pitchFamily="34" charset="0"/>
              <a:cs typeface="Trebuchet MS"/>
            </a:endParaRPr>
          </a:p>
          <a:p>
            <a:pPr marL="19685" algn="just">
              <a:lnSpc>
                <a:spcPct val="100000"/>
              </a:lnSpc>
            </a:pPr>
            <a:endParaRPr lang="es-ES" sz="1100" spc="-50" dirty="0" smtClean="0">
              <a:latin typeface="Trebuchet MS" panose="020B0603020202020204" pitchFamily="34" charset="0"/>
              <a:cs typeface="Trebuchet MS"/>
            </a:endParaRPr>
          </a:p>
          <a:p>
            <a:pPr marL="19685" algn="just">
              <a:lnSpc>
                <a:spcPct val="100000"/>
              </a:lnSpc>
            </a:pPr>
            <a:endParaRPr lang="es-ES" sz="1100" spc="-50" dirty="0">
              <a:latin typeface="Trebuchet MS" panose="020B0603020202020204" pitchFamily="34" charset="0"/>
              <a:cs typeface="Trebuchet MS"/>
            </a:endParaRPr>
          </a:p>
          <a:p>
            <a:pPr marL="19685" algn="just">
              <a:lnSpc>
                <a:spcPct val="100000"/>
              </a:lnSpc>
            </a:pPr>
            <a:endParaRPr lang="es-ES" sz="1100" spc="-50" dirty="0" smtClean="0">
              <a:latin typeface="Trebuchet MS" panose="020B0603020202020204" pitchFamily="34" charset="0"/>
              <a:cs typeface="Trebuchet MS"/>
            </a:endParaRPr>
          </a:p>
          <a:p>
            <a:pPr marL="19685" algn="just">
              <a:lnSpc>
                <a:spcPct val="100000"/>
              </a:lnSpc>
            </a:pPr>
            <a:endParaRPr lang="es-ES" sz="1100" spc="-50" dirty="0" smtClean="0">
              <a:latin typeface="Trebuchet MS" panose="020B0603020202020204" pitchFamily="34" charset="0"/>
              <a:cs typeface="Trebuchet MS"/>
            </a:endParaRPr>
          </a:p>
          <a:p>
            <a:pPr marL="19685" algn="just">
              <a:lnSpc>
                <a:spcPct val="100000"/>
              </a:lnSpc>
            </a:pPr>
            <a:endParaRPr lang="es-ES" sz="1100" spc="-50" dirty="0">
              <a:latin typeface="Trebuchet MS" panose="020B0603020202020204" pitchFamily="34" charset="0"/>
              <a:cs typeface="Trebuchet MS"/>
            </a:endParaRPr>
          </a:p>
          <a:p>
            <a:pPr marL="19685" algn="just">
              <a:lnSpc>
                <a:spcPct val="100000"/>
              </a:lnSpc>
            </a:pPr>
            <a:endParaRPr lang="es-ES" sz="1100" spc="-50" dirty="0" smtClean="0">
              <a:latin typeface="Trebuchet MS" panose="020B0603020202020204" pitchFamily="34" charset="0"/>
              <a:cs typeface="Trebuchet MS"/>
            </a:endParaRPr>
          </a:p>
          <a:p>
            <a:pPr marL="19685" algn="just">
              <a:lnSpc>
                <a:spcPct val="100000"/>
              </a:lnSpc>
            </a:pPr>
            <a:endParaRPr lang="es-ES" sz="1100" spc="-50" dirty="0">
              <a:latin typeface="Trebuchet MS" panose="020B0603020202020204" pitchFamily="34" charset="0"/>
              <a:cs typeface="Trebuchet MS"/>
            </a:endParaRPr>
          </a:p>
          <a:p>
            <a:pPr marL="19685" algn="just">
              <a:lnSpc>
                <a:spcPct val="100000"/>
              </a:lnSpc>
            </a:pPr>
            <a:r>
              <a:rPr lang="es-ES" sz="1100" b="1" spc="-50" dirty="0" smtClean="0">
                <a:latin typeface="Trebuchet MS" panose="020B0603020202020204" pitchFamily="34" charset="0"/>
                <a:cs typeface="Trebuchet MS"/>
              </a:rPr>
              <a:t>Figura 13.8 </a:t>
            </a:r>
            <a:r>
              <a:rPr lang="es-ES" sz="1100" b="1" spc="-50" dirty="0">
                <a:latin typeface="Trebuchet MS" panose="020B0603020202020204" pitchFamily="34" charset="0"/>
                <a:cs typeface="Trebuchet MS"/>
              </a:rPr>
              <a:t>Caída de voltaje para una instalación de bombeo</a:t>
            </a:r>
          </a:p>
          <a:p>
            <a:pPr marL="19685" algn="just">
              <a:lnSpc>
                <a:spcPct val="100000"/>
              </a:lnSpc>
            </a:pPr>
            <a:endParaRPr lang="es-ES" sz="1100" spc="-50" dirty="0" smtClean="0">
              <a:latin typeface="Trebuchet MS" panose="020B0603020202020204" pitchFamily="34" charset="0"/>
              <a:cs typeface="Trebuchet MS"/>
            </a:endParaRPr>
          </a:p>
          <a:p>
            <a:pPr marL="19685" algn="just">
              <a:lnSpc>
                <a:spcPct val="100000"/>
              </a:lnSpc>
            </a:pPr>
            <a:endParaRPr lang="es-ES" sz="1100" spc="-50" dirty="0">
              <a:latin typeface="Trebuchet MS" panose="020B0603020202020204" pitchFamily="34" charset="0"/>
              <a:cs typeface="Trebuchet MS"/>
            </a:endParaRPr>
          </a:p>
          <a:p>
            <a:pPr marL="19685" algn="just">
              <a:lnSpc>
                <a:spcPct val="100000"/>
              </a:lnSpc>
            </a:pPr>
            <a:endParaRPr lang="es-ES" sz="1100" spc="-50" dirty="0">
              <a:latin typeface="Trebuchet MS" panose="020B0603020202020204" pitchFamily="34" charset="0"/>
              <a:cs typeface="Trebuchet MS"/>
            </a:endParaRPr>
          </a:p>
          <a:p>
            <a:pPr marL="12700">
              <a:lnSpc>
                <a:spcPct val="100000"/>
              </a:lnSpc>
            </a:pPr>
            <a:endParaRPr sz="900" dirty="0">
              <a:latin typeface="Arial MT"/>
              <a:cs typeface="Arial MT"/>
            </a:endParaRPr>
          </a:p>
        </p:txBody>
      </p:sp>
      <p:pic>
        <p:nvPicPr>
          <p:cNvPr id="37" name="Imagen 36"/>
          <p:cNvPicPr>
            <a:picLocks noChangeAspect="1"/>
          </p:cNvPicPr>
          <p:nvPr/>
        </p:nvPicPr>
        <p:blipFill>
          <a:blip r:embed="rId2"/>
          <a:stretch>
            <a:fillRect/>
          </a:stretch>
        </p:blipFill>
        <p:spPr>
          <a:xfrm>
            <a:off x="1331639" y="1202724"/>
            <a:ext cx="1905177" cy="3238952"/>
          </a:xfrm>
          <a:prstGeom prst="rect">
            <a:avLst/>
          </a:prstGeom>
        </p:spPr>
      </p:pic>
      <p:pic>
        <p:nvPicPr>
          <p:cNvPr id="38" name="Imagen 37"/>
          <p:cNvPicPr>
            <a:picLocks noChangeAspect="1"/>
          </p:cNvPicPr>
          <p:nvPr/>
        </p:nvPicPr>
        <p:blipFill>
          <a:blip r:embed="rId3"/>
          <a:stretch>
            <a:fillRect/>
          </a:stretch>
        </p:blipFill>
        <p:spPr>
          <a:xfrm>
            <a:off x="385197" y="4881154"/>
            <a:ext cx="2851620" cy="216023"/>
          </a:xfrm>
          <a:prstGeom prst="rect">
            <a:avLst/>
          </a:prstGeom>
        </p:spPr>
      </p:pic>
      <p:sp>
        <p:nvSpPr>
          <p:cNvPr id="39" name="Rectángulo 38"/>
          <p:cNvSpPr/>
          <p:nvPr/>
        </p:nvSpPr>
        <p:spPr>
          <a:xfrm>
            <a:off x="5148064" y="265212"/>
            <a:ext cx="2634696" cy="261610"/>
          </a:xfrm>
          <a:prstGeom prst="rect">
            <a:avLst/>
          </a:prstGeom>
        </p:spPr>
        <p:txBody>
          <a:bodyPr wrap="none">
            <a:spAutoFit/>
          </a:bodyPr>
          <a:lstStyle/>
          <a:p>
            <a:pPr marL="19685" algn="just">
              <a:lnSpc>
                <a:spcPct val="100000"/>
              </a:lnSpc>
            </a:pPr>
            <a:r>
              <a:rPr lang="es-ES" sz="1100" b="1" spc="-50" dirty="0">
                <a:latin typeface="Trebuchet MS" panose="020B0603020202020204" pitchFamily="34" charset="0"/>
                <a:cs typeface="Trebuchet MS"/>
              </a:rPr>
              <a:t>Calcular la caída de tensión en el motor:</a:t>
            </a:r>
            <a:endParaRPr lang="en-US" sz="1100" b="1" dirty="0">
              <a:latin typeface="Trebuchet MS"/>
              <a:cs typeface="Trebuchet MS"/>
            </a:endParaRPr>
          </a:p>
        </p:txBody>
      </p:sp>
      <p:pic>
        <p:nvPicPr>
          <p:cNvPr id="40" name="Imagen 39"/>
          <p:cNvPicPr>
            <a:picLocks noChangeAspect="1"/>
          </p:cNvPicPr>
          <p:nvPr/>
        </p:nvPicPr>
        <p:blipFill>
          <a:blip r:embed="rId4"/>
          <a:stretch>
            <a:fillRect/>
          </a:stretch>
        </p:blipFill>
        <p:spPr>
          <a:xfrm>
            <a:off x="5292080" y="625252"/>
            <a:ext cx="3600400" cy="3610845"/>
          </a:xfrm>
          <a:prstGeom prst="rect">
            <a:avLst/>
          </a:prstGeom>
        </p:spPr>
      </p:pic>
    </p:spTree>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6772413"/>
      </p:ext>
    </p:extLst>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51520" y="24096"/>
            <a:ext cx="8678198" cy="5619486"/>
          </a:xfrm>
          <a:prstGeom prst="rect">
            <a:avLst/>
          </a:prstGeom>
        </p:spPr>
        <p:txBody>
          <a:bodyPr vert="horz" wrap="square" lIns="0" tIns="33019" rIns="0" bIns="0" rtlCol="0">
            <a:spAutoFit/>
          </a:bodyPr>
          <a:lstStyle/>
          <a:p>
            <a:pPr marL="19685" algn="just">
              <a:lnSpc>
                <a:spcPct val="100000"/>
              </a:lnSpc>
              <a:spcBef>
                <a:spcPts val="259"/>
              </a:spcBef>
            </a:pPr>
            <a:r>
              <a:rPr lang="es-ES" sz="2400" b="1" spc="114" dirty="0">
                <a:latin typeface="Trebuchet MS" pitchFamily="34" charset="0"/>
                <a:cs typeface="Arial MT"/>
              </a:rPr>
              <a:t>14</a:t>
            </a:r>
          </a:p>
          <a:p>
            <a:pPr marL="19685" algn="just">
              <a:lnSpc>
                <a:spcPct val="100000"/>
              </a:lnSpc>
              <a:spcBef>
                <a:spcPts val="259"/>
              </a:spcBef>
            </a:pPr>
            <a:r>
              <a:rPr lang="es-ES" sz="2400" b="1" spc="114" dirty="0">
                <a:latin typeface="Trebuchet MS" pitchFamily="34" charset="0"/>
                <a:cs typeface="Arial MT"/>
              </a:rPr>
              <a:t>Sistemas de iluminación</a:t>
            </a:r>
          </a:p>
          <a:p>
            <a:pPr marL="19685" algn="just">
              <a:lnSpc>
                <a:spcPct val="100000"/>
              </a:lnSpc>
              <a:spcBef>
                <a:spcPts val="259"/>
              </a:spcBef>
            </a:pPr>
            <a:endParaRPr lang="es-ES" sz="1100" spc="114" dirty="0">
              <a:latin typeface="Trebuchet MS" pitchFamily="34" charset="0"/>
              <a:cs typeface="Arial MT"/>
            </a:endParaRPr>
          </a:p>
          <a:p>
            <a:pPr marL="19685" algn="just">
              <a:lnSpc>
                <a:spcPct val="100000"/>
              </a:lnSpc>
              <a:spcBef>
                <a:spcPts val="259"/>
              </a:spcBef>
            </a:pPr>
            <a:r>
              <a:rPr lang="es-ES" sz="1100" b="1" spc="114" dirty="0" smtClean="0">
                <a:latin typeface="Trebuchet MS" pitchFamily="34" charset="0"/>
                <a:cs typeface="Arial MT"/>
              </a:rPr>
              <a:t>l4.1 </a:t>
            </a:r>
            <a:r>
              <a:rPr lang="es-ES" sz="1100" b="1" spc="114" dirty="0">
                <a:latin typeface="Trebuchet MS" pitchFamily="34" charset="0"/>
                <a:cs typeface="Arial MT"/>
              </a:rPr>
              <a:t>Iluminación interior</a:t>
            </a:r>
          </a:p>
          <a:p>
            <a:pPr marL="19685" algn="just">
              <a:lnSpc>
                <a:spcPct val="100000"/>
              </a:lnSpc>
              <a:spcBef>
                <a:spcPts val="259"/>
              </a:spcBef>
            </a:pPr>
            <a:r>
              <a:rPr lang="es-ES" sz="1100" b="1" spc="114" dirty="0" smtClean="0">
                <a:latin typeface="Trebuchet MS" pitchFamily="34" charset="0"/>
                <a:cs typeface="Arial MT"/>
              </a:rPr>
              <a:t>Términos </a:t>
            </a:r>
            <a:r>
              <a:rPr lang="es-ES" sz="1100" b="1" spc="114" dirty="0">
                <a:latin typeface="Trebuchet MS" pitchFamily="34" charset="0"/>
                <a:cs typeface="Arial MT"/>
              </a:rPr>
              <a:t>y definiciones</a:t>
            </a:r>
          </a:p>
          <a:p>
            <a:pPr marL="19685" algn="just">
              <a:lnSpc>
                <a:spcPct val="100000"/>
              </a:lnSpc>
              <a:spcBef>
                <a:spcPts val="259"/>
              </a:spcBef>
            </a:pPr>
            <a:endParaRPr lang="es-ES" sz="1100" spc="114" dirty="0">
              <a:latin typeface="Trebuchet MS" pitchFamily="34" charset="0"/>
              <a:cs typeface="Arial MT"/>
            </a:endParaRPr>
          </a:p>
          <a:p>
            <a:pPr marL="191135" indent="-171450" algn="just">
              <a:lnSpc>
                <a:spcPct val="100000"/>
              </a:lnSpc>
              <a:spcBef>
                <a:spcPts val="259"/>
              </a:spcBef>
              <a:buFont typeface="Wingdings" panose="05000000000000000000" pitchFamily="2" charset="2"/>
              <a:buChar char="q"/>
            </a:pPr>
            <a:r>
              <a:rPr lang="es-ES" sz="1100" spc="114" dirty="0">
                <a:latin typeface="Trebuchet MS" pitchFamily="34" charset="0"/>
                <a:cs typeface="Arial MT"/>
              </a:rPr>
              <a:t>Las lámparas son </a:t>
            </a:r>
            <a:r>
              <a:rPr lang="es-ES" sz="1100" spc="114" dirty="0" smtClean="0">
                <a:latin typeface="Trebuchet MS" pitchFamily="34" charset="0"/>
                <a:cs typeface="Arial MT"/>
              </a:rPr>
              <a:t>artefactos técnicos </a:t>
            </a:r>
            <a:r>
              <a:rPr lang="es-ES" sz="1100" spc="114" dirty="0">
                <a:latin typeface="Trebuchet MS" pitchFamily="34" charset="0"/>
                <a:cs typeface="Arial MT"/>
              </a:rPr>
              <a:t>de fuentes de luz artificial destinadas principalmente a fines de iluminación, es decir, para </a:t>
            </a:r>
            <a:r>
              <a:rPr lang="es-ES" sz="1100" spc="114" dirty="0" smtClean="0">
                <a:latin typeface="Trebuchet MS" pitchFamily="34" charset="0"/>
                <a:cs typeface="Arial MT"/>
              </a:rPr>
              <a:t>alumbrar </a:t>
            </a:r>
            <a:r>
              <a:rPr lang="es-ES" sz="1100" spc="114" dirty="0">
                <a:latin typeface="Trebuchet MS" pitchFamily="34" charset="0"/>
                <a:cs typeface="Arial MT"/>
              </a:rPr>
              <a:t>e </a:t>
            </a:r>
            <a:r>
              <a:rPr lang="es-ES" sz="1100" spc="114" dirty="0" smtClean="0">
                <a:latin typeface="Trebuchet MS" pitchFamily="34" charset="0"/>
                <a:cs typeface="Arial MT"/>
              </a:rPr>
              <a:t>iluminar. </a:t>
            </a:r>
            <a:r>
              <a:rPr lang="es-ES" sz="1100" spc="114" dirty="0">
                <a:latin typeface="Trebuchet MS" pitchFamily="34" charset="0"/>
                <a:cs typeface="Arial MT"/>
              </a:rPr>
              <a:t>Convierten la energía eléctrica en luz.</a:t>
            </a:r>
          </a:p>
          <a:p>
            <a:pPr marL="191135" indent="-171450" algn="just">
              <a:lnSpc>
                <a:spcPct val="100000"/>
              </a:lnSpc>
              <a:spcBef>
                <a:spcPts val="259"/>
              </a:spcBef>
              <a:buFont typeface="Wingdings" panose="05000000000000000000" pitchFamily="2" charset="2"/>
              <a:buChar char="q"/>
            </a:pPr>
            <a:r>
              <a:rPr lang="es-ES" sz="1100" spc="114" dirty="0">
                <a:latin typeface="Trebuchet MS" pitchFamily="34" charset="0"/>
                <a:cs typeface="Arial MT"/>
              </a:rPr>
              <a:t>Artefactos de iluminación</a:t>
            </a:r>
          </a:p>
          <a:p>
            <a:pPr marL="191135" indent="-171450" algn="just">
              <a:lnSpc>
                <a:spcPct val="100000"/>
              </a:lnSpc>
              <a:spcBef>
                <a:spcPts val="259"/>
              </a:spcBef>
              <a:buFont typeface="Wingdings" panose="05000000000000000000" pitchFamily="2" charset="2"/>
              <a:buChar char="q"/>
            </a:pPr>
            <a:r>
              <a:rPr lang="es-ES" sz="1100" spc="114" dirty="0">
                <a:latin typeface="Trebuchet MS" pitchFamily="34" charset="0"/>
                <a:cs typeface="Arial MT"/>
              </a:rPr>
              <a:t>Los dispositivos de iluminación sirven para influir en el haz de luz generado por una fuente de luz de tal manera que se logre una iluminación óptima de un sistema. Por lo tanto, las luminarias son equipos </a:t>
            </a:r>
            <a:r>
              <a:rPr lang="es-ES" sz="1100" spc="114" dirty="0" smtClean="0">
                <a:latin typeface="Trebuchet MS" pitchFamily="34" charset="0"/>
                <a:cs typeface="Arial MT"/>
              </a:rPr>
              <a:t>eléctricos </a:t>
            </a:r>
            <a:r>
              <a:rPr lang="es-ES" sz="1100" spc="114" dirty="0">
                <a:latin typeface="Trebuchet MS" pitchFamily="34" charset="0"/>
                <a:cs typeface="Arial MT"/>
              </a:rPr>
              <a:t>que contienen lámparas y accesorios, que guían la luz radiada por las lámparas en la dirección requerida.</a:t>
            </a:r>
          </a:p>
          <a:p>
            <a:pPr marL="19685" algn="just">
              <a:lnSpc>
                <a:spcPct val="100000"/>
              </a:lnSpc>
              <a:spcBef>
                <a:spcPts val="259"/>
              </a:spcBef>
            </a:pPr>
            <a:endParaRPr lang="es-ES" sz="1100" spc="114" dirty="0">
              <a:latin typeface="Trebuchet MS" pitchFamily="34" charset="0"/>
              <a:cs typeface="Arial MT"/>
            </a:endParaRPr>
          </a:p>
          <a:p>
            <a:pPr marL="19685" algn="just">
              <a:lnSpc>
                <a:spcPct val="100000"/>
              </a:lnSpc>
              <a:spcBef>
                <a:spcPts val="259"/>
              </a:spcBef>
            </a:pPr>
            <a:r>
              <a:rPr lang="es-ES" sz="1100" spc="114" dirty="0">
                <a:latin typeface="Trebuchet MS" pitchFamily="34" charset="0"/>
                <a:cs typeface="Arial MT"/>
              </a:rPr>
              <a:t>Para la planificación y configuración de los sistemas de iluminación interior, las siguientes definiciones, estándares y especificaciones son especialmente importantes [67]:</a:t>
            </a:r>
          </a:p>
          <a:p>
            <a:pPr marL="19685" algn="just">
              <a:lnSpc>
                <a:spcPct val="100000"/>
              </a:lnSpc>
              <a:spcBef>
                <a:spcPts val="259"/>
              </a:spcBef>
            </a:pPr>
            <a:endParaRPr lang="es-ES" sz="1100" spc="114" dirty="0">
              <a:latin typeface="Trebuchet MS" pitchFamily="34" charset="0"/>
              <a:cs typeface="Arial MT"/>
            </a:endParaRPr>
          </a:p>
          <a:p>
            <a:pPr marL="191135" indent="-171450" algn="just">
              <a:lnSpc>
                <a:spcPct val="100000"/>
              </a:lnSpc>
              <a:spcBef>
                <a:spcPts val="259"/>
              </a:spcBef>
              <a:buFont typeface="Wingdings" panose="05000000000000000000" pitchFamily="2" charset="2"/>
              <a:buChar char="Ø"/>
            </a:pPr>
            <a:r>
              <a:rPr lang="es-ES" sz="1100" b="1" spc="114" dirty="0">
                <a:latin typeface="Trebuchet MS" pitchFamily="34" charset="0"/>
                <a:cs typeface="Arial MT"/>
              </a:rPr>
              <a:t>Cuartos </a:t>
            </a:r>
            <a:r>
              <a:rPr lang="es-ES" sz="1100" b="1" spc="114" dirty="0" smtClean="0">
                <a:latin typeface="Trebuchet MS" pitchFamily="34" charset="0"/>
                <a:cs typeface="Arial MT"/>
              </a:rPr>
              <a:t>secos</a:t>
            </a:r>
            <a:r>
              <a:rPr lang="es-ES" sz="1100" spc="114" dirty="0" smtClean="0">
                <a:latin typeface="Trebuchet MS" pitchFamily="34" charset="0"/>
                <a:cs typeface="Arial MT"/>
              </a:rPr>
              <a:t>:  Las </a:t>
            </a:r>
            <a:r>
              <a:rPr lang="es-ES" sz="1100" spc="114" dirty="0">
                <a:latin typeface="Trebuchet MS" pitchFamily="34" charset="0"/>
                <a:cs typeface="Arial MT"/>
              </a:rPr>
              <a:t>salas secas son estancias y lugares en los que por lo general no se produce condensación de agua ni aire saturado de humedad, con poca o nula acumulación de polvo no inflamable.</a:t>
            </a:r>
          </a:p>
          <a:p>
            <a:pPr marL="191135" indent="-171450" algn="just">
              <a:lnSpc>
                <a:spcPct val="100000"/>
              </a:lnSpc>
              <a:spcBef>
                <a:spcPts val="259"/>
              </a:spcBef>
              <a:buFont typeface="Wingdings" panose="05000000000000000000" pitchFamily="2" charset="2"/>
              <a:buChar char="Ø"/>
            </a:pPr>
            <a:r>
              <a:rPr lang="es-ES" sz="1100" b="1" spc="114" dirty="0">
                <a:latin typeface="Trebuchet MS" pitchFamily="34" charset="0"/>
                <a:cs typeface="Arial MT"/>
              </a:rPr>
              <a:t>Zonas </a:t>
            </a:r>
            <a:r>
              <a:rPr lang="es-ES" sz="1100" b="1" spc="114" dirty="0" smtClean="0">
                <a:latin typeface="Trebuchet MS" pitchFamily="34" charset="0"/>
                <a:cs typeface="Arial MT"/>
              </a:rPr>
              <a:t>húmedas</a:t>
            </a:r>
            <a:r>
              <a:rPr lang="es-ES" sz="1100" spc="114" dirty="0" smtClean="0">
                <a:latin typeface="Trebuchet MS" pitchFamily="34" charset="0"/>
                <a:cs typeface="Arial MT"/>
              </a:rPr>
              <a:t>:  Las </a:t>
            </a:r>
            <a:r>
              <a:rPr lang="es-ES" sz="1100" spc="114" dirty="0">
                <a:latin typeface="Trebuchet MS" pitchFamily="34" charset="0"/>
                <a:cs typeface="Arial MT"/>
              </a:rPr>
              <a:t>áreas húmedas son habitaciones y lugares en los que la fiabilidad del equipo operativo puede verse afectada por la humedad, el agua de condensación o por influencias químicas o similares.</a:t>
            </a:r>
          </a:p>
          <a:p>
            <a:pPr marL="191135" indent="-171450" algn="just">
              <a:lnSpc>
                <a:spcPct val="100000"/>
              </a:lnSpc>
              <a:spcBef>
                <a:spcPts val="259"/>
              </a:spcBef>
              <a:buFont typeface="Wingdings" panose="05000000000000000000" pitchFamily="2" charset="2"/>
              <a:buChar char="Ø"/>
            </a:pPr>
            <a:r>
              <a:rPr lang="es-ES" sz="1100" b="1" spc="114" dirty="0">
                <a:latin typeface="Trebuchet MS" pitchFamily="34" charset="0"/>
                <a:cs typeface="Arial MT"/>
              </a:rPr>
              <a:t>Zonas </a:t>
            </a:r>
            <a:r>
              <a:rPr lang="es-ES" sz="1100" b="1" spc="114" dirty="0" smtClean="0">
                <a:latin typeface="Trebuchet MS" pitchFamily="34" charset="0"/>
                <a:cs typeface="Arial MT"/>
              </a:rPr>
              <a:t>mojadas</a:t>
            </a:r>
            <a:r>
              <a:rPr lang="es-ES" sz="1100" spc="114" dirty="0" smtClean="0">
                <a:latin typeface="Trebuchet MS" pitchFamily="34" charset="0"/>
                <a:cs typeface="Arial MT"/>
              </a:rPr>
              <a:t>:   Las </a:t>
            </a:r>
            <a:r>
              <a:rPr lang="es-ES" sz="1100" spc="114" dirty="0">
                <a:latin typeface="Trebuchet MS" pitchFamily="34" charset="0"/>
                <a:cs typeface="Arial MT"/>
              </a:rPr>
              <a:t>áreas </a:t>
            </a:r>
            <a:r>
              <a:rPr lang="es-ES" sz="1100" spc="114" dirty="0" smtClean="0">
                <a:latin typeface="Trebuchet MS" pitchFamily="34" charset="0"/>
                <a:cs typeface="Arial MT"/>
              </a:rPr>
              <a:t>mojadas </a:t>
            </a:r>
            <a:r>
              <a:rPr lang="es-ES" sz="1100" spc="114" dirty="0">
                <a:latin typeface="Trebuchet MS" pitchFamily="34" charset="0"/>
                <a:cs typeface="Arial MT"/>
              </a:rPr>
              <a:t>son habitaciones y lugares en los que se rocían los pisos, las paredes y el equipo con el fin de limpiarlos.</a:t>
            </a:r>
          </a:p>
          <a:p>
            <a:pPr marL="191135" indent="-171450" algn="just">
              <a:lnSpc>
                <a:spcPct val="100000"/>
              </a:lnSpc>
              <a:spcBef>
                <a:spcPts val="259"/>
              </a:spcBef>
              <a:buFont typeface="Wingdings" panose="05000000000000000000" pitchFamily="2" charset="2"/>
              <a:buChar char="Ø"/>
            </a:pPr>
            <a:r>
              <a:rPr lang="es-ES" sz="1100" b="1" spc="114" dirty="0">
                <a:latin typeface="Trebuchet MS" pitchFamily="34" charset="0"/>
                <a:cs typeface="Arial MT"/>
              </a:rPr>
              <a:t>Áreas de baño y </a:t>
            </a:r>
            <a:r>
              <a:rPr lang="es-ES" sz="1100" b="1" spc="114" dirty="0" smtClean="0">
                <a:latin typeface="Trebuchet MS" pitchFamily="34" charset="0"/>
                <a:cs typeface="Arial MT"/>
              </a:rPr>
              <a:t>ducha</a:t>
            </a:r>
            <a:r>
              <a:rPr lang="es-ES" sz="1100" spc="114" dirty="0" smtClean="0">
                <a:latin typeface="Trebuchet MS" pitchFamily="34" charset="0"/>
                <a:cs typeface="Arial MT"/>
              </a:rPr>
              <a:t>: Las </a:t>
            </a:r>
            <a:r>
              <a:rPr lang="es-ES" sz="1100" spc="114" dirty="0">
                <a:latin typeface="Trebuchet MS" pitchFamily="34" charset="0"/>
                <a:cs typeface="Arial MT"/>
              </a:rPr>
              <a:t>habitaciones con bañeras y duchas se dividen en cuatro zonas y se clasifican según el tipo de zona y uso como habitaciones secas, húmedas o mojadas.</a:t>
            </a:r>
          </a:p>
          <a:p>
            <a:pPr marL="191135" indent="-171450" algn="just">
              <a:lnSpc>
                <a:spcPct val="100000"/>
              </a:lnSpc>
              <a:spcBef>
                <a:spcPts val="259"/>
              </a:spcBef>
              <a:buFont typeface="Wingdings" panose="05000000000000000000" pitchFamily="2" charset="2"/>
              <a:buChar char="Ø"/>
            </a:pPr>
            <a:r>
              <a:rPr lang="es-ES" sz="1100" b="1" spc="114" dirty="0">
                <a:latin typeface="Trebuchet MS" pitchFamily="34" charset="0"/>
                <a:cs typeface="Arial MT"/>
              </a:rPr>
              <a:t>Sistemas al aire </a:t>
            </a:r>
            <a:r>
              <a:rPr lang="es-ES" sz="1100" b="1" spc="114" dirty="0" smtClean="0">
                <a:latin typeface="Trebuchet MS" pitchFamily="34" charset="0"/>
                <a:cs typeface="Arial MT"/>
              </a:rPr>
              <a:t>libre</a:t>
            </a:r>
            <a:r>
              <a:rPr lang="es-ES" sz="1100" spc="114" dirty="0" smtClean="0">
                <a:latin typeface="Trebuchet MS" pitchFamily="34" charset="0"/>
                <a:cs typeface="Arial MT"/>
              </a:rPr>
              <a:t>: Los </a:t>
            </a:r>
            <a:r>
              <a:rPr lang="es-ES" sz="1100" spc="114" dirty="0">
                <a:latin typeface="Trebuchet MS" pitchFamily="34" charset="0"/>
                <a:cs typeface="Arial MT"/>
              </a:rPr>
              <a:t>sistemas al aire libre protegidos son áreas protegidas por techos contra los efectos del clima, mientras que los sistemas desprotegidos están expuestos a la lluvia.</a:t>
            </a:r>
            <a:endParaRPr sz="900" dirty="0">
              <a:latin typeface="Trebuchet MS" pitchFamily="34" charset="0"/>
              <a:cs typeface="Arial MT"/>
            </a:endParaRPr>
          </a:p>
        </p:txBody>
      </p:sp>
    </p:spTree>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51520" y="121196"/>
            <a:ext cx="8784976" cy="5448928"/>
          </a:xfrm>
          <a:prstGeom prst="rect">
            <a:avLst/>
          </a:prstGeom>
        </p:spPr>
        <p:txBody>
          <a:bodyPr vert="horz" wrap="square" lIns="0" tIns="26670" rIns="0" bIns="0" rtlCol="0">
            <a:spAutoFit/>
          </a:bodyPr>
          <a:lstStyle/>
          <a:p>
            <a:pPr marL="184150" indent="-171450" algn="just">
              <a:lnSpc>
                <a:spcPct val="100000"/>
              </a:lnSpc>
              <a:spcBef>
                <a:spcPts val="210"/>
              </a:spcBef>
              <a:buFont typeface="Wingdings" panose="05000000000000000000" pitchFamily="2" charset="2"/>
              <a:buChar char="Ø"/>
            </a:pPr>
            <a:r>
              <a:rPr lang="es-ES" sz="1100" b="1" spc="20" dirty="0">
                <a:latin typeface="Trebuchet MS" panose="020B0603020202020204" pitchFamily="34" charset="0"/>
                <a:cs typeface="Arial MT"/>
              </a:rPr>
              <a:t>Piscinas y </a:t>
            </a:r>
            <a:r>
              <a:rPr lang="es-ES" sz="1100" b="1" spc="20" dirty="0" smtClean="0">
                <a:latin typeface="Trebuchet MS" panose="020B0603020202020204" pitchFamily="34" charset="0"/>
                <a:cs typeface="Arial MT"/>
              </a:rPr>
              <a:t>baños</a:t>
            </a:r>
            <a:r>
              <a:rPr lang="es-ES" sz="1100" spc="20" dirty="0" smtClean="0">
                <a:latin typeface="Trebuchet MS" panose="020B0603020202020204" pitchFamily="34" charset="0"/>
                <a:cs typeface="Arial MT"/>
              </a:rPr>
              <a:t>: Las </a:t>
            </a:r>
            <a:r>
              <a:rPr lang="es-ES" sz="1100" spc="20" dirty="0">
                <a:latin typeface="Trebuchet MS" panose="020B0603020202020204" pitchFamily="34" charset="0"/>
                <a:cs typeface="Arial MT"/>
              </a:rPr>
              <a:t>piscinas y los baños se consideran zonas húmedas y mojadas. </a:t>
            </a:r>
            <a:endParaRPr lang="es-ES" sz="1100" spc="20" dirty="0" smtClean="0">
              <a:latin typeface="Trebuchet MS" panose="020B0603020202020204" pitchFamily="34" charset="0"/>
              <a:cs typeface="Arial MT"/>
            </a:endParaRPr>
          </a:p>
          <a:p>
            <a:pPr marL="184150" indent="-171450" algn="just">
              <a:lnSpc>
                <a:spcPct val="100000"/>
              </a:lnSpc>
              <a:spcBef>
                <a:spcPts val="210"/>
              </a:spcBef>
              <a:buFont typeface="Wingdings" panose="05000000000000000000" pitchFamily="2" charset="2"/>
              <a:buChar char="Ø"/>
            </a:pPr>
            <a:r>
              <a:rPr lang="es-ES" sz="1100" b="1" spc="20" dirty="0" smtClean="0">
                <a:latin typeface="Trebuchet MS" panose="020B0603020202020204" pitchFamily="34" charset="0"/>
                <a:cs typeface="Arial MT"/>
              </a:rPr>
              <a:t>Áreas </a:t>
            </a:r>
            <a:r>
              <a:rPr lang="es-ES" sz="1100" b="1" spc="20" dirty="0">
                <a:latin typeface="Trebuchet MS" panose="020B0603020202020204" pitchFamily="34" charset="0"/>
                <a:cs typeface="Arial MT"/>
              </a:rPr>
              <a:t>de operación </a:t>
            </a:r>
            <a:r>
              <a:rPr lang="es-ES" sz="1100" b="1" spc="20" dirty="0" smtClean="0">
                <a:latin typeface="Trebuchet MS" panose="020B0603020202020204" pitchFamily="34" charset="0"/>
                <a:cs typeface="Arial MT"/>
              </a:rPr>
              <a:t>agrícola</a:t>
            </a:r>
            <a:r>
              <a:rPr lang="es-ES" sz="1100" spc="20" dirty="0" smtClean="0">
                <a:latin typeface="Trebuchet MS" panose="020B0603020202020204" pitchFamily="34" charset="0"/>
                <a:cs typeface="Arial MT"/>
              </a:rPr>
              <a:t>:  Son </a:t>
            </a:r>
            <a:r>
              <a:rPr lang="es-ES" sz="1100" spc="20" dirty="0">
                <a:latin typeface="Trebuchet MS" panose="020B0603020202020204" pitchFamily="34" charset="0"/>
                <a:cs typeface="Arial MT"/>
              </a:rPr>
              <a:t>zonas de explotación agrícola los establos y dependencias anexas, las estancias para el alojamiento masivo de animales, los almacenes y las salas de abastecimiento, que se consideran a la vez recintos húmedos y zonas de explotación sujetas a riesgo de incendio.</a:t>
            </a:r>
          </a:p>
          <a:p>
            <a:pPr marL="184150" indent="-171450" algn="just">
              <a:lnSpc>
                <a:spcPct val="100000"/>
              </a:lnSpc>
              <a:spcBef>
                <a:spcPts val="210"/>
              </a:spcBef>
              <a:buFont typeface="Wingdings" panose="05000000000000000000" pitchFamily="2" charset="2"/>
              <a:buChar char="Ø"/>
            </a:pPr>
            <a:r>
              <a:rPr lang="es-ES" sz="1100" b="1" spc="20" dirty="0">
                <a:latin typeface="Trebuchet MS" panose="020B0603020202020204" pitchFamily="34" charset="0"/>
                <a:cs typeface="Arial MT"/>
              </a:rPr>
              <a:t>Áreas de operación sujetas a peligros de </a:t>
            </a:r>
            <a:r>
              <a:rPr lang="es-ES" sz="1100" b="1" spc="20" dirty="0" smtClean="0">
                <a:latin typeface="Trebuchet MS" panose="020B0603020202020204" pitchFamily="34" charset="0"/>
                <a:cs typeface="Arial MT"/>
              </a:rPr>
              <a:t>explosión</a:t>
            </a:r>
            <a:r>
              <a:rPr lang="es-ES" sz="1100" spc="20" dirty="0" smtClean="0">
                <a:latin typeface="Trebuchet MS" panose="020B0603020202020204" pitchFamily="34" charset="0"/>
                <a:cs typeface="Arial MT"/>
              </a:rPr>
              <a:t>:   Las </a:t>
            </a:r>
            <a:r>
              <a:rPr lang="es-ES" sz="1100" spc="20" dirty="0">
                <a:latin typeface="Trebuchet MS" panose="020B0603020202020204" pitchFamily="34" charset="0"/>
                <a:cs typeface="Arial MT"/>
              </a:rPr>
              <a:t>áreas de operación sujetas a riesgos de explosión se clasifican como zonas según su condición y la probabilidad de ocurrencia de una atmósfera peligrosa y potencialmente explosiva.</a:t>
            </a:r>
          </a:p>
          <a:p>
            <a:pPr marL="184150" indent="-171450" algn="just">
              <a:lnSpc>
                <a:spcPct val="100000"/>
              </a:lnSpc>
              <a:spcBef>
                <a:spcPts val="210"/>
              </a:spcBef>
              <a:buFont typeface="Wingdings" panose="05000000000000000000" pitchFamily="2" charset="2"/>
              <a:buChar char="Ø"/>
            </a:pPr>
            <a:r>
              <a:rPr lang="es-ES" sz="1100" b="1" spc="20" dirty="0">
                <a:latin typeface="Trebuchet MS" panose="020B0603020202020204" pitchFamily="34" charset="0"/>
                <a:cs typeface="Arial MT"/>
              </a:rPr>
              <a:t>Áreas de operación sujetas a riesgos de </a:t>
            </a:r>
            <a:r>
              <a:rPr lang="es-ES" sz="1100" b="1" spc="20" dirty="0" smtClean="0">
                <a:latin typeface="Trebuchet MS" panose="020B0603020202020204" pitchFamily="34" charset="0"/>
                <a:cs typeface="Arial MT"/>
              </a:rPr>
              <a:t>incendio</a:t>
            </a:r>
            <a:r>
              <a:rPr lang="es-ES" sz="1100" spc="20" dirty="0" smtClean="0">
                <a:latin typeface="Trebuchet MS" panose="020B0603020202020204" pitchFamily="34" charset="0"/>
                <a:cs typeface="Arial MT"/>
              </a:rPr>
              <a:t>:   En </a:t>
            </a:r>
            <a:r>
              <a:rPr lang="es-ES" sz="1100" spc="20" dirty="0">
                <a:latin typeface="Trebuchet MS" panose="020B0603020202020204" pitchFamily="34" charset="0"/>
                <a:cs typeface="Arial MT"/>
              </a:rPr>
              <a:t>áreas operativas que están en peligro por la presencia de polvo o materiales fibrosos, los materiales fácilmente inflamables pueden acumularse en niveles peligrosos en el equipo eléctrico operativo. Las temperaturas más altas o la formación de arcos en este equipo pueden provocar un incendio.</a:t>
            </a:r>
          </a:p>
          <a:p>
            <a:pPr marL="184150" indent="-171450" algn="just">
              <a:lnSpc>
                <a:spcPct val="100000"/>
              </a:lnSpc>
              <a:spcBef>
                <a:spcPts val="210"/>
              </a:spcBef>
              <a:buFont typeface="Wingdings" panose="05000000000000000000" pitchFamily="2" charset="2"/>
              <a:buChar char="Ø"/>
            </a:pPr>
            <a:r>
              <a:rPr lang="es-ES" sz="1100" b="1" spc="20" dirty="0" err="1" smtClean="0">
                <a:latin typeface="Trebuchet MS" panose="020B0603020202020204" pitchFamily="34" charset="0"/>
                <a:cs typeface="Arial MT"/>
              </a:rPr>
              <a:t>Garages</a:t>
            </a:r>
            <a:r>
              <a:rPr lang="es-ES" sz="1100" spc="20" dirty="0" smtClean="0">
                <a:latin typeface="Trebuchet MS" panose="020B0603020202020204" pitchFamily="34" charset="0"/>
                <a:cs typeface="Arial MT"/>
              </a:rPr>
              <a:t>:  Los </a:t>
            </a:r>
            <a:r>
              <a:rPr lang="es-ES" sz="1100" spc="20" dirty="0">
                <a:latin typeface="Trebuchet MS" panose="020B0603020202020204" pitchFamily="34" charset="0"/>
                <a:cs typeface="Arial MT"/>
              </a:rPr>
              <a:t>garajes con ventilación natural y los locales contiguos para albergar vehículos se consideran locales secos, locales húmedos o zonas de trabajo sujetas a riesgo de incendio.</a:t>
            </a:r>
          </a:p>
          <a:p>
            <a:pPr marL="12700" algn="just">
              <a:lnSpc>
                <a:spcPct val="100000"/>
              </a:lnSpc>
              <a:spcBef>
                <a:spcPts val="210"/>
              </a:spcBef>
            </a:pPr>
            <a:endParaRPr lang="es-ES" sz="1100" spc="20" dirty="0">
              <a:latin typeface="Trebuchet MS" panose="020B0603020202020204" pitchFamily="34" charset="0"/>
              <a:cs typeface="Arial MT"/>
            </a:endParaRPr>
          </a:p>
          <a:p>
            <a:pPr marL="12700" algn="just">
              <a:lnSpc>
                <a:spcPct val="100000"/>
              </a:lnSpc>
              <a:spcBef>
                <a:spcPts val="210"/>
              </a:spcBef>
            </a:pPr>
            <a:r>
              <a:rPr lang="es-ES" sz="1100" spc="20" dirty="0" smtClean="0">
                <a:latin typeface="Trebuchet MS" panose="020B0603020202020204" pitchFamily="34" charset="0"/>
                <a:cs typeface="Arial MT"/>
              </a:rPr>
              <a:t>Para </a:t>
            </a:r>
            <a:r>
              <a:rPr lang="es-ES" sz="1100" spc="20" dirty="0">
                <a:latin typeface="Trebuchet MS" panose="020B0603020202020204" pitchFamily="34" charset="0"/>
                <a:cs typeface="Arial MT"/>
              </a:rPr>
              <a:t>la instalación de un sistema de iluminación, es necesario tener en cuenta las secciones de la Ordenanza sobre el lugar de trabajo y valores estándar similares para los lugares de trabajo de relevancia para los sistemas de iluminación. Para la instalación de un sistema de </a:t>
            </a:r>
            <a:r>
              <a:rPr lang="es-ES" sz="1100" spc="20" dirty="0" smtClean="0">
                <a:latin typeface="Trebuchet MS" panose="020B0603020202020204" pitchFamily="34" charset="0"/>
                <a:cs typeface="Arial MT"/>
              </a:rPr>
              <a:t>iluminación, la </a:t>
            </a:r>
            <a:r>
              <a:rPr lang="es-ES" sz="1100" spc="20" dirty="0">
                <a:latin typeface="Trebuchet MS" panose="020B0603020202020204" pitchFamily="34" charset="0"/>
                <a:cs typeface="Arial MT"/>
              </a:rPr>
              <a:t>IEC </a:t>
            </a:r>
            <a:r>
              <a:rPr lang="es-ES" sz="1100" spc="20" dirty="0" smtClean="0">
                <a:latin typeface="Trebuchet MS" panose="020B0603020202020204" pitchFamily="34" charset="0"/>
                <a:cs typeface="Arial MT"/>
              </a:rPr>
              <a:t>60364 </a:t>
            </a:r>
            <a:r>
              <a:rPr lang="es-ES" sz="1100" spc="20" dirty="0">
                <a:latin typeface="Trebuchet MS" panose="020B0603020202020204" pitchFamily="34" charset="0"/>
                <a:cs typeface="Arial MT"/>
              </a:rPr>
              <a:t>es de suma importancia para la parte eléctrica.</a:t>
            </a:r>
          </a:p>
          <a:p>
            <a:pPr marL="12700" algn="just">
              <a:lnSpc>
                <a:spcPct val="100000"/>
              </a:lnSpc>
              <a:spcBef>
                <a:spcPts val="210"/>
              </a:spcBef>
            </a:pPr>
            <a:r>
              <a:rPr lang="es-ES" sz="1100" spc="20" dirty="0">
                <a:latin typeface="Trebuchet MS" panose="020B0603020202020204" pitchFamily="34" charset="0"/>
                <a:cs typeface="Arial MT"/>
              </a:rPr>
              <a:t>De particular interés aquí son:</a:t>
            </a:r>
          </a:p>
          <a:p>
            <a:pPr marL="184150" indent="-171450" algn="just">
              <a:lnSpc>
                <a:spcPct val="100000"/>
              </a:lnSpc>
              <a:spcBef>
                <a:spcPts val="210"/>
              </a:spcBef>
              <a:buFont typeface="Arial" panose="020B0604020202020204" pitchFamily="34" charset="0"/>
              <a:buChar char="•"/>
            </a:pPr>
            <a:r>
              <a:rPr lang="es-ES" sz="1100" b="1" spc="20" dirty="0">
                <a:latin typeface="Trebuchet MS" panose="020B0603020202020204" pitchFamily="34" charset="0"/>
                <a:cs typeface="Arial MT"/>
              </a:rPr>
              <a:t>IEC 60 364, Parte 41: Protección contra corrientes que </a:t>
            </a:r>
            <a:r>
              <a:rPr lang="es-ES" sz="1100" b="1" spc="20" dirty="0" smtClean="0">
                <a:latin typeface="Trebuchet MS" panose="020B0603020202020204" pitchFamily="34" charset="0"/>
                <a:cs typeface="Arial MT"/>
              </a:rPr>
              <a:t>circulan </a:t>
            </a:r>
            <a:r>
              <a:rPr lang="es-ES" sz="1100" b="1" spc="20" dirty="0">
                <a:latin typeface="Trebuchet MS" panose="020B0603020202020204" pitchFamily="34" charset="0"/>
                <a:cs typeface="Arial MT"/>
              </a:rPr>
              <a:t>a través del cuerpo humano</a:t>
            </a:r>
          </a:p>
          <a:p>
            <a:pPr marL="184150" indent="-171450" algn="just">
              <a:lnSpc>
                <a:spcPct val="100000"/>
              </a:lnSpc>
              <a:spcBef>
                <a:spcPts val="210"/>
              </a:spcBef>
              <a:buFont typeface="Arial" panose="020B0604020202020204" pitchFamily="34" charset="0"/>
              <a:buChar char="•"/>
            </a:pPr>
            <a:r>
              <a:rPr lang="es-ES" sz="1100" b="1" spc="20" dirty="0">
                <a:latin typeface="Trebuchet MS" panose="020B0603020202020204" pitchFamily="34" charset="0"/>
                <a:cs typeface="Arial MT"/>
              </a:rPr>
              <a:t>IEC 60 364, Parte 42: Protección contra influencias térmicas IEC 60 364, Parte 43: Protección de cables y líneas</a:t>
            </a:r>
          </a:p>
          <a:p>
            <a:pPr marL="184150" indent="-171450" algn="just">
              <a:lnSpc>
                <a:spcPct val="100000"/>
              </a:lnSpc>
              <a:spcBef>
                <a:spcPts val="210"/>
              </a:spcBef>
              <a:buFont typeface="Arial" panose="020B0604020202020204" pitchFamily="34" charset="0"/>
              <a:buChar char="•"/>
            </a:pPr>
            <a:r>
              <a:rPr lang="es-ES" sz="1100" b="1" spc="20" dirty="0">
                <a:latin typeface="Trebuchet MS" panose="020B0603020202020204" pitchFamily="34" charset="0"/>
                <a:cs typeface="Arial MT"/>
              </a:rPr>
              <a:t>IEC 60 364, Parte 51: Selección e instalación de equipos operativos eléctricos</a:t>
            </a:r>
          </a:p>
          <a:p>
            <a:pPr marL="184150" indent="-171450" algn="just">
              <a:lnSpc>
                <a:spcPct val="100000"/>
              </a:lnSpc>
              <a:spcBef>
                <a:spcPts val="210"/>
              </a:spcBef>
              <a:buFont typeface="Arial" panose="020B0604020202020204" pitchFamily="34" charset="0"/>
              <a:buChar char="•"/>
            </a:pPr>
            <a:r>
              <a:rPr lang="es-ES" sz="1100" b="1" spc="20" dirty="0">
                <a:latin typeface="Trebuchet MS" panose="020B0603020202020204" pitchFamily="34" charset="0"/>
                <a:cs typeface="Arial MT"/>
              </a:rPr>
              <a:t>IEC 60 364, Parte 559: Dispositivos de iluminación y sistemas de iluminación</a:t>
            </a:r>
          </a:p>
          <a:p>
            <a:pPr marL="12700" algn="just">
              <a:lnSpc>
                <a:spcPct val="100000"/>
              </a:lnSpc>
              <a:spcBef>
                <a:spcPts val="210"/>
              </a:spcBef>
            </a:pPr>
            <a:endParaRPr lang="es-ES" sz="1100" spc="20" dirty="0">
              <a:latin typeface="Trebuchet MS" panose="020B0603020202020204" pitchFamily="34" charset="0"/>
              <a:cs typeface="Arial MT"/>
            </a:endParaRPr>
          </a:p>
          <a:p>
            <a:pPr marL="12700" algn="just">
              <a:lnSpc>
                <a:spcPct val="100000"/>
              </a:lnSpc>
              <a:spcBef>
                <a:spcPts val="210"/>
              </a:spcBef>
            </a:pPr>
            <a:r>
              <a:rPr lang="es-ES" sz="1100" b="1" spc="20" dirty="0" smtClean="0">
                <a:latin typeface="Trebuchet MS" panose="020B0603020202020204" pitchFamily="34" charset="0"/>
                <a:cs typeface="Arial MT"/>
              </a:rPr>
              <a:t>l4.2   Tipos </a:t>
            </a:r>
            <a:r>
              <a:rPr lang="es-ES" sz="1100" b="1" spc="20" dirty="0">
                <a:latin typeface="Trebuchet MS" panose="020B0603020202020204" pitchFamily="34" charset="0"/>
                <a:cs typeface="Arial MT"/>
              </a:rPr>
              <a:t>de iluminación</a:t>
            </a:r>
          </a:p>
          <a:p>
            <a:pPr marL="12700" algn="just">
              <a:lnSpc>
                <a:spcPct val="100000"/>
              </a:lnSpc>
              <a:spcBef>
                <a:spcPts val="210"/>
              </a:spcBef>
            </a:pPr>
            <a:r>
              <a:rPr lang="es-ES" sz="1100" b="1" spc="20" dirty="0" smtClean="0">
                <a:latin typeface="Trebuchet MS" panose="020B0603020202020204" pitchFamily="34" charset="0"/>
                <a:cs typeface="Arial MT"/>
              </a:rPr>
              <a:t>14.2.1   Iluminación </a:t>
            </a:r>
            <a:r>
              <a:rPr lang="es-ES" sz="1100" b="1" spc="20" dirty="0">
                <a:latin typeface="Trebuchet MS" panose="020B0603020202020204" pitchFamily="34" charset="0"/>
                <a:cs typeface="Arial MT"/>
              </a:rPr>
              <a:t>normal</a:t>
            </a:r>
          </a:p>
          <a:p>
            <a:pPr marL="12700" algn="just">
              <a:lnSpc>
                <a:spcPct val="100000"/>
              </a:lnSpc>
              <a:spcBef>
                <a:spcPts val="210"/>
              </a:spcBef>
            </a:pPr>
            <a:endParaRPr lang="es-ES" sz="1100" spc="20" dirty="0" smtClean="0">
              <a:latin typeface="Trebuchet MS" panose="020B0603020202020204" pitchFamily="34" charset="0"/>
              <a:cs typeface="Arial MT"/>
            </a:endParaRPr>
          </a:p>
          <a:p>
            <a:pPr marL="184150" indent="-171450" algn="just">
              <a:lnSpc>
                <a:spcPct val="100000"/>
              </a:lnSpc>
              <a:spcBef>
                <a:spcPts val="210"/>
              </a:spcBef>
              <a:buFont typeface="Wingdings" panose="05000000000000000000" pitchFamily="2" charset="2"/>
              <a:buChar char="ü"/>
            </a:pPr>
            <a:r>
              <a:rPr lang="es-ES" sz="1100" spc="20" dirty="0" smtClean="0">
                <a:latin typeface="Trebuchet MS" panose="020B0603020202020204" pitchFamily="34" charset="0"/>
                <a:cs typeface="Arial MT"/>
              </a:rPr>
              <a:t>La </a:t>
            </a:r>
            <a:r>
              <a:rPr lang="es-ES" sz="1100" spc="20" dirty="0">
                <a:latin typeface="Trebuchet MS" panose="020B0603020202020204" pitchFamily="34" charset="0"/>
                <a:cs typeface="Arial MT"/>
              </a:rPr>
              <a:t>habitación está uniformemente iluminada.</a:t>
            </a:r>
          </a:p>
          <a:p>
            <a:pPr marL="184150" indent="-171450" algn="just">
              <a:lnSpc>
                <a:spcPct val="100000"/>
              </a:lnSpc>
              <a:spcBef>
                <a:spcPts val="210"/>
              </a:spcBef>
              <a:buFont typeface="Wingdings" panose="05000000000000000000" pitchFamily="2" charset="2"/>
              <a:buChar char="ü"/>
            </a:pPr>
            <a:r>
              <a:rPr lang="es-ES" sz="1100" spc="20" dirty="0">
                <a:latin typeface="Trebuchet MS" panose="020B0603020202020204" pitchFamily="34" charset="0"/>
                <a:cs typeface="Arial MT"/>
              </a:rPr>
              <a:t>La disposición de los puestos de trabajo es variable (se recomienda luz incidente lateralmente).</a:t>
            </a:r>
          </a:p>
          <a:p>
            <a:pPr marL="12700" algn="just">
              <a:lnSpc>
                <a:spcPct val="100000"/>
              </a:lnSpc>
              <a:spcBef>
                <a:spcPts val="210"/>
              </a:spcBef>
            </a:pPr>
            <a:endParaRPr lang="es-ES" sz="1100" spc="20" smtClean="0">
              <a:latin typeface="Trebuchet MS" panose="020B0603020202020204" pitchFamily="34" charset="0"/>
              <a:cs typeface="Arial MT"/>
            </a:endParaRPr>
          </a:p>
          <a:p>
            <a:pPr marL="12700" algn="just">
              <a:lnSpc>
                <a:spcPct val="100000"/>
              </a:lnSpc>
              <a:spcBef>
                <a:spcPts val="210"/>
              </a:spcBef>
            </a:pPr>
            <a:r>
              <a:rPr lang="es-ES" sz="1100" spc="20" smtClean="0">
                <a:latin typeface="Trebuchet MS" panose="020B0603020202020204" pitchFamily="34" charset="0"/>
                <a:cs typeface="Arial MT"/>
              </a:rPr>
              <a:t>Ejemplos</a:t>
            </a:r>
            <a:r>
              <a:rPr lang="es-ES" sz="1100" spc="20" dirty="0">
                <a:latin typeface="Trebuchet MS" panose="020B0603020202020204" pitchFamily="34" charset="0"/>
                <a:cs typeface="Arial MT"/>
              </a:rPr>
              <a:t>: Oficinas y salas industriales</a:t>
            </a:r>
            <a:r>
              <a:rPr lang="es-ES" sz="1100" spc="20" dirty="0" smtClean="0">
                <a:latin typeface="Trebuchet MS" panose="020B0603020202020204" pitchFamily="34" charset="0"/>
                <a:cs typeface="Arial MT"/>
              </a:rPr>
              <a:t>.</a:t>
            </a:r>
            <a:endParaRPr sz="1100" dirty="0">
              <a:latin typeface="Trebuchet MS" panose="020B0603020202020204" pitchFamily="34" charset="0"/>
              <a:cs typeface="Arial MT"/>
            </a:endParaRPr>
          </a:p>
        </p:txBody>
      </p:sp>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51520" y="265212"/>
            <a:ext cx="8712968" cy="5864169"/>
          </a:xfrm>
          <a:prstGeom prst="rect">
            <a:avLst/>
          </a:prstGeom>
        </p:spPr>
        <p:txBody>
          <a:bodyPr vert="horz" wrap="square" lIns="0" tIns="21590" rIns="0" bIns="0" rtlCol="0">
            <a:spAutoFit/>
          </a:bodyPr>
          <a:lstStyle/>
          <a:p>
            <a:pPr marL="12700" algn="just">
              <a:lnSpc>
                <a:spcPct val="100000"/>
              </a:lnSpc>
              <a:spcBef>
                <a:spcPts val="170"/>
              </a:spcBef>
            </a:pPr>
            <a:r>
              <a:rPr lang="es-ES" sz="1100" b="1" spc="-45" dirty="0">
                <a:latin typeface="Trebuchet MS" panose="020B0603020202020204" pitchFamily="34" charset="0"/>
                <a:cs typeface="Arial MT"/>
              </a:rPr>
              <a:t>14.2.2 Iluminación normal orientada al lugar de trabajo</a:t>
            </a:r>
          </a:p>
          <a:p>
            <a:pPr marL="184150" indent="-171450" algn="just">
              <a:lnSpc>
                <a:spcPct val="100000"/>
              </a:lnSpc>
              <a:spcBef>
                <a:spcPts val="170"/>
              </a:spcBef>
              <a:buFont typeface="Wingdings" panose="05000000000000000000" pitchFamily="2" charset="2"/>
              <a:buChar char="Ø"/>
            </a:pPr>
            <a:r>
              <a:rPr lang="es-ES" sz="1100" spc="-45" dirty="0" smtClean="0">
                <a:latin typeface="Trebuchet MS" panose="020B0603020202020204" pitchFamily="34" charset="0"/>
                <a:cs typeface="Arial MT"/>
              </a:rPr>
              <a:t>Los puestos de trabajo están dispuestos en zonas fijas dentro de las salas.</a:t>
            </a:r>
          </a:p>
          <a:p>
            <a:pPr marL="184150" indent="-171450" algn="just">
              <a:lnSpc>
                <a:spcPct val="100000"/>
              </a:lnSpc>
              <a:spcBef>
                <a:spcPts val="170"/>
              </a:spcBef>
              <a:buFont typeface="Wingdings" panose="05000000000000000000" pitchFamily="2" charset="2"/>
              <a:buChar char="Ø"/>
            </a:pPr>
            <a:r>
              <a:rPr lang="es-ES" sz="1100" spc="-45" dirty="0" smtClean="0">
                <a:latin typeface="Trebuchet MS" panose="020B0603020202020204" pitchFamily="34" charset="0"/>
                <a:cs typeface="Arial MT"/>
              </a:rPr>
              <a:t>El nivel de iluminación es alto.</a:t>
            </a:r>
          </a:p>
          <a:p>
            <a:pPr marL="12700" algn="just">
              <a:lnSpc>
                <a:spcPct val="100000"/>
              </a:lnSpc>
              <a:spcBef>
                <a:spcPts val="170"/>
              </a:spcBef>
            </a:pPr>
            <a:r>
              <a:rPr lang="es-ES" sz="1100" b="1" spc="-45" dirty="0" smtClean="0">
                <a:latin typeface="Trebuchet MS" panose="020B0603020202020204" pitchFamily="34" charset="0"/>
                <a:cs typeface="Arial MT"/>
              </a:rPr>
              <a:t>Ejemplos: operaciones de producción, oficinas.</a:t>
            </a:r>
          </a:p>
          <a:p>
            <a:pPr marL="12700" algn="just">
              <a:lnSpc>
                <a:spcPct val="100000"/>
              </a:lnSpc>
              <a:spcBef>
                <a:spcPts val="170"/>
              </a:spcBef>
            </a:pPr>
            <a:endParaRPr lang="es-ES" sz="1100" spc="-45" dirty="0">
              <a:latin typeface="Trebuchet MS" panose="020B0603020202020204" pitchFamily="34" charset="0"/>
              <a:cs typeface="Arial MT"/>
            </a:endParaRPr>
          </a:p>
          <a:p>
            <a:pPr marL="12700" algn="just">
              <a:lnSpc>
                <a:spcPct val="100000"/>
              </a:lnSpc>
              <a:spcBef>
                <a:spcPts val="170"/>
              </a:spcBef>
            </a:pPr>
            <a:r>
              <a:rPr lang="es-ES" sz="1100" b="1" spc="-45" dirty="0">
                <a:latin typeface="Trebuchet MS" panose="020B0603020202020204" pitchFamily="34" charset="0"/>
                <a:cs typeface="Arial MT"/>
              </a:rPr>
              <a:t>14.2.3 Iluminación localizada</a:t>
            </a:r>
          </a:p>
          <a:p>
            <a:pPr marL="184150" indent="-171450" algn="just">
              <a:lnSpc>
                <a:spcPct val="100000"/>
              </a:lnSpc>
              <a:spcBef>
                <a:spcPts val="170"/>
              </a:spcBef>
              <a:buFont typeface="Wingdings" panose="05000000000000000000" pitchFamily="2" charset="2"/>
              <a:buChar char="Ø"/>
            </a:pPr>
            <a:r>
              <a:rPr lang="es-ES" sz="1100" spc="-45" dirty="0" smtClean="0">
                <a:latin typeface="Trebuchet MS" panose="020B0603020202020204" pitchFamily="34" charset="0"/>
                <a:cs typeface="Arial MT"/>
              </a:rPr>
              <a:t>Los </a:t>
            </a:r>
            <a:r>
              <a:rPr lang="es-ES" sz="1100" spc="-45" dirty="0">
                <a:latin typeface="Trebuchet MS" panose="020B0603020202020204" pitchFamily="34" charset="0"/>
                <a:cs typeface="Arial MT"/>
              </a:rPr>
              <a:t>lugares de trabajo individuales con mayores requisitos se iluminan más intensamente.</a:t>
            </a:r>
          </a:p>
          <a:p>
            <a:pPr marL="12700" algn="just">
              <a:lnSpc>
                <a:spcPct val="100000"/>
              </a:lnSpc>
              <a:spcBef>
                <a:spcPts val="170"/>
              </a:spcBef>
            </a:pPr>
            <a:r>
              <a:rPr lang="es-ES" sz="1100" b="1" spc="-45" dirty="0">
                <a:latin typeface="Trebuchet MS" panose="020B0603020202020204" pitchFamily="34" charset="0"/>
                <a:cs typeface="Arial MT"/>
              </a:rPr>
              <a:t>Ejemplos: Bancos de ensayo y tornos.</a:t>
            </a:r>
          </a:p>
          <a:p>
            <a:pPr marL="12700" algn="just">
              <a:lnSpc>
                <a:spcPct val="100000"/>
              </a:lnSpc>
              <a:spcBef>
                <a:spcPts val="170"/>
              </a:spcBef>
            </a:pPr>
            <a:endParaRPr lang="es-ES" sz="1100" spc="-45" dirty="0">
              <a:latin typeface="Trebuchet MS" panose="020B0603020202020204" pitchFamily="34" charset="0"/>
              <a:cs typeface="Arial MT"/>
            </a:endParaRPr>
          </a:p>
          <a:p>
            <a:pPr marL="12700" algn="just">
              <a:lnSpc>
                <a:spcPct val="100000"/>
              </a:lnSpc>
              <a:spcBef>
                <a:spcPts val="170"/>
              </a:spcBef>
            </a:pPr>
            <a:r>
              <a:rPr lang="es-ES" sz="1100" b="1" spc="-45" dirty="0">
                <a:latin typeface="Trebuchet MS" panose="020B0603020202020204" pitchFamily="34" charset="0"/>
                <a:cs typeface="Arial MT"/>
              </a:rPr>
              <a:t>14.2.4 Requisitos técnicos para iluminación</a:t>
            </a:r>
          </a:p>
          <a:p>
            <a:pPr marL="241300" indent="-228600" algn="just">
              <a:lnSpc>
                <a:spcPct val="100000"/>
              </a:lnSpc>
              <a:spcBef>
                <a:spcPts val="170"/>
              </a:spcBef>
              <a:buFont typeface="+mj-lt"/>
              <a:buAutoNum type="arabicPeriod"/>
            </a:pPr>
            <a:r>
              <a:rPr lang="es-ES" sz="1100" b="1" spc="-45" dirty="0" smtClean="0">
                <a:latin typeface="Trebuchet MS" panose="020B0603020202020204" pitchFamily="34" charset="0"/>
                <a:cs typeface="Arial MT"/>
              </a:rPr>
              <a:t>Nivel </a:t>
            </a:r>
            <a:r>
              <a:rPr lang="es-ES" sz="1100" b="1" spc="-45" dirty="0">
                <a:latin typeface="Trebuchet MS" panose="020B0603020202020204" pitchFamily="34" charset="0"/>
                <a:cs typeface="Arial MT"/>
              </a:rPr>
              <a:t>de </a:t>
            </a:r>
            <a:r>
              <a:rPr lang="es-ES" sz="1100" b="1" spc="-45" dirty="0" smtClean="0">
                <a:latin typeface="Trebuchet MS" panose="020B0603020202020204" pitchFamily="34" charset="0"/>
                <a:cs typeface="Arial MT"/>
              </a:rPr>
              <a:t>iluminación</a:t>
            </a:r>
            <a:r>
              <a:rPr lang="es-ES" sz="1100" spc="-45" dirty="0" smtClean="0">
                <a:latin typeface="Trebuchet MS" panose="020B0603020202020204" pitchFamily="34" charset="0"/>
                <a:cs typeface="Arial MT"/>
              </a:rPr>
              <a:t>:   Se </a:t>
            </a:r>
            <a:r>
              <a:rPr lang="es-ES" sz="1100" spc="-45" dirty="0">
                <a:latin typeface="Trebuchet MS" panose="020B0603020202020204" pitchFamily="34" charset="0"/>
                <a:cs typeface="Arial MT"/>
              </a:rPr>
              <a:t>requiere una iluminancia suficiente para el nivel de iluminación en el que se basa la planificación y configuración de un sistema. La iluminancia nominal se refiere a una edad media y estado de contaminación. Para sistemas con contaminación normal se utiliza un factor de planificación de 1,25, para sistemas de mayor contaminación un factor de 1,43 y para sistemas con un alto nivel de contaminación un factor de 1,67. El plano decisivo está a 0,85 m por encima del suelo en la superficie de trabajo horizontal en la que tiene lugar el trabajo orientado visualmente. La relación entre la iluminancia vertical y la horizontal viene dada por </a:t>
            </a:r>
            <a:r>
              <a:rPr lang="es-ES" sz="1100" spc="-45" dirty="0" err="1">
                <a:latin typeface="Trebuchet MS" panose="020B0603020202020204" pitchFamily="34" charset="0"/>
                <a:cs typeface="Arial MT"/>
              </a:rPr>
              <a:t>Ev</a:t>
            </a:r>
            <a:r>
              <a:rPr lang="es-ES" sz="1100" spc="-45" dirty="0">
                <a:latin typeface="Trebuchet MS" panose="020B0603020202020204" pitchFamily="34" charset="0"/>
                <a:cs typeface="Arial MT"/>
              </a:rPr>
              <a:t> = 1/3 · Eh. La altura del plano de trabajo en instalaciones deportivas y pabellones deportivos se toma como 1,0 m y en zonas de </a:t>
            </a:r>
            <a:r>
              <a:rPr lang="es-ES" sz="1100" spc="-45" dirty="0" smtClean="0">
                <a:latin typeface="Trebuchet MS" panose="020B0603020202020204" pitchFamily="34" charset="0"/>
                <a:cs typeface="Arial MT"/>
              </a:rPr>
              <a:t>tránsito, 0,20 </a:t>
            </a:r>
            <a:r>
              <a:rPr lang="es-ES" sz="1100" spc="-45" dirty="0">
                <a:latin typeface="Trebuchet MS" panose="020B0603020202020204" pitchFamily="34" charset="0"/>
                <a:cs typeface="Arial MT"/>
              </a:rPr>
              <a:t>m sobre el piso o suelo.</a:t>
            </a:r>
          </a:p>
          <a:p>
            <a:pPr marL="241300" indent="-228600" algn="just">
              <a:lnSpc>
                <a:spcPct val="100000"/>
              </a:lnSpc>
              <a:spcBef>
                <a:spcPts val="170"/>
              </a:spcBef>
              <a:buFont typeface="+mj-lt"/>
              <a:buAutoNum type="arabicPeriod"/>
            </a:pPr>
            <a:r>
              <a:rPr lang="es-ES" sz="1100" b="1" spc="-45" dirty="0">
                <a:latin typeface="Trebuchet MS" panose="020B0603020202020204" pitchFamily="34" charset="0"/>
                <a:cs typeface="Arial MT"/>
              </a:rPr>
              <a:t>Uniformidad de </a:t>
            </a:r>
            <a:r>
              <a:rPr lang="es-ES" sz="1100" b="1" spc="-45" dirty="0" smtClean="0">
                <a:latin typeface="Trebuchet MS" panose="020B0603020202020204" pitchFamily="34" charset="0"/>
                <a:cs typeface="Arial MT"/>
              </a:rPr>
              <a:t>iluminación: </a:t>
            </a:r>
            <a:r>
              <a:rPr lang="es-ES" sz="1100" spc="-45" dirty="0">
                <a:latin typeface="Trebuchet MS" panose="020B0603020202020204" pitchFamily="34" charset="0"/>
                <a:cs typeface="Arial MT"/>
              </a:rPr>
              <a:t>Todos los lugares de trabajo deben tener una iluminación idéntica. Se deben cumplir los factores de reflexión. Debe respetarse el valor </a:t>
            </a:r>
            <a:r>
              <a:rPr lang="es-ES" sz="1100" spc="-45" dirty="0" err="1">
                <a:latin typeface="Trebuchet MS" panose="020B0603020202020204" pitchFamily="34" charset="0"/>
                <a:cs typeface="Arial MT"/>
              </a:rPr>
              <a:t>Emin</a:t>
            </a:r>
            <a:r>
              <a:rPr lang="es-ES" sz="1100" spc="-45" dirty="0">
                <a:latin typeface="Trebuchet MS" panose="020B0603020202020204" pitchFamily="34" charset="0"/>
                <a:cs typeface="Arial MT"/>
              </a:rPr>
              <a:t> /E = 1/1,5.</a:t>
            </a:r>
          </a:p>
          <a:p>
            <a:pPr marL="241300" indent="-228600" algn="just">
              <a:lnSpc>
                <a:spcPct val="100000"/>
              </a:lnSpc>
              <a:spcBef>
                <a:spcPts val="170"/>
              </a:spcBef>
              <a:buFont typeface="+mj-lt"/>
              <a:buAutoNum type="arabicPeriod"/>
            </a:pPr>
            <a:r>
              <a:rPr lang="es-ES" sz="1100" b="1" spc="-45" dirty="0" smtClean="0">
                <a:latin typeface="Trebuchet MS" panose="020B0603020202020204" pitchFamily="34" charset="0"/>
                <a:cs typeface="Arial MT"/>
              </a:rPr>
              <a:t>Restricción </a:t>
            </a:r>
            <a:r>
              <a:rPr lang="es-ES" sz="1100" b="1" spc="-45" dirty="0">
                <a:latin typeface="Trebuchet MS" panose="020B0603020202020204" pitchFamily="34" charset="0"/>
                <a:cs typeface="Arial MT"/>
              </a:rPr>
              <a:t>de </a:t>
            </a:r>
            <a:r>
              <a:rPr lang="es-ES" sz="1100" b="1" spc="-45" dirty="0" smtClean="0">
                <a:latin typeface="Trebuchet MS" panose="020B0603020202020204" pitchFamily="34" charset="0"/>
                <a:cs typeface="Arial MT"/>
              </a:rPr>
              <a:t>destello</a:t>
            </a:r>
            <a:r>
              <a:rPr lang="es-ES" sz="1100" spc="-45" dirty="0" smtClean="0">
                <a:latin typeface="Trebuchet MS" panose="020B0603020202020204" pitchFamily="34" charset="0"/>
                <a:cs typeface="Arial MT"/>
              </a:rPr>
              <a:t>:  Los </a:t>
            </a:r>
            <a:r>
              <a:rPr lang="es-ES" sz="1100" spc="-45" dirty="0">
                <a:latin typeface="Trebuchet MS" panose="020B0603020202020204" pitchFamily="34" charset="0"/>
                <a:cs typeface="Arial MT"/>
              </a:rPr>
              <a:t>sistemas de iluminación no deben dar lugar a un deslumbramiento directo ni a un deslumbramiento por reflexión. Para la evaluación del deslumbramiento directo, las clases de calidad junto con la iluminancia nominal requerida son decisivas.</a:t>
            </a:r>
          </a:p>
          <a:p>
            <a:pPr marL="241300" indent="-228600" algn="just">
              <a:lnSpc>
                <a:spcPct val="100000"/>
              </a:lnSpc>
              <a:spcBef>
                <a:spcPts val="170"/>
              </a:spcBef>
              <a:buFont typeface="+mj-lt"/>
              <a:buAutoNum type="arabicPeriod"/>
            </a:pPr>
            <a:r>
              <a:rPr lang="es-ES" sz="1100" b="1" spc="-45" dirty="0">
                <a:latin typeface="Trebuchet MS" panose="020B0603020202020204" pitchFamily="34" charset="0"/>
                <a:cs typeface="Arial MT"/>
              </a:rPr>
              <a:t>Dirección de iluminación y </a:t>
            </a:r>
            <a:r>
              <a:rPr lang="es-ES" sz="1100" b="1" spc="-45" dirty="0" smtClean="0">
                <a:latin typeface="Trebuchet MS" panose="020B0603020202020204" pitchFamily="34" charset="0"/>
                <a:cs typeface="Arial MT"/>
              </a:rPr>
              <a:t>modelado</a:t>
            </a:r>
            <a:r>
              <a:rPr lang="es-ES" sz="1100" spc="-45" dirty="0" smtClean="0">
                <a:latin typeface="Trebuchet MS" panose="020B0603020202020204" pitchFamily="34" charset="0"/>
                <a:cs typeface="Arial MT"/>
              </a:rPr>
              <a:t>:   La </a:t>
            </a:r>
            <a:r>
              <a:rPr lang="es-ES" sz="1100" spc="-45" dirty="0">
                <a:latin typeface="Trebuchet MS" panose="020B0603020202020204" pitchFamily="34" charset="0"/>
                <a:cs typeface="Arial MT"/>
              </a:rPr>
              <a:t>dirección de observación debe ser siempre paralela al eje del haz de luz. Una disposición de iluminación favorable es cuando la luz incide desde arriba hacia la izquierda. También se debe garantizar un modelado adecuado.</a:t>
            </a:r>
          </a:p>
          <a:p>
            <a:pPr marL="241300" indent="-228600" algn="just">
              <a:lnSpc>
                <a:spcPct val="100000"/>
              </a:lnSpc>
              <a:spcBef>
                <a:spcPts val="170"/>
              </a:spcBef>
              <a:buFont typeface="+mj-lt"/>
              <a:buAutoNum type="arabicPeriod"/>
            </a:pPr>
            <a:r>
              <a:rPr lang="es-ES" sz="1100" b="1" spc="-45" dirty="0">
                <a:latin typeface="Trebuchet MS" panose="020B0603020202020204" pitchFamily="34" charset="0"/>
                <a:cs typeface="Arial MT"/>
              </a:rPr>
              <a:t>Color luminoso y reproducción de </a:t>
            </a:r>
            <a:r>
              <a:rPr lang="es-ES" sz="1100" b="1" spc="-45" dirty="0" smtClean="0">
                <a:latin typeface="Trebuchet MS" panose="020B0603020202020204" pitchFamily="34" charset="0"/>
                <a:cs typeface="Arial MT"/>
              </a:rPr>
              <a:t>color</a:t>
            </a:r>
            <a:r>
              <a:rPr lang="es-ES" sz="1100" spc="-45" dirty="0" smtClean="0">
                <a:latin typeface="Trebuchet MS" panose="020B0603020202020204" pitchFamily="34" charset="0"/>
                <a:cs typeface="Arial MT"/>
              </a:rPr>
              <a:t>: La </a:t>
            </a:r>
            <a:r>
              <a:rPr lang="es-ES" sz="1100" spc="-45" dirty="0">
                <a:latin typeface="Trebuchet MS" panose="020B0603020202020204" pitchFamily="34" charset="0"/>
                <a:cs typeface="Arial MT"/>
              </a:rPr>
              <a:t>distribución del haz de una lámpara es decisiva para el color luminoso. El color luminoso de las lámparas fluorescentes se divide en tres grupos:</a:t>
            </a:r>
          </a:p>
          <a:p>
            <a:pPr marL="641350" lvl="1" indent="-171450" algn="just">
              <a:spcBef>
                <a:spcPts val="170"/>
              </a:spcBef>
              <a:buFont typeface="Wingdings" panose="05000000000000000000" pitchFamily="2" charset="2"/>
              <a:buChar char="q"/>
            </a:pPr>
            <a:r>
              <a:rPr lang="es-ES" sz="1100" spc="-45" dirty="0" smtClean="0">
                <a:latin typeface="Trebuchet MS" panose="020B0603020202020204" pitchFamily="34" charset="0"/>
                <a:cs typeface="Arial MT"/>
              </a:rPr>
              <a:t>blanco </a:t>
            </a:r>
            <a:r>
              <a:rPr lang="es-ES" sz="1100" spc="-45" dirty="0">
                <a:latin typeface="Trebuchet MS" panose="020B0603020202020204" pitchFamily="34" charset="0"/>
                <a:cs typeface="Arial MT"/>
              </a:rPr>
              <a:t>cálido (</a:t>
            </a:r>
            <a:r>
              <a:rPr lang="es-ES" sz="1100" spc="-45" dirty="0" err="1">
                <a:latin typeface="Trebuchet MS" panose="020B0603020202020204" pitchFamily="34" charset="0"/>
                <a:cs typeface="Arial MT"/>
              </a:rPr>
              <a:t>ww</a:t>
            </a:r>
            <a:r>
              <a:rPr lang="es-ES" sz="1100" spc="-45" dirty="0">
                <a:latin typeface="Trebuchet MS" panose="020B0603020202020204" pitchFamily="34" charset="0"/>
                <a:cs typeface="Arial MT"/>
              </a:rPr>
              <a:t>): para relajación y recuperación, con una alta fracción </a:t>
            </a:r>
            <a:r>
              <a:rPr lang="es-ES" sz="1100" spc="-45" dirty="0" smtClean="0">
                <a:latin typeface="Trebuchet MS" panose="020B0603020202020204" pitchFamily="34" charset="0"/>
                <a:cs typeface="Arial MT"/>
              </a:rPr>
              <a:t>roja</a:t>
            </a:r>
          </a:p>
          <a:p>
            <a:pPr marL="641350" lvl="1" indent="-171450" algn="just">
              <a:spcBef>
                <a:spcPts val="170"/>
              </a:spcBef>
              <a:buFont typeface="Wingdings" panose="05000000000000000000" pitchFamily="2" charset="2"/>
              <a:buChar char="q"/>
            </a:pPr>
            <a:r>
              <a:rPr lang="es-ES" sz="1100" dirty="0">
                <a:latin typeface="Trebuchet MS" panose="020B0603020202020204" pitchFamily="34" charset="0"/>
                <a:cs typeface="Arial MT"/>
              </a:rPr>
              <a:t>blanco neutro (</a:t>
            </a:r>
            <a:r>
              <a:rPr lang="es-ES" sz="1100" dirty="0" err="1">
                <a:latin typeface="Trebuchet MS" panose="020B0603020202020204" pitchFamily="34" charset="0"/>
                <a:cs typeface="Arial MT"/>
              </a:rPr>
              <a:t>nw</a:t>
            </a:r>
            <a:r>
              <a:rPr lang="es-ES" sz="1100" dirty="0">
                <a:latin typeface="Trebuchet MS" panose="020B0603020202020204" pitchFamily="34" charset="0"/>
                <a:cs typeface="Arial MT"/>
              </a:rPr>
              <a:t>): para el comercio y la industria</a:t>
            </a:r>
          </a:p>
          <a:p>
            <a:pPr marL="641350" lvl="1" indent="-171450" algn="just">
              <a:spcBef>
                <a:spcPts val="170"/>
              </a:spcBef>
              <a:buFont typeface="Wingdings" panose="05000000000000000000" pitchFamily="2" charset="2"/>
              <a:buChar char="q"/>
            </a:pPr>
            <a:r>
              <a:rPr lang="es-ES" sz="1100" dirty="0">
                <a:latin typeface="Trebuchet MS" panose="020B0603020202020204" pitchFamily="34" charset="0"/>
                <a:cs typeface="Arial MT"/>
              </a:rPr>
              <a:t>blanco luz diurna (</a:t>
            </a:r>
            <a:r>
              <a:rPr lang="es-ES" sz="1100" dirty="0" err="1">
                <a:latin typeface="Trebuchet MS" panose="020B0603020202020204" pitchFamily="34" charset="0"/>
                <a:cs typeface="Arial MT"/>
              </a:rPr>
              <a:t>dw</a:t>
            </a:r>
            <a:r>
              <a:rPr lang="es-ES" sz="1100" dirty="0">
                <a:latin typeface="Trebuchet MS" panose="020B0603020202020204" pitchFamily="34" charset="0"/>
                <a:cs typeface="Arial MT"/>
              </a:rPr>
              <a:t>): para determinadas salas de trabajo y lugares de trabajo</a:t>
            </a:r>
            <a:endParaRPr lang="en-US" sz="1100" dirty="0" smtClean="0">
              <a:latin typeface="Trebuchet MS" panose="020B0603020202020204" pitchFamily="34" charset="0"/>
              <a:cs typeface="Arial MT"/>
            </a:endParaRPr>
          </a:p>
          <a:p>
            <a:pPr marL="12700" algn="just">
              <a:spcBef>
                <a:spcPts val="75"/>
              </a:spcBef>
            </a:pPr>
            <a:r>
              <a:rPr lang="es-ES" sz="1100" spc="-20" dirty="0">
                <a:latin typeface="Trebuchet MS" panose="020B0603020202020204" pitchFamily="34" charset="0"/>
                <a:cs typeface="Arial MT"/>
              </a:rPr>
              <a:t>La reproducción del color afecta la apariencia de los objetos iluminados. Hay seis pasos de propiedad de reproducción de color. Para habitaciones interiores, se requiere al menos el paso 3.</a:t>
            </a:r>
          </a:p>
          <a:p>
            <a:pPr marL="12700" algn="just">
              <a:lnSpc>
                <a:spcPct val="100000"/>
              </a:lnSpc>
              <a:spcBef>
                <a:spcPts val="75"/>
              </a:spcBef>
            </a:pPr>
            <a:endParaRPr lang="en-US" sz="1100" dirty="0">
              <a:latin typeface="Trebuchet MS" panose="020B0603020202020204" pitchFamily="34" charset="0"/>
              <a:cs typeface="Arial MT"/>
            </a:endParaRPr>
          </a:p>
          <a:p>
            <a:pPr marL="12700" algn="just">
              <a:lnSpc>
                <a:spcPct val="100000"/>
              </a:lnSpc>
              <a:spcBef>
                <a:spcPts val="75"/>
              </a:spcBef>
            </a:pPr>
            <a:endParaRPr sz="900" dirty="0">
              <a:latin typeface="Arial MT"/>
              <a:cs typeface="Arial MT"/>
            </a:endParaRPr>
          </a:p>
        </p:txBody>
      </p:sp>
    </p:spTree>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1520" y="121196"/>
            <a:ext cx="8640960" cy="5460469"/>
          </a:xfrm>
          <a:prstGeom prst="rect">
            <a:avLst/>
          </a:prstGeom>
        </p:spPr>
        <p:txBody>
          <a:bodyPr vert="horz" wrap="square" lIns="0" tIns="12065" rIns="0" bIns="0" rtlCol="0">
            <a:spAutoFit/>
          </a:bodyPr>
          <a:lstStyle/>
          <a:p>
            <a:pPr marL="19050" marR="5080" indent="-6350" algn="just">
              <a:lnSpc>
                <a:spcPct val="110800"/>
              </a:lnSpc>
            </a:pPr>
            <a:r>
              <a:rPr lang="es-ES" sz="1100" b="1" spc="-20" dirty="0" smtClean="0">
                <a:latin typeface="Trebuchet MS" panose="020B0603020202020204" pitchFamily="34" charset="0"/>
                <a:cs typeface="Arial MT"/>
              </a:rPr>
              <a:t>14.2.5 Selección </a:t>
            </a:r>
            <a:r>
              <a:rPr lang="es-ES" sz="1100" b="1" spc="-20" dirty="0">
                <a:latin typeface="Trebuchet MS" panose="020B0603020202020204" pitchFamily="34" charset="0"/>
                <a:cs typeface="Arial MT"/>
              </a:rPr>
              <a:t>e Instalación de Equipos Operacionales</a:t>
            </a:r>
          </a:p>
          <a:p>
            <a:pPr marL="19050" marR="5080" indent="-6350" algn="just">
              <a:lnSpc>
                <a:spcPct val="110800"/>
              </a:lnSpc>
            </a:pPr>
            <a:endParaRPr lang="es-ES" sz="1100" spc="-20" dirty="0">
              <a:latin typeface="Trebuchet MS" panose="020B0603020202020204" pitchFamily="34" charset="0"/>
              <a:cs typeface="Arial MT"/>
            </a:endParaRPr>
          </a:p>
          <a:p>
            <a:pPr marL="641350" marR="5080" lvl="1" indent="-171450" algn="just">
              <a:lnSpc>
                <a:spcPct val="110800"/>
              </a:lnSpc>
              <a:buFont typeface="Courier New" panose="02070309020205020404" pitchFamily="49" charset="0"/>
              <a:buChar char="o"/>
            </a:pPr>
            <a:r>
              <a:rPr lang="es-ES" sz="1100" b="1" spc="-20" dirty="0" smtClean="0">
                <a:latin typeface="Trebuchet MS" panose="020B0603020202020204" pitchFamily="34" charset="0"/>
                <a:cs typeface="Arial MT"/>
              </a:rPr>
              <a:t>Deben </a:t>
            </a:r>
            <a:r>
              <a:rPr lang="es-ES" sz="1100" b="1" spc="-20" dirty="0">
                <a:latin typeface="Trebuchet MS" panose="020B0603020202020204" pitchFamily="34" charset="0"/>
                <a:cs typeface="Arial MT"/>
              </a:rPr>
              <a:t>ajustarse a las reglas generales de la práctica de la ingeniería. Estos deben ser adecuados para el propósito previsto.</a:t>
            </a:r>
          </a:p>
          <a:p>
            <a:pPr marL="641350" marR="5080" lvl="1" indent="-171450" algn="just">
              <a:lnSpc>
                <a:spcPct val="110800"/>
              </a:lnSpc>
              <a:buFont typeface="Courier New" panose="02070309020205020404" pitchFamily="49" charset="0"/>
              <a:buChar char="o"/>
            </a:pPr>
            <a:r>
              <a:rPr lang="es-ES" sz="1100" b="1" spc="-20" dirty="0" smtClean="0">
                <a:latin typeface="Trebuchet MS" panose="020B0603020202020204" pitchFamily="34" charset="0"/>
                <a:cs typeface="Arial MT"/>
              </a:rPr>
              <a:t>Deben </a:t>
            </a:r>
            <a:r>
              <a:rPr lang="es-ES" sz="1100" b="1" spc="-20" dirty="0">
                <a:latin typeface="Trebuchet MS" panose="020B0603020202020204" pitchFamily="34" charset="0"/>
                <a:cs typeface="Arial MT"/>
              </a:rPr>
              <a:t>llevar una marca de origen.</a:t>
            </a:r>
          </a:p>
          <a:p>
            <a:pPr marL="641350" marR="5080" lvl="1" indent="-171450" algn="just">
              <a:lnSpc>
                <a:spcPct val="110800"/>
              </a:lnSpc>
              <a:buFont typeface="Courier New" panose="02070309020205020404" pitchFamily="49" charset="0"/>
              <a:buChar char="o"/>
            </a:pPr>
            <a:r>
              <a:rPr lang="es-ES" sz="1100" b="1" spc="-20" dirty="0" smtClean="0">
                <a:latin typeface="Trebuchet MS" panose="020B0603020202020204" pitchFamily="34" charset="0"/>
                <a:cs typeface="Arial MT"/>
              </a:rPr>
              <a:t>Deben </a:t>
            </a:r>
            <a:r>
              <a:rPr lang="es-ES" sz="1100" b="1" spc="-20" dirty="0">
                <a:latin typeface="Trebuchet MS" panose="020B0603020202020204" pitchFamily="34" charset="0"/>
                <a:cs typeface="Arial MT"/>
              </a:rPr>
              <a:t>estar marcados con los valores nominales.</a:t>
            </a:r>
          </a:p>
          <a:p>
            <a:pPr marL="641350" marR="5080" lvl="1" indent="-171450" algn="just">
              <a:lnSpc>
                <a:spcPct val="110800"/>
              </a:lnSpc>
              <a:buFont typeface="Courier New" panose="02070309020205020404" pitchFamily="49" charset="0"/>
              <a:buChar char="o"/>
            </a:pPr>
            <a:r>
              <a:rPr lang="es-ES" sz="1100" b="1" spc="-20" dirty="0">
                <a:latin typeface="Trebuchet MS" panose="020B0603020202020204" pitchFamily="34" charset="0"/>
                <a:cs typeface="Arial MT"/>
              </a:rPr>
              <a:t>Debe garantizarse la eficacia de las medidas de protección. </a:t>
            </a:r>
            <a:endParaRPr lang="es-ES" sz="1100" b="1" spc="-20" dirty="0" smtClean="0">
              <a:latin typeface="Trebuchet MS" panose="020B0603020202020204" pitchFamily="34" charset="0"/>
              <a:cs typeface="Arial MT"/>
            </a:endParaRPr>
          </a:p>
          <a:p>
            <a:pPr marL="641350" marR="5080" lvl="1" indent="-171450" algn="just">
              <a:lnSpc>
                <a:spcPct val="110800"/>
              </a:lnSpc>
              <a:buFont typeface="Courier New" panose="02070309020205020404" pitchFamily="49" charset="0"/>
              <a:buChar char="o"/>
            </a:pPr>
            <a:r>
              <a:rPr lang="es-ES" sz="1100" b="1" spc="-20" dirty="0" smtClean="0">
                <a:latin typeface="Trebuchet MS" panose="020B0603020202020204" pitchFamily="34" charset="0"/>
                <a:cs typeface="Arial MT"/>
              </a:rPr>
              <a:t>Ningún </a:t>
            </a:r>
            <a:r>
              <a:rPr lang="es-ES" sz="1100" b="1" spc="-20" dirty="0">
                <a:latin typeface="Trebuchet MS" panose="020B0603020202020204" pitchFamily="34" charset="0"/>
                <a:cs typeface="Arial MT"/>
              </a:rPr>
              <a:t>peligro puede resultar del uso de estos sistemas eléctricos.</a:t>
            </a:r>
          </a:p>
          <a:p>
            <a:pPr marL="19050" marR="5080" indent="-6350" algn="just">
              <a:lnSpc>
                <a:spcPct val="110800"/>
              </a:lnSpc>
            </a:pPr>
            <a:endParaRPr lang="es-ES" sz="1100" spc="-20" dirty="0">
              <a:latin typeface="Trebuchet MS" panose="020B0603020202020204" pitchFamily="34" charset="0"/>
              <a:cs typeface="Arial MT"/>
            </a:endParaRPr>
          </a:p>
          <a:p>
            <a:pPr marL="19050" marR="5080" indent="-6350" algn="just">
              <a:lnSpc>
                <a:spcPct val="110800"/>
              </a:lnSpc>
            </a:pPr>
            <a:r>
              <a:rPr lang="es-ES" sz="1100" spc="-20" dirty="0">
                <a:latin typeface="Trebuchet MS" panose="020B0603020202020204" pitchFamily="34" charset="0"/>
                <a:cs typeface="Arial MT"/>
              </a:rPr>
              <a:t>Para instalaciones en edificios, se aplican las siguientes especificaciones:</a:t>
            </a:r>
          </a:p>
          <a:p>
            <a:pPr marL="19050" marR="5080" indent="-6350" algn="just">
              <a:lnSpc>
                <a:spcPct val="110800"/>
              </a:lnSpc>
            </a:pPr>
            <a:r>
              <a:rPr lang="es-ES" sz="1100" spc="-20" dirty="0">
                <a:latin typeface="Trebuchet MS" panose="020B0603020202020204" pitchFamily="34" charset="0"/>
                <a:cs typeface="Arial MT"/>
              </a:rPr>
              <a:t>Los circuitos de alumbrado o circuitos combinados con tomas eléctricas sólo podrán protegerse con disyuntores máximo 16-A-LS. De acuerdo con las condiciones técnicas de conexión, deben tener un poder de cierre y de corte de 6 </a:t>
            </a:r>
            <a:r>
              <a:rPr lang="es-ES" sz="1100" spc="-20" dirty="0" err="1">
                <a:latin typeface="Trebuchet MS" panose="020B0603020202020204" pitchFamily="34" charset="0"/>
                <a:cs typeface="Arial MT"/>
              </a:rPr>
              <a:t>kA</a:t>
            </a:r>
            <a:r>
              <a:rPr lang="es-ES" sz="1100" spc="-20" dirty="0">
                <a:latin typeface="Trebuchet MS" panose="020B0603020202020204" pitchFamily="34" charset="0"/>
                <a:cs typeface="Arial MT"/>
              </a:rPr>
              <a:t> y ser conformes a la clase de selectividad 3. Para el resto de salas, los circuitos de iluminación se pueden proteger con un máximo de 25 A o menos. Debe ser posible aislar los circuitos trifásicos mediante conmutación, de modo que todas las líneas sin conexión a tierra se conecten simultáneamente.</a:t>
            </a:r>
          </a:p>
          <a:p>
            <a:pPr marL="19050" marR="5080" indent="-6350" algn="just">
              <a:lnSpc>
                <a:spcPct val="110800"/>
              </a:lnSpc>
            </a:pPr>
            <a:r>
              <a:rPr lang="es-ES" sz="1100" spc="-20" dirty="0">
                <a:latin typeface="Trebuchet MS" panose="020B0603020202020204" pitchFamily="34" charset="0"/>
                <a:cs typeface="Arial MT"/>
              </a:rPr>
              <a:t>Para la selección de luminarias se debe tener en cuenta lo siguiente:</a:t>
            </a:r>
          </a:p>
          <a:p>
            <a:pPr marL="641350" marR="5080" lvl="1" indent="-171450" algn="just">
              <a:lnSpc>
                <a:spcPct val="110800"/>
              </a:lnSpc>
              <a:buFont typeface="Wingdings" panose="05000000000000000000" pitchFamily="2" charset="2"/>
              <a:buChar char="v"/>
            </a:pPr>
            <a:r>
              <a:rPr lang="es-ES" sz="1100" b="1" spc="-20" dirty="0">
                <a:latin typeface="Trebuchet MS" panose="020B0603020202020204" pitchFamily="34" charset="0"/>
                <a:cs typeface="Arial MT"/>
              </a:rPr>
              <a:t>La posición normal permitida</a:t>
            </a:r>
          </a:p>
          <a:p>
            <a:pPr marL="641350" marR="5080" lvl="1" indent="-171450" algn="just">
              <a:lnSpc>
                <a:spcPct val="110800"/>
              </a:lnSpc>
              <a:buFont typeface="Wingdings" panose="05000000000000000000" pitchFamily="2" charset="2"/>
              <a:buChar char="v"/>
            </a:pPr>
            <a:r>
              <a:rPr lang="es-ES" sz="1100" b="1" spc="-20" dirty="0">
                <a:latin typeface="Trebuchet MS" panose="020B0603020202020204" pitchFamily="34" charset="0"/>
                <a:cs typeface="Arial MT"/>
              </a:rPr>
              <a:t>El comportamiento de la instalación frente al fuego </a:t>
            </a:r>
            <a:endParaRPr lang="es-ES" sz="1100" b="1" spc="-20" dirty="0" smtClean="0">
              <a:latin typeface="Trebuchet MS" panose="020B0603020202020204" pitchFamily="34" charset="0"/>
              <a:cs typeface="Arial MT"/>
            </a:endParaRPr>
          </a:p>
          <a:p>
            <a:pPr marL="641350" marR="5080" lvl="1" indent="-171450" algn="just">
              <a:lnSpc>
                <a:spcPct val="110800"/>
              </a:lnSpc>
              <a:buFont typeface="Wingdings" panose="05000000000000000000" pitchFamily="2" charset="2"/>
              <a:buChar char="v"/>
            </a:pPr>
            <a:r>
              <a:rPr lang="es-ES" sz="1100" b="1" spc="-20" dirty="0" smtClean="0">
                <a:latin typeface="Trebuchet MS" panose="020B0603020202020204" pitchFamily="34" charset="0"/>
                <a:cs typeface="Arial MT"/>
              </a:rPr>
              <a:t>El </a:t>
            </a:r>
            <a:r>
              <a:rPr lang="es-ES" sz="1100" b="1" spc="-20" dirty="0">
                <a:latin typeface="Trebuchet MS" panose="020B0603020202020204" pitchFamily="34" charset="0"/>
                <a:cs typeface="Arial MT"/>
              </a:rPr>
              <a:t>efecto térmico sobre el medio ambiente</a:t>
            </a:r>
          </a:p>
          <a:p>
            <a:pPr marL="641350" marR="5080" lvl="1" indent="-171450" algn="just">
              <a:lnSpc>
                <a:spcPct val="110800"/>
              </a:lnSpc>
              <a:buFont typeface="Wingdings" panose="05000000000000000000" pitchFamily="2" charset="2"/>
              <a:buChar char="v"/>
            </a:pPr>
            <a:r>
              <a:rPr lang="es-ES" sz="1100" b="1" spc="-20" dirty="0">
                <a:latin typeface="Trebuchet MS" panose="020B0603020202020204" pitchFamily="34" charset="0"/>
                <a:cs typeface="Arial MT"/>
              </a:rPr>
              <a:t>La distancia mínima de los focos</a:t>
            </a:r>
          </a:p>
          <a:p>
            <a:pPr marL="641350" marR="5080" lvl="1" indent="-171450" algn="just">
              <a:lnSpc>
                <a:spcPct val="110800"/>
              </a:lnSpc>
              <a:buFont typeface="Wingdings" panose="05000000000000000000" pitchFamily="2" charset="2"/>
              <a:buChar char="v"/>
            </a:pPr>
            <a:r>
              <a:rPr lang="es-ES" sz="1100" b="1" spc="-20" dirty="0">
                <a:latin typeface="Trebuchet MS" panose="020B0603020202020204" pitchFamily="34" charset="0"/>
                <a:cs typeface="Arial MT"/>
              </a:rPr>
              <a:t>Los accesorios de suspensión - diseñados para cinco veces su peso, mínimo 10 kg</a:t>
            </a:r>
          </a:p>
          <a:p>
            <a:pPr marL="641350" marR="5080" lvl="1" indent="-171450" algn="just">
              <a:lnSpc>
                <a:spcPct val="110800"/>
              </a:lnSpc>
              <a:buFont typeface="Wingdings" panose="05000000000000000000" pitchFamily="2" charset="2"/>
              <a:buChar char="v"/>
            </a:pPr>
            <a:r>
              <a:rPr lang="es-ES" sz="1100" b="1" spc="-20" dirty="0">
                <a:latin typeface="Trebuchet MS" panose="020B0603020202020204" pitchFamily="34" charset="0"/>
                <a:cs typeface="Arial MT"/>
              </a:rPr>
              <a:t>Las cajas de pared para instalaciones empotradas</a:t>
            </a:r>
          </a:p>
          <a:p>
            <a:pPr marL="641350" marR="5080" lvl="1" indent="-171450" algn="just">
              <a:lnSpc>
                <a:spcPct val="110800"/>
              </a:lnSpc>
              <a:buFont typeface="Wingdings" panose="05000000000000000000" pitchFamily="2" charset="2"/>
              <a:buChar char="v"/>
            </a:pPr>
            <a:r>
              <a:rPr lang="es-ES" sz="1100" b="1" spc="-20" dirty="0">
                <a:latin typeface="Trebuchet MS" panose="020B0603020202020204" pitchFamily="34" charset="0"/>
                <a:cs typeface="Arial MT"/>
              </a:rPr>
              <a:t>El cableado pasante debe implementarse con líneas resistentes al calor</a:t>
            </a:r>
            <a:r>
              <a:rPr lang="es-ES" sz="1100" spc="-20" dirty="0">
                <a:latin typeface="Trebuchet MS" panose="020B0603020202020204" pitchFamily="34" charset="0"/>
                <a:cs typeface="Arial MT"/>
              </a:rPr>
              <a:t>.</a:t>
            </a:r>
          </a:p>
          <a:p>
            <a:pPr marL="641350" marR="5080" lvl="1" indent="-171450" algn="just">
              <a:lnSpc>
                <a:spcPct val="110800"/>
              </a:lnSpc>
              <a:buFont typeface="Wingdings" panose="05000000000000000000" pitchFamily="2" charset="2"/>
              <a:buChar char="v"/>
            </a:pPr>
            <a:endParaRPr lang="es-ES" sz="1100" spc="-20" dirty="0">
              <a:latin typeface="Trebuchet MS" panose="020B0603020202020204" pitchFamily="34" charset="0"/>
              <a:cs typeface="Arial MT"/>
            </a:endParaRPr>
          </a:p>
          <a:p>
            <a:pPr marL="19050" marR="5080" indent="-6350" algn="just">
              <a:lnSpc>
                <a:spcPct val="110800"/>
              </a:lnSpc>
            </a:pPr>
            <a:r>
              <a:rPr lang="es-ES" sz="1100" b="1" spc="-20" dirty="0" smtClean="0">
                <a:latin typeface="Trebuchet MS" panose="020B0603020202020204" pitchFamily="34" charset="0"/>
                <a:cs typeface="Arial MT"/>
              </a:rPr>
              <a:t>14.2.6   Circuitos </a:t>
            </a:r>
            <a:r>
              <a:rPr lang="es-ES" sz="1100" b="1" spc="-20" dirty="0">
                <a:latin typeface="Trebuchet MS" panose="020B0603020202020204" pitchFamily="34" charset="0"/>
                <a:cs typeface="Arial MT"/>
              </a:rPr>
              <a:t>de iluminación para salas y sistemas especiales</a:t>
            </a:r>
          </a:p>
          <a:p>
            <a:pPr marL="19050" marR="5080" indent="-6350" algn="just">
              <a:lnSpc>
                <a:spcPct val="110800"/>
              </a:lnSpc>
            </a:pPr>
            <a:r>
              <a:rPr lang="es-ES" sz="1100" b="1" spc="-20" dirty="0" smtClean="0">
                <a:latin typeface="Trebuchet MS" panose="020B0603020202020204" pitchFamily="34" charset="0"/>
                <a:cs typeface="Arial MT"/>
              </a:rPr>
              <a:t>IEC 60364</a:t>
            </a:r>
            <a:r>
              <a:rPr lang="es-ES" sz="1100" b="1" spc="-20" dirty="0">
                <a:latin typeface="Trebuchet MS" panose="020B0603020202020204" pitchFamily="34" charset="0"/>
                <a:cs typeface="Arial MT"/>
              </a:rPr>
              <a:t>, Parte 700</a:t>
            </a:r>
          </a:p>
          <a:p>
            <a:pPr marL="241300" marR="5080" indent="-228600" algn="just">
              <a:lnSpc>
                <a:spcPct val="110800"/>
              </a:lnSpc>
              <a:buFont typeface="+mj-lt"/>
              <a:buAutoNum type="arabicPeriod"/>
            </a:pPr>
            <a:r>
              <a:rPr lang="es-ES" sz="1100" b="1" spc="-20" dirty="0" smtClean="0">
                <a:latin typeface="Trebuchet MS" panose="020B0603020202020204" pitchFamily="34" charset="0"/>
                <a:cs typeface="Arial MT"/>
              </a:rPr>
              <a:t>Áreas de baños y duchas, Parte 701: </a:t>
            </a:r>
            <a:r>
              <a:rPr lang="es-ES" sz="1100" spc="-20" dirty="0" smtClean="0">
                <a:latin typeface="Trebuchet MS" panose="020B0603020202020204" pitchFamily="34" charset="0"/>
                <a:cs typeface="Arial MT"/>
              </a:rPr>
              <a:t>Los circuitos de iluminación solo se pueden instalar en áreas de clase 2 y 3. Las luminarias en áreas de clase 2 deben cumplir con la clase de protección IP X5 o IP X4. Las luminarias en áreas de clase 3 pueden pertenecer a la clase de protección IP X0.</a:t>
            </a:r>
          </a:p>
          <a:p>
            <a:pPr marL="241300" marR="5080" indent="-228600" algn="just">
              <a:lnSpc>
                <a:spcPct val="110800"/>
              </a:lnSpc>
              <a:buFont typeface="+mj-lt"/>
              <a:buAutoNum type="arabicPeriod"/>
            </a:pPr>
            <a:r>
              <a:rPr lang="es-ES" sz="1100" b="1" spc="-20" dirty="0" smtClean="0">
                <a:latin typeface="Trebuchet MS" panose="020B0603020202020204" pitchFamily="34" charset="0"/>
                <a:cs typeface="Arial MT"/>
              </a:rPr>
              <a:t>Salas de natación e instalaciones de natación, Parte 702</a:t>
            </a:r>
            <a:r>
              <a:rPr lang="es-ES" sz="1100" spc="-20" dirty="0" smtClean="0">
                <a:latin typeface="Trebuchet MS" panose="020B0603020202020204" pitchFamily="34" charset="0"/>
                <a:cs typeface="Arial MT"/>
              </a:rPr>
              <a:t>:   Los proyectores subacuáticos accesibles desde el interior de la piscina sólo podrán funcionar con una tensión muy baja de seguridad.</a:t>
            </a:r>
            <a:endParaRPr sz="1100" dirty="0">
              <a:latin typeface="Arial MT"/>
              <a:cs typeface="Arial MT"/>
            </a:endParaRPr>
          </a:p>
        </p:txBody>
      </p:sp>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1520" y="224131"/>
            <a:ext cx="8640960" cy="5513689"/>
          </a:xfrm>
          <a:prstGeom prst="rect">
            <a:avLst/>
          </a:prstGeom>
        </p:spPr>
        <p:txBody>
          <a:bodyPr vert="horz" wrap="square" lIns="0" tIns="12065" rIns="0" bIns="0" rtlCol="0">
            <a:spAutoFit/>
          </a:bodyPr>
          <a:lstStyle/>
          <a:p>
            <a:pPr marL="241300" indent="-228600" algn="just">
              <a:lnSpc>
                <a:spcPts val="1300"/>
              </a:lnSpc>
              <a:buFont typeface="+mj-lt"/>
              <a:buAutoNum type="arabicPeriod" startAt="3"/>
            </a:pPr>
            <a:r>
              <a:rPr lang="es-ES" sz="1100" b="1" spc="-30" dirty="0" smtClean="0">
                <a:latin typeface="Trebuchet MS" panose="020B0603020202020204" pitchFamily="34" charset="0"/>
                <a:cs typeface="Arial MT"/>
              </a:rPr>
              <a:t>Instalaciones </a:t>
            </a:r>
            <a:r>
              <a:rPr lang="es-ES" sz="1100" b="1" spc="-30" dirty="0">
                <a:latin typeface="Trebuchet MS" panose="020B0603020202020204" pitchFamily="34" charset="0"/>
                <a:cs typeface="Arial MT"/>
              </a:rPr>
              <a:t>de sauna, Parte </a:t>
            </a:r>
            <a:r>
              <a:rPr lang="es-ES" sz="1100" b="1" spc="-30" dirty="0" smtClean="0">
                <a:latin typeface="Trebuchet MS" panose="020B0603020202020204" pitchFamily="34" charset="0"/>
                <a:cs typeface="Arial MT"/>
              </a:rPr>
              <a:t>703:  </a:t>
            </a:r>
            <a:r>
              <a:rPr lang="es-ES" sz="1100" spc="-30" dirty="0" smtClean="0">
                <a:latin typeface="Trebuchet MS" panose="020B0603020202020204" pitchFamily="34" charset="0"/>
                <a:cs typeface="Arial MT"/>
              </a:rPr>
              <a:t>Las </a:t>
            </a:r>
            <a:r>
              <a:rPr lang="es-ES" sz="1100" spc="-30" dirty="0">
                <a:latin typeface="Trebuchet MS" panose="020B0603020202020204" pitchFamily="34" charset="0"/>
                <a:cs typeface="Arial MT"/>
              </a:rPr>
              <a:t>luminarias de la clase de protección </a:t>
            </a:r>
            <a:r>
              <a:rPr lang="es-ES" sz="1100" spc="-30" dirty="0" smtClean="0">
                <a:latin typeface="Trebuchet MS" panose="020B0603020202020204" pitchFamily="34" charset="0"/>
                <a:cs typeface="Arial MT"/>
              </a:rPr>
              <a:t>I solo </a:t>
            </a:r>
            <a:r>
              <a:rPr lang="es-ES" sz="1100" spc="-30" dirty="0">
                <a:latin typeface="Trebuchet MS" panose="020B0603020202020204" pitchFamily="34" charset="0"/>
                <a:cs typeface="Arial MT"/>
              </a:rPr>
              <a:t>pueden funcionar con un voltaje muy bajo de seguridad o un RCD con 30 </a:t>
            </a:r>
            <a:r>
              <a:rPr lang="es-ES" sz="1100" spc="-30" dirty="0" err="1">
                <a:latin typeface="Trebuchet MS" panose="020B0603020202020204" pitchFamily="34" charset="0"/>
                <a:cs typeface="Arial MT"/>
              </a:rPr>
              <a:t>mA.</a:t>
            </a:r>
            <a:r>
              <a:rPr lang="es-ES" sz="1100" spc="-30" dirty="0">
                <a:latin typeface="Trebuchet MS" panose="020B0603020202020204" pitchFamily="34" charset="0"/>
                <a:cs typeface="Arial MT"/>
              </a:rPr>
              <a:t> Se deben seguir las instrucciones del fabricante. Las líneas y luminarias deben estar diseñadas para soportar las altas temperaturas de operación (Tabla 14.1).</a:t>
            </a:r>
          </a:p>
          <a:p>
            <a:pPr marL="12700" algn="just">
              <a:lnSpc>
                <a:spcPts val="1300"/>
              </a:lnSpc>
            </a:pPr>
            <a:r>
              <a:rPr lang="es-ES" sz="1100" b="1" spc="-30" dirty="0" smtClean="0">
                <a:latin typeface="Trebuchet MS" panose="020B0603020202020204" pitchFamily="34" charset="0"/>
                <a:cs typeface="Arial MT"/>
              </a:rPr>
              <a:t>			Tabla 14.1: </a:t>
            </a:r>
            <a:r>
              <a:rPr lang="es-ES" sz="1100" b="1" spc="-30" dirty="0">
                <a:latin typeface="Trebuchet MS" panose="020B0603020202020204" pitchFamily="34" charset="0"/>
                <a:cs typeface="Arial MT"/>
              </a:rPr>
              <a:t>Temperaturas ambiente de las luminarias</a:t>
            </a:r>
          </a:p>
          <a:p>
            <a:pPr marL="12700" algn="just">
              <a:lnSpc>
                <a:spcPts val="1300"/>
              </a:lnSpc>
            </a:pPr>
            <a:endParaRPr lang="es-ES" sz="1100" spc="-30" dirty="0" smtClean="0">
              <a:latin typeface="Trebuchet MS" panose="020B0603020202020204" pitchFamily="34" charset="0"/>
              <a:cs typeface="Arial MT"/>
            </a:endParaRPr>
          </a:p>
          <a:p>
            <a:pPr marL="12700" algn="just">
              <a:lnSpc>
                <a:spcPts val="1300"/>
              </a:lnSpc>
            </a:pPr>
            <a:endParaRPr lang="es-ES" sz="1100" spc="-30" dirty="0">
              <a:latin typeface="Trebuchet MS" panose="020B0603020202020204" pitchFamily="34" charset="0"/>
              <a:cs typeface="Arial MT"/>
            </a:endParaRPr>
          </a:p>
          <a:p>
            <a:pPr marL="12700" algn="just">
              <a:lnSpc>
                <a:spcPts val="1300"/>
              </a:lnSpc>
            </a:pPr>
            <a:endParaRPr lang="es-ES" sz="1100" spc="-30" dirty="0" smtClean="0">
              <a:latin typeface="Trebuchet MS" panose="020B0603020202020204" pitchFamily="34" charset="0"/>
              <a:cs typeface="Arial MT"/>
            </a:endParaRPr>
          </a:p>
          <a:p>
            <a:pPr marL="12700" algn="just">
              <a:lnSpc>
                <a:spcPts val="1300"/>
              </a:lnSpc>
            </a:pPr>
            <a:endParaRPr lang="es-ES" sz="1100" spc="-30" dirty="0">
              <a:latin typeface="Trebuchet MS" panose="020B0603020202020204" pitchFamily="34" charset="0"/>
              <a:cs typeface="Arial MT"/>
            </a:endParaRPr>
          </a:p>
          <a:p>
            <a:pPr marL="12700" algn="just">
              <a:lnSpc>
                <a:spcPts val="1300"/>
              </a:lnSpc>
            </a:pPr>
            <a:endParaRPr lang="es-ES" sz="1100" spc="-30" dirty="0" smtClean="0">
              <a:latin typeface="Trebuchet MS" panose="020B0603020202020204" pitchFamily="34" charset="0"/>
              <a:cs typeface="Arial MT"/>
            </a:endParaRPr>
          </a:p>
          <a:p>
            <a:pPr marL="12700" algn="just">
              <a:lnSpc>
                <a:spcPts val="1300"/>
              </a:lnSpc>
            </a:pPr>
            <a:endParaRPr lang="es-ES" sz="1100" spc="-30" dirty="0">
              <a:latin typeface="Trebuchet MS" panose="020B0603020202020204" pitchFamily="34" charset="0"/>
              <a:cs typeface="Arial MT"/>
            </a:endParaRPr>
          </a:p>
          <a:p>
            <a:pPr marL="12700" algn="just">
              <a:lnSpc>
                <a:spcPts val="1300"/>
              </a:lnSpc>
            </a:pPr>
            <a:endParaRPr lang="es-ES" sz="1100" spc="-30" dirty="0" smtClean="0">
              <a:latin typeface="Trebuchet MS" panose="020B0603020202020204" pitchFamily="34" charset="0"/>
              <a:cs typeface="Arial MT"/>
            </a:endParaRPr>
          </a:p>
          <a:p>
            <a:pPr marL="12700" algn="just">
              <a:lnSpc>
                <a:spcPts val="1300"/>
              </a:lnSpc>
            </a:pPr>
            <a:endParaRPr lang="es-ES" sz="1100" spc="-30" dirty="0">
              <a:latin typeface="Trebuchet MS" panose="020B0603020202020204" pitchFamily="34" charset="0"/>
              <a:cs typeface="Arial MT"/>
            </a:endParaRPr>
          </a:p>
          <a:p>
            <a:pPr marL="241300" indent="-228600" algn="just">
              <a:lnSpc>
                <a:spcPts val="1300"/>
              </a:lnSpc>
              <a:buFont typeface="+mj-lt"/>
              <a:buAutoNum type="arabicPeriod" startAt="4"/>
            </a:pPr>
            <a:r>
              <a:rPr lang="es-ES" sz="1100" b="1" spc="-30" dirty="0" smtClean="0">
                <a:latin typeface="Trebuchet MS" panose="020B0603020202020204" pitchFamily="34" charset="0"/>
                <a:cs typeface="Arial MT"/>
              </a:rPr>
              <a:t>Áreas </a:t>
            </a:r>
            <a:r>
              <a:rPr lang="es-ES" sz="1100" b="1" spc="-30" dirty="0">
                <a:latin typeface="Trebuchet MS" panose="020B0603020202020204" pitchFamily="34" charset="0"/>
                <a:cs typeface="Arial MT"/>
              </a:rPr>
              <a:t>de operaciones agrícolas, Parte </a:t>
            </a:r>
            <a:r>
              <a:rPr lang="es-ES" sz="1100" b="1" spc="-30" dirty="0" smtClean="0">
                <a:latin typeface="Trebuchet MS" panose="020B0603020202020204" pitchFamily="34" charset="0"/>
                <a:cs typeface="Arial MT"/>
              </a:rPr>
              <a:t>705: </a:t>
            </a:r>
            <a:r>
              <a:rPr lang="es-ES" sz="1100" spc="-30" dirty="0" smtClean="0">
                <a:latin typeface="Trebuchet MS" panose="020B0603020202020204" pitchFamily="34" charset="0"/>
                <a:cs typeface="Arial MT"/>
              </a:rPr>
              <a:t>Para </a:t>
            </a:r>
            <a:r>
              <a:rPr lang="es-ES" sz="1100" spc="-30" dirty="0">
                <a:latin typeface="Trebuchet MS" panose="020B0603020202020204" pitchFamily="34" charset="0"/>
                <a:cs typeface="Arial MT"/>
              </a:rPr>
              <a:t>la protección por corte solo se permite un RCD con 30 </a:t>
            </a:r>
            <a:r>
              <a:rPr lang="es-ES" sz="1100" spc="-30" dirty="0" err="1">
                <a:latin typeface="Trebuchet MS" panose="020B0603020202020204" pitchFamily="34" charset="0"/>
                <a:cs typeface="Arial MT"/>
              </a:rPr>
              <a:t>mA.</a:t>
            </a:r>
            <a:r>
              <a:rPr lang="es-ES" sz="1100" spc="-30" dirty="0">
                <a:latin typeface="Trebuchet MS" panose="020B0603020202020204" pitchFamily="34" charset="0"/>
                <a:cs typeface="Arial MT"/>
              </a:rPr>
              <a:t> Solo se pueden instalar disyuntores y no fusibles. Las luminarias deben pertenecer a la clase de protección IP 54. Si el estado de funcionamiento de las luminarias no se puede reconocer desde el lugar de operación, se requiere una pantalla de señalización luminosa.</a:t>
            </a:r>
          </a:p>
          <a:p>
            <a:pPr marL="241300" indent="-228600" algn="just">
              <a:lnSpc>
                <a:spcPts val="1300"/>
              </a:lnSpc>
              <a:buFont typeface="+mj-lt"/>
              <a:buAutoNum type="arabicPeriod" startAt="5"/>
            </a:pPr>
            <a:r>
              <a:rPr lang="es-ES" sz="1100" b="1" spc="-30" dirty="0">
                <a:latin typeface="Trebuchet MS" panose="020B0603020202020204" pitchFamily="34" charset="0"/>
                <a:cs typeface="Arial MT"/>
              </a:rPr>
              <a:t>Habitaciones con conductividad limitada, Parte </a:t>
            </a:r>
            <a:r>
              <a:rPr lang="es-ES" sz="1100" b="1" spc="-30" dirty="0" smtClean="0">
                <a:latin typeface="Trebuchet MS" panose="020B0603020202020204" pitchFamily="34" charset="0"/>
                <a:cs typeface="Arial MT"/>
              </a:rPr>
              <a:t>706: </a:t>
            </a:r>
            <a:r>
              <a:rPr lang="es-ES" sz="1100" spc="-30" dirty="0" smtClean="0">
                <a:latin typeface="Trebuchet MS" panose="020B0603020202020204" pitchFamily="34" charset="0"/>
                <a:cs typeface="Arial MT"/>
              </a:rPr>
              <a:t>Las </a:t>
            </a:r>
            <a:r>
              <a:rPr lang="es-ES" sz="1100" spc="-30" dirty="0">
                <a:latin typeface="Trebuchet MS" panose="020B0603020202020204" pitchFamily="34" charset="0"/>
                <a:cs typeface="Arial MT"/>
              </a:rPr>
              <a:t>lámparas de mano pueden funcionar solo con un voltaje extra bajo de seguridad o deben tener una separación de seguridad del equipo operativo. Esto no se aplica a las lámparas fijas.</a:t>
            </a:r>
          </a:p>
          <a:p>
            <a:pPr marL="241300" indent="-228600" algn="just">
              <a:lnSpc>
                <a:spcPts val="1300"/>
              </a:lnSpc>
              <a:buFont typeface="+mj-lt"/>
              <a:buAutoNum type="arabicPeriod" startAt="6"/>
            </a:pPr>
            <a:r>
              <a:rPr lang="es-ES" sz="1100" b="1" spc="-30" dirty="0" smtClean="0">
                <a:latin typeface="Trebuchet MS" panose="020B0603020202020204" pitchFamily="34" charset="0"/>
                <a:cs typeface="Arial MT"/>
              </a:rPr>
              <a:t>Áreas </a:t>
            </a:r>
            <a:r>
              <a:rPr lang="es-ES" sz="1100" b="1" spc="-30" dirty="0">
                <a:latin typeface="Trebuchet MS" panose="020B0603020202020204" pitchFamily="34" charset="0"/>
                <a:cs typeface="Arial MT"/>
              </a:rPr>
              <a:t>de operación sujetas a riesgos de incendio, Parte </a:t>
            </a:r>
            <a:r>
              <a:rPr lang="es-ES" sz="1100" b="1" spc="-30" dirty="0" smtClean="0">
                <a:latin typeface="Trebuchet MS" panose="020B0603020202020204" pitchFamily="34" charset="0"/>
                <a:cs typeface="Arial MT"/>
              </a:rPr>
              <a:t>720: </a:t>
            </a:r>
            <a:r>
              <a:rPr lang="es-ES" sz="1100" spc="-30" dirty="0" smtClean="0">
                <a:latin typeface="Trebuchet MS" panose="020B0603020202020204" pitchFamily="34" charset="0"/>
                <a:cs typeface="Arial MT"/>
              </a:rPr>
              <a:t>En </a:t>
            </a:r>
            <a:r>
              <a:rPr lang="es-ES" sz="1100" spc="-30" dirty="0">
                <a:latin typeface="Trebuchet MS" panose="020B0603020202020204" pitchFamily="34" charset="0"/>
                <a:cs typeface="Arial MT"/>
              </a:rPr>
              <a:t>áreas de operación sujetas a riesgos de incendio, solo se pueden usar líneas sin cubierta metálica. En caso de peligro por polvo o materiales fibrosos, las luminarias deben cumplir con las clases de protección IP 4X o IP 5X.</a:t>
            </a:r>
          </a:p>
          <a:p>
            <a:pPr marL="241300" indent="-228600" algn="just">
              <a:lnSpc>
                <a:spcPts val="1300"/>
              </a:lnSpc>
              <a:buFont typeface="+mj-lt"/>
              <a:buAutoNum type="arabicPeriod" startAt="7"/>
            </a:pPr>
            <a:r>
              <a:rPr lang="es-ES" sz="1100" b="1" spc="-30" dirty="0">
                <a:latin typeface="Trebuchet MS" panose="020B0603020202020204" pitchFamily="34" charset="0"/>
                <a:cs typeface="Arial MT"/>
              </a:rPr>
              <a:t>Vehículos de camping, barcos y yates, Parte </a:t>
            </a:r>
            <a:r>
              <a:rPr lang="es-ES" sz="1100" b="1" spc="-30" dirty="0" smtClean="0">
                <a:latin typeface="Trebuchet MS" panose="020B0603020202020204" pitchFamily="34" charset="0"/>
                <a:cs typeface="Arial MT"/>
              </a:rPr>
              <a:t>721: </a:t>
            </a:r>
            <a:r>
              <a:rPr lang="es-ES" sz="1100" spc="-30" dirty="0" smtClean="0">
                <a:latin typeface="Trebuchet MS" panose="020B0603020202020204" pitchFamily="34" charset="0"/>
                <a:cs typeface="Arial MT"/>
              </a:rPr>
              <a:t>Para </a:t>
            </a:r>
            <a:r>
              <a:rPr lang="es-ES" sz="1100" spc="-30" dirty="0">
                <a:latin typeface="Trebuchet MS" panose="020B0603020202020204" pitchFamily="34" charset="0"/>
                <a:cs typeface="Arial MT"/>
              </a:rPr>
              <a:t>vehículos de camping, barcos y yates se deben utilizar, en general, dispositivos de iluminación de la clase de protección II. Cuando se utilizan diferentes voltajes, se deben usar diferentes enchufes para identificar claramente los diferentes voltajes.</a:t>
            </a:r>
          </a:p>
          <a:p>
            <a:pPr marL="241300" indent="-228600" algn="just">
              <a:lnSpc>
                <a:spcPts val="1300"/>
              </a:lnSpc>
              <a:buFont typeface="+mj-lt"/>
              <a:buAutoNum type="arabicPeriod" startAt="8"/>
            </a:pPr>
            <a:r>
              <a:rPr lang="es-ES" sz="1100" b="1" spc="-30" dirty="0">
                <a:latin typeface="Trebuchet MS" panose="020B0603020202020204" pitchFamily="34" charset="0"/>
                <a:cs typeface="Arial MT"/>
              </a:rPr>
              <a:t>Construcciones en voladizo, automóviles y apartamentos para exhibición, Parte </a:t>
            </a:r>
            <a:r>
              <a:rPr lang="es-ES" sz="1100" b="1" spc="-30" dirty="0" smtClean="0">
                <a:latin typeface="Trebuchet MS" panose="020B0603020202020204" pitchFamily="34" charset="0"/>
                <a:cs typeface="Arial MT"/>
              </a:rPr>
              <a:t>722: </a:t>
            </a:r>
            <a:r>
              <a:rPr lang="es-ES" sz="1100" spc="-30" dirty="0" smtClean="0">
                <a:latin typeface="Trebuchet MS" panose="020B0603020202020204" pitchFamily="34" charset="0"/>
                <a:cs typeface="Arial MT"/>
              </a:rPr>
              <a:t>Los </a:t>
            </a:r>
            <a:r>
              <a:rPr lang="es-ES" sz="1100" spc="-30" dirty="0">
                <a:latin typeface="Trebuchet MS" panose="020B0603020202020204" pitchFamily="34" charset="0"/>
                <a:cs typeface="Arial MT"/>
              </a:rPr>
              <a:t>sistemas de iluminación solo pueden funcionar con una tensión de 250 V con respecto a tierra. Las luminarias situadas en la zona de tránsito público hasta una altura de 2 m sobre el suelo deberán estar provistas de protección contra roturas por esfuerzos mecánicos. Las cadenas luminosas con iluminación a través de cables planos están permitidas para la instalación no apoyada solo fuera del área accesible a mano. En un ambiente exterior, deben tener al menos protección contra salpicaduras de agua o las tomas deben estar ubicadas debajo.</a:t>
            </a:r>
          </a:p>
          <a:p>
            <a:pPr marL="241300" indent="-228600" algn="just">
              <a:lnSpc>
                <a:spcPts val="1300"/>
              </a:lnSpc>
              <a:buFont typeface="+mj-lt"/>
              <a:buAutoNum type="arabicPeriod" startAt="9"/>
            </a:pPr>
            <a:r>
              <a:rPr lang="es-ES" sz="1100" b="1" spc="-30" dirty="0">
                <a:latin typeface="Trebuchet MS" panose="020B0603020202020204" pitchFamily="34" charset="0"/>
                <a:cs typeface="Arial MT"/>
              </a:rPr>
              <a:t>Sistemas en muebles y objetos de decoración similares, Parte </a:t>
            </a:r>
            <a:r>
              <a:rPr lang="es-ES" sz="1100" b="1" spc="-30" dirty="0" smtClean="0">
                <a:latin typeface="Trebuchet MS" panose="020B0603020202020204" pitchFamily="34" charset="0"/>
                <a:cs typeface="Arial MT"/>
              </a:rPr>
              <a:t>724: </a:t>
            </a:r>
            <a:r>
              <a:rPr lang="es-ES" sz="1100" spc="-30" dirty="0" smtClean="0">
                <a:latin typeface="Trebuchet MS" panose="020B0603020202020204" pitchFamily="34" charset="0"/>
                <a:cs typeface="Arial MT"/>
              </a:rPr>
              <a:t>Cuando </a:t>
            </a:r>
            <a:r>
              <a:rPr lang="es-ES" sz="1100" spc="-30" dirty="0">
                <a:latin typeface="Trebuchet MS" panose="020B0603020202020204" pitchFamily="34" charset="0"/>
                <a:cs typeface="Arial MT"/>
              </a:rPr>
              <a:t>se instala una lámpara en el espacio hueco de un gabinete y no se puede evitar la presencia de materiales fácilmente inflamables cerca de la lámpara, se debe instalar un interruptor adicional para que la lámpara se apague automáticamente cuando el gabinete está cerrado. Además, se debe especificar la potencia nominal más alta permitida de la lámpara.</a:t>
            </a:r>
            <a:endParaRPr sz="800" dirty="0">
              <a:latin typeface="Arial MT"/>
              <a:cs typeface="Arial MT"/>
            </a:endParaRPr>
          </a:p>
        </p:txBody>
      </p:sp>
      <p:sp>
        <p:nvSpPr>
          <p:cNvPr id="11" name="object 11"/>
          <p:cNvSpPr txBox="1"/>
          <p:nvPr/>
        </p:nvSpPr>
        <p:spPr>
          <a:xfrm>
            <a:off x="1217876" y="1916514"/>
            <a:ext cx="6034661" cy="165430"/>
          </a:xfrm>
          <a:prstGeom prst="rect">
            <a:avLst/>
          </a:prstGeom>
        </p:spPr>
        <p:txBody>
          <a:bodyPr vert="horz" wrap="square" lIns="0" tIns="26670" rIns="0" bIns="0" rtlCol="0">
            <a:spAutoFit/>
          </a:bodyPr>
          <a:lstStyle/>
          <a:p>
            <a:pPr marL="228600" indent="-216535" algn="just">
              <a:lnSpc>
                <a:spcPct val="100000"/>
              </a:lnSpc>
              <a:spcBef>
                <a:spcPts val="210"/>
              </a:spcBef>
              <a:buAutoNum type="arabicPeriod" startAt="4"/>
              <a:tabLst>
                <a:tab pos="229235" algn="l"/>
              </a:tabLst>
            </a:pPr>
            <a:endParaRPr sz="900" dirty="0">
              <a:latin typeface="Arial MT"/>
              <a:cs typeface="Arial MT"/>
            </a:endParaRPr>
          </a:p>
        </p:txBody>
      </p:sp>
      <p:pic>
        <p:nvPicPr>
          <p:cNvPr id="12" name="Imagen 11"/>
          <p:cNvPicPr>
            <a:picLocks noChangeAspect="1"/>
          </p:cNvPicPr>
          <p:nvPr/>
        </p:nvPicPr>
        <p:blipFill rotWithShape="1">
          <a:blip r:embed="rId2"/>
          <a:srcRect t="4170"/>
          <a:stretch/>
        </p:blipFill>
        <p:spPr>
          <a:xfrm>
            <a:off x="2452687" y="913284"/>
            <a:ext cx="4238625" cy="1296144"/>
          </a:xfrm>
          <a:prstGeom prst="rect">
            <a:avLst/>
          </a:prstGeom>
        </p:spPr>
      </p:pic>
    </p:spTree>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90743" y="307063"/>
            <a:ext cx="0" cy="143296"/>
          </a:xfrm>
          <a:custGeom>
            <a:avLst/>
            <a:gdLst/>
            <a:ahLst/>
            <a:cxnLst/>
            <a:rect l="l" t="t" r="r" b="b"/>
            <a:pathLst>
              <a:path h="216534">
                <a:moveTo>
                  <a:pt x="0" y="216001"/>
                </a:moveTo>
                <a:lnTo>
                  <a:pt x="0" y="0"/>
                </a:lnTo>
              </a:path>
            </a:pathLst>
          </a:custGeom>
          <a:ln w="14401">
            <a:solidFill>
              <a:srgbClr val="000000"/>
            </a:solidFill>
          </a:ln>
        </p:spPr>
        <p:txBody>
          <a:bodyPr wrap="square" lIns="0" tIns="0" rIns="0" bIns="0" rtlCol="0"/>
          <a:lstStyle/>
          <a:p>
            <a:endParaRPr/>
          </a:p>
        </p:txBody>
      </p:sp>
      <p:sp>
        <p:nvSpPr>
          <p:cNvPr id="3" name="object 3"/>
          <p:cNvSpPr txBox="1"/>
          <p:nvPr/>
        </p:nvSpPr>
        <p:spPr>
          <a:xfrm>
            <a:off x="179512" y="102321"/>
            <a:ext cx="8712968" cy="5516254"/>
          </a:xfrm>
          <a:prstGeom prst="rect">
            <a:avLst/>
          </a:prstGeom>
        </p:spPr>
        <p:txBody>
          <a:bodyPr vert="horz" wrap="square" lIns="0" tIns="12065" rIns="0" bIns="0" rtlCol="0">
            <a:spAutoFit/>
          </a:bodyPr>
          <a:lstStyle/>
          <a:p>
            <a:pPr marL="176213" indent="-176213" algn="just">
              <a:lnSpc>
                <a:spcPct val="100000"/>
              </a:lnSpc>
              <a:spcBef>
                <a:spcPts val="120"/>
              </a:spcBef>
              <a:buAutoNum type="arabicPeriod" startAt="10"/>
            </a:pPr>
            <a:r>
              <a:rPr lang="es-ES" sz="1100" b="1" spc="20" dirty="0">
                <a:latin typeface="Trebuchet MS" panose="020B0603020202020204" pitchFamily="34" charset="0"/>
                <a:cs typeface="Arial MT"/>
              </a:rPr>
              <a:t>Mecanismo de elevación, Parte </a:t>
            </a:r>
            <a:r>
              <a:rPr lang="es-ES" sz="1100" b="1" spc="20" dirty="0" smtClean="0">
                <a:latin typeface="Trebuchet MS" panose="020B0603020202020204" pitchFamily="34" charset="0"/>
                <a:cs typeface="Arial MT"/>
              </a:rPr>
              <a:t>726</a:t>
            </a:r>
            <a:r>
              <a:rPr lang="es-ES" sz="1100" spc="20" dirty="0" smtClean="0">
                <a:latin typeface="Trebuchet MS" panose="020B0603020202020204" pitchFamily="34" charset="0"/>
                <a:cs typeface="Arial MT"/>
              </a:rPr>
              <a:t>: Aquí</a:t>
            </a:r>
            <a:r>
              <a:rPr lang="es-ES" sz="1100" spc="20" dirty="0">
                <a:latin typeface="Trebuchet MS" panose="020B0603020202020204" pitchFamily="34" charset="0"/>
                <a:cs typeface="Arial MT"/>
              </a:rPr>
              <a:t>, el circuito de iluminación es un circuito especial. Estos circuitos especiales, con bajísima tensión de seguridad, deben conectarse antes de un seccionador existente. Sin bajísima tensión de seguridad, deben conectarse mediante un segundo seccionador. El funcionamiento debe ser posible sin cable colector.</a:t>
            </a:r>
          </a:p>
          <a:p>
            <a:pPr marL="176213" indent="-176213" algn="just">
              <a:lnSpc>
                <a:spcPct val="100000"/>
              </a:lnSpc>
              <a:spcBef>
                <a:spcPts val="120"/>
              </a:spcBef>
              <a:buAutoNum type="arabicPeriod" startAt="10"/>
            </a:pPr>
            <a:r>
              <a:rPr lang="es-ES" sz="1100" b="1" spc="20" dirty="0">
                <a:latin typeface="Trebuchet MS" panose="020B0603020202020204" pitchFamily="34" charset="0"/>
                <a:cs typeface="Arial MT"/>
              </a:rPr>
              <a:t>Circuitos de iluminación de emergencia, Parte </a:t>
            </a:r>
            <a:r>
              <a:rPr lang="es-ES" sz="1100" b="1" spc="20" dirty="0" smtClean="0">
                <a:latin typeface="Trebuchet MS" panose="020B0603020202020204" pitchFamily="34" charset="0"/>
                <a:cs typeface="Arial MT"/>
              </a:rPr>
              <a:t>560</a:t>
            </a:r>
            <a:r>
              <a:rPr lang="es-ES" sz="1100" spc="20" dirty="0" smtClean="0">
                <a:latin typeface="Trebuchet MS" panose="020B0603020202020204" pitchFamily="34" charset="0"/>
                <a:cs typeface="Arial MT"/>
              </a:rPr>
              <a:t>: Por </a:t>
            </a:r>
            <a:r>
              <a:rPr lang="es-ES" sz="1100" spc="20" dirty="0">
                <a:latin typeface="Trebuchet MS" panose="020B0603020202020204" pitchFamily="34" charset="0"/>
                <a:cs typeface="Arial MT"/>
              </a:rPr>
              <a:t>motivos de seguridad, estos circuitos deben ejecutarse por separado de los demás circuitos. Para que el alumbrado de emergencia siga siendo eficaz incluso en caso de incendio, la línea debe ser resistente al fuego o estar debidamente protegida (p. ej., línea F30 NHXHX).</a:t>
            </a:r>
          </a:p>
          <a:p>
            <a:pPr algn="just">
              <a:lnSpc>
                <a:spcPct val="100000"/>
              </a:lnSpc>
              <a:spcBef>
                <a:spcPts val="120"/>
              </a:spcBef>
              <a:buAutoNum type="arabicPeriod" startAt="10"/>
            </a:pPr>
            <a:endParaRPr lang="es-ES" sz="1100" spc="20" dirty="0">
              <a:latin typeface="Trebuchet MS" panose="020B0603020202020204" pitchFamily="34" charset="0"/>
              <a:cs typeface="Arial MT"/>
            </a:endParaRPr>
          </a:p>
          <a:p>
            <a:pPr algn="just">
              <a:lnSpc>
                <a:spcPct val="100000"/>
              </a:lnSpc>
              <a:spcBef>
                <a:spcPts val="120"/>
              </a:spcBef>
              <a:buAutoNum type="arabicPeriod" startAt="10"/>
            </a:pPr>
            <a:r>
              <a:rPr lang="es-ES" sz="1100" b="1" spc="20" dirty="0">
                <a:latin typeface="Trebuchet MS" panose="020B0603020202020204" pitchFamily="34" charset="0"/>
                <a:cs typeface="Arial MT"/>
              </a:rPr>
              <a:t>l4.3 Cálculos de iluminación</a:t>
            </a:r>
          </a:p>
          <a:p>
            <a:pPr algn="just">
              <a:lnSpc>
                <a:spcPct val="100000"/>
              </a:lnSpc>
              <a:spcBef>
                <a:spcPts val="120"/>
              </a:spcBef>
              <a:buAutoNum type="arabicPeriod" startAt="10"/>
            </a:pPr>
            <a:endParaRPr lang="es-ES" sz="1100" spc="20" dirty="0">
              <a:latin typeface="Trebuchet MS" panose="020B0603020202020204" pitchFamily="34" charset="0"/>
              <a:cs typeface="Arial MT"/>
            </a:endParaRPr>
          </a:p>
          <a:p>
            <a:pPr algn="just">
              <a:lnSpc>
                <a:spcPct val="100000"/>
              </a:lnSpc>
              <a:spcBef>
                <a:spcPts val="120"/>
              </a:spcBef>
            </a:pPr>
            <a:r>
              <a:rPr lang="es-ES" sz="1100" spc="20" dirty="0">
                <a:latin typeface="Trebuchet MS" panose="020B0603020202020204" pitchFamily="34" charset="0"/>
                <a:cs typeface="Arial MT"/>
              </a:rPr>
              <a:t>En la práctica, el método de la eficiencia ha demostrado ser muy útil. El cálculo se explicará a continuación. Con este procedimiento de cálculo se supone una distribución uniforme de las luminarias. Para habitaciones con muebles que tienen una influencia sostenida en las condiciones de iluminación, es necesaria una planificación detallada con programas informáticos. El cálculo de los sistemas de iluminación requiere información sobre la</a:t>
            </a:r>
          </a:p>
          <a:p>
            <a:pPr algn="just">
              <a:lnSpc>
                <a:spcPct val="100000"/>
              </a:lnSpc>
              <a:spcBef>
                <a:spcPts val="120"/>
              </a:spcBef>
            </a:pPr>
            <a:endParaRPr lang="es-ES" sz="1100" spc="20" dirty="0">
              <a:latin typeface="Trebuchet MS" panose="020B0603020202020204" pitchFamily="34" charset="0"/>
              <a:cs typeface="Arial MT"/>
            </a:endParaRPr>
          </a:p>
          <a:p>
            <a:pPr marL="628650" lvl="1" indent="-171450" algn="just">
              <a:spcBef>
                <a:spcPts val="120"/>
              </a:spcBef>
              <a:buFont typeface="Wingdings" panose="05000000000000000000" pitchFamily="2" charset="2"/>
              <a:buChar char="q"/>
            </a:pPr>
            <a:r>
              <a:rPr lang="es-ES" sz="1100" b="1" spc="20" dirty="0">
                <a:latin typeface="Trebuchet MS" panose="020B0603020202020204" pitchFamily="34" charset="0"/>
                <a:cs typeface="Arial MT"/>
              </a:rPr>
              <a:t>dimensiones de la habitación</a:t>
            </a:r>
          </a:p>
          <a:p>
            <a:pPr marL="628650" lvl="1" indent="-171450" algn="just">
              <a:spcBef>
                <a:spcPts val="120"/>
              </a:spcBef>
              <a:buFont typeface="Wingdings" panose="05000000000000000000" pitchFamily="2" charset="2"/>
              <a:buChar char="q"/>
            </a:pPr>
            <a:r>
              <a:rPr lang="es-ES" sz="1100" b="1" spc="20" dirty="0">
                <a:latin typeface="Trebuchet MS" panose="020B0603020202020204" pitchFamily="34" charset="0"/>
                <a:cs typeface="Arial MT"/>
              </a:rPr>
              <a:t>factores de reflexión del techo, las paredes y el suelo </a:t>
            </a:r>
            <a:endParaRPr lang="es-ES" sz="1100" b="1" spc="20" dirty="0" smtClean="0">
              <a:latin typeface="Trebuchet MS" panose="020B0603020202020204" pitchFamily="34" charset="0"/>
              <a:cs typeface="Arial MT"/>
            </a:endParaRPr>
          </a:p>
          <a:p>
            <a:pPr marL="628650" lvl="1" indent="-171450" algn="just">
              <a:spcBef>
                <a:spcPts val="120"/>
              </a:spcBef>
              <a:buFont typeface="Wingdings" panose="05000000000000000000" pitchFamily="2" charset="2"/>
              <a:buChar char="q"/>
            </a:pPr>
            <a:r>
              <a:rPr lang="es-ES" sz="1100" b="1" spc="20" dirty="0" smtClean="0">
                <a:latin typeface="Trebuchet MS" panose="020B0603020202020204" pitchFamily="34" charset="0"/>
                <a:cs typeface="Arial MT"/>
              </a:rPr>
              <a:t>tipo </a:t>
            </a:r>
            <a:r>
              <a:rPr lang="es-ES" sz="1100" b="1" spc="20" dirty="0">
                <a:latin typeface="Trebuchet MS" panose="020B0603020202020204" pitchFamily="34" charset="0"/>
                <a:cs typeface="Arial MT"/>
              </a:rPr>
              <a:t>de actividad o tarea visual</a:t>
            </a:r>
          </a:p>
          <a:p>
            <a:pPr marL="628650" lvl="1" indent="-171450" algn="just">
              <a:spcBef>
                <a:spcPts val="120"/>
              </a:spcBef>
              <a:buFont typeface="Wingdings" panose="05000000000000000000" pitchFamily="2" charset="2"/>
              <a:buChar char="q"/>
            </a:pPr>
            <a:r>
              <a:rPr lang="es-ES" sz="1100" b="1" spc="20" dirty="0">
                <a:latin typeface="Trebuchet MS" panose="020B0603020202020204" pitchFamily="34" charset="0"/>
                <a:cs typeface="Arial MT"/>
              </a:rPr>
              <a:t>muebles y</a:t>
            </a:r>
          </a:p>
          <a:p>
            <a:pPr marL="628650" lvl="1" indent="-171450" algn="just">
              <a:spcBef>
                <a:spcPts val="120"/>
              </a:spcBef>
              <a:buFont typeface="Wingdings" panose="05000000000000000000" pitchFamily="2" charset="2"/>
              <a:buChar char="q"/>
            </a:pPr>
            <a:r>
              <a:rPr lang="es-ES" sz="1100" b="1" spc="20" dirty="0">
                <a:latin typeface="Trebuchet MS" panose="020B0603020202020204" pitchFamily="34" charset="0"/>
                <a:cs typeface="Arial MT"/>
              </a:rPr>
              <a:t>selección y arreglo de lámparas y artefactos de iluminación.</a:t>
            </a:r>
          </a:p>
          <a:p>
            <a:pPr algn="just">
              <a:lnSpc>
                <a:spcPct val="100000"/>
              </a:lnSpc>
              <a:spcBef>
                <a:spcPts val="120"/>
              </a:spcBef>
              <a:buAutoNum type="arabicPeriod" startAt="10"/>
            </a:pPr>
            <a:endParaRPr lang="es-ES" sz="1100" spc="20" dirty="0">
              <a:latin typeface="Trebuchet MS" panose="020B0603020202020204" pitchFamily="34" charset="0"/>
              <a:cs typeface="Arial MT"/>
            </a:endParaRPr>
          </a:p>
          <a:p>
            <a:pPr algn="just">
              <a:lnSpc>
                <a:spcPct val="100000"/>
              </a:lnSpc>
              <a:spcBef>
                <a:spcPts val="120"/>
              </a:spcBef>
            </a:pPr>
            <a:r>
              <a:rPr lang="es-ES" sz="1100" spc="20" dirty="0">
                <a:latin typeface="Trebuchet MS" panose="020B0603020202020204" pitchFamily="34" charset="0"/>
                <a:cs typeface="Arial MT"/>
              </a:rPr>
              <a:t>El procedimiento de cálculo es el siguiente:</a:t>
            </a:r>
          </a:p>
          <a:p>
            <a:pPr algn="just">
              <a:lnSpc>
                <a:spcPct val="100000"/>
              </a:lnSpc>
              <a:spcBef>
                <a:spcPts val="120"/>
              </a:spcBef>
            </a:pPr>
            <a:r>
              <a:rPr lang="es-ES" sz="1100" spc="20" dirty="0">
                <a:latin typeface="Trebuchet MS" panose="020B0603020202020204" pitchFamily="34" charset="0"/>
                <a:cs typeface="Arial MT"/>
              </a:rPr>
              <a:t>Para cada tipo de luminaria existe un factor de utilización, en relación a una determinada estancia. Este factor de utilización depende no solo de las propiedades técnicas de las luminarias, sino también de las dimensiones de la habitación y los factores de reflexión del techo, las paredes y el suelo que forman los límites de la habitación. Primero, el índice de habitación se determina a partir de la relación:</a:t>
            </a:r>
          </a:p>
          <a:p>
            <a:pPr algn="just">
              <a:lnSpc>
                <a:spcPct val="100000"/>
              </a:lnSpc>
              <a:spcBef>
                <a:spcPts val="120"/>
              </a:spcBef>
            </a:pPr>
            <a:endParaRPr lang="es-ES" sz="1100" spc="20" dirty="0" smtClean="0">
              <a:latin typeface="Trebuchet MS" panose="020B0603020202020204" pitchFamily="34" charset="0"/>
              <a:cs typeface="Arial MT"/>
            </a:endParaRPr>
          </a:p>
          <a:p>
            <a:pPr algn="just">
              <a:lnSpc>
                <a:spcPct val="100000"/>
              </a:lnSpc>
              <a:spcBef>
                <a:spcPts val="120"/>
              </a:spcBef>
            </a:pPr>
            <a:endParaRPr lang="es-ES" sz="1100" spc="20" dirty="0" smtClean="0">
              <a:latin typeface="Trebuchet MS" panose="020B0603020202020204" pitchFamily="34" charset="0"/>
              <a:cs typeface="Arial MT"/>
            </a:endParaRPr>
          </a:p>
          <a:p>
            <a:pPr algn="just">
              <a:lnSpc>
                <a:spcPct val="100000"/>
              </a:lnSpc>
              <a:spcBef>
                <a:spcPts val="120"/>
              </a:spcBef>
            </a:pPr>
            <a:r>
              <a:rPr lang="es-ES" sz="1100" spc="20" dirty="0" smtClean="0">
                <a:latin typeface="Trebuchet MS" panose="020B0603020202020204" pitchFamily="34" charset="0"/>
                <a:cs typeface="Arial MT"/>
              </a:rPr>
              <a:t>con </a:t>
            </a:r>
            <a:r>
              <a:rPr lang="es-ES" sz="1100" spc="20" dirty="0">
                <a:latin typeface="Trebuchet MS" panose="020B0603020202020204" pitchFamily="34" charset="0"/>
                <a:cs typeface="Arial MT"/>
              </a:rPr>
              <a:t>h = H — </a:t>
            </a:r>
            <a:r>
              <a:rPr lang="es-ES" sz="1100" spc="20" dirty="0" err="1">
                <a:latin typeface="Trebuchet MS" panose="020B0603020202020204" pitchFamily="34" charset="0"/>
                <a:cs typeface="Arial MT"/>
              </a:rPr>
              <a:t>lp</a:t>
            </a:r>
            <a:r>
              <a:rPr lang="es-ES" sz="1100" spc="20" dirty="0">
                <a:latin typeface="Trebuchet MS" panose="020B0603020202020204" pitchFamily="34" charset="0"/>
                <a:cs typeface="Arial MT"/>
              </a:rPr>
              <a:t> — e</a:t>
            </a:r>
          </a:p>
          <a:p>
            <a:pPr algn="just">
              <a:lnSpc>
                <a:spcPct val="100000"/>
              </a:lnSpc>
              <a:spcBef>
                <a:spcPts val="120"/>
              </a:spcBef>
            </a:pPr>
            <a:endParaRPr lang="es-ES" sz="1100" spc="20" dirty="0">
              <a:latin typeface="Trebuchet MS" panose="020B0603020202020204" pitchFamily="34" charset="0"/>
              <a:cs typeface="Arial MT"/>
            </a:endParaRPr>
          </a:p>
          <a:p>
            <a:pPr algn="just">
              <a:lnSpc>
                <a:spcPct val="100000"/>
              </a:lnSpc>
              <a:spcBef>
                <a:spcPts val="120"/>
              </a:spcBef>
            </a:pPr>
            <a:r>
              <a:rPr lang="es-ES" sz="1100" spc="20" dirty="0" smtClean="0">
                <a:latin typeface="Trebuchet MS" panose="020B0603020202020204" pitchFamily="34" charset="0"/>
                <a:cs typeface="Arial MT"/>
              </a:rPr>
              <a:t>Los </a:t>
            </a:r>
            <a:r>
              <a:rPr lang="es-ES" sz="1100" spc="20" dirty="0">
                <a:latin typeface="Trebuchet MS" panose="020B0603020202020204" pitchFamily="34" charset="0"/>
                <a:cs typeface="Arial MT"/>
              </a:rPr>
              <a:t>símbolos tienen los significados</a:t>
            </a:r>
            <a:r>
              <a:rPr lang="es-ES" sz="1100" spc="20" dirty="0" smtClean="0">
                <a:latin typeface="Trebuchet MS" panose="020B0603020202020204" pitchFamily="34" charset="0"/>
                <a:cs typeface="Arial MT"/>
              </a:rPr>
              <a:t>:</a:t>
            </a:r>
            <a:endParaRPr lang="es-ES" sz="1100" spc="20" dirty="0">
              <a:latin typeface="Trebuchet MS" panose="020B0603020202020204" pitchFamily="34" charset="0"/>
              <a:cs typeface="Arial MT"/>
            </a:endParaRPr>
          </a:p>
        </p:txBody>
      </p:sp>
      <p:pic>
        <p:nvPicPr>
          <p:cNvPr id="10" name="Imagen 9"/>
          <p:cNvPicPr>
            <a:picLocks noChangeAspect="1"/>
          </p:cNvPicPr>
          <p:nvPr/>
        </p:nvPicPr>
        <p:blipFill>
          <a:blip r:embed="rId2"/>
          <a:stretch>
            <a:fillRect/>
          </a:stretch>
        </p:blipFill>
        <p:spPr>
          <a:xfrm>
            <a:off x="1614450" y="4585692"/>
            <a:ext cx="3317590" cy="333191"/>
          </a:xfrm>
          <a:prstGeom prst="rect">
            <a:avLst/>
          </a:prstGeom>
        </p:spPr>
      </p:pic>
      <p:sp>
        <p:nvSpPr>
          <p:cNvPr id="11" name="Rectángulo 10"/>
          <p:cNvSpPr/>
          <p:nvPr/>
        </p:nvSpPr>
        <p:spPr>
          <a:xfrm>
            <a:off x="5454352" y="4477680"/>
            <a:ext cx="3438128" cy="1172116"/>
          </a:xfrm>
          <a:prstGeom prst="rect">
            <a:avLst/>
          </a:prstGeom>
        </p:spPr>
        <p:txBody>
          <a:bodyPr wrap="square">
            <a:spAutoFit/>
          </a:bodyPr>
          <a:lstStyle/>
          <a:p>
            <a:pPr algn="just">
              <a:lnSpc>
                <a:spcPct val="100000"/>
              </a:lnSpc>
              <a:spcBef>
                <a:spcPts val="120"/>
              </a:spcBef>
            </a:pPr>
            <a:r>
              <a:rPr lang="es-ES" sz="1100" b="1" spc="20" dirty="0">
                <a:latin typeface="Trebuchet MS" panose="020B0603020202020204" pitchFamily="34" charset="0"/>
                <a:cs typeface="Arial MT"/>
              </a:rPr>
              <a:t>a   Longitud de la habitación</a:t>
            </a:r>
          </a:p>
          <a:p>
            <a:pPr algn="just">
              <a:lnSpc>
                <a:spcPct val="100000"/>
              </a:lnSpc>
              <a:spcBef>
                <a:spcPts val="120"/>
              </a:spcBef>
            </a:pPr>
            <a:r>
              <a:rPr lang="es-ES" sz="1100" b="1" spc="20" dirty="0">
                <a:latin typeface="Trebuchet MS" panose="020B0603020202020204" pitchFamily="34" charset="0"/>
                <a:cs typeface="Arial MT"/>
              </a:rPr>
              <a:t>b   Ancho de la habitación</a:t>
            </a:r>
          </a:p>
          <a:p>
            <a:pPr algn="just">
              <a:lnSpc>
                <a:spcPct val="100000"/>
              </a:lnSpc>
              <a:spcBef>
                <a:spcPts val="120"/>
              </a:spcBef>
            </a:pPr>
            <a:r>
              <a:rPr lang="es-ES" sz="1100" b="1" spc="20" dirty="0">
                <a:latin typeface="Trebuchet MS" panose="020B0603020202020204" pitchFamily="34" charset="0"/>
                <a:cs typeface="Arial MT"/>
              </a:rPr>
              <a:t>h Altura del punto de luz en m</a:t>
            </a:r>
          </a:p>
          <a:p>
            <a:pPr algn="just">
              <a:lnSpc>
                <a:spcPct val="100000"/>
              </a:lnSpc>
              <a:spcBef>
                <a:spcPts val="120"/>
              </a:spcBef>
            </a:pPr>
            <a:r>
              <a:rPr lang="es-ES" sz="1100" b="1" spc="20" dirty="0">
                <a:latin typeface="Trebuchet MS" panose="020B0603020202020204" pitchFamily="34" charset="0"/>
                <a:cs typeface="Arial MT"/>
              </a:rPr>
              <a:t>H Altura de la habitación en m</a:t>
            </a:r>
          </a:p>
          <a:p>
            <a:pPr algn="just">
              <a:lnSpc>
                <a:spcPct val="100000"/>
              </a:lnSpc>
              <a:spcBef>
                <a:spcPts val="120"/>
              </a:spcBef>
            </a:pPr>
            <a:r>
              <a:rPr lang="es-ES" sz="1100" b="1" spc="20" dirty="0">
                <a:latin typeface="Trebuchet MS" panose="020B0603020202020204" pitchFamily="34" charset="0"/>
                <a:cs typeface="Arial MT"/>
              </a:rPr>
              <a:t>e Altura del plano de evaluación sobre el suelo</a:t>
            </a:r>
          </a:p>
          <a:p>
            <a:pPr algn="just">
              <a:lnSpc>
                <a:spcPct val="100000"/>
              </a:lnSpc>
              <a:spcBef>
                <a:spcPts val="120"/>
              </a:spcBef>
            </a:pPr>
            <a:r>
              <a:rPr lang="es-ES" sz="1100" b="1" spc="20" dirty="0" err="1">
                <a:latin typeface="Trebuchet MS" panose="020B0603020202020204" pitchFamily="34" charset="0"/>
                <a:cs typeface="Arial MT"/>
              </a:rPr>
              <a:t>lp</a:t>
            </a:r>
            <a:r>
              <a:rPr lang="es-ES" sz="1100" b="1" spc="20" dirty="0">
                <a:latin typeface="Trebuchet MS" panose="020B0603020202020204" pitchFamily="34" charset="0"/>
                <a:cs typeface="Arial MT"/>
              </a:rPr>
              <a:t> Longitud del colgante o suspensión en m</a:t>
            </a:r>
            <a:endParaRPr lang="es-ES" sz="1100" b="1" dirty="0">
              <a:latin typeface="Arial MT"/>
              <a:cs typeface="Arial MT"/>
            </a:endParaRPr>
          </a:p>
        </p:txBody>
      </p:sp>
      <p:cxnSp>
        <p:nvCxnSpPr>
          <p:cNvPr id="13" name="Conector recto de flecha 12"/>
          <p:cNvCxnSpPr/>
          <p:nvPr/>
        </p:nvCxnSpPr>
        <p:spPr>
          <a:xfrm flipV="1">
            <a:off x="2555776" y="5089748"/>
            <a:ext cx="2893354"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bject 3"/>
          <p:cNvSpPr txBox="1"/>
          <p:nvPr/>
        </p:nvSpPr>
        <p:spPr>
          <a:xfrm>
            <a:off x="179512" y="193204"/>
            <a:ext cx="8712968" cy="4885312"/>
          </a:xfrm>
          <a:prstGeom prst="rect">
            <a:avLst/>
          </a:prstGeom>
        </p:spPr>
        <p:txBody>
          <a:bodyPr vert="horz" wrap="square" lIns="0" tIns="12065" rIns="0" bIns="0" rtlCol="0">
            <a:spAutoFit/>
          </a:bodyPr>
          <a:lstStyle/>
          <a:p>
            <a:pPr marL="12700" marR="269240" indent="-12700" algn="just">
              <a:lnSpc>
                <a:spcPts val="1320"/>
              </a:lnSpc>
              <a:spcBef>
                <a:spcPts val="800"/>
              </a:spcBef>
            </a:pPr>
            <a:r>
              <a:rPr lang="es-ES" sz="1100" spc="10" dirty="0">
                <a:latin typeface="Trebuchet MS" panose="020B0603020202020204" pitchFamily="34" charset="0"/>
                <a:cs typeface="Arial MT"/>
              </a:rPr>
              <a:t>Después de determinar el índice de la habitación k, el número requerido de luminarias para una iluminancia promedio se puede determinar a partir de:</a:t>
            </a:r>
          </a:p>
          <a:p>
            <a:pPr marL="12700" marR="269240" indent="-12700" algn="just">
              <a:lnSpc>
                <a:spcPts val="1320"/>
              </a:lnSpc>
              <a:spcBef>
                <a:spcPts val="800"/>
              </a:spcBef>
            </a:pPr>
            <a:endParaRPr lang="es-ES" sz="1100" spc="10" dirty="0">
              <a:latin typeface="Trebuchet MS" panose="020B0603020202020204" pitchFamily="34" charset="0"/>
              <a:cs typeface="Arial MT"/>
            </a:endParaRPr>
          </a:p>
          <a:p>
            <a:pPr marL="12700" marR="269240" indent="-12700" algn="just">
              <a:lnSpc>
                <a:spcPts val="1320"/>
              </a:lnSpc>
              <a:spcBef>
                <a:spcPts val="800"/>
              </a:spcBef>
            </a:pPr>
            <a:r>
              <a:rPr lang="es-ES" sz="1100" spc="10" dirty="0">
                <a:latin typeface="Trebuchet MS" panose="020B0603020202020204" pitchFamily="34" charset="0"/>
                <a:cs typeface="Arial MT"/>
              </a:rPr>
              <a:t>La iluminancia horizontal promedio E se puede determinar a partir del número calculado de luminarias de:</a:t>
            </a:r>
          </a:p>
          <a:p>
            <a:pPr marL="12700" marR="269240" indent="-12700" algn="just">
              <a:lnSpc>
                <a:spcPts val="1320"/>
              </a:lnSpc>
              <a:spcBef>
                <a:spcPts val="800"/>
              </a:spcBef>
            </a:pPr>
            <a:endParaRPr lang="es-ES" sz="1100" spc="10" dirty="0">
              <a:latin typeface="Trebuchet MS" panose="020B0603020202020204" pitchFamily="34" charset="0"/>
              <a:cs typeface="Arial MT"/>
            </a:endParaRPr>
          </a:p>
          <a:p>
            <a:pPr marL="12700" marR="269240" indent="-12700" algn="just">
              <a:lnSpc>
                <a:spcPts val="1320"/>
              </a:lnSpc>
              <a:spcBef>
                <a:spcPts val="800"/>
              </a:spcBef>
            </a:pPr>
            <a:r>
              <a:rPr lang="es-ES" sz="1100" spc="10" dirty="0">
                <a:latin typeface="Trebuchet MS" panose="020B0603020202020204" pitchFamily="34" charset="0"/>
                <a:cs typeface="Arial MT"/>
              </a:rPr>
              <a:t>Aquí, los símbolos tienen los significados:</a:t>
            </a:r>
          </a:p>
          <a:p>
            <a:pPr marL="12700" marR="269240" indent="-12700" algn="just">
              <a:lnSpc>
                <a:spcPts val="1320"/>
              </a:lnSpc>
              <a:spcBef>
                <a:spcPts val="800"/>
              </a:spcBef>
            </a:pPr>
            <a:endParaRPr lang="es-ES" sz="1100" spc="10" dirty="0">
              <a:latin typeface="Trebuchet MS" panose="020B0603020202020204" pitchFamily="34" charset="0"/>
              <a:cs typeface="Arial MT"/>
            </a:endParaRPr>
          </a:p>
          <a:p>
            <a:pPr marL="628650" marR="269240" lvl="1" indent="-171450" algn="just">
              <a:lnSpc>
                <a:spcPts val="1320"/>
              </a:lnSpc>
              <a:spcBef>
                <a:spcPts val="800"/>
              </a:spcBef>
              <a:buFont typeface="Wingdings" panose="05000000000000000000" pitchFamily="2" charset="2"/>
              <a:buChar char="Ø"/>
            </a:pPr>
            <a:r>
              <a:rPr lang="es-ES" sz="1100" b="1" spc="10" dirty="0">
                <a:latin typeface="Trebuchet MS" panose="020B0603020202020204" pitchFamily="34" charset="0"/>
                <a:cs typeface="Arial MT"/>
              </a:rPr>
              <a:t>Es </a:t>
            </a:r>
            <a:r>
              <a:rPr lang="es-ES" sz="1100" b="1" spc="10" dirty="0" smtClean="0">
                <a:latin typeface="Trebuchet MS" panose="020B0603020202020204" pitchFamily="34" charset="0"/>
                <a:cs typeface="Arial MT"/>
              </a:rPr>
              <a:t>    Iluminancia </a:t>
            </a:r>
            <a:r>
              <a:rPr lang="es-ES" sz="1100" b="1" spc="10" dirty="0">
                <a:latin typeface="Trebuchet MS" panose="020B0603020202020204" pitchFamily="34" charset="0"/>
                <a:cs typeface="Arial MT"/>
              </a:rPr>
              <a:t>nominal en lx</a:t>
            </a:r>
          </a:p>
          <a:p>
            <a:pPr marL="628650" marR="269240" lvl="1" indent="-171450" algn="just">
              <a:lnSpc>
                <a:spcPts val="1320"/>
              </a:lnSpc>
              <a:spcBef>
                <a:spcPts val="800"/>
              </a:spcBef>
              <a:buFont typeface="Wingdings" panose="05000000000000000000" pitchFamily="2" charset="2"/>
              <a:buChar char="Ø"/>
            </a:pPr>
            <a:r>
              <a:rPr lang="es-ES" sz="1100" b="1" spc="10" dirty="0">
                <a:latin typeface="Trebuchet MS" panose="020B0603020202020204" pitchFamily="34" charset="0"/>
                <a:cs typeface="Arial MT"/>
              </a:rPr>
              <a:t>A </a:t>
            </a:r>
            <a:r>
              <a:rPr lang="es-ES" sz="1100" b="1" spc="10" dirty="0" smtClean="0">
                <a:latin typeface="Trebuchet MS" panose="020B0603020202020204" pitchFamily="34" charset="0"/>
                <a:cs typeface="Arial MT"/>
              </a:rPr>
              <a:t>     Superficie </a:t>
            </a:r>
            <a:r>
              <a:rPr lang="es-ES" sz="1100" b="1" spc="10" dirty="0">
                <a:latin typeface="Trebuchet MS" panose="020B0603020202020204" pitchFamily="34" charset="0"/>
                <a:cs typeface="Arial MT"/>
              </a:rPr>
              <a:t>de la habitación en m2</a:t>
            </a:r>
          </a:p>
          <a:p>
            <a:pPr marL="628650" marR="269240" lvl="1" indent="-171450" algn="just">
              <a:lnSpc>
                <a:spcPts val="1320"/>
              </a:lnSpc>
              <a:spcBef>
                <a:spcPts val="800"/>
              </a:spcBef>
              <a:buFont typeface="Wingdings" panose="05000000000000000000" pitchFamily="2" charset="2"/>
              <a:buChar char="Ø"/>
            </a:pPr>
            <a:r>
              <a:rPr lang="es-ES" sz="1100" b="1" spc="10" dirty="0">
                <a:latin typeface="Trebuchet MS" panose="020B0603020202020204" pitchFamily="34" charset="0"/>
                <a:cs typeface="Arial MT"/>
              </a:rPr>
              <a:t>z </a:t>
            </a:r>
            <a:r>
              <a:rPr lang="es-ES" sz="1100" b="1" spc="10" dirty="0" smtClean="0">
                <a:latin typeface="Trebuchet MS" panose="020B0603020202020204" pitchFamily="34" charset="0"/>
                <a:cs typeface="Arial MT"/>
              </a:rPr>
              <a:t>     Número </a:t>
            </a:r>
            <a:r>
              <a:rPr lang="es-ES" sz="1100" b="1" spc="10" dirty="0">
                <a:latin typeface="Trebuchet MS" panose="020B0603020202020204" pitchFamily="34" charset="0"/>
                <a:cs typeface="Arial MT"/>
              </a:rPr>
              <a:t>de lámparas por luminaria</a:t>
            </a:r>
          </a:p>
          <a:p>
            <a:pPr marL="628650" marR="269240" lvl="1" indent="-171450" algn="just">
              <a:lnSpc>
                <a:spcPts val="1320"/>
              </a:lnSpc>
              <a:spcBef>
                <a:spcPts val="800"/>
              </a:spcBef>
              <a:buFont typeface="Wingdings" panose="05000000000000000000" pitchFamily="2" charset="2"/>
              <a:buChar char="Ø"/>
            </a:pPr>
            <a:r>
              <a:rPr lang="az-Cyrl-AZ" sz="1100" b="1" spc="10" dirty="0" smtClean="0">
                <a:latin typeface="Trebuchet MS" panose="020B0603020202020204" pitchFamily="34" charset="0"/>
                <a:cs typeface="Arial" panose="020B0604020202020204" pitchFamily="34" charset="0"/>
              </a:rPr>
              <a:t>ѵ</a:t>
            </a:r>
            <a:r>
              <a:rPr lang="es-ES" sz="1100" b="1" spc="10" dirty="0" smtClean="0">
                <a:latin typeface="Trebuchet MS" panose="020B0603020202020204" pitchFamily="34" charset="0"/>
                <a:cs typeface="Arial MT"/>
              </a:rPr>
              <a:t>      Factor </a:t>
            </a:r>
            <a:r>
              <a:rPr lang="es-ES" sz="1100" b="1" spc="10" dirty="0">
                <a:latin typeface="Trebuchet MS" panose="020B0603020202020204" pitchFamily="34" charset="0"/>
                <a:cs typeface="Arial MT"/>
              </a:rPr>
              <a:t>de reducción, teniendo en cuenta la contaminación y el envejecimiento de las lámparas, los artefactos de iluminación y la habitación.</a:t>
            </a:r>
          </a:p>
          <a:p>
            <a:pPr marL="628650" marR="269240" lvl="1" indent="-171450" algn="just">
              <a:lnSpc>
                <a:spcPts val="1320"/>
              </a:lnSpc>
              <a:spcBef>
                <a:spcPts val="800"/>
              </a:spcBef>
              <a:buFont typeface="Wingdings" panose="05000000000000000000" pitchFamily="2" charset="2"/>
              <a:buChar char="Ø"/>
            </a:pPr>
            <a:r>
              <a:rPr lang="hy-AM" sz="1100" b="1" spc="10" dirty="0" smtClean="0">
                <a:latin typeface="Trebuchet MS" panose="020B0603020202020204" pitchFamily="34" charset="0"/>
                <a:cs typeface="Arial" panose="020B0604020202020204" pitchFamily="34" charset="0"/>
              </a:rPr>
              <a:t>ղ</a:t>
            </a:r>
            <a:r>
              <a:rPr lang="es-ES" sz="1100" b="1" spc="10" dirty="0" smtClean="0">
                <a:latin typeface="Trebuchet MS" panose="020B0603020202020204" pitchFamily="34" charset="0"/>
                <a:cs typeface="Arial MT"/>
              </a:rPr>
              <a:t>B    Factor </a:t>
            </a:r>
            <a:r>
              <a:rPr lang="es-ES" sz="1100" b="1" spc="10" dirty="0">
                <a:latin typeface="Trebuchet MS" panose="020B0603020202020204" pitchFamily="34" charset="0"/>
                <a:cs typeface="Arial MT"/>
              </a:rPr>
              <a:t>de utilización en % según la ficha técnica, en función de las propiedades de la luminaria, los factores de reflexión del techo, las paredes y el suelo y las dimensiones de la habitación, expresado por el índice k de la habitación</a:t>
            </a:r>
          </a:p>
          <a:p>
            <a:pPr marL="628650" marR="269240" lvl="1" indent="-171450" algn="just">
              <a:lnSpc>
                <a:spcPts val="1320"/>
              </a:lnSpc>
              <a:spcBef>
                <a:spcPts val="800"/>
              </a:spcBef>
              <a:buFont typeface="Wingdings" panose="05000000000000000000" pitchFamily="2" charset="2"/>
              <a:buChar char="Ø"/>
            </a:pPr>
            <a:r>
              <a:rPr lang="es-ES" sz="1100" b="1" spc="10" dirty="0">
                <a:latin typeface="Trebuchet MS" panose="020B0603020202020204" pitchFamily="34" charset="0"/>
                <a:cs typeface="Arial MT"/>
              </a:rPr>
              <a:t>Ф </a:t>
            </a:r>
            <a:r>
              <a:rPr lang="es-ES" sz="1100" b="1" spc="10" dirty="0" smtClean="0">
                <a:latin typeface="Trebuchet MS" panose="020B0603020202020204" pitchFamily="34" charset="0"/>
                <a:cs typeface="Arial MT"/>
              </a:rPr>
              <a:t>     Luminoso </a:t>
            </a:r>
            <a:r>
              <a:rPr lang="es-ES" sz="1100" b="1" spc="10" dirty="0">
                <a:latin typeface="Trebuchet MS" panose="020B0603020202020204" pitchFamily="34" charset="0"/>
                <a:cs typeface="Arial MT"/>
              </a:rPr>
              <a:t>de una lámpara en lm según ficha técnica</a:t>
            </a:r>
          </a:p>
          <a:p>
            <a:pPr marL="628650" marR="269240" lvl="1" indent="-171450" algn="just">
              <a:lnSpc>
                <a:spcPts val="1320"/>
              </a:lnSpc>
              <a:spcBef>
                <a:spcPts val="800"/>
              </a:spcBef>
              <a:buFont typeface="Wingdings" panose="05000000000000000000" pitchFamily="2" charset="2"/>
              <a:buChar char="Ø"/>
            </a:pPr>
            <a:r>
              <a:rPr lang="es-ES" sz="1100" b="1" spc="10" dirty="0">
                <a:latin typeface="Trebuchet MS" panose="020B0603020202020204" pitchFamily="34" charset="0"/>
                <a:cs typeface="Arial MT"/>
              </a:rPr>
              <a:t>E </a:t>
            </a:r>
            <a:r>
              <a:rPr lang="es-ES" sz="1100" b="1" spc="10" dirty="0" smtClean="0">
                <a:latin typeface="Trebuchet MS" panose="020B0603020202020204" pitchFamily="34" charset="0"/>
                <a:cs typeface="Arial MT"/>
              </a:rPr>
              <a:t>      Iluminancia </a:t>
            </a:r>
            <a:r>
              <a:rPr lang="es-ES" sz="1100" b="1" spc="10" dirty="0">
                <a:latin typeface="Trebuchet MS" panose="020B0603020202020204" pitchFamily="34" charset="0"/>
                <a:cs typeface="Arial MT"/>
              </a:rPr>
              <a:t>media en lx</a:t>
            </a:r>
          </a:p>
          <a:p>
            <a:pPr marL="628650" marR="269240" lvl="1" indent="-171450" algn="just">
              <a:lnSpc>
                <a:spcPts val="1320"/>
              </a:lnSpc>
              <a:spcBef>
                <a:spcPts val="800"/>
              </a:spcBef>
              <a:buFont typeface="Wingdings" panose="05000000000000000000" pitchFamily="2" charset="2"/>
              <a:buChar char="Ø"/>
            </a:pPr>
            <a:r>
              <a:rPr lang="es-ES" sz="1100" b="1" spc="10" dirty="0">
                <a:latin typeface="Trebuchet MS" panose="020B0603020202020204" pitchFamily="34" charset="0"/>
                <a:cs typeface="Arial MT"/>
              </a:rPr>
              <a:t>n </a:t>
            </a:r>
            <a:r>
              <a:rPr lang="es-ES" sz="1100" b="1" spc="10" dirty="0" smtClean="0">
                <a:latin typeface="Trebuchet MS" panose="020B0603020202020204" pitchFamily="34" charset="0"/>
                <a:cs typeface="Arial MT"/>
              </a:rPr>
              <a:t>      Número </a:t>
            </a:r>
            <a:r>
              <a:rPr lang="es-ES" sz="1100" b="1" spc="10" dirty="0">
                <a:latin typeface="Trebuchet MS" panose="020B0603020202020204" pitchFamily="34" charset="0"/>
                <a:cs typeface="Arial MT"/>
              </a:rPr>
              <a:t>calculado de luminarias</a:t>
            </a:r>
          </a:p>
          <a:p>
            <a:pPr marL="628650" marR="269240" lvl="1" indent="-171450" algn="just">
              <a:lnSpc>
                <a:spcPts val="1320"/>
              </a:lnSpc>
              <a:spcBef>
                <a:spcPts val="800"/>
              </a:spcBef>
              <a:buFont typeface="Wingdings" panose="05000000000000000000" pitchFamily="2" charset="2"/>
              <a:buChar char="Ø"/>
            </a:pPr>
            <a:r>
              <a:rPr lang="es-ES" sz="1100" b="1" spc="10" dirty="0">
                <a:latin typeface="Trebuchet MS" panose="020B0603020202020204" pitchFamily="34" charset="0"/>
                <a:cs typeface="Arial MT"/>
              </a:rPr>
              <a:t>N </a:t>
            </a:r>
            <a:r>
              <a:rPr lang="es-ES" sz="1100" b="1" spc="10" dirty="0" smtClean="0">
                <a:latin typeface="Trebuchet MS" panose="020B0603020202020204" pitchFamily="34" charset="0"/>
                <a:cs typeface="Arial MT"/>
              </a:rPr>
              <a:t>      Número </a:t>
            </a:r>
            <a:r>
              <a:rPr lang="es-ES" sz="1100" b="1" spc="10" dirty="0">
                <a:latin typeface="Trebuchet MS" panose="020B0603020202020204" pitchFamily="34" charset="0"/>
                <a:cs typeface="Arial MT"/>
              </a:rPr>
              <a:t>seleccionado o especificado de accesorios de iluminación</a:t>
            </a:r>
          </a:p>
          <a:p>
            <a:pPr marL="628650" marR="269240" lvl="1" indent="-171450" algn="just">
              <a:lnSpc>
                <a:spcPts val="1320"/>
              </a:lnSpc>
              <a:spcBef>
                <a:spcPts val="800"/>
              </a:spcBef>
              <a:buFont typeface="Wingdings" panose="05000000000000000000" pitchFamily="2" charset="2"/>
              <a:buChar char="Ø"/>
            </a:pPr>
            <a:r>
              <a:rPr lang="es-ES" sz="1100" b="1" spc="10" dirty="0">
                <a:latin typeface="Trebuchet MS" panose="020B0603020202020204" pitchFamily="34" charset="0"/>
                <a:cs typeface="Arial MT"/>
              </a:rPr>
              <a:t>M </a:t>
            </a:r>
            <a:r>
              <a:rPr lang="es-ES" sz="1100" b="1" spc="10" dirty="0" smtClean="0">
                <a:latin typeface="Trebuchet MS" panose="020B0603020202020204" pitchFamily="34" charset="0"/>
                <a:cs typeface="Arial MT"/>
              </a:rPr>
              <a:t>      Multiplicador para 5B</a:t>
            </a:r>
            <a:endParaRPr lang="es-ES" sz="1100" b="1" spc="10" dirty="0">
              <a:latin typeface="Trebuchet MS" panose="020B0603020202020204" pitchFamily="34" charset="0"/>
              <a:cs typeface="Arial MT"/>
            </a:endParaRPr>
          </a:p>
        </p:txBody>
      </p:sp>
      <p:pic>
        <p:nvPicPr>
          <p:cNvPr id="18" name="Imagen 17"/>
          <p:cNvPicPr>
            <a:picLocks noChangeAspect="1"/>
          </p:cNvPicPr>
          <p:nvPr/>
        </p:nvPicPr>
        <p:blipFill>
          <a:blip r:embed="rId2"/>
          <a:stretch>
            <a:fillRect/>
          </a:stretch>
        </p:blipFill>
        <p:spPr>
          <a:xfrm>
            <a:off x="1691680" y="481236"/>
            <a:ext cx="5400600" cy="404242"/>
          </a:xfrm>
          <a:prstGeom prst="rect">
            <a:avLst/>
          </a:prstGeom>
        </p:spPr>
      </p:pic>
      <p:pic>
        <p:nvPicPr>
          <p:cNvPr id="19" name="Imagen 18"/>
          <p:cNvPicPr>
            <a:picLocks noChangeAspect="1"/>
          </p:cNvPicPr>
          <p:nvPr/>
        </p:nvPicPr>
        <p:blipFill>
          <a:blip r:embed="rId3"/>
          <a:stretch>
            <a:fillRect/>
          </a:stretch>
        </p:blipFill>
        <p:spPr>
          <a:xfrm>
            <a:off x="1691681" y="1057300"/>
            <a:ext cx="5400600" cy="432048"/>
          </a:xfrm>
          <a:prstGeom prst="rect">
            <a:avLst/>
          </a:prstGeom>
        </p:spPr>
      </p:pic>
    </p:spTree>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bject 3"/>
          <p:cNvSpPr txBox="1"/>
          <p:nvPr/>
        </p:nvSpPr>
        <p:spPr>
          <a:xfrm>
            <a:off x="179512" y="193204"/>
            <a:ext cx="4249612" cy="6313908"/>
          </a:xfrm>
          <a:prstGeom prst="rect">
            <a:avLst/>
          </a:prstGeom>
        </p:spPr>
        <p:txBody>
          <a:bodyPr vert="horz" wrap="square" lIns="0" tIns="12065" rIns="0" bIns="0" rtlCol="0">
            <a:spAutoFit/>
          </a:bodyPr>
          <a:lstStyle/>
          <a:p>
            <a:pPr marL="12700" marR="269240" indent="-12700" algn="just">
              <a:lnSpc>
                <a:spcPts val="1320"/>
              </a:lnSpc>
              <a:spcBef>
                <a:spcPts val="800"/>
              </a:spcBef>
            </a:pPr>
            <a:r>
              <a:rPr lang="es-ES" sz="1100" b="1" spc="10" dirty="0" smtClean="0">
                <a:latin typeface="Trebuchet MS" panose="020B0603020202020204" pitchFamily="34" charset="0"/>
                <a:cs typeface="Arial MT"/>
              </a:rPr>
              <a:t>l4.4 Planificación de la iluminación con bloques de datos</a:t>
            </a:r>
          </a:p>
          <a:p>
            <a:pPr marL="12700" marR="269240" indent="-12700" algn="just">
              <a:lnSpc>
                <a:spcPts val="1320"/>
              </a:lnSpc>
              <a:spcBef>
                <a:spcPts val="800"/>
              </a:spcBef>
            </a:pPr>
            <a:r>
              <a:rPr lang="es-ES" sz="1100" spc="10" dirty="0" smtClean="0">
                <a:latin typeface="Trebuchet MS" panose="020B0603020202020204" pitchFamily="34" charset="0"/>
                <a:cs typeface="Arial MT"/>
              </a:rPr>
              <a:t>La iluminancia promedio, el número requerido de luminarias y la uniformidad de la iluminancia se pueden determinar con el uso de bloques de datos. Cada bloque de datos de una lámpara se divide en seis partes, que ahora se explicarán brevemente.</a:t>
            </a:r>
          </a:p>
          <a:p>
            <a:pPr marL="12700" marR="269240" indent="-12700" algn="just">
              <a:lnSpc>
                <a:spcPts val="1320"/>
              </a:lnSpc>
              <a:spcBef>
                <a:spcPts val="800"/>
              </a:spcBef>
            </a:pPr>
            <a:r>
              <a:rPr lang="es-ES" sz="1100" b="1" spc="10" dirty="0" smtClean="0">
                <a:latin typeface="Trebuchet MS" panose="020B0603020202020204" pitchFamily="34" charset="0"/>
                <a:cs typeface="Arial MT"/>
              </a:rPr>
              <a:t>14.4.1 Alimentación del sistema</a:t>
            </a:r>
          </a:p>
          <a:p>
            <a:pPr marL="12700" marR="269240" indent="-12700" algn="just">
              <a:lnSpc>
                <a:spcPts val="1320"/>
              </a:lnSpc>
              <a:spcBef>
                <a:spcPts val="800"/>
              </a:spcBef>
            </a:pPr>
            <a:r>
              <a:rPr lang="es-ES" sz="1100" spc="10" dirty="0" smtClean="0">
                <a:latin typeface="Trebuchet MS" panose="020B0603020202020204" pitchFamily="34" charset="0"/>
                <a:cs typeface="Arial MT"/>
              </a:rPr>
              <a:t>La Tabla 14.2 proporciona el consumo de potencia de lámparas fluorescentes tubulares con equipo de control</a:t>
            </a:r>
          </a:p>
          <a:p>
            <a:pPr marL="12700" marR="269240" indent="-12700" algn="just">
              <a:lnSpc>
                <a:spcPts val="1320"/>
              </a:lnSpc>
              <a:spcBef>
                <a:spcPts val="800"/>
              </a:spcBef>
            </a:pPr>
            <a:r>
              <a:rPr lang="es-AR" sz="1100" b="1" dirty="0" smtClean="0">
                <a:latin typeface="Trebuchet MS" panose="020B0603020202020204" pitchFamily="34" charset="0"/>
                <a:cs typeface="Arial MT"/>
              </a:rPr>
              <a:t>Tabla l4.2: Consumo de energía en W para lámparas</a:t>
            </a:r>
          </a:p>
          <a:p>
            <a:pPr marL="12700" marR="269240" indent="-12700" algn="just">
              <a:lnSpc>
                <a:spcPts val="1320"/>
              </a:lnSpc>
              <a:spcBef>
                <a:spcPts val="800"/>
              </a:spcBef>
            </a:pPr>
            <a:r>
              <a:rPr lang="es-AR" sz="1100" b="1" dirty="0" smtClean="0">
                <a:latin typeface="Trebuchet MS" panose="020B0603020202020204" pitchFamily="34" charset="0"/>
                <a:cs typeface="Arial MT"/>
              </a:rPr>
              <a:t> fluorescentes con equipo de control convencional (VV6) </a:t>
            </a:r>
          </a:p>
          <a:p>
            <a:pPr marL="12700" marR="269240" indent="-12700" algn="just">
              <a:lnSpc>
                <a:spcPts val="1320"/>
              </a:lnSpc>
              <a:spcBef>
                <a:spcPts val="800"/>
              </a:spcBef>
            </a:pPr>
            <a:r>
              <a:rPr lang="es-AR" sz="1100" b="1" dirty="0" smtClean="0">
                <a:latin typeface="Trebuchet MS" panose="020B0603020202020204" pitchFamily="34" charset="0"/>
                <a:cs typeface="Arial MT"/>
              </a:rPr>
              <a:t>y electrónico (EV6) de bajas pérdidas [64]</a:t>
            </a:r>
          </a:p>
          <a:p>
            <a:pPr marL="12700" marR="269240" indent="-12700" algn="just">
              <a:lnSpc>
                <a:spcPts val="1320"/>
              </a:lnSpc>
              <a:spcBef>
                <a:spcPts val="800"/>
              </a:spcBef>
            </a:pPr>
            <a:endParaRPr lang="es-ES" sz="1100" b="1" dirty="0" smtClean="0">
              <a:latin typeface="Trebuchet MS" panose="020B0603020202020204" pitchFamily="34" charset="0"/>
              <a:cs typeface="Arial MT"/>
            </a:endParaRPr>
          </a:p>
          <a:p>
            <a:pPr marL="12700" marR="269240" indent="-12700" algn="just">
              <a:lnSpc>
                <a:spcPts val="1320"/>
              </a:lnSpc>
              <a:spcBef>
                <a:spcPts val="800"/>
              </a:spcBef>
            </a:pPr>
            <a:endParaRPr lang="es-ES" sz="1100" b="1" dirty="0" smtClean="0">
              <a:latin typeface="Trebuchet MS" panose="020B0603020202020204" pitchFamily="34" charset="0"/>
              <a:cs typeface="Arial MT"/>
            </a:endParaRPr>
          </a:p>
          <a:p>
            <a:pPr marL="12700" marR="269240" indent="-12700" algn="just">
              <a:lnSpc>
                <a:spcPts val="1320"/>
              </a:lnSpc>
              <a:spcBef>
                <a:spcPts val="800"/>
              </a:spcBef>
            </a:pPr>
            <a:endParaRPr lang="es-ES" sz="1100" b="1" dirty="0" smtClean="0">
              <a:latin typeface="Trebuchet MS" panose="020B0603020202020204" pitchFamily="34" charset="0"/>
              <a:cs typeface="Arial MT"/>
            </a:endParaRPr>
          </a:p>
          <a:p>
            <a:pPr marL="12700" marR="269240" indent="-12700" algn="just">
              <a:lnSpc>
                <a:spcPts val="1320"/>
              </a:lnSpc>
              <a:spcBef>
                <a:spcPts val="800"/>
              </a:spcBef>
            </a:pPr>
            <a:endParaRPr lang="es-ES" sz="1100" b="1" dirty="0" smtClean="0">
              <a:latin typeface="Trebuchet MS" panose="020B0603020202020204" pitchFamily="34" charset="0"/>
              <a:cs typeface="Arial MT"/>
            </a:endParaRPr>
          </a:p>
          <a:p>
            <a:pPr marL="12700" marR="269240" indent="-12700" algn="just">
              <a:lnSpc>
                <a:spcPts val="1320"/>
              </a:lnSpc>
              <a:spcBef>
                <a:spcPts val="800"/>
              </a:spcBef>
            </a:pPr>
            <a:endParaRPr lang="es-ES" sz="1100" b="1" dirty="0" smtClean="0">
              <a:latin typeface="Trebuchet MS" panose="020B0603020202020204" pitchFamily="34" charset="0"/>
              <a:cs typeface="Arial MT"/>
            </a:endParaRPr>
          </a:p>
          <a:p>
            <a:pPr marL="12700" marR="269240" indent="-12700" algn="just">
              <a:lnSpc>
                <a:spcPts val="1320"/>
              </a:lnSpc>
              <a:spcBef>
                <a:spcPts val="800"/>
              </a:spcBef>
            </a:pPr>
            <a:endParaRPr lang="es-ES" sz="1100" b="1" dirty="0" smtClean="0">
              <a:latin typeface="Trebuchet MS" panose="020B0603020202020204" pitchFamily="34" charset="0"/>
              <a:cs typeface="Arial MT"/>
            </a:endParaRPr>
          </a:p>
          <a:p>
            <a:pPr marL="19685" algn="just">
              <a:lnSpc>
                <a:spcPct val="100000"/>
              </a:lnSpc>
              <a:spcBef>
                <a:spcPts val="175"/>
              </a:spcBef>
              <a:tabLst>
                <a:tab pos="0" algn="l"/>
              </a:tabLst>
            </a:pPr>
            <a:r>
              <a:rPr lang="es-AR" sz="1100" b="1" spc="-45" dirty="0" smtClean="0">
                <a:latin typeface="Trebuchet MS" pitchFamily="34" charset="0"/>
                <a:cs typeface="Arial MT"/>
              </a:rPr>
              <a:t>14.4.2   Distribución de la Intensidad Luminosa</a:t>
            </a:r>
          </a:p>
          <a:p>
            <a:pPr marL="19685" algn="just">
              <a:lnSpc>
                <a:spcPct val="100000"/>
              </a:lnSpc>
              <a:spcBef>
                <a:spcPts val="175"/>
              </a:spcBef>
              <a:tabLst>
                <a:tab pos="0" algn="l"/>
              </a:tabLst>
            </a:pPr>
            <a:endParaRPr lang="es-AR" sz="1100" spc="-45" dirty="0" smtClean="0">
              <a:latin typeface="Trebuchet MS" pitchFamily="34" charset="0"/>
              <a:cs typeface="Arial MT"/>
            </a:endParaRPr>
          </a:p>
          <a:p>
            <a:pPr marL="19685" algn="just">
              <a:lnSpc>
                <a:spcPct val="100000"/>
              </a:lnSpc>
              <a:spcBef>
                <a:spcPts val="175"/>
              </a:spcBef>
              <a:tabLst>
                <a:tab pos="0" algn="l"/>
              </a:tabLst>
            </a:pPr>
            <a:r>
              <a:rPr lang="es-AR" sz="1100" spc="-45" dirty="0" smtClean="0">
                <a:latin typeface="Trebuchet MS" pitchFamily="34" charset="0"/>
                <a:cs typeface="Arial MT"/>
              </a:rPr>
              <a:t>La radiación de luz de los artefactos de iluminación de interés se muestra como una curva de distribución de intensidad luminosa relativa en coordenadas polares (Figura 14.1). La distribución de la intensidad luminosa está normalizada a un flujo luminoso de 1000 lm para diferentes planos de referencia en función del ángulo de radiación.</a:t>
            </a:r>
          </a:p>
          <a:p>
            <a:pPr marL="12700" marR="269240" indent="-12700" algn="just">
              <a:lnSpc>
                <a:spcPts val="1320"/>
              </a:lnSpc>
              <a:spcBef>
                <a:spcPts val="800"/>
              </a:spcBef>
            </a:pPr>
            <a:endParaRPr lang="en-US" sz="1100" b="1" dirty="0" smtClean="0">
              <a:latin typeface="Trebuchet MS" panose="020B0603020202020204" pitchFamily="34" charset="0"/>
              <a:cs typeface="Arial MT"/>
            </a:endParaRPr>
          </a:p>
          <a:p>
            <a:pPr marL="12700" marR="269240" indent="-12700" algn="just">
              <a:lnSpc>
                <a:spcPts val="1320"/>
              </a:lnSpc>
              <a:spcBef>
                <a:spcPts val="800"/>
              </a:spcBef>
            </a:pPr>
            <a:endParaRPr lang="en-US" sz="900" dirty="0" smtClean="0">
              <a:latin typeface="Trebuchet MS" panose="020B0603020202020204" pitchFamily="34" charset="0"/>
              <a:cs typeface="Arial MT"/>
            </a:endParaRPr>
          </a:p>
          <a:p>
            <a:pPr marL="12700" marR="269240" indent="-12700" algn="just">
              <a:lnSpc>
                <a:spcPts val="1320"/>
              </a:lnSpc>
              <a:spcBef>
                <a:spcPts val="800"/>
              </a:spcBef>
            </a:pPr>
            <a:endParaRPr sz="900" dirty="0">
              <a:latin typeface="Trebuchet MS" panose="020B0603020202020204" pitchFamily="34" charset="0"/>
              <a:cs typeface="Arial MT"/>
            </a:endParaRPr>
          </a:p>
        </p:txBody>
      </p:sp>
      <p:pic>
        <p:nvPicPr>
          <p:cNvPr id="1026" name="Picture 2"/>
          <p:cNvPicPr>
            <a:picLocks noChangeAspect="1" noChangeArrowheads="1"/>
          </p:cNvPicPr>
          <p:nvPr/>
        </p:nvPicPr>
        <p:blipFill>
          <a:blip r:embed="rId2"/>
          <a:srcRect/>
          <a:stretch>
            <a:fillRect/>
          </a:stretch>
        </p:blipFill>
        <p:spPr bwMode="auto">
          <a:xfrm>
            <a:off x="1000100" y="2857500"/>
            <a:ext cx="1857388" cy="1571636"/>
          </a:xfrm>
          <a:prstGeom prst="rect">
            <a:avLst/>
          </a:prstGeom>
          <a:noFill/>
          <a:ln w="9525">
            <a:noFill/>
            <a:miter lim="800000"/>
            <a:headEnd/>
            <a:tailEnd/>
          </a:ln>
          <a:effectLst/>
        </p:spPr>
      </p:pic>
      <p:sp>
        <p:nvSpPr>
          <p:cNvPr id="4" name="3 Rectángulo"/>
          <p:cNvSpPr/>
          <p:nvPr/>
        </p:nvSpPr>
        <p:spPr>
          <a:xfrm>
            <a:off x="4500562" y="71418"/>
            <a:ext cx="4357718" cy="5734903"/>
          </a:xfrm>
          <a:prstGeom prst="rect">
            <a:avLst/>
          </a:prstGeom>
        </p:spPr>
        <p:txBody>
          <a:bodyPr wrap="square">
            <a:spAutoFit/>
          </a:bodyPr>
          <a:lstStyle/>
          <a:p>
            <a:pPr marL="19685" algn="just">
              <a:lnSpc>
                <a:spcPct val="100000"/>
              </a:lnSpc>
              <a:spcBef>
                <a:spcPts val="175"/>
              </a:spcBef>
              <a:tabLst>
                <a:tab pos="0" algn="l"/>
              </a:tabLst>
            </a:pPr>
            <a:endParaRPr lang="es-ES" sz="1100" spc="-45" dirty="0" smtClean="0">
              <a:latin typeface="Trebuchet MS" pitchFamily="34" charset="0"/>
              <a:cs typeface="Arial MT"/>
            </a:endParaRPr>
          </a:p>
          <a:p>
            <a:pPr marL="19685" algn="just">
              <a:lnSpc>
                <a:spcPct val="100000"/>
              </a:lnSpc>
              <a:spcBef>
                <a:spcPts val="175"/>
              </a:spcBef>
              <a:tabLst>
                <a:tab pos="0" algn="l"/>
              </a:tabLst>
            </a:pPr>
            <a:endParaRPr lang="es-ES" sz="1100" spc="-45" dirty="0" smtClean="0">
              <a:latin typeface="Trebuchet MS" pitchFamily="34" charset="0"/>
              <a:cs typeface="Arial MT"/>
            </a:endParaRPr>
          </a:p>
          <a:p>
            <a:pPr marL="19685" algn="just">
              <a:lnSpc>
                <a:spcPct val="100000"/>
              </a:lnSpc>
              <a:spcBef>
                <a:spcPts val="175"/>
              </a:spcBef>
              <a:tabLst>
                <a:tab pos="0" algn="l"/>
              </a:tabLst>
            </a:pPr>
            <a:endParaRPr lang="es-ES" sz="1100" spc="-45" dirty="0" smtClean="0">
              <a:latin typeface="Trebuchet MS" pitchFamily="34" charset="0"/>
              <a:cs typeface="Arial MT"/>
            </a:endParaRPr>
          </a:p>
          <a:p>
            <a:pPr marL="19685" algn="just">
              <a:lnSpc>
                <a:spcPct val="100000"/>
              </a:lnSpc>
              <a:spcBef>
                <a:spcPts val="175"/>
              </a:spcBef>
              <a:tabLst>
                <a:tab pos="0" algn="l"/>
              </a:tabLst>
            </a:pPr>
            <a:endParaRPr lang="es-ES" sz="1100" spc="-45" dirty="0" smtClean="0">
              <a:latin typeface="Trebuchet MS" pitchFamily="34" charset="0"/>
              <a:cs typeface="Arial MT"/>
            </a:endParaRPr>
          </a:p>
          <a:p>
            <a:pPr marL="19685" algn="just">
              <a:lnSpc>
                <a:spcPct val="100000"/>
              </a:lnSpc>
              <a:spcBef>
                <a:spcPts val="175"/>
              </a:spcBef>
              <a:tabLst>
                <a:tab pos="0" algn="l"/>
              </a:tabLst>
            </a:pPr>
            <a:endParaRPr lang="es-ES" sz="1100" spc="-45" dirty="0" smtClean="0">
              <a:latin typeface="Trebuchet MS" pitchFamily="34" charset="0"/>
              <a:cs typeface="Arial MT"/>
            </a:endParaRPr>
          </a:p>
          <a:p>
            <a:pPr marL="19685" algn="just">
              <a:lnSpc>
                <a:spcPct val="100000"/>
              </a:lnSpc>
              <a:spcBef>
                <a:spcPts val="175"/>
              </a:spcBef>
              <a:tabLst>
                <a:tab pos="0" algn="l"/>
              </a:tabLst>
            </a:pPr>
            <a:endParaRPr lang="es-ES" sz="1100" spc="-45" dirty="0" smtClean="0">
              <a:latin typeface="Trebuchet MS" pitchFamily="34" charset="0"/>
              <a:cs typeface="Arial MT"/>
            </a:endParaRPr>
          </a:p>
          <a:p>
            <a:pPr marL="19685" algn="just">
              <a:lnSpc>
                <a:spcPct val="100000"/>
              </a:lnSpc>
              <a:spcBef>
                <a:spcPts val="175"/>
              </a:spcBef>
              <a:tabLst>
                <a:tab pos="0" algn="l"/>
              </a:tabLst>
            </a:pPr>
            <a:endParaRPr lang="es-ES" sz="1100" spc="-45" dirty="0" smtClean="0">
              <a:latin typeface="Trebuchet MS" pitchFamily="34" charset="0"/>
              <a:cs typeface="Arial MT"/>
            </a:endParaRPr>
          </a:p>
          <a:p>
            <a:pPr marL="19685" algn="just">
              <a:lnSpc>
                <a:spcPct val="100000"/>
              </a:lnSpc>
              <a:spcBef>
                <a:spcPts val="175"/>
              </a:spcBef>
              <a:tabLst>
                <a:tab pos="0" algn="l"/>
              </a:tabLst>
            </a:pPr>
            <a:endParaRPr lang="es-ES" sz="1100" spc="-45" dirty="0" smtClean="0">
              <a:latin typeface="Trebuchet MS" pitchFamily="34" charset="0"/>
              <a:cs typeface="Arial MT"/>
            </a:endParaRPr>
          </a:p>
          <a:p>
            <a:pPr marL="19685" algn="just">
              <a:lnSpc>
                <a:spcPct val="100000"/>
              </a:lnSpc>
              <a:spcBef>
                <a:spcPts val="175"/>
              </a:spcBef>
              <a:tabLst>
                <a:tab pos="0" algn="l"/>
              </a:tabLst>
            </a:pPr>
            <a:endParaRPr lang="es-ES" sz="1100" spc="-45" dirty="0" smtClean="0">
              <a:latin typeface="Trebuchet MS" pitchFamily="34" charset="0"/>
              <a:cs typeface="Arial MT"/>
            </a:endParaRPr>
          </a:p>
          <a:p>
            <a:pPr marL="19685" algn="just">
              <a:lnSpc>
                <a:spcPct val="100000"/>
              </a:lnSpc>
              <a:spcBef>
                <a:spcPts val="175"/>
              </a:spcBef>
              <a:tabLst>
                <a:tab pos="0" algn="l"/>
              </a:tabLst>
            </a:pPr>
            <a:endParaRPr lang="es-ES" sz="1100" spc="-45" dirty="0" smtClean="0">
              <a:latin typeface="Trebuchet MS" pitchFamily="34" charset="0"/>
              <a:cs typeface="Arial MT"/>
            </a:endParaRPr>
          </a:p>
          <a:p>
            <a:pPr marL="19685" algn="just">
              <a:lnSpc>
                <a:spcPct val="100000"/>
              </a:lnSpc>
              <a:spcBef>
                <a:spcPts val="175"/>
              </a:spcBef>
              <a:tabLst>
                <a:tab pos="0" algn="l"/>
              </a:tabLst>
            </a:pPr>
            <a:endParaRPr lang="es-ES" sz="1100" spc="-45" dirty="0" smtClean="0">
              <a:latin typeface="Trebuchet MS" pitchFamily="34" charset="0"/>
              <a:cs typeface="Arial MT"/>
            </a:endParaRPr>
          </a:p>
          <a:p>
            <a:pPr marL="19685" algn="just">
              <a:lnSpc>
                <a:spcPct val="100000"/>
              </a:lnSpc>
              <a:spcBef>
                <a:spcPts val="175"/>
              </a:spcBef>
              <a:tabLst>
                <a:tab pos="0" algn="l"/>
              </a:tabLst>
            </a:pPr>
            <a:endParaRPr lang="es-ES" sz="1100" spc="-45" dirty="0" smtClean="0">
              <a:latin typeface="Trebuchet MS" pitchFamily="34" charset="0"/>
              <a:cs typeface="Arial MT"/>
            </a:endParaRPr>
          </a:p>
          <a:p>
            <a:pPr marL="19685" algn="just">
              <a:lnSpc>
                <a:spcPct val="100000"/>
              </a:lnSpc>
              <a:spcBef>
                <a:spcPts val="175"/>
              </a:spcBef>
              <a:tabLst>
                <a:tab pos="0" algn="l"/>
              </a:tabLst>
            </a:pPr>
            <a:endParaRPr lang="es-ES" sz="1100" spc="-45" dirty="0" smtClean="0">
              <a:latin typeface="Trebuchet MS" pitchFamily="34" charset="0"/>
              <a:cs typeface="Arial MT"/>
            </a:endParaRPr>
          </a:p>
          <a:p>
            <a:pPr marL="19685" algn="ctr">
              <a:lnSpc>
                <a:spcPct val="100000"/>
              </a:lnSpc>
              <a:spcBef>
                <a:spcPts val="175"/>
              </a:spcBef>
              <a:tabLst>
                <a:tab pos="0" algn="l"/>
              </a:tabLst>
            </a:pPr>
            <a:endParaRPr lang="es-AR" sz="1100" b="1" spc="-45" dirty="0" smtClean="0">
              <a:latin typeface="Trebuchet MS" pitchFamily="34" charset="0"/>
              <a:cs typeface="Arial MT"/>
            </a:endParaRPr>
          </a:p>
          <a:p>
            <a:pPr marL="19685" algn="ctr">
              <a:lnSpc>
                <a:spcPct val="100000"/>
              </a:lnSpc>
              <a:spcBef>
                <a:spcPts val="175"/>
              </a:spcBef>
              <a:tabLst>
                <a:tab pos="0" algn="l"/>
              </a:tabLst>
            </a:pPr>
            <a:r>
              <a:rPr lang="es-AR" sz="1100" b="1" spc="-45" dirty="0" smtClean="0">
                <a:latin typeface="Trebuchet MS" pitchFamily="34" charset="0"/>
                <a:cs typeface="Arial MT"/>
              </a:rPr>
              <a:t>Figura 14.1: Distribución de la intensidad luminosa</a:t>
            </a:r>
          </a:p>
          <a:p>
            <a:pPr marL="19685" algn="just">
              <a:lnSpc>
                <a:spcPct val="100000"/>
              </a:lnSpc>
              <a:spcBef>
                <a:spcPts val="175"/>
              </a:spcBef>
              <a:tabLst>
                <a:tab pos="0" algn="l"/>
              </a:tabLst>
            </a:pPr>
            <a:r>
              <a:rPr lang="es-AR" sz="1100" b="1" spc="-45" dirty="0" smtClean="0">
                <a:latin typeface="Trebuchet MS" pitchFamily="34" charset="0"/>
                <a:cs typeface="Arial MT"/>
              </a:rPr>
              <a:t>14.4.3   Distribución de flujo luminoso</a:t>
            </a:r>
          </a:p>
          <a:p>
            <a:pPr marL="19685" algn="just">
              <a:lnSpc>
                <a:spcPct val="100000"/>
              </a:lnSpc>
              <a:spcBef>
                <a:spcPts val="175"/>
              </a:spcBef>
              <a:tabLst>
                <a:tab pos="0" algn="l"/>
              </a:tabLst>
            </a:pPr>
            <a:endParaRPr lang="es-AR" sz="1100" spc="-45" dirty="0" smtClean="0">
              <a:latin typeface="Trebuchet MS" pitchFamily="34" charset="0"/>
              <a:cs typeface="Arial MT"/>
            </a:endParaRPr>
          </a:p>
          <a:p>
            <a:pPr marL="19685" algn="just">
              <a:lnSpc>
                <a:spcPct val="100000"/>
              </a:lnSpc>
              <a:spcBef>
                <a:spcPts val="175"/>
              </a:spcBef>
              <a:tabLst>
                <a:tab pos="0" algn="l"/>
              </a:tabLst>
            </a:pPr>
            <a:r>
              <a:rPr lang="es-AR" sz="1100" spc="-45" dirty="0" smtClean="0">
                <a:latin typeface="Trebuchet MS" pitchFamily="34" charset="0"/>
                <a:cs typeface="Arial MT"/>
              </a:rPr>
              <a:t>Para la evaluación de la efectividad del sistema de iluminación en la habitación, se evalúa la distribución del flujo luminoso. El flujo luminoso de las lámparas consiste en los flujos luminosos parciales en los </a:t>
            </a:r>
            <a:r>
              <a:rPr lang="es-AR" sz="1100" spc="-45" dirty="0" err="1" smtClean="0">
                <a:latin typeface="Trebuchet MS" pitchFamily="34" charset="0"/>
                <a:cs typeface="Arial MT"/>
              </a:rPr>
              <a:t>semiespacios</a:t>
            </a:r>
            <a:r>
              <a:rPr lang="es-AR" sz="1100" spc="-45" dirty="0" smtClean="0">
                <a:latin typeface="Trebuchet MS" pitchFamily="34" charset="0"/>
                <a:cs typeface="Arial MT"/>
              </a:rPr>
              <a:t> inferior y superior. Las luminarias se identifican mediante una letra característica de la A </a:t>
            </a:r>
            <a:r>
              <a:rPr lang="es-AR" sz="1100" spc="-45" dirty="0" err="1" smtClean="0">
                <a:latin typeface="Trebuchet MS" pitchFamily="34" charset="0"/>
                <a:cs typeface="Arial MT"/>
              </a:rPr>
              <a:t>a</a:t>
            </a:r>
            <a:r>
              <a:rPr lang="es-AR" sz="1100" spc="-45" dirty="0" smtClean="0">
                <a:latin typeface="Trebuchet MS" pitchFamily="34" charset="0"/>
                <a:cs typeface="Arial MT"/>
              </a:rPr>
              <a:t> la E y dos números característicos, según su distribución relativa del flujo luminoso. Para una mayor clasificación, en la habitación estándar se ha definido S, a la que se refieren los siguientes parámetros de la luminaria.</a:t>
            </a:r>
          </a:p>
          <a:p>
            <a:pPr marL="19685" algn="just">
              <a:lnSpc>
                <a:spcPct val="100000"/>
              </a:lnSpc>
              <a:spcBef>
                <a:spcPts val="175"/>
              </a:spcBef>
              <a:tabLst>
                <a:tab pos="0" algn="l"/>
              </a:tabLst>
            </a:pPr>
            <a:r>
              <a:rPr lang="es-AR" sz="1100" spc="-45" dirty="0" smtClean="0">
                <a:latin typeface="Trebuchet MS" pitchFamily="34" charset="0"/>
                <a:cs typeface="Arial MT"/>
              </a:rPr>
              <a:t>A50       Identificación de la luminaria</a:t>
            </a:r>
          </a:p>
          <a:p>
            <a:pPr marL="19685" algn="just">
              <a:lnSpc>
                <a:spcPct val="100000"/>
              </a:lnSpc>
              <a:spcBef>
                <a:spcPts val="175"/>
              </a:spcBef>
              <a:tabLst>
                <a:tab pos="0" algn="l"/>
              </a:tabLst>
            </a:pPr>
            <a:r>
              <a:rPr lang="es-AR" sz="1100" spc="-45" dirty="0" err="1" smtClean="0">
                <a:latin typeface="Trebuchet MS" pitchFamily="34" charset="0"/>
                <a:cs typeface="Arial MT"/>
              </a:rPr>
              <a:t>φu</a:t>
            </a:r>
            <a:r>
              <a:rPr lang="es-AR" sz="1100" spc="-45" dirty="0" smtClean="0">
                <a:latin typeface="Trebuchet MS" pitchFamily="34" charset="0"/>
                <a:cs typeface="Arial MT"/>
              </a:rPr>
              <a:t> = 1   Fracción de flujo de luminancia del medio espacio inferior</a:t>
            </a:r>
          </a:p>
          <a:p>
            <a:pPr marL="19685" algn="just">
              <a:lnSpc>
                <a:spcPct val="100000"/>
              </a:lnSpc>
              <a:spcBef>
                <a:spcPts val="175"/>
              </a:spcBef>
              <a:tabLst>
                <a:tab pos="0" algn="l"/>
              </a:tabLst>
            </a:pPr>
            <a:r>
              <a:rPr lang="es-AR" sz="1100" spc="-45" dirty="0" err="1" smtClean="0">
                <a:latin typeface="Trebuchet MS" pitchFamily="34" charset="0"/>
                <a:cs typeface="Arial MT"/>
              </a:rPr>
              <a:t>φsu</a:t>
            </a:r>
            <a:r>
              <a:rPr lang="es-AR" sz="1100" spc="-45" dirty="0" smtClean="0">
                <a:latin typeface="Trebuchet MS" pitchFamily="34" charset="0"/>
                <a:cs typeface="Arial MT"/>
              </a:rPr>
              <a:t> = 0,63 Fracción de flujo de luminancia efectiva en sala estándar</a:t>
            </a:r>
          </a:p>
          <a:p>
            <a:pPr marL="19685" algn="just">
              <a:lnSpc>
                <a:spcPct val="100000"/>
              </a:lnSpc>
              <a:spcBef>
                <a:spcPts val="175"/>
              </a:spcBef>
              <a:tabLst>
                <a:tab pos="0" algn="l"/>
              </a:tabLst>
            </a:pPr>
            <a:r>
              <a:rPr lang="es-AR" sz="1100" spc="-45" dirty="0" err="1" smtClean="0">
                <a:latin typeface="Trebuchet MS" pitchFamily="34" charset="0"/>
                <a:cs typeface="Arial MT"/>
              </a:rPr>
              <a:t>φso</a:t>
            </a:r>
            <a:r>
              <a:rPr lang="es-AR" sz="1100" spc="-45" dirty="0" smtClean="0">
                <a:latin typeface="Trebuchet MS" pitchFamily="34" charset="0"/>
                <a:cs typeface="Arial MT"/>
              </a:rPr>
              <a:t> = 0,01 Fracción de corriente de luz de techo en habitación estándar</a:t>
            </a:r>
            <a:endParaRPr lang="es-AR" sz="1100" dirty="0">
              <a:latin typeface="Trebuchet MS" pitchFamily="34" charset="0"/>
              <a:cs typeface="Arial MT"/>
            </a:endParaRPr>
          </a:p>
        </p:txBody>
      </p:sp>
      <p:pic>
        <p:nvPicPr>
          <p:cNvPr id="1027" name="Picture 3"/>
          <p:cNvPicPr>
            <a:picLocks noChangeAspect="1" noChangeArrowheads="1"/>
          </p:cNvPicPr>
          <p:nvPr/>
        </p:nvPicPr>
        <p:blipFill>
          <a:blip r:embed="rId3"/>
          <a:srcRect/>
          <a:stretch>
            <a:fillRect/>
          </a:stretch>
        </p:blipFill>
        <p:spPr bwMode="auto">
          <a:xfrm>
            <a:off x="5357818" y="142856"/>
            <a:ext cx="2571768" cy="2714644"/>
          </a:xfrm>
          <a:prstGeom prst="rect">
            <a:avLst/>
          </a:prstGeom>
          <a:noFill/>
          <a:ln w="9525">
            <a:noFill/>
            <a:miter lim="800000"/>
            <a:headEnd/>
            <a:tailEnd/>
          </a:ln>
          <a:effectLst/>
        </p:spPr>
      </p:pic>
    </p:spTree>
    <p:extLst>
      <p:ext uri="{BB962C8B-B14F-4D97-AF65-F5344CB8AC3E}">
        <p14:creationId xmlns:p14="http://schemas.microsoft.com/office/powerpoint/2010/main" val="3536085098"/>
      </p:ext>
    </p:extLst>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1214414" y="1142988"/>
            <a:ext cx="635527" cy="153888"/>
          </a:xfrm>
          <a:prstGeom prst="rect">
            <a:avLst/>
          </a:prstGeom>
        </p:spPr>
        <p:txBody>
          <a:bodyPr vert="horz" wrap="square" lIns="0" tIns="15240" rIns="0" bIns="0" rtlCol="0">
            <a:spAutoFit/>
          </a:bodyPr>
          <a:lstStyle/>
          <a:p>
            <a:pPr marL="38100">
              <a:lnSpc>
                <a:spcPct val="100000"/>
              </a:lnSpc>
              <a:spcBef>
                <a:spcPts val="120"/>
              </a:spcBef>
            </a:pPr>
            <a:endParaRPr sz="900">
              <a:latin typeface="Arial MT"/>
              <a:cs typeface="Arial MT"/>
            </a:endParaRPr>
          </a:p>
        </p:txBody>
      </p:sp>
      <p:sp>
        <p:nvSpPr>
          <p:cNvPr id="8" name="object 8"/>
          <p:cNvSpPr txBox="1"/>
          <p:nvPr/>
        </p:nvSpPr>
        <p:spPr>
          <a:xfrm>
            <a:off x="2105168" y="898786"/>
            <a:ext cx="3434691" cy="165430"/>
          </a:xfrm>
          <a:prstGeom prst="rect">
            <a:avLst/>
          </a:prstGeom>
        </p:spPr>
        <p:txBody>
          <a:bodyPr vert="horz" wrap="square" lIns="0" tIns="26670" rIns="0" bIns="0" rtlCol="0">
            <a:spAutoFit/>
          </a:bodyPr>
          <a:lstStyle/>
          <a:p>
            <a:pPr marL="12700">
              <a:lnSpc>
                <a:spcPct val="100000"/>
              </a:lnSpc>
              <a:spcBef>
                <a:spcPts val="210"/>
              </a:spcBef>
            </a:pPr>
            <a:r>
              <a:rPr lang="es-ES" sz="900" spc="10" dirty="0" smtClean="0">
                <a:latin typeface="Arial MT"/>
                <a:cs typeface="Arial MT"/>
              </a:rPr>
              <a:t> </a:t>
            </a:r>
            <a:endParaRPr sz="900">
              <a:latin typeface="Arial MT"/>
              <a:cs typeface="Arial MT"/>
            </a:endParaRPr>
          </a:p>
        </p:txBody>
      </p:sp>
      <p:sp>
        <p:nvSpPr>
          <p:cNvPr id="9" name="object 9"/>
          <p:cNvSpPr txBox="1"/>
          <p:nvPr/>
        </p:nvSpPr>
        <p:spPr>
          <a:xfrm>
            <a:off x="214282" y="214294"/>
            <a:ext cx="8643998" cy="5613075"/>
          </a:xfrm>
          <a:prstGeom prst="rect">
            <a:avLst/>
          </a:prstGeom>
        </p:spPr>
        <p:txBody>
          <a:bodyPr vert="horz" wrap="square" lIns="0" tIns="26670" rIns="0" bIns="0" rtlCol="0">
            <a:spAutoFit/>
          </a:bodyPr>
          <a:lstStyle/>
          <a:p>
            <a:pPr marL="76200" algn="just">
              <a:lnSpc>
                <a:spcPct val="100000"/>
              </a:lnSpc>
            </a:pPr>
            <a:r>
              <a:rPr lang="es-AR" sz="1100" b="1" spc="-45" dirty="0" smtClean="0">
                <a:latin typeface="Trebuchet MS" pitchFamily="34" charset="0"/>
                <a:cs typeface="Arial MT"/>
              </a:rPr>
              <a:t>14.4.4 Eficiencias</a:t>
            </a:r>
          </a:p>
          <a:p>
            <a:pPr marL="76200" algn="just">
              <a:lnSpc>
                <a:spcPct val="100000"/>
              </a:lnSpc>
            </a:pPr>
            <a:endParaRPr lang="es-AR" sz="1100" spc="-45" dirty="0" smtClean="0">
              <a:latin typeface="Trebuchet MS" pitchFamily="34" charset="0"/>
              <a:cs typeface="Arial MT"/>
            </a:endParaRPr>
          </a:p>
          <a:p>
            <a:pPr marL="76200" algn="just">
              <a:lnSpc>
                <a:spcPct val="100000"/>
              </a:lnSpc>
            </a:pPr>
            <a:r>
              <a:rPr lang="es-AR" sz="1100" spc="-45" dirty="0" smtClean="0">
                <a:latin typeface="Trebuchet MS" pitchFamily="34" charset="0"/>
                <a:cs typeface="Arial MT"/>
              </a:rPr>
              <a:t>Para la planificación de sistemas de iluminación según el método de eficiencia, el factor de utilización 5B es decisivo. Depende de las propiedades técnicas de los artefactos de iluminación, así como de las dimensiones de la habitación, expresadas por el índice de habitación k, y los factores de reflexión del techo, las paredes y el piso (Tabla 14.3).</a:t>
            </a:r>
          </a:p>
          <a:p>
            <a:pPr marL="76200" algn="just">
              <a:lnSpc>
                <a:spcPct val="100000"/>
              </a:lnSpc>
            </a:pPr>
            <a:endParaRPr lang="es-AR" sz="1100" spc="-45" dirty="0" smtClean="0">
              <a:latin typeface="Trebuchet MS" pitchFamily="34" charset="0"/>
              <a:cs typeface="Arial MT"/>
            </a:endParaRPr>
          </a:p>
          <a:p>
            <a:pPr marL="76200" algn="just">
              <a:lnSpc>
                <a:spcPct val="100000"/>
              </a:lnSpc>
            </a:pPr>
            <a:r>
              <a:rPr lang="es-AR" sz="1100" b="1" spc="-45" dirty="0" smtClean="0">
                <a:latin typeface="Trebuchet MS" pitchFamily="34" charset="0"/>
                <a:cs typeface="Arial MT"/>
              </a:rPr>
              <a:t>Tabla 14.3: Factores de utilización </a:t>
            </a:r>
            <a:r>
              <a:rPr lang="es-AR" sz="1100" b="1" spc="-45" dirty="0" err="1" smtClean="0">
                <a:latin typeface="Trebuchet MS" pitchFamily="34" charset="0"/>
                <a:cs typeface="Arial MT"/>
              </a:rPr>
              <a:t>ηB</a:t>
            </a:r>
            <a:r>
              <a:rPr lang="es-AR" sz="1100" b="1" spc="-45" dirty="0" smtClean="0">
                <a:latin typeface="Trebuchet MS" pitchFamily="34" charset="0"/>
                <a:cs typeface="Arial MT"/>
              </a:rPr>
              <a:t> en % [64]</a:t>
            </a:r>
          </a:p>
          <a:p>
            <a:pPr marL="76200" algn="just">
              <a:lnSpc>
                <a:spcPct val="100000"/>
              </a:lnSpc>
            </a:pPr>
            <a:endParaRPr lang="es-AR"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endParaRPr lang="es-ES" sz="1100" spc="-45" dirty="0" smtClean="0">
              <a:latin typeface="Trebuchet MS" pitchFamily="34" charset="0"/>
              <a:cs typeface="Arial MT"/>
            </a:endParaRPr>
          </a:p>
          <a:p>
            <a:pPr marL="76200" algn="just">
              <a:lnSpc>
                <a:spcPct val="100000"/>
              </a:lnSpc>
            </a:pPr>
            <a:r>
              <a:rPr lang="es-AR" sz="1100" b="1" spc="-45" dirty="0" smtClean="0">
                <a:latin typeface="Trebuchet MS" pitchFamily="34" charset="0"/>
                <a:cs typeface="Arial MT"/>
              </a:rPr>
              <a:t>14.4.5 Espacio entre luminarias</a:t>
            </a:r>
          </a:p>
          <a:p>
            <a:pPr marL="76200" algn="just">
              <a:lnSpc>
                <a:spcPct val="100000"/>
              </a:lnSpc>
            </a:pPr>
            <a:endParaRPr lang="es-AR" sz="1100" spc="-45" dirty="0" smtClean="0">
              <a:latin typeface="Trebuchet MS" pitchFamily="34" charset="0"/>
              <a:cs typeface="Arial MT"/>
            </a:endParaRPr>
          </a:p>
          <a:p>
            <a:pPr marL="76200" algn="just">
              <a:lnSpc>
                <a:spcPct val="100000"/>
              </a:lnSpc>
            </a:pPr>
            <a:r>
              <a:rPr lang="es-AR" sz="1100" spc="-45" dirty="0" smtClean="0">
                <a:latin typeface="Trebuchet MS" pitchFamily="34" charset="0"/>
                <a:cs typeface="Arial MT"/>
              </a:rPr>
              <a:t>La uniformidad de la iluminancia depende de la distribución de la intensidad luminosa de las luminarias, su espaciamiento (distancia transversal x y distancia longitudinal y, medidas entre los centros de las luminarias) y la altura de la habitación H (figura 14.2). El diagrama da la uniformidad de iluminancia </a:t>
            </a:r>
            <a:r>
              <a:rPr lang="es-AR" sz="1100" spc="-45" dirty="0" err="1" smtClean="0">
                <a:latin typeface="Trebuchet MS" pitchFamily="34" charset="0"/>
                <a:cs typeface="Arial MT"/>
              </a:rPr>
              <a:t>Emin</a:t>
            </a:r>
            <a:r>
              <a:rPr lang="es-AR" sz="1100" spc="-45" dirty="0" smtClean="0">
                <a:latin typeface="Trebuchet MS" pitchFamily="34" charset="0"/>
                <a:cs typeface="Arial MT"/>
              </a:rPr>
              <a:t>/E en función del espaciamiento entre luminarias x a dos veces la altura H de la habitación. Lo recomendado es 0.67m es decir 1:1,5.</a:t>
            </a:r>
          </a:p>
          <a:p>
            <a:pPr algn="just">
              <a:lnSpc>
                <a:spcPct val="100000"/>
              </a:lnSpc>
            </a:pPr>
            <a:endParaRPr lang="es-AR" sz="1100" spc="-45" dirty="0" smtClean="0">
              <a:latin typeface="Trebuchet MS" pitchFamily="34" charset="0"/>
              <a:cs typeface="Arial MT"/>
            </a:endParaRPr>
          </a:p>
        </p:txBody>
      </p:sp>
      <p:pic>
        <p:nvPicPr>
          <p:cNvPr id="2050" name="Picture 2"/>
          <p:cNvPicPr>
            <a:picLocks noChangeAspect="1" noChangeArrowheads="1"/>
          </p:cNvPicPr>
          <p:nvPr/>
        </p:nvPicPr>
        <p:blipFill>
          <a:blip r:embed="rId2"/>
          <a:srcRect/>
          <a:stretch>
            <a:fillRect/>
          </a:stretch>
        </p:blipFill>
        <p:spPr bwMode="auto">
          <a:xfrm>
            <a:off x="285720" y="1500179"/>
            <a:ext cx="4357718" cy="2857520"/>
          </a:xfrm>
          <a:prstGeom prst="rect">
            <a:avLst/>
          </a:prstGeom>
          <a:noFill/>
          <a:ln w="9525">
            <a:noFill/>
            <a:miter lim="800000"/>
            <a:headEnd/>
            <a:tailEnd/>
          </a:ln>
          <a:effectLst/>
        </p:spPr>
      </p:pic>
      <p:sp>
        <p:nvSpPr>
          <p:cNvPr id="18" name="17 Rectángulo"/>
          <p:cNvSpPr/>
          <p:nvPr/>
        </p:nvSpPr>
        <p:spPr>
          <a:xfrm>
            <a:off x="4714876" y="354906"/>
            <a:ext cx="4214842" cy="4832092"/>
          </a:xfrm>
          <a:prstGeom prst="rect">
            <a:avLst/>
          </a:prstGeom>
        </p:spPr>
        <p:txBody>
          <a:bodyPr wrap="square">
            <a:spAutoFit/>
          </a:bodyPr>
          <a:lstStyle/>
          <a:p>
            <a:pPr algn="just">
              <a:lnSpc>
                <a:spcPct val="100000"/>
              </a:lnSpc>
            </a:pPr>
            <a:endParaRPr lang="es-AR" sz="1100" spc="-45" dirty="0" smtClean="0">
              <a:latin typeface="Trebuchet MS" pitchFamily="34" charset="0"/>
              <a:cs typeface="Arial MT"/>
            </a:endParaRPr>
          </a:p>
          <a:p>
            <a:pPr algn="just">
              <a:lnSpc>
                <a:spcPct val="100000"/>
              </a:lnSpc>
            </a:pPr>
            <a:endParaRPr lang="es-AR" sz="1100" spc="-45" dirty="0" smtClean="0">
              <a:latin typeface="Trebuchet MS" pitchFamily="34" charset="0"/>
              <a:cs typeface="Arial MT"/>
            </a:endParaRPr>
          </a:p>
          <a:p>
            <a:pPr algn="just">
              <a:lnSpc>
                <a:spcPct val="100000"/>
              </a:lnSpc>
            </a:pPr>
            <a:endParaRPr lang="es-AR" sz="1100" spc="-45" dirty="0" smtClean="0">
              <a:latin typeface="Trebuchet MS" pitchFamily="34" charset="0"/>
              <a:cs typeface="Arial MT"/>
            </a:endParaRPr>
          </a:p>
          <a:p>
            <a:pPr algn="just">
              <a:lnSpc>
                <a:spcPct val="100000"/>
              </a:lnSpc>
            </a:pPr>
            <a:endParaRPr lang="es-AR" sz="1100" spc="-45" dirty="0" smtClean="0">
              <a:latin typeface="Trebuchet MS" pitchFamily="34" charset="0"/>
              <a:cs typeface="Arial MT"/>
            </a:endParaRPr>
          </a:p>
          <a:p>
            <a:pPr algn="just">
              <a:lnSpc>
                <a:spcPct val="100000"/>
              </a:lnSpc>
            </a:pPr>
            <a:endParaRPr lang="es-AR" sz="1100" spc="-45" dirty="0" smtClean="0">
              <a:latin typeface="Trebuchet MS" pitchFamily="34" charset="0"/>
              <a:cs typeface="Arial MT"/>
            </a:endParaRPr>
          </a:p>
          <a:p>
            <a:pPr algn="just">
              <a:lnSpc>
                <a:spcPct val="100000"/>
              </a:lnSpc>
            </a:pPr>
            <a:endParaRPr lang="es-AR" sz="1100" spc="-45" dirty="0" smtClean="0">
              <a:latin typeface="Trebuchet MS" pitchFamily="34" charset="0"/>
              <a:cs typeface="Arial MT"/>
            </a:endParaRPr>
          </a:p>
          <a:p>
            <a:pPr algn="just">
              <a:lnSpc>
                <a:spcPct val="100000"/>
              </a:lnSpc>
            </a:pPr>
            <a:endParaRPr lang="es-AR" sz="1100" spc="-45" dirty="0" smtClean="0">
              <a:latin typeface="Trebuchet MS" pitchFamily="34" charset="0"/>
              <a:cs typeface="Arial MT"/>
            </a:endParaRPr>
          </a:p>
          <a:p>
            <a:pPr algn="just">
              <a:lnSpc>
                <a:spcPct val="100000"/>
              </a:lnSpc>
            </a:pPr>
            <a:endParaRPr lang="es-AR" sz="1100" spc="-45" dirty="0" smtClean="0">
              <a:latin typeface="Trebuchet MS" pitchFamily="34" charset="0"/>
              <a:cs typeface="Arial MT"/>
            </a:endParaRPr>
          </a:p>
          <a:p>
            <a:pPr algn="just">
              <a:lnSpc>
                <a:spcPct val="100000"/>
              </a:lnSpc>
            </a:pPr>
            <a:endParaRPr lang="es-ES" sz="1100" spc="-45" dirty="0" smtClean="0">
              <a:latin typeface="Trebuchet MS" pitchFamily="34" charset="0"/>
              <a:cs typeface="Arial MT"/>
            </a:endParaRPr>
          </a:p>
          <a:p>
            <a:pPr algn="just">
              <a:lnSpc>
                <a:spcPct val="100000"/>
              </a:lnSpc>
            </a:pPr>
            <a:endParaRPr lang="es-ES" sz="1100" spc="-45" dirty="0" smtClean="0">
              <a:latin typeface="Trebuchet MS" pitchFamily="34" charset="0"/>
              <a:cs typeface="Arial MT"/>
            </a:endParaRPr>
          </a:p>
          <a:p>
            <a:pPr algn="just">
              <a:lnSpc>
                <a:spcPct val="100000"/>
              </a:lnSpc>
            </a:pPr>
            <a:endParaRPr lang="es-AR" sz="1100" spc="-45" dirty="0" smtClean="0">
              <a:latin typeface="Trebuchet MS" pitchFamily="34" charset="0"/>
              <a:cs typeface="Arial MT"/>
            </a:endParaRPr>
          </a:p>
          <a:p>
            <a:pPr algn="just">
              <a:lnSpc>
                <a:spcPct val="100000"/>
              </a:lnSpc>
            </a:pPr>
            <a:endParaRPr lang="es-AR" sz="1100" b="1" spc="-45" dirty="0" smtClean="0">
              <a:latin typeface="Trebuchet MS" pitchFamily="34" charset="0"/>
              <a:cs typeface="Arial MT"/>
            </a:endParaRPr>
          </a:p>
          <a:p>
            <a:pPr algn="just">
              <a:lnSpc>
                <a:spcPct val="100000"/>
              </a:lnSpc>
            </a:pPr>
            <a:endParaRPr lang="es-AR" sz="1100" b="1" spc="-45" dirty="0" smtClean="0">
              <a:latin typeface="Trebuchet MS" pitchFamily="34" charset="0"/>
              <a:cs typeface="Arial MT"/>
            </a:endParaRPr>
          </a:p>
          <a:p>
            <a:pPr algn="just">
              <a:lnSpc>
                <a:spcPct val="100000"/>
              </a:lnSpc>
            </a:pPr>
            <a:endParaRPr lang="es-AR" sz="1100" b="1" spc="-45" dirty="0" smtClean="0">
              <a:latin typeface="Trebuchet MS" pitchFamily="34" charset="0"/>
              <a:cs typeface="Arial MT"/>
            </a:endParaRPr>
          </a:p>
          <a:p>
            <a:pPr algn="just">
              <a:lnSpc>
                <a:spcPct val="100000"/>
              </a:lnSpc>
            </a:pPr>
            <a:endParaRPr lang="es-AR" sz="1100" b="1" spc="-45" dirty="0" smtClean="0">
              <a:latin typeface="Trebuchet MS" pitchFamily="34" charset="0"/>
              <a:cs typeface="Arial MT"/>
            </a:endParaRPr>
          </a:p>
          <a:p>
            <a:pPr algn="just">
              <a:lnSpc>
                <a:spcPct val="100000"/>
              </a:lnSpc>
            </a:pPr>
            <a:endParaRPr lang="es-AR" sz="1100" b="1" spc="-45" dirty="0" smtClean="0">
              <a:latin typeface="Trebuchet MS" pitchFamily="34" charset="0"/>
              <a:cs typeface="Arial MT"/>
            </a:endParaRPr>
          </a:p>
          <a:p>
            <a:pPr algn="just">
              <a:lnSpc>
                <a:spcPct val="100000"/>
              </a:lnSpc>
            </a:pPr>
            <a:endParaRPr lang="es-AR" sz="1100" b="1" spc="-45" dirty="0" smtClean="0">
              <a:latin typeface="Trebuchet MS" pitchFamily="34" charset="0"/>
              <a:cs typeface="Arial MT"/>
            </a:endParaRPr>
          </a:p>
          <a:p>
            <a:pPr algn="just">
              <a:lnSpc>
                <a:spcPct val="100000"/>
              </a:lnSpc>
            </a:pPr>
            <a:endParaRPr lang="es-AR" sz="1100" b="1" spc="-45" dirty="0" smtClean="0">
              <a:latin typeface="Trebuchet MS" pitchFamily="34" charset="0"/>
              <a:cs typeface="Arial MT"/>
            </a:endParaRPr>
          </a:p>
          <a:p>
            <a:pPr algn="just">
              <a:lnSpc>
                <a:spcPct val="100000"/>
              </a:lnSpc>
            </a:pPr>
            <a:endParaRPr lang="es-AR" sz="1100" b="1" spc="-45" dirty="0" smtClean="0">
              <a:latin typeface="Trebuchet MS" pitchFamily="34" charset="0"/>
              <a:cs typeface="Arial MT"/>
            </a:endParaRPr>
          </a:p>
          <a:p>
            <a:pPr algn="just">
              <a:lnSpc>
                <a:spcPct val="100000"/>
              </a:lnSpc>
            </a:pPr>
            <a:endParaRPr lang="es-ES" sz="1100" b="1" spc="-45" dirty="0" smtClean="0">
              <a:latin typeface="Trebuchet MS" pitchFamily="34" charset="0"/>
              <a:cs typeface="Arial MT"/>
            </a:endParaRPr>
          </a:p>
          <a:p>
            <a:pPr algn="just">
              <a:lnSpc>
                <a:spcPct val="100000"/>
              </a:lnSpc>
            </a:pPr>
            <a:endParaRPr lang="es-ES" sz="1100" b="1" spc="-45" dirty="0" smtClean="0">
              <a:latin typeface="Trebuchet MS" pitchFamily="34" charset="0"/>
              <a:cs typeface="Arial MT"/>
            </a:endParaRPr>
          </a:p>
          <a:p>
            <a:pPr algn="just">
              <a:lnSpc>
                <a:spcPct val="100000"/>
              </a:lnSpc>
            </a:pPr>
            <a:endParaRPr lang="es-ES" sz="1100" b="1" spc="-45" dirty="0" smtClean="0">
              <a:latin typeface="Trebuchet MS" pitchFamily="34" charset="0"/>
              <a:cs typeface="Arial MT"/>
            </a:endParaRPr>
          </a:p>
          <a:p>
            <a:pPr algn="just">
              <a:lnSpc>
                <a:spcPct val="100000"/>
              </a:lnSpc>
            </a:pPr>
            <a:endParaRPr lang="es-ES" sz="1100" b="1" spc="-45" dirty="0" smtClean="0">
              <a:latin typeface="Trebuchet MS" pitchFamily="34" charset="0"/>
              <a:cs typeface="Arial MT"/>
            </a:endParaRPr>
          </a:p>
          <a:p>
            <a:pPr algn="just">
              <a:lnSpc>
                <a:spcPct val="100000"/>
              </a:lnSpc>
            </a:pPr>
            <a:endParaRPr lang="es-ES" sz="1100" b="1" spc="-45" dirty="0" smtClean="0">
              <a:latin typeface="Trebuchet MS" pitchFamily="34" charset="0"/>
              <a:cs typeface="Arial MT"/>
            </a:endParaRPr>
          </a:p>
          <a:p>
            <a:pPr algn="ctr">
              <a:lnSpc>
                <a:spcPct val="100000"/>
              </a:lnSpc>
            </a:pPr>
            <a:r>
              <a:rPr lang="es-ES" sz="1100" b="1" spc="-45" dirty="0" smtClean="0">
                <a:latin typeface="Trebuchet MS" pitchFamily="34" charset="0"/>
                <a:cs typeface="Arial MT"/>
              </a:rPr>
              <a:t>Figura 14.2  Espaciamiento entre luminarias</a:t>
            </a:r>
            <a:endParaRPr lang="es-AR" sz="1100" b="1" spc="-45" dirty="0" smtClean="0">
              <a:latin typeface="Trebuchet MS" pitchFamily="34" charset="0"/>
              <a:cs typeface="Arial MT"/>
            </a:endParaRPr>
          </a:p>
          <a:p>
            <a:pPr algn="just">
              <a:lnSpc>
                <a:spcPct val="100000"/>
              </a:lnSpc>
            </a:pPr>
            <a:endParaRPr lang="es-ES" sz="1100" b="1" spc="-45" dirty="0" smtClean="0">
              <a:latin typeface="Trebuchet MS" pitchFamily="34" charset="0"/>
              <a:cs typeface="Arial MT"/>
            </a:endParaRPr>
          </a:p>
          <a:p>
            <a:pPr algn="just">
              <a:lnSpc>
                <a:spcPct val="100000"/>
              </a:lnSpc>
            </a:pPr>
            <a:endParaRPr lang="es-AR" sz="1100" b="1" spc="-45" dirty="0" smtClean="0">
              <a:latin typeface="Trebuchet MS" pitchFamily="34" charset="0"/>
              <a:cs typeface="Arial MT"/>
            </a:endParaRPr>
          </a:p>
          <a:p>
            <a:pPr algn="just">
              <a:lnSpc>
                <a:spcPct val="100000"/>
              </a:lnSpc>
              <a:spcBef>
                <a:spcPts val="45"/>
              </a:spcBef>
            </a:pPr>
            <a:endParaRPr lang="es-AR" sz="1100" dirty="0">
              <a:latin typeface="Arial MT"/>
              <a:cs typeface="Arial MT"/>
            </a:endParaRPr>
          </a:p>
        </p:txBody>
      </p:sp>
      <p:pic>
        <p:nvPicPr>
          <p:cNvPr id="2052" name="Picture 4"/>
          <p:cNvPicPr>
            <a:picLocks noChangeAspect="1" noChangeArrowheads="1"/>
          </p:cNvPicPr>
          <p:nvPr/>
        </p:nvPicPr>
        <p:blipFill>
          <a:blip r:embed="rId3"/>
          <a:srcRect b="4444"/>
          <a:stretch>
            <a:fillRect/>
          </a:stretch>
        </p:blipFill>
        <p:spPr bwMode="auto">
          <a:xfrm>
            <a:off x="4786314" y="1000112"/>
            <a:ext cx="4143404" cy="342902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 name="object 70"/>
          <p:cNvSpPr txBox="1"/>
          <p:nvPr/>
        </p:nvSpPr>
        <p:spPr>
          <a:xfrm>
            <a:off x="214282" y="285732"/>
            <a:ext cx="8715436" cy="1197123"/>
          </a:xfrm>
          <a:prstGeom prst="rect">
            <a:avLst/>
          </a:prstGeom>
        </p:spPr>
        <p:txBody>
          <a:bodyPr vert="horz" wrap="square" lIns="0" tIns="12065" rIns="0" bIns="0" rtlCol="0">
            <a:spAutoFit/>
          </a:bodyPr>
          <a:lstStyle/>
          <a:p>
            <a:pPr marL="19685" algn="just">
              <a:lnSpc>
                <a:spcPct val="100000"/>
              </a:lnSpc>
            </a:pPr>
            <a:r>
              <a:rPr lang="es-AR" sz="1100" b="1" spc="-45" dirty="0" smtClean="0">
                <a:latin typeface="Trebuchet MS" pitchFamily="34" charset="0"/>
                <a:cs typeface="Arial MT"/>
              </a:rPr>
              <a:t>14.4.6 Número de lámparas fluorescentes en una habitación</a:t>
            </a:r>
          </a:p>
          <a:p>
            <a:pPr marL="19685" algn="just">
              <a:lnSpc>
                <a:spcPct val="100000"/>
              </a:lnSpc>
            </a:pPr>
            <a:endParaRPr lang="es-AR" sz="1100" spc="-45" dirty="0" smtClean="0">
              <a:latin typeface="Trebuchet MS" pitchFamily="34" charset="0"/>
              <a:cs typeface="Arial MT"/>
            </a:endParaRPr>
          </a:p>
          <a:p>
            <a:pPr marL="19685" algn="just">
              <a:lnSpc>
                <a:spcPct val="100000"/>
              </a:lnSpc>
            </a:pPr>
            <a:r>
              <a:rPr lang="es-AR" sz="1100" spc="-45" dirty="0" smtClean="0">
                <a:latin typeface="Trebuchet MS" pitchFamily="34" charset="0"/>
                <a:cs typeface="Arial MT"/>
              </a:rPr>
              <a:t>El número de lámparas requeridas para obtener una cierta iluminancia se puede leer directamente para condiciones especiales de la habitación (Tabla 14.4). El número de lámparas determinado deberá redondearse según los requisitos técnicos y de instalación. La mesa no se aplica a espacios estrechos y alargados, como pasillos.</a:t>
            </a:r>
          </a:p>
          <a:p>
            <a:pPr marL="19685" algn="just">
              <a:lnSpc>
                <a:spcPct val="100000"/>
              </a:lnSpc>
            </a:pPr>
            <a:endParaRPr lang="es-AR" sz="1100" spc="-45" dirty="0" smtClean="0">
              <a:latin typeface="Trebuchet MS" pitchFamily="34" charset="0"/>
              <a:cs typeface="Arial MT"/>
            </a:endParaRPr>
          </a:p>
          <a:p>
            <a:pPr marL="19685" algn="just">
              <a:lnSpc>
                <a:spcPct val="100000"/>
              </a:lnSpc>
            </a:pPr>
            <a:r>
              <a:rPr lang="es-AR" sz="1100" b="1" spc="-45" dirty="0" smtClean="0">
                <a:latin typeface="Trebuchet MS" pitchFamily="34" charset="0"/>
                <a:cs typeface="Arial MT"/>
              </a:rPr>
              <a:t>Tabla 14.4: Número de lámparas en una habitación [64]</a:t>
            </a:r>
            <a:endParaRPr sz="900" b="1">
              <a:latin typeface="Arial MT"/>
              <a:cs typeface="Arial MT"/>
            </a:endParaRPr>
          </a:p>
        </p:txBody>
      </p:sp>
      <p:pic>
        <p:nvPicPr>
          <p:cNvPr id="3074" name="Picture 2"/>
          <p:cNvPicPr>
            <a:picLocks noChangeAspect="1" noChangeArrowheads="1"/>
          </p:cNvPicPr>
          <p:nvPr/>
        </p:nvPicPr>
        <p:blipFill>
          <a:blip r:embed="rId2"/>
          <a:srcRect/>
          <a:stretch>
            <a:fillRect/>
          </a:stretch>
        </p:blipFill>
        <p:spPr bwMode="auto">
          <a:xfrm>
            <a:off x="214283" y="1500179"/>
            <a:ext cx="4286280" cy="2857519"/>
          </a:xfrm>
          <a:prstGeom prst="rect">
            <a:avLst/>
          </a:prstGeom>
          <a:noFill/>
          <a:ln w="9525">
            <a:noFill/>
            <a:miter lim="800000"/>
            <a:headEnd/>
            <a:tailEnd/>
          </a:ln>
          <a:effectLst/>
        </p:spPr>
      </p:pic>
      <p:sp>
        <p:nvSpPr>
          <p:cNvPr id="96" name="95 Rectángulo"/>
          <p:cNvSpPr/>
          <p:nvPr/>
        </p:nvSpPr>
        <p:spPr>
          <a:xfrm>
            <a:off x="214282" y="4429136"/>
            <a:ext cx="8786874" cy="938719"/>
          </a:xfrm>
          <a:prstGeom prst="rect">
            <a:avLst/>
          </a:prstGeom>
        </p:spPr>
        <p:txBody>
          <a:bodyPr wrap="square">
            <a:spAutoFit/>
          </a:bodyPr>
          <a:lstStyle/>
          <a:p>
            <a:pPr algn="just"/>
            <a:r>
              <a:rPr lang="es-AR" sz="1100" b="1" dirty="0" smtClean="0">
                <a:latin typeface="Trebuchet MS" pitchFamily="34" charset="0"/>
              </a:rPr>
              <a:t>14.4.7  Curvas de distribución de iluminancia</a:t>
            </a:r>
          </a:p>
          <a:p>
            <a:pPr algn="just"/>
            <a:endParaRPr lang="es-AR" sz="1100" dirty="0" smtClean="0">
              <a:latin typeface="Trebuchet MS" pitchFamily="34" charset="0"/>
            </a:endParaRPr>
          </a:p>
          <a:p>
            <a:pPr algn="just"/>
            <a:r>
              <a:rPr lang="es-AR" sz="1100" dirty="0" smtClean="0">
                <a:latin typeface="Trebuchet MS" pitchFamily="34" charset="0"/>
              </a:rPr>
              <a:t>Las curvas de distribución de iluminancia dejan claro el comportamiento de la iluminancia horizontal en la línea central del plano de servicio de la habitación, debajo de la luminaria (Figura 14.3).</a:t>
            </a:r>
          </a:p>
          <a:p>
            <a:pPr algn="just"/>
            <a:endParaRPr lang="es-AR" sz="1100" dirty="0" smtClean="0">
              <a:latin typeface="Trebuchet MS" pitchFamily="34" charset="0"/>
            </a:endParaRPr>
          </a:p>
        </p:txBody>
      </p:sp>
      <p:sp>
        <p:nvSpPr>
          <p:cNvPr id="97" name="96 Rectángulo"/>
          <p:cNvSpPr/>
          <p:nvPr/>
        </p:nvSpPr>
        <p:spPr>
          <a:xfrm>
            <a:off x="5572132" y="4286260"/>
            <a:ext cx="2821606" cy="261610"/>
          </a:xfrm>
          <a:prstGeom prst="rect">
            <a:avLst/>
          </a:prstGeom>
        </p:spPr>
        <p:txBody>
          <a:bodyPr wrap="none">
            <a:spAutoFit/>
          </a:bodyPr>
          <a:lstStyle/>
          <a:p>
            <a:pPr algn="ctr"/>
            <a:r>
              <a:rPr lang="es-AR" sz="1100" b="1" dirty="0" smtClean="0">
                <a:latin typeface="Trebuchet MS" pitchFamily="34" charset="0"/>
              </a:rPr>
              <a:t>Figura 14.3: Distribución de iluminancia</a:t>
            </a:r>
            <a:endParaRPr lang="es-AR" sz="1100" b="1" dirty="0">
              <a:latin typeface="Trebuchet MS" pitchFamily="34" charset="0"/>
            </a:endParaRPr>
          </a:p>
        </p:txBody>
      </p:sp>
      <p:pic>
        <p:nvPicPr>
          <p:cNvPr id="3075" name="Picture 3"/>
          <p:cNvPicPr>
            <a:picLocks noChangeAspect="1" noChangeArrowheads="1"/>
          </p:cNvPicPr>
          <p:nvPr/>
        </p:nvPicPr>
        <p:blipFill>
          <a:blip r:embed="rId3"/>
          <a:srcRect/>
          <a:stretch>
            <a:fillRect/>
          </a:stretch>
        </p:blipFill>
        <p:spPr bwMode="auto">
          <a:xfrm>
            <a:off x="4786314" y="1000112"/>
            <a:ext cx="4200507" cy="32861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 name="object 35"/>
          <p:cNvSpPr txBox="1"/>
          <p:nvPr/>
        </p:nvSpPr>
        <p:spPr>
          <a:xfrm>
            <a:off x="214282" y="214294"/>
            <a:ext cx="4214842" cy="5274521"/>
          </a:xfrm>
          <a:prstGeom prst="rect">
            <a:avLst/>
          </a:prstGeom>
        </p:spPr>
        <p:txBody>
          <a:bodyPr vert="horz" wrap="square" lIns="0" tIns="21590" rIns="0" bIns="0" rtlCol="0">
            <a:spAutoFit/>
          </a:bodyPr>
          <a:lstStyle/>
          <a:p>
            <a:pPr marL="19685" algn="just">
              <a:lnSpc>
                <a:spcPct val="100000"/>
              </a:lnSpc>
              <a:spcBef>
                <a:spcPts val="170"/>
              </a:spcBef>
            </a:pPr>
            <a:r>
              <a:rPr lang="es-AR" sz="1100" b="1" spc="-45" dirty="0" smtClean="0">
                <a:latin typeface="Trebuchet MS" pitchFamily="34" charset="0"/>
                <a:cs typeface="Arial MT"/>
              </a:rPr>
              <a:t>14.4.8 Número máximo de lámparas fluorescentes en los interruptores</a:t>
            </a:r>
          </a:p>
          <a:p>
            <a:pPr marL="19685" algn="just">
              <a:lnSpc>
                <a:spcPct val="100000"/>
              </a:lnSpc>
              <a:spcBef>
                <a:spcPts val="170"/>
              </a:spcBef>
            </a:pPr>
            <a:endParaRPr lang="es-AR" sz="1100" spc="-45" dirty="0" smtClean="0">
              <a:latin typeface="Trebuchet MS" pitchFamily="34" charset="0"/>
              <a:cs typeface="Arial MT"/>
            </a:endParaRPr>
          </a:p>
          <a:p>
            <a:pPr marL="19685" algn="just">
              <a:lnSpc>
                <a:spcPct val="100000"/>
              </a:lnSpc>
              <a:spcBef>
                <a:spcPts val="170"/>
              </a:spcBef>
            </a:pPr>
            <a:r>
              <a:rPr lang="es-AR" sz="1100" spc="-45" dirty="0" smtClean="0">
                <a:latin typeface="Trebuchet MS" pitchFamily="34" charset="0"/>
                <a:cs typeface="Arial MT"/>
              </a:rPr>
              <a:t>El número máximo de lámparas fluorescentes en interruptores con contactos de acción positiva, 250 V/ 10 A se puede leer en la Tabla 14.5.</a:t>
            </a:r>
          </a:p>
          <a:p>
            <a:pPr marL="19685" algn="just">
              <a:lnSpc>
                <a:spcPct val="100000"/>
              </a:lnSpc>
              <a:spcBef>
                <a:spcPts val="170"/>
              </a:spcBef>
            </a:pPr>
            <a:endParaRPr lang="es-AR" sz="1100" spc="-45" dirty="0" smtClean="0">
              <a:latin typeface="Trebuchet MS" pitchFamily="34" charset="0"/>
              <a:cs typeface="Arial MT"/>
            </a:endParaRPr>
          </a:p>
          <a:p>
            <a:pPr marL="19685" algn="ctr">
              <a:lnSpc>
                <a:spcPct val="100000"/>
              </a:lnSpc>
              <a:spcBef>
                <a:spcPts val="170"/>
              </a:spcBef>
            </a:pPr>
            <a:r>
              <a:rPr lang="es-AR" sz="1100" b="1" spc="-45" dirty="0" smtClean="0">
                <a:latin typeface="Trebuchet MS" pitchFamily="34" charset="0"/>
                <a:cs typeface="Arial MT"/>
              </a:rPr>
              <a:t>Tabla 14.5: Número máximo de lámparas fluorescentes [64]</a:t>
            </a:r>
          </a:p>
          <a:p>
            <a:pPr marL="19685" algn="just">
              <a:lnSpc>
                <a:spcPct val="100000"/>
              </a:lnSpc>
              <a:spcBef>
                <a:spcPts val="170"/>
              </a:spcBef>
            </a:pPr>
            <a:endParaRPr lang="es-ES" sz="1100" b="1" spc="-45" dirty="0" smtClean="0">
              <a:latin typeface="Trebuchet MS" pitchFamily="34" charset="0"/>
              <a:cs typeface="Arial MT"/>
            </a:endParaRPr>
          </a:p>
          <a:p>
            <a:pPr marL="19685" algn="just">
              <a:lnSpc>
                <a:spcPct val="100000"/>
              </a:lnSpc>
              <a:spcBef>
                <a:spcPts val="170"/>
              </a:spcBef>
            </a:pPr>
            <a:endParaRPr lang="es-ES" sz="1100" b="1" spc="-45" dirty="0" smtClean="0">
              <a:latin typeface="Trebuchet MS" pitchFamily="34" charset="0"/>
              <a:cs typeface="Arial MT"/>
            </a:endParaRPr>
          </a:p>
          <a:p>
            <a:pPr marL="19685" algn="just">
              <a:lnSpc>
                <a:spcPct val="100000"/>
              </a:lnSpc>
              <a:spcBef>
                <a:spcPts val="170"/>
              </a:spcBef>
            </a:pPr>
            <a:endParaRPr lang="es-ES" sz="1100" b="1" spc="-45" dirty="0" smtClean="0">
              <a:latin typeface="Trebuchet MS" pitchFamily="34" charset="0"/>
              <a:cs typeface="Arial MT"/>
            </a:endParaRPr>
          </a:p>
          <a:p>
            <a:pPr marL="19685" algn="just">
              <a:lnSpc>
                <a:spcPct val="100000"/>
              </a:lnSpc>
              <a:spcBef>
                <a:spcPts val="170"/>
              </a:spcBef>
            </a:pPr>
            <a:endParaRPr lang="es-ES" sz="1100" b="1" spc="-45" dirty="0" smtClean="0">
              <a:latin typeface="Trebuchet MS" pitchFamily="34" charset="0"/>
              <a:cs typeface="Arial MT"/>
            </a:endParaRPr>
          </a:p>
          <a:p>
            <a:pPr marL="19685" algn="just">
              <a:lnSpc>
                <a:spcPct val="100000"/>
              </a:lnSpc>
              <a:spcBef>
                <a:spcPts val="170"/>
              </a:spcBef>
            </a:pPr>
            <a:endParaRPr lang="es-ES" sz="1100" b="1" spc="-45" dirty="0" smtClean="0">
              <a:latin typeface="Trebuchet MS" pitchFamily="34" charset="0"/>
              <a:cs typeface="Arial MT"/>
            </a:endParaRPr>
          </a:p>
          <a:p>
            <a:pPr marL="19685" algn="just">
              <a:lnSpc>
                <a:spcPct val="100000"/>
              </a:lnSpc>
              <a:spcBef>
                <a:spcPts val="170"/>
              </a:spcBef>
            </a:pPr>
            <a:endParaRPr lang="es-ES" sz="1100" b="1" spc="-45" dirty="0" smtClean="0">
              <a:latin typeface="Trebuchet MS" pitchFamily="34" charset="0"/>
              <a:cs typeface="Arial MT"/>
            </a:endParaRPr>
          </a:p>
          <a:p>
            <a:pPr marL="19685" algn="just">
              <a:lnSpc>
                <a:spcPct val="100000"/>
              </a:lnSpc>
              <a:spcBef>
                <a:spcPts val="170"/>
              </a:spcBef>
            </a:pPr>
            <a:endParaRPr lang="es-ES" sz="1100" b="1" spc="-45" dirty="0" smtClean="0">
              <a:latin typeface="Trebuchet MS" pitchFamily="34" charset="0"/>
              <a:cs typeface="Arial MT"/>
            </a:endParaRPr>
          </a:p>
          <a:p>
            <a:pPr marL="19685" algn="just">
              <a:lnSpc>
                <a:spcPct val="100000"/>
              </a:lnSpc>
              <a:spcBef>
                <a:spcPts val="170"/>
              </a:spcBef>
            </a:pPr>
            <a:endParaRPr lang="es-ES" sz="1100" b="1" spc="-45" dirty="0" smtClean="0">
              <a:latin typeface="Trebuchet MS" pitchFamily="34" charset="0"/>
              <a:cs typeface="Arial MT"/>
            </a:endParaRPr>
          </a:p>
          <a:p>
            <a:pPr marL="19685" algn="just">
              <a:lnSpc>
                <a:spcPct val="100000"/>
              </a:lnSpc>
              <a:spcBef>
                <a:spcPts val="170"/>
              </a:spcBef>
            </a:pPr>
            <a:endParaRPr lang="es-ES" sz="1100" b="1" spc="-45" dirty="0" smtClean="0">
              <a:latin typeface="Trebuchet MS" pitchFamily="34" charset="0"/>
              <a:cs typeface="Arial MT"/>
            </a:endParaRPr>
          </a:p>
          <a:p>
            <a:pPr marL="19685" algn="just">
              <a:lnSpc>
                <a:spcPct val="100000"/>
              </a:lnSpc>
              <a:spcBef>
                <a:spcPts val="170"/>
              </a:spcBef>
            </a:pPr>
            <a:endParaRPr lang="es-ES" sz="1100" b="1" spc="-45" dirty="0" smtClean="0">
              <a:latin typeface="Trebuchet MS" pitchFamily="34" charset="0"/>
              <a:cs typeface="Arial MT"/>
            </a:endParaRPr>
          </a:p>
          <a:p>
            <a:pPr marL="19685" algn="just">
              <a:lnSpc>
                <a:spcPct val="100000"/>
              </a:lnSpc>
              <a:spcBef>
                <a:spcPts val="170"/>
              </a:spcBef>
            </a:pPr>
            <a:endParaRPr lang="es-ES" sz="1100" b="1" spc="-45" dirty="0" smtClean="0">
              <a:latin typeface="Trebuchet MS" pitchFamily="34" charset="0"/>
              <a:cs typeface="Arial MT"/>
            </a:endParaRPr>
          </a:p>
          <a:p>
            <a:pPr marL="19685" algn="just">
              <a:lnSpc>
                <a:spcPct val="100000"/>
              </a:lnSpc>
              <a:spcBef>
                <a:spcPts val="170"/>
              </a:spcBef>
            </a:pPr>
            <a:endParaRPr lang="es-ES" sz="1100" b="1" spc="-45" dirty="0" smtClean="0">
              <a:latin typeface="Trebuchet MS" pitchFamily="34" charset="0"/>
              <a:cs typeface="Arial MT"/>
            </a:endParaRPr>
          </a:p>
          <a:p>
            <a:pPr marL="19685" algn="just">
              <a:lnSpc>
                <a:spcPct val="100000"/>
              </a:lnSpc>
              <a:spcBef>
                <a:spcPts val="170"/>
              </a:spcBef>
            </a:pPr>
            <a:endParaRPr lang="es-ES" sz="1100" b="1" spc="-45" dirty="0" smtClean="0">
              <a:latin typeface="Trebuchet MS" pitchFamily="34" charset="0"/>
              <a:cs typeface="Arial MT"/>
            </a:endParaRPr>
          </a:p>
          <a:p>
            <a:pPr marL="19685" algn="just">
              <a:lnSpc>
                <a:spcPct val="100000"/>
              </a:lnSpc>
              <a:spcBef>
                <a:spcPts val="170"/>
              </a:spcBef>
            </a:pPr>
            <a:endParaRPr lang="es-ES" sz="1100" b="1" spc="-45" dirty="0" smtClean="0">
              <a:latin typeface="Trebuchet MS" pitchFamily="34" charset="0"/>
              <a:cs typeface="Arial MT"/>
            </a:endParaRPr>
          </a:p>
          <a:p>
            <a:pPr marL="19685" algn="just">
              <a:lnSpc>
                <a:spcPct val="100000"/>
              </a:lnSpc>
              <a:spcBef>
                <a:spcPts val="170"/>
              </a:spcBef>
            </a:pPr>
            <a:endParaRPr lang="es-ES" sz="1100" b="1" spc="-45" dirty="0" smtClean="0">
              <a:latin typeface="Trebuchet MS" pitchFamily="34" charset="0"/>
              <a:cs typeface="Arial MT"/>
            </a:endParaRPr>
          </a:p>
          <a:p>
            <a:pPr indent="9525" algn="just">
              <a:lnSpc>
                <a:spcPct val="100000"/>
              </a:lnSpc>
            </a:pPr>
            <a:r>
              <a:rPr lang="es-AR" sz="1100" b="1" spc="-45" dirty="0" smtClean="0">
                <a:latin typeface="Trebuchet MS" pitchFamily="34" charset="0"/>
                <a:cs typeface="Arial MT"/>
              </a:rPr>
              <a:t>14.4.9 Número máximo de lámparas de descarga por interruptor automático</a:t>
            </a:r>
          </a:p>
          <a:p>
            <a:pPr indent="9525" algn="just">
              <a:lnSpc>
                <a:spcPct val="100000"/>
              </a:lnSpc>
            </a:pPr>
            <a:endParaRPr lang="es-AR" sz="1100" spc="-45" dirty="0" smtClean="0">
              <a:latin typeface="Trebuchet MS" pitchFamily="34" charset="0"/>
              <a:cs typeface="Arial MT"/>
            </a:endParaRPr>
          </a:p>
          <a:p>
            <a:pPr indent="9525" algn="just">
              <a:lnSpc>
                <a:spcPct val="100000"/>
              </a:lnSpc>
            </a:pPr>
            <a:r>
              <a:rPr lang="es-AR" sz="1100" spc="-45" dirty="0" smtClean="0">
                <a:latin typeface="Trebuchet MS" pitchFamily="34" charset="0"/>
                <a:cs typeface="Arial MT"/>
              </a:rPr>
              <a:t>El número máximo de lámparas de descarga en un interruptor automático con característica B o C se puede ver en la Tabla 14.6.</a:t>
            </a:r>
          </a:p>
          <a:p>
            <a:pPr marL="19685" algn="just">
              <a:lnSpc>
                <a:spcPct val="100000"/>
              </a:lnSpc>
              <a:spcBef>
                <a:spcPts val="170"/>
              </a:spcBef>
            </a:pPr>
            <a:endParaRPr sz="1100" b="1">
              <a:latin typeface="Trebuchet MS" pitchFamily="34" charset="0"/>
              <a:cs typeface="Arial MT"/>
            </a:endParaRPr>
          </a:p>
        </p:txBody>
      </p:sp>
      <p:pic>
        <p:nvPicPr>
          <p:cNvPr id="4098" name="Picture 2"/>
          <p:cNvPicPr>
            <a:picLocks noChangeAspect="1" noChangeArrowheads="1"/>
          </p:cNvPicPr>
          <p:nvPr/>
        </p:nvPicPr>
        <p:blipFill>
          <a:blip r:embed="rId2"/>
          <a:srcRect/>
          <a:stretch>
            <a:fillRect/>
          </a:stretch>
        </p:blipFill>
        <p:spPr bwMode="auto">
          <a:xfrm>
            <a:off x="214282" y="1714492"/>
            <a:ext cx="4214842" cy="2428891"/>
          </a:xfrm>
          <a:prstGeom prst="rect">
            <a:avLst/>
          </a:prstGeom>
          <a:noFill/>
          <a:ln w="9525">
            <a:noFill/>
            <a:miter lim="800000"/>
            <a:headEnd/>
            <a:tailEnd/>
          </a:ln>
          <a:effectLst/>
        </p:spPr>
      </p:pic>
      <p:sp>
        <p:nvSpPr>
          <p:cNvPr id="37" name="object 3"/>
          <p:cNvSpPr txBox="1"/>
          <p:nvPr/>
        </p:nvSpPr>
        <p:spPr>
          <a:xfrm>
            <a:off x="4786314" y="214294"/>
            <a:ext cx="4071966" cy="350737"/>
          </a:xfrm>
          <a:prstGeom prst="rect">
            <a:avLst/>
          </a:prstGeom>
        </p:spPr>
        <p:txBody>
          <a:bodyPr vert="horz" wrap="square" lIns="0" tIns="12065" rIns="0" bIns="0" rtlCol="0">
            <a:spAutoFit/>
          </a:bodyPr>
          <a:lstStyle/>
          <a:p>
            <a:pPr indent="9525" algn="ctr">
              <a:lnSpc>
                <a:spcPct val="100000"/>
              </a:lnSpc>
            </a:pPr>
            <a:r>
              <a:rPr lang="es-AR" sz="1100" b="1" spc="-45" dirty="0" smtClean="0">
                <a:latin typeface="Trebuchet MS" pitchFamily="34" charset="0"/>
                <a:cs typeface="Arial MT"/>
              </a:rPr>
              <a:t>Tabla 14.6: Número de lámparas de descarga por interruptor automático [64]</a:t>
            </a:r>
            <a:endParaRPr sz="1100" b="1">
              <a:latin typeface="Trebuchet MS" pitchFamily="34" charset="0"/>
              <a:cs typeface="Arial MT"/>
            </a:endParaRPr>
          </a:p>
        </p:txBody>
      </p:sp>
      <p:pic>
        <p:nvPicPr>
          <p:cNvPr id="4099" name="Picture 3"/>
          <p:cNvPicPr>
            <a:picLocks noChangeAspect="1" noChangeArrowheads="1"/>
          </p:cNvPicPr>
          <p:nvPr/>
        </p:nvPicPr>
        <p:blipFill>
          <a:blip r:embed="rId3"/>
          <a:srcRect/>
          <a:stretch>
            <a:fillRect/>
          </a:stretch>
        </p:blipFill>
        <p:spPr bwMode="auto">
          <a:xfrm>
            <a:off x="4786314" y="571484"/>
            <a:ext cx="4071966" cy="50006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14282" y="214294"/>
            <a:ext cx="4214842" cy="1478610"/>
          </a:xfrm>
          <a:prstGeom prst="rect">
            <a:avLst/>
          </a:prstGeom>
        </p:spPr>
        <p:txBody>
          <a:bodyPr vert="horz" wrap="square" lIns="0" tIns="21590" rIns="0" bIns="0" rtlCol="0">
            <a:spAutoFit/>
          </a:bodyPr>
          <a:lstStyle/>
          <a:p>
            <a:pPr marL="12700" algn="just">
              <a:lnSpc>
                <a:spcPct val="100000"/>
              </a:lnSpc>
              <a:spcBef>
                <a:spcPts val="170"/>
              </a:spcBef>
            </a:pPr>
            <a:r>
              <a:rPr lang="es-AR" sz="1100" b="1" spc="-45" dirty="0" smtClean="0">
                <a:latin typeface="Trebuchet MS" pitchFamily="34" charset="0"/>
                <a:cs typeface="Arial MT"/>
              </a:rPr>
              <a:t>14.4.10 Marca de origen</a:t>
            </a:r>
          </a:p>
          <a:p>
            <a:pPr marL="12700" algn="just">
              <a:lnSpc>
                <a:spcPct val="100000"/>
              </a:lnSpc>
              <a:spcBef>
                <a:spcPts val="170"/>
              </a:spcBef>
            </a:pPr>
            <a:endParaRPr lang="es-AR" sz="1100" spc="-45" dirty="0" smtClean="0">
              <a:latin typeface="Trebuchet MS" pitchFamily="34" charset="0"/>
              <a:cs typeface="Arial MT"/>
            </a:endParaRPr>
          </a:p>
          <a:p>
            <a:pPr marL="12700" algn="just">
              <a:lnSpc>
                <a:spcPct val="100000"/>
              </a:lnSpc>
              <a:spcBef>
                <a:spcPts val="170"/>
              </a:spcBef>
            </a:pPr>
            <a:r>
              <a:rPr lang="es-AR" sz="1100" spc="-45" dirty="0" smtClean="0">
                <a:latin typeface="Trebuchet MS" pitchFamily="34" charset="0"/>
                <a:cs typeface="Arial MT"/>
              </a:rPr>
              <a:t>Los artefactos de iluminación deben cumplir con las leyes de recursos técnicos de trabajo. Los artefactos de iluminación deben llevar la marca de prueba de conformidad y el símbolo de prueba de seguridad, con los siguientes detalles (Figura 14.4).</a:t>
            </a:r>
          </a:p>
          <a:p>
            <a:pPr marL="12700" algn="just">
              <a:lnSpc>
                <a:spcPct val="100000"/>
              </a:lnSpc>
              <a:spcBef>
                <a:spcPts val="170"/>
              </a:spcBef>
            </a:pPr>
            <a:endParaRPr lang="es-AR" sz="1100" spc="-45" dirty="0" smtClean="0">
              <a:latin typeface="Trebuchet MS" pitchFamily="34" charset="0"/>
              <a:cs typeface="Arial MT"/>
            </a:endParaRPr>
          </a:p>
          <a:p>
            <a:pPr marL="12700" algn="just">
              <a:lnSpc>
                <a:spcPct val="100000"/>
              </a:lnSpc>
              <a:spcBef>
                <a:spcPts val="170"/>
              </a:spcBef>
            </a:pPr>
            <a:r>
              <a:rPr lang="es-AR" sz="1100" b="1" spc="-45" dirty="0" smtClean="0">
                <a:latin typeface="Trebuchet MS" pitchFamily="34" charset="0"/>
                <a:cs typeface="Arial MT"/>
              </a:rPr>
              <a:t>Figura 14.4: Datos del fabricante para luminarias [66]</a:t>
            </a:r>
            <a:endParaRPr sz="1100" b="1">
              <a:latin typeface="Trebuchet MS" pitchFamily="34" charset="0"/>
              <a:cs typeface="Arial MT"/>
            </a:endParaRPr>
          </a:p>
        </p:txBody>
      </p:sp>
      <p:pic>
        <p:nvPicPr>
          <p:cNvPr id="5122" name="Picture 2"/>
          <p:cNvPicPr>
            <a:picLocks noChangeAspect="1" noChangeArrowheads="1"/>
          </p:cNvPicPr>
          <p:nvPr/>
        </p:nvPicPr>
        <p:blipFill>
          <a:blip r:embed="rId2"/>
          <a:srcRect/>
          <a:stretch>
            <a:fillRect/>
          </a:stretch>
        </p:blipFill>
        <p:spPr bwMode="auto">
          <a:xfrm>
            <a:off x="214282" y="1714492"/>
            <a:ext cx="4214842" cy="2571768"/>
          </a:xfrm>
          <a:prstGeom prst="rect">
            <a:avLst/>
          </a:prstGeom>
          <a:noFill/>
          <a:ln w="9525">
            <a:noFill/>
            <a:miter lim="800000"/>
            <a:headEnd/>
            <a:tailEnd/>
          </a:ln>
          <a:effectLst/>
        </p:spPr>
      </p:pic>
      <p:sp>
        <p:nvSpPr>
          <p:cNvPr id="7" name="6 Rectángulo"/>
          <p:cNvSpPr/>
          <p:nvPr/>
        </p:nvSpPr>
        <p:spPr>
          <a:xfrm>
            <a:off x="214282" y="4286260"/>
            <a:ext cx="4286280" cy="1277273"/>
          </a:xfrm>
          <a:prstGeom prst="rect">
            <a:avLst/>
          </a:prstGeom>
        </p:spPr>
        <p:txBody>
          <a:bodyPr wrap="square">
            <a:spAutoFit/>
          </a:bodyPr>
          <a:lstStyle/>
          <a:p>
            <a:pPr algn="just"/>
            <a:r>
              <a:rPr lang="es-AR" sz="1100" b="1" dirty="0" smtClean="0">
                <a:latin typeface="Trebuchet MS" pitchFamily="34" charset="0"/>
              </a:rPr>
              <a:t>14.4.11 Valores estándar para la planificación de sistemas de iluminación</a:t>
            </a:r>
          </a:p>
          <a:p>
            <a:pPr algn="just"/>
            <a:endParaRPr lang="es-AR" sz="1100" dirty="0" smtClean="0">
              <a:latin typeface="Trebuchet MS" pitchFamily="34" charset="0"/>
            </a:endParaRPr>
          </a:p>
          <a:p>
            <a:pPr algn="just"/>
            <a:r>
              <a:rPr lang="es-AR" sz="1100" dirty="0" smtClean="0">
                <a:latin typeface="Trebuchet MS" pitchFamily="34" charset="0"/>
              </a:rPr>
              <a:t>Para el cálculo aproximado del requerimiento de potencia y el número de lámparas requeridas, podemos consultar las Tablas 14.7 y 14.8.</a:t>
            </a:r>
          </a:p>
          <a:p>
            <a:pPr algn="just"/>
            <a:endParaRPr lang="es-AR" sz="1100" dirty="0" smtClean="0">
              <a:latin typeface="Trebuchet MS" pitchFamily="34" charset="0"/>
            </a:endParaRPr>
          </a:p>
        </p:txBody>
      </p:sp>
      <p:sp>
        <p:nvSpPr>
          <p:cNvPr id="8" name="7 Rectángulo"/>
          <p:cNvSpPr/>
          <p:nvPr/>
        </p:nvSpPr>
        <p:spPr>
          <a:xfrm>
            <a:off x="5072066" y="214294"/>
            <a:ext cx="3714760" cy="2292935"/>
          </a:xfrm>
          <a:prstGeom prst="rect">
            <a:avLst/>
          </a:prstGeom>
        </p:spPr>
        <p:txBody>
          <a:bodyPr wrap="square">
            <a:spAutoFit/>
          </a:bodyPr>
          <a:lstStyle/>
          <a:p>
            <a:pPr algn="ctr"/>
            <a:r>
              <a:rPr lang="es-AR" sz="1100" b="1" dirty="0" smtClean="0">
                <a:latin typeface="Trebuchet MS" pitchFamily="34" charset="0"/>
              </a:rPr>
              <a:t>Tabla 14.7: Requisito de potencia para una iluminancia nominal En = 500 lx[66</a:t>
            </a:r>
            <a:r>
              <a:rPr lang="es-AR" sz="1100" dirty="0" smtClean="0">
                <a:latin typeface="Trebuchet MS" pitchFamily="34" charset="0"/>
              </a:rPr>
              <a:t>]</a:t>
            </a:r>
          </a:p>
          <a:p>
            <a:endParaRPr lang="es-ES" sz="1100" dirty="0" smtClean="0">
              <a:latin typeface="Trebuchet MS" pitchFamily="34" charset="0"/>
            </a:endParaRPr>
          </a:p>
          <a:p>
            <a:endParaRPr lang="es-ES" sz="1100" dirty="0" smtClean="0">
              <a:latin typeface="Trebuchet MS" pitchFamily="34" charset="0"/>
            </a:endParaRPr>
          </a:p>
          <a:p>
            <a:endParaRPr lang="es-ES" sz="1100" dirty="0" smtClean="0">
              <a:latin typeface="Trebuchet MS" pitchFamily="34" charset="0"/>
            </a:endParaRPr>
          </a:p>
          <a:p>
            <a:endParaRPr lang="es-ES" sz="1100" dirty="0" smtClean="0">
              <a:latin typeface="Trebuchet MS" pitchFamily="34" charset="0"/>
            </a:endParaRPr>
          </a:p>
          <a:p>
            <a:endParaRPr lang="es-ES" sz="1100" dirty="0" smtClean="0">
              <a:latin typeface="Trebuchet MS" pitchFamily="34" charset="0"/>
            </a:endParaRPr>
          </a:p>
          <a:p>
            <a:endParaRPr lang="es-ES" sz="1100" dirty="0" smtClean="0">
              <a:latin typeface="Trebuchet MS" pitchFamily="34" charset="0"/>
            </a:endParaRPr>
          </a:p>
          <a:p>
            <a:endParaRPr lang="es-ES" sz="1100" dirty="0" smtClean="0">
              <a:latin typeface="Trebuchet MS" pitchFamily="34" charset="0"/>
            </a:endParaRPr>
          </a:p>
          <a:p>
            <a:endParaRPr lang="es-ES" sz="1100" dirty="0" smtClean="0">
              <a:latin typeface="Trebuchet MS" pitchFamily="34" charset="0"/>
            </a:endParaRPr>
          </a:p>
          <a:p>
            <a:endParaRPr lang="es-ES" sz="1100" b="1" dirty="0" smtClean="0">
              <a:latin typeface="Trebuchet MS" pitchFamily="34" charset="0"/>
            </a:endParaRPr>
          </a:p>
          <a:p>
            <a:r>
              <a:rPr lang="es-ES" sz="1100" b="1" dirty="0" smtClean="0">
                <a:latin typeface="Trebuchet MS" pitchFamily="34" charset="0"/>
              </a:rPr>
              <a:t>Tabla 14.8:  Requerimiento para una iluminancia nominal En = 100 </a:t>
            </a:r>
            <a:r>
              <a:rPr lang="es-ES" sz="1100" b="1" dirty="0" err="1" smtClean="0">
                <a:latin typeface="Trebuchet MS" pitchFamily="34" charset="0"/>
              </a:rPr>
              <a:t>Ix</a:t>
            </a:r>
            <a:r>
              <a:rPr lang="es-ES" sz="1100" b="1" dirty="0" smtClean="0">
                <a:latin typeface="Trebuchet MS" pitchFamily="34" charset="0"/>
              </a:rPr>
              <a:t>[66]</a:t>
            </a:r>
            <a:endParaRPr lang="es-AR" sz="1100" b="1" dirty="0">
              <a:latin typeface="Trebuchet MS" pitchFamily="34" charset="0"/>
            </a:endParaRPr>
          </a:p>
        </p:txBody>
      </p:sp>
      <p:pic>
        <p:nvPicPr>
          <p:cNvPr id="5123" name="Picture 3"/>
          <p:cNvPicPr>
            <a:picLocks noChangeAspect="1" noChangeArrowheads="1"/>
          </p:cNvPicPr>
          <p:nvPr/>
        </p:nvPicPr>
        <p:blipFill>
          <a:blip r:embed="rId3"/>
          <a:srcRect b="60606"/>
          <a:stretch>
            <a:fillRect/>
          </a:stretch>
        </p:blipFill>
        <p:spPr bwMode="auto">
          <a:xfrm>
            <a:off x="4714876" y="642922"/>
            <a:ext cx="4214842" cy="928693"/>
          </a:xfrm>
          <a:prstGeom prst="rect">
            <a:avLst/>
          </a:prstGeom>
          <a:noFill/>
          <a:ln w="9525">
            <a:noFill/>
            <a:miter lim="800000"/>
            <a:headEnd/>
            <a:tailEnd/>
          </a:ln>
          <a:effectLst/>
        </p:spPr>
      </p:pic>
      <p:pic>
        <p:nvPicPr>
          <p:cNvPr id="10" name="Picture 3"/>
          <p:cNvPicPr>
            <a:picLocks noChangeAspect="1" noChangeArrowheads="1"/>
          </p:cNvPicPr>
          <p:nvPr/>
        </p:nvPicPr>
        <p:blipFill>
          <a:blip r:embed="rId3"/>
          <a:srcRect t="63636"/>
          <a:stretch>
            <a:fillRect/>
          </a:stretch>
        </p:blipFill>
        <p:spPr bwMode="auto">
          <a:xfrm>
            <a:off x="4714876" y="2500310"/>
            <a:ext cx="4214842" cy="85725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object 12"/>
          <p:cNvSpPr txBox="1"/>
          <p:nvPr/>
        </p:nvSpPr>
        <p:spPr>
          <a:xfrm>
            <a:off x="285720" y="142856"/>
            <a:ext cx="4429156" cy="5557291"/>
          </a:xfrm>
          <a:prstGeom prst="rect">
            <a:avLst/>
          </a:prstGeom>
        </p:spPr>
        <p:txBody>
          <a:bodyPr vert="horz" wrap="square" lIns="0" tIns="12065" rIns="0" bIns="0" rtlCol="0">
            <a:spAutoFit/>
          </a:bodyPr>
          <a:lstStyle/>
          <a:p>
            <a:pPr marL="19685" algn="just">
              <a:lnSpc>
                <a:spcPct val="100000"/>
              </a:lnSpc>
              <a:spcBef>
                <a:spcPts val="170"/>
              </a:spcBef>
            </a:pPr>
            <a:r>
              <a:rPr lang="es-AR" sz="1100" b="1" spc="-45" dirty="0" smtClean="0">
                <a:latin typeface="Trebuchet MS" pitchFamily="34" charset="0"/>
                <a:cs typeface="Arial MT"/>
              </a:rPr>
              <a:t>14.4.12 Análisis Económico y Costos de Iluminación</a:t>
            </a:r>
          </a:p>
          <a:p>
            <a:pPr marL="19685" algn="just">
              <a:lnSpc>
                <a:spcPct val="100000"/>
              </a:lnSpc>
              <a:spcBef>
                <a:spcPts val="170"/>
              </a:spcBef>
            </a:pPr>
            <a:endParaRPr lang="es-AR" sz="1100" spc="-45" dirty="0" smtClean="0">
              <a:latin typeface="Trebuchet MS" pitchFamily="34" charset="0"/>
              <a:cs typeface="Arial MT"/>
            </a:endParaRPr>
          </a:p>
          <a:p>
            <a:pPr marL="19685" algn="just">
              <a:lnSpc>
                <a:spcPct val="100000"/>
              </a:lnSpc>
              <a:spcBef>
                <a:spcPts val="170"/>
              </a:spcBef>
            </a:pPr>
            <a:r>
              <a:rPr lang="es-AR" sz="1100" spc="-45" dirty="0" smtClean="0">
                <a:latin typeface="Trebuchet MS" pitchFamily="34" charset="0"/>
                <a:cs typeface="Arial MT"/>
              </a:rPr>
              <a:t>La planificación y configuración del sistema de iluminación también incluye un análisis económico y de costos, que se describirá brevemente en esta sección []. Los costes anuales totales se componen de la</a:t>
            </a:r>
          </a:p>
          <a:p>
            <a:pPr marL="19685" algn="just">
              <a:lnSpc>
                <a:spcPct val="100000"/>
              </a:lnSpc>
              <a:spcBef>
                <a:spcPts val="170"/>
              </a:spcBef>
            </a:pPr>
            <a:endParaRPr lang="es-AR" sz="1100" spc="-45" dirty="0" smtClean="0">
              <a:latin typeface="Trebuchet MS" pitchFamily="34" charset="0"/>
              <a:cs typeface="Arial MT"/>
            </a:endParaRPr>
          </a:p>
          <a:p>
            <a:pPr marL="19685" algn="just">
              <a:lnSpc>
                <a:spcPct val="100000"/>
              </a:lnSpc>
              <a:spcBef>
                <a:spcPts val="170"/>
              </a:spcBef>
            </a:pPr>
            <a:r>
              <a:rPr lang="es-AR" sz="1100" spc="-45" dirty="0" smtClean="0">
                <a:latin typeface="Trebuchet MS" pitchFamily="34" charset="0"/>
                <a:cs typeface="Arial MT"/>
              </a:rPr>
              <a:t>Costos de capital para la compra e instalación inicial y la</a:t>
            </a:r>
          </a:p>
          <a:p>
            <a:pPr marL="19685" algn="just">
              <a:lnSpc>
                <a:spcPct val="100000"/>
              </a:lnSpc>
              <a:spcBef>
                <a:spcPts val="170"/>
              </a:spcBef>
            </a:pPr>
            <a:r>
              <a:rPr lang="es-AR" sz="1100" spc="-45" dirty="0" smtClean="0">
                <a:latin typeface="Trebuchet MS" pitchFamily="34" charset="0"/>
                <a:cs typeface="Arial MT"/>
              </a:rPr>
              <a:t>Costos operativos de energía, reemplazo de lámparas y mantenimiento del sistema.</a:t>
            </a:r>
            <a:endParaRPr lang="es-AR" sz="1100" dirty="0" smtClean="0">
              <a:latin typeface="Trebuchet MS" pitchFamily="34" charset="0"/>
              <a:cs typeface="Arial MT"/>
            </a:endParaRPr>
          </a:p>
          <a:p>
            <a:pPr marL="1588" algn="just">
              <a:lnSpc>
                <a:spcPct val="100000"/>
              </a:lnSpc>
            </a:pPr>
            <a:endParaRPr lang="es-AR" sz="1100" spc="-60" dirty="0" smtClean="0">
              <a:latin typeface="Trebuchet MS" pitchFamily="34" charset="0"/>
              <a:cs typeface="Arial MT"/>
            </a:endParaRPr>
          </a:p>
          <a:p>
            <a:pPr marL="1588" algn="just">
              <a:lnSpc>
                <a:spcPct val="100000"/>
              </a:lnSpc>
            </a:pPr>
            <a:r>
              <a:rPr lang="es-AR" sz="1100" spc="-60" dirty="0" smtClean="0">
                <a:latin typeface="Trebuchet MS" pitchFamily="34" charset="0"/>
                <a:cs typeface="Arial MT"/>
              </a:rPr>
              <a:t>Costos de capital:</a:t>
            </a:r>
          </a:p>
          <a:p>
            <a:pPr marL="1588" algn="just">
              <a:lnSpc>
                <a:spcPct val="100000"/>
              </a:lnSpc>
            </a:pPr>
            <a:endParaRPr lang="es-ES" sz="1100" spc="-60" dirty="0" smtClean="0">
              <a:latin typeface="Trebuchet MS" pitchFamily="34" charset="0"/>
              <a:cs typeface="Arial MT"/>
            </a:endParaRPr>
          </a:p>
          <a:p>
            <a:pPr marL="1588" algn="just">
              <a:lnSpc>
                <a:spcPct val="100000"/>
              </a:lnSpc>
            </a:pPr>
            <a:r>
              <a:rPr lang="es-AR" sz="1100" spc="-60" dirty="0" smtClean="0">
                <a:latin typeface="Trebuchet MS" pitchFamily="34" charset="0"/>
                <a:cs typeface="Arial MT"/>
              </a:rPr>
              <a:t>Costos de energía:</a:t>
            </a:r>
          </a:p>
          <a:p>
            <a:pPr marL="1588" algn="just">
              <a:lnSpc>
                <a:spcPct val="100000"/>
              </a:lnSpc>
            </a:pPr>
            <a:endParaRPr lang="es-AR" sz="1100" spc="-60" dirty="0" smtClean="0">
              <a:latin typeface="Trebuchet MS" pitchFamily="34" charset="0"/>
              <a:cs typeface="Arial MT"/>
            </a:endParaRPr>
          </a:p>
          <a:p>
            <a:pPr marL="1588" algn="just">
              <a:lnSpc>
                <a:spcPct val="100000"/>
              </a:lnSpc>
            </a:pPr>
            <a:r>
              <a:rPr lang="es-AR" sz="1100" spc="-60" dirty="0" smtClean="0">
                <a:latin typeface="Trebuchet MS" pitchFamily="34" charset="0"/>
                <a:cs typeface="Arial MT"/>
              </a:rPr>
              <a:t>Sustitución de lámparas y mantenimiento del sistema:</a:t>
            </a:r>
          </a:p>
          <a:p>
            <a:pPr marL="1588" algn="just">
              <a:lnSpc>
                <a:spcPct val="100000"/>
              </a:lnSpc>
            </a:pPr>
            <a:endParaRPr lang="es-AR" sz="1100" spc="-60" dirty="0" smtClean="0">
              <a:latin typeface="Trebuchet MS" pitchFamily="34" charset="0"/>
              <a:cs typeface="Arial MT"/>
            </a:endParaRPr>
          </a:p>
          <a:p>
            <a:pPr marL="1588" algn="just">
              <a:lnSpc>
                <a:spcPct val="100000"/>
              </a:lnSpc>
            </a:pPr>
            <a:r>
              <a:rPr lang="es-AR" sz="1100" spc="-60" dirty="0" smtClean="0">
                <a:latin typeface="Trebuchet MS" pitchFamily="34" charset="0"/>
                <a:cs typeface="Arial MT"/>
              </a:rPr>
              <a:t>Costos anuales totales:</a:t>
            </a:r>
          </a:p>
          <a:p>
            <a:pPr marL="1588" algn="just">
              <a:lnSpc>
                <a:spcPct val="100000"/>
              </a:lnSpc>
            </a:pPr>
            <a:endParaRPr lang="es-AR" sz="1100" spc="-60" dirty="0" smtClean="0">
              <a:latin typeface="Trebuchet MS" pitchFamily="34" charset="0"/>
              <a:cs typeface="Arial MT"/>
            </a:endParaRPr>
          </a:p>
          <a:p>
            <a:pPr marL="1588" algn="just">
              <a:lnSpc>
                <a:spcPct val="100000"/>
              </a:lnSpc>
            </a:pPr>
            <a:r>
              <a:rPr lang="es-AR" sz="1100" spc="-60" dirty="0" smtClean="0">
                <a:latin typeface="Trebuchet MS" pitchFamily="34" charset="0"/>
                <a:cs typeface="Arial MT"/>
              </a:rPr>
              <a:t>Los símbolos tienen los significados:</a:t>
            </a:r>
          </a:p>
          <a:p>
            <a:pPr marL="1588" algn="just">
              <a:lnSpc>
                <a:spcPct val="100000"/>
              </a:lnSpc>
            </a:pPr>
            <a:endParaRPr lang="es-AR" sz="1100" spc="-60" dirty="0" smtClean="0">
              <a:latin typeface="Trebuchet MS" pitchFamily="34" charset="0"/>
              <a:cs typeface="Arial MT"/>
            </a:endParaRPr>
          </a:p>
          <a:p>
            <a:pPr marL="1588" lvl="1" algn="just"/>
            <a:r>
              <a:rPr lang="es-AR" sz="1100" b="1" spc="-60" dirty="0" smtClean="0">
                <a:latin typeface="Trebuchet MS" pitchFamily="34" charset="0"/>
                <a:cs typeface="Arial MT"/>
              </a:rPr>
              <a:t>K1    Costos de una lámpara</a:t>
            </a:r>
          </a:p>
          <a:p>
            <a:pPr marL="1588" lvl="1" algn="just"/>
            <a:r>
              <a:rPr lang="es-AR" sz="1100" b="1" spc="-60" dirty="0" smtClean="0">
                <a:latin typeface="Trebuchet MS" pitchFamily="34" charset="0"/>
                <a:cs typeface="Arial MT"/>
              </a:rPr>
              <a:t>k1    Costos de capacidad para K1 en % para amortización e interés</a:t>
            </a:r>
          </a:p>
          <a:p>
            <a:pPr marL="1588" lvl="1" algn="just"/>
            <a:r>
              <a:rPr lang="es-AR" sz="1100" b="1" spc="-60" dirty="0" smtClean="0">
                <a:latin typeface="Trebuchet MS" pitchFamily="34" charset="0"/>
                <a:cs typeface="Arial MT"/>
              </a:rPr>
              <a:t>K2   Costos de material de instalación e instalación por luminaria</a:t>
            </a:r>
          </a:p>
          <a:p>
            <a:pPr marL="1588" lvl="1" algn="just"/>
            <a:r>
              <a:rPr lang="es-AR" sz="1100" b="1" spc="-60" dirty="0" smtClean="0">
                <a:latin typeface="Trebuchet MS" pitchFamily="34" charset="0"/>
                <a:cs typeface="Arial MT"/>
              </a:rPr>
              <a:t>R     Costos de limpieza por lámpara por año</a:t>
            </a:r>
          </a:p>
          <a:p>
            <a:pPr marL="1588" lvl="1" algn="just"/>
            <a:r>
              <a:rPr lang="es-AR" sz="1100" b="1" spc="-60" dirty="0" smtClean="0">
                <a:latin typeface="Trebuchet MS" pitchFamily="34" charset="0"/>
                <a:cs typeface="Arial MT"/>
              </a:rPr>
              <a:t>n1    Número total de lámparas</a:t>
            </a:r>
          </a:p>
          <a:p>
            <a:pPr marL="1588" lvl="1" algn="just"/>
            <a:r>
              <a:rPr lang="es-AR" sz="1100" b="1" spc="-60" dirty="0" smtClean="0">
                <a:latin typeface="Trebuchet MS" pitchFamily="34" charset="0"/>
                <a:cs typeface="Arial MT"/>
              </a:rPr>
              <a:t>n2    Número de lámparas por luminaria</a:t>
            </a:r>
          </a:p>
          <a:p>
            <a:pPr marL="1588" lvl="1" algn="just"/>
            <a:r>
              <a:rPr lang="es-AR" sz="1100" b="1" spc="-60" dirty="0" smtClean="0">
                <a:latin typeface="Trebuchet MS" pitchFamily="34" charset="0"/>
                <a:cs typeface="Arial MT"/>
              </a:rPr>
              <a:t>K3    Precio de la lámpara</a:t>
            </a:r>
          </a:p>
          <a:p>
            <a:pPr marL="1588" lvl="1" algn="just"/>
            <a:r>
              <a:rPr lang="es-AR" sz="1100" b="1" spc="-60" dirty="0" smtClean="0">
                <a:latin typeface="Trebuchet MS" pitchFamily="34" charset="0"/>
                <a:cs typeface="Arial MT"/>
              </a:rPr>
              <a:t>K4    Costos de reemplazar una lámpara</a:t>
            </a:r>
          </a:p>
          <a:p>
            <a:pPr marL="1588" lvl="1" algn="just"/>
            <a:r>
              <a:rPr lang="es-AR" sz="1100" b="1" spc="-60" dirty="0" smtClean="0">
                <a:latin typeface="Trebuchet MS" pitchFamily="34" charset="0"/>
                <a:cs typeface="Arial MT"/>
              </a:rPr>
              <a:t>P     Consumo de energía de una lámpara + equipo de control en </a:t>
            </a:r>
            <a:r>
              <a:rPr lang="es-AR" sz="1100" b="1" spc="-60" dirty="0" err="1" smtClean="0">
                <a:latin typeface="Trebuchet MS" pitchFamily="34" charset="0"/>
                <a:cs typeface="Arial MT"/>
              </a:rPr>
              <a:t>kW</a:t>
            </a:r>
            <a:endParaRPr lang="es-AR" sz="1100" b="1" spc="-60" dirty="0" smtClean="0">
              <a:latin typeface="Trebuchet MS" pitchFamily="34" charset="0"/>
              <a:cs typeface="Arial MT"/>
            </a:endParaRPr>
          </a:p>
          <a:p>
            <a:pPr marL="1588" lvl="1" algn="just"/>
            <a:r>
              <a:rPr lang="es-AR" sz="1100" b="1" spc="-60" dirty="0" smtClean="0">
                <a:latin typeface="Trebuchet MS" pitchFamily="34" charset="0"/>
                <a:cs typeface="Arial MT"/>
              </a:rPr>
              <a:t>a     Costos de energía eléctrica por </a:t>
            </a:r>
            <a:r>
              <a:rPr lang="es-AR" sz="1100" b="1" spc="-60" dirty="0" err="1" smtClean="0">
                <a:latin typeface="Trebuchet MS" pitchFamily="34" charset="0"/>
                <a:cs typeface="Arial MT"/>
              </a:rPr>
              <a:t>kWh</a:t>
            </a:r>
            <a:r>
              <a:rPr lang="es-AR" sz="1100" b="1" spc="-60" dirty="0" smtClean="0">
                <a:latin typeface="Trebuchet MS" pitchFamily="34" charset="0"/>
                <a:cs typeface="Arial MT"/>
              </a:rPr>
              <a:t> + precio básico</a:t>
            </a:r>
          </a:p>
          <a:p>
            <a:pPr marL="1588" lvl="1" algn="just"/>
            <a:r>
              <a:rPr lang="es-AR" sz="1100" b="1" spc="-60" dirty="0" err="1" smtClean="0">
                <a:latin typeface="Trebuchet MS" pitchFamily="34" charset="0"/>
                <a:cs typeface="Arial MT"/>
              </a:rPr>
              <a:t>tL</a:t>
            </a:r>
            <a:r>
              <a:rPr lang="es-AR" sz="1100" b="1" spc="-60" dirty="0" smtClean="0">
                <a:latin typeface="Trebuchet MS" pitchFamily="34" charset="0"/>
                <a:cs typeface="Arial MT"/>
              </a:rPr>
              <a:t>    Vida útil de la lámpara en h</a:t>
            </a:r>
          </a:p>
          <a:p>
            <a:pPr marL="1588" lvl="1" algn="just"/>
            <a:r>
              <a:rPr lang="es-AR" sz="1100" b="1" spc="-60" dirty="0" err="1" smtClean="0">
                <a:latin typeface="Trebuchet MS" pitchFamily="34" charset="0"/>
                <a:cs typeface="Arial MT"/>
              </a:rPr>
              <a:t>tB</a:t>
            </a:r>
            <a:r>
              <a:rPr lang="es-AR" sz="1100" b="1" spc="-60" dirty="0" smtClean="0">
                <a:latin typeface="Trebuchet MS" pitchFamily="34" charset="0"/>
                <a:cs typeface="Arial MT"/>
              </a:rPr>
              <a:t>    Período de operación anual en </a:t>
            </a:r>
            <a:r>
              <a:rPr lang="es-AR" sz="1100" spc="-60" dirty="0" smtClean="0">
                <a:latin typeface="Trebuchet MS" pitchFamily="34" charset="0"/>
                <a:cs typeface="Arial MT"/>
              </a:rPr>
              <a:t>h</a:t>
            </a:r>
          </a:p>
        </p:txBody>
      </p:sp>
      <p:pic>
        <p:nvPicPr>
          <p:cNvPr id="6146" name="Picture 2"/>
          <p:cNvPicPr>
            <a:picLocks noChangeAspect="1" noChangeArrowheads="1"/>
          </p:cNvPicPr>
          <p:nvPr/>
        </p:nvPicPr>
        <p:blipFill>
          <a:blip r:embed="rId2"/>
          <a:srcRect/>
          <a:stretch>
            <a:fillRect/>
          </a:stretch>
        </p:blipFill>
        <p:spPr bwMode="auto">
          <a:xfrm>
            <a:off x="1443078" y="1705372"/>
            <a:ext cx="2120809" cy="552255"/>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1893075" y="2289668"/>
            <a:ext cx="1214446" cy="285752"/>
          </a:xfrm>
          <a:prstGeom prst="rect">
            <a:avLst/>
          </a:prstGeom>
          <a:noFill/>
          <a:ln w="9525">
            <a:noFill/>
            <a:miter lim="800000"/>
            <a:headEnd/>
            <a:tailEnd/>
          </a:ln>
          <a:effectLst/>
        </p:spPr>
      </p:pic>
      <p:pic>
        <p:nvPicPr>
          <p:cNvPr id="6148" name="Picture 4"/>
          <p:cNvPicPr>
            <a:picLocks noChangeAspect="1" noChangeArrowheads="1"/>
          </p:cNvPicPr>
          <p:nvPr/>
        </p:nvPicPr>
        <p:blipFill>
          <a:blip r:embed="rId4"/>
          <a:srcRect/>
          <a:stretch>
            <a:fillRect/>
          </a:stretch>
        </p:blipFill>
        <p:spPr bwMode="auto">
          <a:xfrm>
            <a:off x="3283033" y="2575421"/>
            <a:ext cx="2071702" cy="498104"/>
          </a:xfrm>
          <a:prstGeom prst="rect">
            <a:avLst/>
          </a:prstGeom>
          <a:noFill/>
          <a:ln w="9525">
            <a:noFill/>
            <a:miter lim="800000"/>
            <a:headEnd/>
            <a:tailEnd/>
          </a:ln>
          <a:effectLst/>
        </p:spPr>
      </p:pic>
      <p:pic>
        <p:nvPicPr>
          <p:cNvPr id="6149" name="Picture 5"/>
          <p:cNvPicPr>
            <a:picLocks noChangeAspect="1" noChangeArrowheads="1"/>
          </p:cNvPicPr>
          <p:nvPr/>
        </p:nvPicPr>
        <p:blipFill>
          <a:blip r:embed="rId5"/>
          <a:srcRect/>
          <a:stretch>
            <a:fillRect/>
          </a:stretch>
        </p:blipFill>
        <p:spPr bwMode="auto">
          <a:xfrm>
            <a:off x="1585955" y="3000801"/>
            <a:ext cx="1643074" cy="214312"/>
          </a:xfrm>
          <a:prstGeom prst="rect">
            <a:avLst/>
          </a:prstGeom>
          <a:noFill/>
          <a:ln w="9525">
            <a:noFill/>
            <a:miter lim="800000"/>
            <a:headEnd/>
            <a:tailEnd/>
          </a:ln>
          <a:effectLst/>
        </p:spPr>
      </p:pic>
      <p:sp>
        <p:nvSpPr>
          <p:cNvPr id="32" name="31 Rectángulo"/>
          <p:cNvSpPr/>
          <p:nvPr/>
        </p:nvSpPr>
        <p:spPr>
          <a:xfrm>
            <a:off x="4786314" y="142856"/>
            <a:ext cx="4143372" cy="2292935"/>
          </a:xfrm>
          <a:prstGeom prst="rect">
            <a:avLst/>
          </a:prstGeom>
        </p:spPr>
        <p:txBody>
          <a:bodyPr wrap="square">
            <a:spAutoFit/>
          </a:bodyPr>
          <a:lstStyle/>
          <a:p>
            <a:pPr marL="1588" algn="just">
              <a:lnSpc>
                <a:spcPct val="100000"/>
              </a:lnSpc>
            </a:pPr>
            <a:r>
              <a:rPr lang="es-AR" sz="1100" b="1" spc="-60" dirty="0" smtClean="0">
                <a:latin typeface="Trebuchet MS" pitchFamily="34" charset="0"/>
                <a:cs typeface="Arial MT"/>
              </a:rPr>
              <a:t>14.5 Procedimiento para la Planificación de Proyectos</a:t>
            </a:r>
          </a:p>
          <a:p>
            <a:pPr marL="1588" algn="just">
              <a:lnSpc>
                <a:spcPct val="100000"/>
              </a:lnSpc>
            </a:pPr>
            <a:endParaRPr lang="es-AR" sz="1100" spc="-60" dirty="0" smtClean="0">
              <a:latin typeface="Trebuchet MS" pitchFamily="34" charset="0"/>
              <a:cs typeface="Arial MT"/>
            </a:endParaRPr>
          </a:p>
          <a:p>
            <a:pPr marL="1588" algn="just">
              <a:lnSpc>
                <a:spcPct val="100000"/>
              </a:lnSpc>
            </a:pPr>
            <a:r>
              <a:rPr lang="es-AR" sz="1100" spc="-60" dirty="0" smtClean="0">
                <a:latin typeface="Trebuchet MS" pitchFamily="34" charset="0"/>
                <a:cs typeface="Arial MT"/>
              </a:rPr>
              <a:t>Para la planificación y configuración de los sistemas de iluminación, se deben considerar las siguientes recomendaciones en aras de la rentabilidad:</a:t>
            </a:r>
          </a:p>
          <a:p>
            <a:pPr marL="1588" algn="just">
              <a:lnSpc>
                <a:spcPct val="100000"/>
              </a:lnSpc>
            </a:pPr>
            <a:endParaRPr lang="es-AR" sz="1100" spc="-60" dirty="0" smtClean="0">
              <a:latin typeface="Trebuchet MS" pitchFamily="34" charset="0"/>
              <a:cs typeface="Arial MT"/>
            </a:endParaRPr>
          </a:p>
          <a:p>
            <a:pPr marL="182563" indent="-180975" algn="just">
              <a:lnSpc>
                <a:spcPct val="100000"/>
              </a:lnSpc>
              <a:buFont typeface="Wingdings" pitchFamily="2" charset="2"/>
              <a:buChar char="§"/>
            </a:pPr>
            <a:r>
              <a:rPr lang="es-AR" sz="1100" spc="-60" dirty="0" smtClean="0">
                <a:latin typeface="Trebuchet MS" pitchFamily="34" charset="0"/>
                <a:cs typeface="Arial MT"/>
              </a:rPr>
              <a:t>Alta eficiencia luminosa de la fuente de luz.</a:t>
            </a:r>
          </a:p>
          <a:p>
            <a:pPr marL="182563" indent="-180975" algn="just">
              <a:lnSpc>
                <a:spcPct val="100000"/>
              </a:lnSpc>
              <a:buFont typeface="Wingdings" pitchFamily="2" charset="2"/>
              <a:buChar char="§"/>
            </a:pPr>
            <a:r>
              <a:rPr lang="es-AR" sz="1100" spc="-60" dirty="0" smtClean="0">
                <a:latin typeface="Trebuchet MS" pitchFamily="34" charset="0"/>
                <a:cs typeface="Arial MT"/>
              </a:rPr>
              <a:t>Las lámparas fluorescentes de tres filas tienen hasta un 30 % más de eficiencia luminosa que las lámparas fluorescentes estándar.</a:t>
            </a:r>
          </a:p>
          <a:p>
            <a:pPr marL="182563" indent="-180975" algn="just">
              <a:lnSpc>
                <a:spcPct val="100000"/>
              </a:lnSpc>
              <a:buFont typeface="Wingdings" pitchFamily="2" charset="2"/>
              <a:buChar char="§"/>
            </a:pPr>
            <a:r>
              <a:rPr lang="es-AR" sz="1100" spc="-60" dirty="0" smtClean="0">
                <a:latin typeface="Trebuchet MS" pitchFamily="34" charset="0"/>
                <a:cs typeface="Arial MT"/>
              </a:rPr>
              <a:t>Baja pérdida de potencia del equipo de control</a:t>
            </a:r>
          </a:p>
          <a:p>
            <a:pPr marL="182563" indent="-180975" algn="just">
              <a:lnSpc>
                <a:spcPct val="100000"/>
              </a:lnSpc>
              <a:buFont typeface="Wingdings" pitchFamily="2" charset="2"/>
              <a:buChar char="§"/>
            </a:pPr>
            <a:r>
              <a:rPr lang="es-AR" sz="1100" spc="-60" dirty="0" smtClean="0">
                <a:latin typeface="Trebuchet MS" pitchFamily="34" charset="0"/>
                <a:cs typeface="Arial MT"/>
              </a:rPr>
              <a:t>El equipo de control electrónico tiene hasta un 62 % menos de pérdida de potencia que el equipo de control convencional.</a:t>
            </a:r>
          </a:p>
          <a:p>
            <a:pPr marL="182563" indent="-180975" algn="just">
              <a:lnSpc>
                <a:spcPct val="100000"/>
              </a:lnSpc>
              <a:buFont typeface="Wingdings" pitchFamily="2" charset="2"/>
              <a:buChar char="§"/>
            </a:pPr>
            <a:r>
              <a:rPr lang="es-AR" sz="1100" spc="-60" dirty="0" smtClean="0">
                <a:latin typeface="Trebuchet MS" pitchFamily="34" charset="0"/>
                <a:cs typeface="Arial MT"/>
              </a:rPr>
              <a:t>Alta eficiencia de las luminarias.</a:t>
            </a:r>
            <a:endParaRPr lang="es-AR" sz="1100" dirty="0">
              <a:latin typeface="Trebuchet MS" pitchFamily="34" charset="0"/>
              <a:cs typeface="Arial MT"/>
            </a:endParaRPr>
          </a:p>
        </p:txBody>
      </p:sp>
    </p:spTree>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51520" y="265212"/>
            <a:ext cx="4176464" cy="5294270"/>
          </a:xfrm>
          <a:prstGeom prst="rect">
            <a:avLst/>
          </a:prstGeom>
        </p:spPr>
        <p:txBody>
          <a:bodyPr vert="horz" wrap="square" lIns="0" tIns="12065" rIns="0" bIns="0" rtlCol="0">
            <a:spAutoFit/>
          </a:bodyPr>
          <a:lstStyle/>
          <a:p>
            <a:pPr marL="12700" marR="5080" algn="just">
              <a:lnSpc>
                <a:spcPct val="110800"/>
              </a:lnSpc>
              <a:spcBef>
                <a:spcPts val="95"/>
              </a:spcBef>
            </a:pPr>
            <a:r>
              <a:rPr lang="es-ES" sz="1100" spc="-25" dirty="0">
                <a:latin typeface="Trebuchet MS" panose="020B0603020202020204" pitchFamily="34" charset="0"/>
                <a:cs typeface="Arial MT"/>
              </a:rPr>
              <a:t>Las lámparas de persiana especular, con eficiencias operativas de hasta el 75 %, son preferibles a las lámparas empotradas de ópalo desde el punto de vista del uso eficiente de la energía.</a:t>
            </a:r>
          </a:p>
          <a:p>
            <a:pPr marL="184150" marR="5080" indent="-171450" algn="just">
              <a:lnSpc>
                <a:spcPct val="110800"/>
              </a:lnSpc>
              <a:spcBef>
                <a:spcPts val="95"/>
              </a:spcBef>
              <a:buFont typeface="Wingdings" panose="05000000000000000000" pitchFamily="2" charset="2"/>
              <a:buChar char="q"/>
            </a:pPr>
            <a:r>
              <a:rPr lang="es-ES" sz="1100" spc="-25" dirty="0">
                <a:latin typeface="Trebuchet MS" panose="020B0603020202020204" pitchFamily="34" charset="0"/>
                <a:cs typeface="Arial MT"/>
              </a:rPr>
              <a:t>Altos factores de utilización como resultado de</a:t>
            </a:r>
          </a:p>
          <a:p>
            <a:pPr marL="698500" marR="5080" lvl="1" indent="-228600" algn="just">
              <a:lnSpc>
                <a:spcPct val="110800"/>
              </a:lnSpc>
              <a:spcBef>
                <a:spcPts val="95"/>
              </a:spcBef>
              <a:buFont typeface="+mj-lt"/>
              <a:buAutoNum type="arabicPeriod"/>
            </a:pPr>
            <a:r>
              <a:rPr lang="es-ES" sz="1100" spc="-25" dirty="0" smtClean="0">
                <a:latin typeface="Trebuchet MS" panose="020B0603020202020204" pitchFamily="34" charset="0"/>
                <a:cs typeface="Arial MT"/>
              </a:rPr>
              <a:t>Sistemas </a:t>
            </a:r>
            <a:r>
              <a:rPr lang="es-ES" sz="1100" spc="-25" dirty="0">
                <a:latin typeface="Trebuchet MS" panose="020B0603020202020204" pitchFamily="34" charset="0"/>
                <a:cs typeface="Arial MT"/>
              </a:rPr>
              <a:t>de iluminación dedicados y disposición óptima</a:t>
            </a:r>
          </a:p>
          <a:p>
            <a:pPr marL="698500" marR="5080" lvl="1" indent="-228600" algn="just">
              <a:lnSpc>
                <a:spcPct val="110800"/>
              </a:lnSpc>
              <a:spcBef>
                <a:spcPts val="95"/>
              </a:spcBef>
              <a:buFont typeface="+mj-lt"/>
              <a:buAutoNum type="arabicPeriod"/>
            </a:pPr>
            <a:r>
              <a:rPr lang="es-ES" sz="1100" spc="-25" dirty="0">
                <a:latin typeface="Trebuchet MS" panose="020B0603020202020204" pitchFamily="34" charset="0"/>
                <a:cs typeface="Arial MT"/>
              </a:rPr>
              <a:t>Disposición de la sala dedicada</a:t>
            </a:r>
          </a:p>
          <a:p>
            <a:pPr marL="698500" marR="5080" lvl="1" indent="-228600" algn="just">
              <a:lnSpc>
                <a:spcPct val="110800"/>
              </a:lnSpc>
              <a:spcBef>
                <a:spcPts val="95"/>
              </a:spcBef>
              <a:buFont typeface="+mj-lt"/>
              <a:buAutoNum type="arabicPeriod"/>
            </a:pPr>
            <a:r>
              <a:rPr lang="es-ES" sz="1100" spc="-25" dirty="0">
                <a:latin typeface="Trebuchet MS" panose="020B0603020202020204" pitchFamily="34" charset="0"/>
                <a:cs typeface="Arial MT"/>
              </a:rPr>
              <a:t>Elección de fuentes de luz económicas</a:t>
            </a:r>
          </a:p>
          <a:p>
            <a:pPr marL="698500" marR="5080" lvl="1" indent="-228600" algn="just">
              <a:lnSpc>
                <a:spcPct val="110800"/>
              </a:lnSpc>
              <a:spcBef>
                <a:spcPts val="95"/>
              </a:spcBef>
              <a:buFont typeface="+mj-lt"/>
              <a:buAutoNum type="arabicPeriod"/>
            </a:pPr>
            <a:r>
              <a:rPr lang="es-ES" sz="1100" spc="-25" dirty="0">
                <a:latin typeface="Trebuchet MS" panose="020B0603020202020204" pitchFamily="34" charset="0"/>
                <a:cs typeface="Arial MT"/>
              </a:rPr>
              <a:t>Planificación optimizada por computadora.</a:t>
            </a:r>
          </a:p>
          <a:p>
            <a:pPr marL="184150" marR="5080" indent="-171450" algn="just">
              <a:lnSpc>
                <a:spcPct val="110800"/>
              </a:lnSpc>
              <a:spcBef>
                <a:spcPts val="95"/>
              </a:spcBef>
              <a:buFont typeface="Wingdings" panose="05000000000000000000" pitchFamily="2" charset="2"/>
              <a:buChar char="q"/>
            </a:pPr>
            <a:r>
              <a:rPr lang="es-ES" sz="1100" spc="-25" dirty="0" smtClean="0">
                <a:latin typeface="Trebuchet MS" panose="020B0603020202020204" pitchFamily="34" charset="0"/>
                <a:cs typeface="Arial MT"/>
              </a:rPr>
              <a:t>Plantas </a:t>
            </a:r>
            <a:r>
              <a:rPr lang="es-ES" sz="1100" spc="-25" dirty="0">
                <a:latin typeface="Trebuchet MS" panose="020B0603020202020204" pitchFamily="34" charset="0"/>
                <a:cs typeface="Arial MT"/>
              </a:rPr>
              <a:t>y secciones verticales de habitaciones con ventanas y puertas </a:t>
            </a:r>
            <a:endParaRPr lang="es-ES" sz="1100" spc="-25" dirty="0" smtClean="0">
              <a:latin typeface="Trebuchet MS" panose="020B0603020202020204" pitchFamily="34" charset="0"/>
              <a:cs typeface="Arial MT"/>
            </a:endParaRPr>
          </a:p>
          <a:p>
            <a:pPr marL="184150" marR="5080" indent="-171450" algn="just">
              <a:lnSpc>
                <a:spcPct val="110800"/>
              </a:lnSpc>
              <a:spcBef>
                <a:spcPts val="95"/>
              </a:spcBef>
              <a:buFont typeface="Wingdings" panose="05000000000000000000" pitchFamily="2" charset="2"/>
              <a:buChar char="q"/>
            </a:pPr>
            <a:r>
              <a:rPr lang="es-ES" sz="1100" spc="-25" dirty="0" smtClean="0">
                <a:latin typeface="Trebuchet MS" panose="020B0603020202020204" pitchFamily="34" charset="0"/>
                <a:cs typeface="Arial MT"/>
              </a:rPr>
              <a:t>Estado </a:t>
            </a:r>
            <a:r>
              <a:rPr lang="es-ES" sz="1100" spc="-25" dirty="0">
                <a:latin typeface="Trebuchet MS" panose="020B0603020202020204" pitchFamily="34" charset="0"/>
                <a:cs typeface="Arial MT"/>
              </a:rPr>
              <a:t>de la habitación (factores de reflexión)</a:t>
            </a:r>
          </a:p>
          <a:p>
            <a:pPr marL="184150" marR="5080" indent="-171450" algn="just">
              <a:lnSpc>
                <a:spcPct val="110800"/>
              </a:lnSpc>
              <a:spcBef>
                <a:spcPts val="95"/>
              </a:spcBef>
              <a:buFont typeface="Wingdings" panose="05000000000000000000" pitchFamily="2" charset="2"/>
              <a:buChar char="q"/>
            </a:pPr>
            <a:r>
              <a:rPr lang="es-ES" sz="1100" spc="-25" dirty="0" smtClean="0">
                <a:latin typeface="Trebuchet MS" panose="020B0603020202020204" pitchFamily="34" charset="0"/>
                <a:cs typeface="Arial MT"/>
              </a:rPr>
              <a:t>Uso </a:t>
            </a:r>
            <a:r>
              <a:rPr lang="es-ES" sz="1100" spc="-25" dirty="0">
                <a:latin typeface="Trebuchet MS" panose="020B0603020202020204" pitchFamily="34" charset="0"/>
                <a:cs typeface="Arial MT"/>
              </a:rPr>
              <a:t>de habitaciones</a:t>
            </a:r>
          </a:p>
          <a:p>
            <a:pPr marL="184150" marR="5080" indent="-171450" algn="just">
              <a:lnSpc>
                <a:spcPct val="110800"/>
              </a:lnSpc>
              <a:spcBef>
                <a:spcPts val="95"/>
              </a:spcBef>
              <a:buFont typeface="Wingdings" panose="05000000000000000000" pitchFamily="2" charset="2"/>
              <a:buChar char="q"/>
            </a:pPr>
            <a:r>
              <a:rPr lang="es-ES" sz="1100" spc="-25" dirty="0">
                <a:latin typeface="Trebuchet MS" panose="020B0603020202020204" pitchFamily="34" charset="0"/>
                <a:cs typeface="Arial MT"/>
              </a:rPr>
              <a:t>Especificaciones de temperatura ambiente (flujo luminoso reducido a baja temperatura) </a:t>
            </a:r>
            <a:endParaRPr lang="es-ES" sz="1100" spc="-25" dirty="0" smtClean="0">
              <a:latin typeface="Trebuchet MS" panose="020B0603020202020204" pitchFamily="34" charset="0"/>
              <a:cs typeface="Arial MT"/>
            </a:endParaRPr>
          </a:p>
          <a:p>
            <a:pPr marL="184150" marR="5080" indent="-171450" algn="just">
              <a:lnSpc>
                <a:spcPct val="110800"/>
              </a:lnSpc>
              <a:spcBef>
                <a:spcPts val="95"/>
              </a:spcBef>
              <a:buFont typeface="Wingdings" panose="05000000000000000000" pitchFamily="2" charset="2"/>
              <a:buChar char="q"/>
            </a:pPr>
            <a:r>
              <a:rPr lang="es-ES" sz="1100" spc="-25" dirty="0" smtClean="0">
                <a:latin typeface="Trebuchet MS" panose="020B0603020202020204" pitchFamily="34" charset="0"/>
                <a:cs typeface="Arial MT"/>
              </a:rPr>
              <a:t>Período </a:t>
            </a:r>
            <a:r>
              <a:rPr lang="es-ES" sz="1100" spc="-25" dirty="0">
                <a:latin typeface="Trebuchet MS" panose="020B0603020202020204" pitchFamily="34" charset="0"/>
                <a:cs typeface="Arial MT"/>
              </a:rPr>
              <a:t>de funcionamiento del sistema de iluminación en horas</a:t>
            </a:r>
          </a:p>
          <a:p>
            <a:pPr marL="184150" marR="5080" indent="-171450" algn="just">
              <a:lnSpc>
                <a:spcPct val="110800"/>
              </a:lnSpc>
              <a:spcBef>
                <a:spcPts val="95"/>
              </a:spcBef>
              <a:buFont typeface="Wingdings" panose="05000000000000000000" pitchFamily="2" charset="2"/>
              <a:buChar char="q"/>
            </a:pPr>
            <a:r>
              <a:rPr lang="es-ES" sz="1100" spc="-25" dirty="0">
                <a:latin typeface="Trebuchet MS" panose="020B0603020202020204" pitchFamily="34" charset="0"/>
                <a:cs typeface="Arial MT"/>
              </a:rPr>
              <a:t>Elección de luminarias</a:t>
            </a:r>
          </a:p>
          <a:p>
            <a:pPr marL="12700" marR="5080" algn="just">
              <a:lnSpc>
                <a:spcPct val="110800"/>
              </a:lnSpc>
              <a:spcBef>
                <a:spcPts val="95"/>
              </a:spcBef>
            </a:pPr>
            <a:endParaRPr lang="es-ES" sz="1100" spc="-25" dirty="0">
              <a:latin typeface="Trebuchet MS" panose="020B0603020202020204" pitchFamily="34" charset="0"/>
              <a:cs typeface="Arial MT"/>
            </a:endParaRPr>
          </a:p>
          <a:p>
            <a:pPr marL="12700" marR="5080" algn="just">
              <a:lnSpc>
                <a:spcPct val="110800"/>
              </a:lnSpc>
              <a:spcBef>
                <a:spcPts val="95"/>
              </a:spcBef>
            </a:pPr>
            <a:r>
              <a:rPr lang="es-ES" sz="1100" b="1" spc="-25" dirty="0">
                <a:latin typeface="Trebuchet MS" panose="020B0603020202020204" pitchFamily="34" charset="0"/>
                <a:cs typeface="Arial MT"/>
              </a:rPr>
              <a:t>Planificación y configuración de la iluminación en una nave industrial</a:t>
            </a:r>
          </a:p>
          <a:p>
            <a:pPr marL="12700" marR="5080" algn="just">
              <a:lnSpc>
                <a:spcPct val="110800"/>
              </a:lnSpc>
              <a:spcBef>
                <a:spcPts val="95"/>
              </a:spcBef>
            </a:pPr>
            <a:r>
              <a:rPr lang="es-ES" sz="1100" spc="-25" dirty="0">
                <a:latin typeface="Trebuchet MS" panose="020B0603020202020204" pitchFamily="34" charset="0"/>
                <a:cs typeface="Arial MT"/>
              </a:rPr>
              <a:t>Para un sistema industrial con trabajo de encuadernación normal, la planificación de la iluminación se realizará según el método de eficiencia con hojas de formulario. Se dan los siguientes datos:</a:t>
            </a:r>
          </a:p>
          <a:p>
            <a:pPr marL="241300" marR="5080" indent="-228600" algn="just">
              <a:lnSpc>
                <a:spcPct val="110800"/>
              </a:lnSpc>
              <a:spcBef>
                <a:spcPts val="95"/>
              </a:spcBef>
              <a:buFont typeface="+mj-lt"/>
              <a:buAutoNum type="arabicPeriod"/>
            </a:pPr>
            <a:r>
              <a:rPr lang="es-ES" sz="1100" b="1" spc="-25" dirty="0">
                <a:latin typeface="Trebuchet MS" panose="020B0603020202020204" pitchFamily="34" charset="0"/>
                <a:cs typeface="Arial MT"/>
              </a:rPr>
              <a:t>Dimensiones de la habitación </a:t>
            </a:r>
            <a:endParaRPr lang="es-ES" sz="1100" b="1" spc="-25" dirty="0" smtClean="0">
              <a:latin typeface="Trebuchet MS" panose="020B0603020202020204" pitchFamily="34" charset="0"/>
              <a:cs typeface="Arial MT"/>
            </a:endParaRPr>
          </a:p>
          <a:p>
            <a:pPr marL="698500" marR="5080" lvl="1" indent="-228600" algn="just">
              <a:lnSpc>
                <a:spcPct val="110800"/>
              </a:lnSpc>
              <a:spcBef>
                <a:spcPts val="95"/>
              </a:spcBef>
              <a:buFont typeface="Wingdings" panose="05000000000000000000" pitchFamily="2" charset="2"/>
              <a:buChar char="q"/>
            </a:pPr>
            <a:r>
              <a:rPr lang="es-ES" sz="1100" spc="-25" dirty="0" smtClean="0">
                <a:latin typeface="Trebuchet MS" panose="020B0603020202020204" pitchFamily="34" charset="0"/>
                <a:cs typeface="Arial MT"/>
              </a:rPr>
              <a:t>Longitud </a:t>
            </a:r>
            <a:r>
              <a:rPr lang="es-ES" sz="1100" spc="-25" dirty="0">
                <a:latin typeface="Trebuchet MS" panose="020B0603020202020204" pitchFamily="34" charset="0"/>
                <a:cs typeface="Arial MT"/>
              </a:rPr>
              <a:t>de la habitación a = 45 m </a:t>
            </a:r>
            <a:endParaRPr lang="es-ES" sz="1100" spc="-25" dirty="0" smtClean="0">
              <a:latin typeface="Trebuchet MS" panose="020B0603020202020204" pitchFamily="34" charset="0"/>
              <a:cs typeface="Arial MT"/>
            </a:endParaRPr>
          </a:p>
          <a:p>
            <a:pPr marL="698500" marR="5080" lvl="1" indent="-228600" algn="just">
              <a:lnSpc>
                <a:spcPct val="110800"/>
              </a:lnSpc>
              <a:spcBef>
                <a:spcPts val="95"/>
              </a:spcBef>
              <a:buFont typeface="Wingdings" panose="05000000000000000000" pitchFamily="2" charset="2"/>
              <a:buChar char="q"/>
            </a:pPr>
            <a:r>
              <a:rPr lang="es-ES" sz="1100" spc="-25" dirty="0" smtClean="0">
                <a:latin typeface="Trebuchet MS" panose="020B0603020202020204" pitchFamily="34" charset="0"/>
                <a:cs typeface="Arial MT"/>
              </a:rPr>
              <a:t>Ancho </a:t>
            </a:r>
            <a:r>
              <a:rPr lang="es-ES" sz="1100" spc="-25" dirty="0">
                <a:latin typeface="Trebuchet MS" panose="020B0603020202020204" pitchFamily="34" charset="0"/>
                <a:cs typeface="Arial MT"/>
              </a:rPr>
              <a:t>de la habitación b = 16 m </a:t>
            </a:r>
            <a:endParaRPr lang="es-ES" sz="1100" spc="-25" dirty="0" smtClean="0">
              <a:latin typeface="Trebuchet MS" panose="020B0603020202020204" pitchFamily="34" charset="0"/>
              <a:cs typeface="Arial MT"/>
            </a:endParaRPr>
          </a:p>
          <a:p>
            <a:pPr marL="698500" marR="5080" lvl="1" indent="-228600" algn="just">
              <a:lnSpc>
                <a:spcPct val="110800"/>
              </a:lnSpc>
              <a:spcBef>
                <a:spcPts val="95"/>
              </a:spcBef>
              <a:buFont typeface="Wingdings" panose="05000000000000000000" pitchFamily="2" charset="2"/>
              <a:buChar char="q"/>
            </a:pPr>
            <a:r>
              <a:rPr lang="es-ES" sz="1100" spc="-25" dirty="0" smtClean="0">
                <a:latin typeface="Trebuchet MS" panose="020B0603020202020204" pitchFamily="34" charset="0"/>
                <a:cs typeface="Arial MT"/>
              </a:rPr>
              <a:t>Altura </a:t>
            </a:r>
            <a:r>
              <a:rPr lang="es-ES" sz="1100" spc="-25" dirty="0">
                <a:latin typeface="Trebuchet MS" panose="020B0603020202020204" pitchFamily="34" charset="0"/>
                <a:cs typeface="Arial MT"/>
              </a:rPr>
              <a:t>de la habitación H = 7 m</a:t>
            </a:r>
          </a:p>
          <a:p>
            <a:pPr marL="241300" marR="5080" indent="-228600" algn="just">
              <a:lnSpc>
                <a:spcPct val="110800"/>
              </a:lnSpc>
              <a:spcBef>
                <a:spcPts val="95"/>
              </a:spcBef>
              <a:buFont typeface="+mj-lt"/>
              <a:buAutoNum type="arabicPeriod"/>
            </a:pPr>
            <a:endParaRPr sz="900" dirty="0">
              <a:latin typeface="Arial MT"/>
              <a:cs typeface="Arial MT"/>
            </a:endParaRPr>
          </a:p>
        </p:txBody>
      </p:sp>
      <p:sp>
        <p:nvSpPr>
          <p:cNvPr id="10" name="Rectángulo 9"/>
          <p:cNvSpPr/>
          <p:nvPr/>
        </p:nvSpPr>
        <p:spPr>
          <a:xfrm>
            <a:off x="4716016" y="265212"/>
            <a:ext cx="4176464" cy="4755148"/>
          </a:xfrm>
          <a:prstGeom prst="rect">
            <a:avLst/>
          </a:prstGeom>
        </p:spPr>
        <p:txBody>
          <a:bodyPr wrap="square">
            <a:spAutoFit/>
          </a:bodyPr>
          <a:lstStyle/>
          <a:p>
            <a:pPr marL="241300" marR="5080" indent="-228600" algn="just">
              <a:lnSpc>
                <a:spcPct val="110800"/>
              </a:lnSpc>
              <a:spcBef>
                <a:spcPts val="95"/>
              </a:spcBef>
              <a:buFont typeface="+mj-lt"/>
              <a:buAutoNum type="arabicPeriod" startAt="2"/>
            </a:pPr>
            <a:r>
              <a:rPr lang="es-ES" sz="1100" b="1" spc="-25" dirty="0">
                <a:latin typeface="Trebuchet MS" panose="020B0603020202020204" pitchFamily="34" charset="0"/>
                <a:cs typeface="Arial MT"/>
              </a:rPr>
              <a:t>Factores de reflexión </a:t>
            </a:r>
          </a:p>
          <a:p>
            <a:pPr marL="698500" marR="5080" lvl="1" indent="-228600" algn="just">
              <a:lnSpc>
                <a:spcPct val="110800"/>
              </a:lnSpc>
              <a:spcBef>
                <a:spcPts val="95"/>
              </a:spcBef>
              <a:buFont typeface="Wingdings" panose="05000000000000000000" pitchFamily="2" charset="2"/>
              <a:buChar char="q"/>
            </a:pPr>
            <a:r>
              <a:rPr lang="es-ES" sz="1100" spc="-25" dirty="0">
                <a:latin typeface="Trebuchet MS" panose="020B0603020202020204" pitchFamily="34" charset="0"/>
                <a:cs typeface="Arial MT"/>
              </a:rPr>
              <a:t>Techo 0,5</a:t>
            </a:r>
          </a:p>
          <a:p>
            <a:pPr marL="698500" marR="5080" lvl="1" indent="-228600" algn="just">
              <a:lnSpc>
                <a:spcPct val="110800"/>
              </a:lnSpc>
              <a:spcBef>
                <a:spcPts val="95"/>
              </a:spcBef>
              <a:buFont typeface="Wingdings" panose="05000000000000000000" pitchFamily="2" charset="2"/>
              <a:buChar char="q"/>
            </a:pPr>
            <a:r>
              <a:rPr lang="es-ES" sz="1100" spc="-25" dirty="0">
                <a:latin typeface="Trebuchet MS" panose="020B0603020202020204" pitchFamily="34" charset="0"/>
                <a:cs typeface="Arial MT"/>
              </a:rPr>
              <a:t>Paredes 0.3</a:t>
            </a:r>
          </a:p>
          <a:p>
            <a:pPr marL="698500" marR="5080" lvl="1" indent="-228600" algn="just">
              <a:lnSpc>
                <a:spcPct val="110800"/>
              </a:lnSpc>
              <a:spcBef>
                <a:spcPts val="95"/>
              </a:spcBef>
              <a:buFont typeface="Wingdings" panose="05000000000000000000" pitchFamily="2" charset="2"/>
              <a:buChar char="q"/>
            </a:pPr>
            <a:r>
              <a:rPr lang="es-ES" sz="1100" spc="-25" dirty="0">
                <a:latin typeface="Trebuchet MS" panose="020B0603020202020204" pitchFamily="34" charset="0"/>
                <a:cs typeface="Arial MT"/>
              </a:rPr>
              <a:t>Piso 0.1</a:t>
            </a:r>
          </a:p>
          <a:p>
            <a:pPr marL="241300" marR="5080" indent="-228600" algn="just">
              <a:lnSpc>
                <a:spcPct val="110800"/>
              </a:lnSpc>
              <a:spcBef>
                <a:spcPts val="95"/>
              </a:spcBef>
              <a:buFont typeface="+mj-lt"/>
              <a:buAutoNum type="arabicPeriod" startAt="2"/>
            </a:pPr>
            <a:r>
              <a:rPr lang="es-ES" sz="1100" b="1" spc="-25" dirty="0">
                <a:latin typeface="Trebuchet MS" panose="020B0603020202020204" pitchFamily="34" charset="0"/>
                <a:cs typeface="Arial MT"/>
              </a:rPr>
              <a:t>Requisito de tipo de lámpara</a:t>
            </a:r>
          </a:p>
          <a:p>
            <a:pPr marL="698500" marR="5080" lvl="1" indent="-228600" algn="just">
              <a:lnSpc>
                <a:spcPct val="110800"/>
              </a:lnSpc>
              <a:spcBef>
                <a:spcPts val="95"/>
              </a:spcBef>
              <a:buFont typeface="Wingdings" panose="05000000000000000000" pitchFamily="2" charset="2"/>
              <a:buChar char="q"/>
            </a:pPr>
            <a:r>
              <a:rPr lang="es-ES" sz="1100" spc="-25" dirty="0">
                <a:latin typeface="Trebuchet MS" panose="020B0603020202020204" pitchFamily="34" charset="0"/>
                <a:cs typeface="Arial MT"/>
              </a:rPr>
              <a:t>Fila continua de reflectores 1 x 58 W, altura de suspensión 1 m</a:t>
            </a:r>
          </a:p>
          <a:p>
            <a:pPr marL="241300" marR="5080" indent="-228600" algn="just">
              <a:lnSpc>
                <a:spcPct val="110800"/>
              </a:lnSpc>
              <a:spcBef>
                <a:spcPts val="95"/>
              </a:spcBef>
              <a:buFont typeface="+mj-lt"/>
              <a:buAutoNum type="arabicPeriod" startAt="2"/>
            </a:pPr>
            <a:r>
              <a:rPr lang="es-ES" sz="1100" b="1" spc="-25" dirty="0" smtClean="0">
                <a:latin typeface="Trebuchet MS" panose="020B0603020202020204" pitchFamily="34" charset="0"/>
                <a:cs typeface="Arial MT"/>
              </a:rPr>
              <a:t>Requisitos </a:t>
            </a:r>
            <a:r>
              <a:rPr lang="es-ES" sz="1100" b="1" spc="-25" dirty="0">
                <a:latin typeface="Trebuchet MS" panose="020B0603020202020204" pitchFamily="34" charset="0"/>
                <a:cs typeface="Arial MT"/>
              </a:rPr>
              <a:t>para la fuente de luz.</a:t>
            </a:r>
          </a:p>
          <a:p>
            <a:pPr marL="698500" marR="5080" lvl="1" indent="-228600" algn="just">
              <a:lnSpc>
                <a:spcPct val="110800"/>
              </a:lnSpc>
              <a:spcBef>
                <a:spcPts val="95"/>
              </a:spcBef>
              <a:buFont typeface="Wingdings" panose="05000000000000000000" pitchFamily="2" charset="2"/>
              <a:buChar char="q"/>
            </a:pPr>
            <a:r>
              <a:rPr lang="es-ES" sz="1100" spc="-25" dirty="0">
                <a:latin typeface="Trebuchet MS" panose="020B0603020202020204" pitchFamily="34" charset="0"/>
                <a:cs typeface="Arial MT"/>
              </a:rPr>
              <a:t>Lámparas fluorescentes tubulares de 58 W de alto rendimiento lumínico. Deben tenerse en cuenta el color de la luz y el paso de las propiedades de reproducción del color.</a:t>
            </a:r>
          </a:p>
          <a:p>
            <a:pPr marL="241300" marR="5080" indent="-228600" algn="just">
              <a:lnSpc>
                <a:spcPct val="110800"/>
              </a:lnSpc>
              <a:spcBef>
                <a:spcPts val="95"/>
              </a:spcBef>
              <a:buFont typeface="+mj-lt"/>
              <a:buAutoNum type="arabicPeriod" startAt="2"/>
            </a:pPr>
            <a:r>
              <a:rPr lang="es-ES" sz="1100" b="1" spc="-25" dirty="0">
                <a:latin typeface="Trebuchet MS" panose="020B0603020202020204" pitchFamily="34" charset="0"/>
                <a:cs typeface="Arial MT"/>
              </a:rPr>
              <a:t>Definición de problema</a:t>
            </a:r>
          </a:p>
          <a:p>
            <a:pPr marL="641350" marR="5080" lvl="1" indent="-171450" algn="just">
              <a:lnSpc>
                <a:spcPct val="110800"/>
              </a:lnSpc>
              <a:spcBef>
                <a:spcPts val="95"/>
              </a:spcBef>
              <a:buFont typeface="Wingdings" panose="05000000000000000000" pitchFamily="2" charset="2"/>
              <a:buChar char="q"/>
            </a:pPr>
            <a:r>
              <a:rPr lang="es-ES" sz="1100" spc="-25" dirty="0">
                <a:latin typeface="Trebuchet MS" panose="020B0603020202020204" pitchFamily="34" charset="0"/>
                <a:cs typeface="Arial MT"/>
              </a:rPr>
              <a:t>Planificación del sistema de iluminación de acuerdo con la normativa.</a:t>
            </a:r>
          </a:p>
          <a:p>
            <a:pPr marL="641350" marR="5080" lvl="1" indent="-171450" algn="just">
              <a:lnSpc>
                <a:spcPct val="110800"/>
              </a:lnSpc>
              <a:spcBef>
                <a:spcPts val="95"/>
              </a:spcBef>
              <a:buFont typeface="Wingdings" panose="05000000000000000000" pitchFamily="2" charset="2"/>
              <a:buChar char="q"/>
            </a:pPr>
            <a:r>
              <a:rPr lang="es-ES" sz="1100" spc="-25" dirty="0">
                <a:latin typeface="Trebuchet MS" panose="020B0603020202020204" pitchFamily="34" charset="0"/>
                <a:cs typeface="Arial MT"/>
              </a:rPr>
              <a:t>Determinación del número requerido de luminarias para una iluminancia promedio con el uso de la hoja de formulario.</a:t>
            </a:r>
          </a:p>
          <a:p>
            <a:pPr marL="641350" marR="5080" lvl="1" indent="-171450" algn="just">
              <a:lnSpc>
                <a:spcPct val="110800"/>
              </a:lnSpc>
              <a:spcBef>
                <a:spcPts val="95"/>
              </a:spcBef>
              <a:buFont typeface="Wingdings" panose="05000000000000000000" pitchFamily="2" charset="2"/>
              <a:buChar char="q"/>
            </a:pPr>
            <a:r>
              <a:rPr lang="es-ES" sz="1100" spc="-25" dirty="0">
                <a:latin typeface="Trebuchet MS" panose="020B0603020202020204" pitchFamily="34" charset="0"/>
                <a:cs typeface="Arial MT"/>
              </a:rPr>
              <a:t>Evaluación del sistema de iluminación con respecto a la uniformidad, el color de la luz y la reproducción del color, </a:t>
            </a:r>
            <a:r>
              <a:rPr lang="es-ES" sz="1100" spc="-25" dirty="0" smtClean="0">
                <a:latin typeface="Trebuchet MS" panose="020B0603020202020204" pitchFamily="34" charset="0"/>
                <a:cs typeface="Arial MT"/>
              </a:rPr>
              <a:t>el deslumbramiento</a:t>
            </a:r>
            <a:r>
              <a:rPr lang="es-ES" sz="1100" spc="-25" dirty="0">
                <a:latin typeface="Trebuchet MS" panose="020B0603020202020204" pitchFamily="34" charset="0"/>
                <a:cs typeface="Arial MT"/>
              </a:rPr>
              <a:t>, el modelado y la dirección de la luz.</a:t>
            </a:r>
          </a:p>
          <a:p>
            <a:pPr marL="641350" marR="5080" lvl="1" indent="-171450" algn="just">
              <a:lnSpc>
                <a:spcPct val="110800"/>
              </a:lnSpc>
              <a:spcBef>
                <a:spcPts val="95"/>
              </a:spcBef>
              <a:buFont typeface="Wingdings" panose="05000000000000000000" pitchFamily="2" charset="2"/>
              <a:buChar char="q"/>
            </a:pPr>
            <a:r>
              <a:rPr lang="es-ES" sz="1100" spc="-25" dirty="0">
                <a:latin typeface="Trebuchet MS" panose="020B0603020202020204" pitchFamily="34" charset="0"/>
                <a:cs typeface="Arial MT"/>
              </a:rPr>
              <a:t>¿Con qué medidas se puede reducir el consumo de energía del sistema?</a:t>
            </a:r>
            <a:endParaRPr lang="en-US" dirty="0"/>
          </a:p>
        </p:txBody>
      </p:sp>
    </p:spTree>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ángulo 11"/>
          <p:cNvSpPr/>
          <p:nvPr/>
        </p:nvSpPr>
        <p:spPr>
          <a:xfrm>
            <a:off x="179512" y="121196"/>
            <a:ext cx="3028393" cy="261610"/>
          </a:xfrm>
          <a:prstGeom prst="rect">
            <a:avLst/>
          </a:prstGeom>
        </p:spPr>
        <p:txBody>
          <a:bodyPr wrap="none">
            <a:spAutoFit/>
          </a:bodyPr>
          <a:lstStyle/>
          <a:p>
            <a:r>
              <a:rPr lang="en-US" sz="1100" b="1" dirty="0" err="1">
                <a:latin typeface="Trebuchet MS" panose="020B0603020202020204" pitchFamily="34" charset="0"/>
              </a:rPr>
              <a:t>Pasos</a:t>
            </a:r>
            <a:r>
              <a:rPr lang="en-US" sz="1100" b="1" dirty="0">
                <a:latin typeface="Trebuchet MS" panose="020B0603020202020204" pitchFamily="34" charset="0"/>
              </a:rPr>
              <a:t> de </a:t>
            </a:r>
            <a:r>
              <a:rPr lang="en-US" sz="1100" b="1" dirty="0" err="1">
                <a:latin typeface="Trebuchet MS" panose="020B0603020202020204" pitchFamily="34" charset="0"/>
              </a:rPr>
              <a:t>cálculo</a:t>
            </a:r>
            <a:r>
              <a:rPr lang="en-US" sz="1100" b="1" dirty="0">
                <a:latin typeface="Trebuchet MS" panose="020B0603020202020204" pitchFamily="34" charset="0"/>
              </a:rPr>
              <a:t> para el </a:t>
            </a:r>
            <a:r>
              <a:rPr lang="en-US" sz="1100" b="1" dirty="0" err="1">
                <a:latin typeface="Trebuchet MS" panose="020B0603020202020204" pitchFamily="34" charset="0"/>
              </a:rPr>
              <a:t>sistema</a:t>
            </a:r>
            <a:r>
              <a:rPr lang="en-US" sz="1100" b="1" dirty="0">
                <a:latin typeface="Trebuchet MS" panose="020B0603020202020204" pitchFamily="34" charset="0"/>
              </a:rPr>
              <a:t> industrial:</a:t>
            </a:r>
          </a:p>
        </p:txBody>
      </p:sp>
      <p:pic>
        <p:nvPicPr>
          <p:cNvPr id="13" name="Imagen 12"/>
          <p:cNvPicPr>
            <a:picLocks noChangeAspect="1"/>
          </p:cNvPicPr>
          <p:nvPr/>
        </p:nvPicPr>
        <p:blipFill>
          <a:blip r:embed="rId2"/>
          <a:stretch>
            <a:fillRect/>
          </a:stretch>
        </p:blipFill>
        <p:spPr>
          <a:xfrm>
            <a:off x="179511" y="542566"/>
            <a:ext cx="4193257" cy="2102491"/>
          </a:xfrm>
          <a:prstGeom prst="rect">
            <a:avLst/>
          </a:prstGeom>
        </p:spPr>
      </p:pic>
      <p:pic>
        <p:nvPicPr>
          <p:cNvPr id="14" name="Imagen 13"/>
          <p:cNvPicPr>
            <a:picLocks noChangeAspect="1"/>
          </p:cNvPicPr>
          <p:nvPr/>
        </p:nvPicPr>
        <p:blipFill>
          <a:blip r:embed="rId3"/>
          <a:stretch>
            <a:fillRect/>
          </a:stretch>
        </p:blipFill>
        <p:spPr>
          <a:xfrm>
            <a:off x="179511" y="2972390"/>
            <a:ext cx="4193257" cy="1325270"/>
          </a:xfrm>
          <a:prstGeom prst="rect">
            <a:avLst/>
          </a:prstGeom>
        </p:spPr>
      </p:pic>
      <p:sp>
        <p:nvSpPr>
          <p:cNvPr id="15" name="Rectángulo 14"/>
          <p:cNvSpPr/>
          <p:nvPr/>
        </p:nvSpPr>
        <p:spPr>
          <a:xfrm>
            <a:off x="827584" y="363642"/>
            <a:ext cx="2224968" cy="261610"/>
          </a:xfrm>
          <a:prstGeom prst="rect">
            <a:avLst/>
          </a:prstGeom>
        </p:spPr>
        <p:txBody>
          <a:bodyPr wrap="none">
            <a:spAutoFit/>
          </a:bodyPr>
          <a:lstStyle/>
          <a:p>
            <a:pPr marL="12700" algn="ctr">
              <a:spcBef>
                <a:spcPts val="95"/>
              </a:spcBef>
            </a:pPr>
            <a:r>
              <a:rPr lang="es-ES" sz="1100" b="1" spc="-55" dirty="0">
                <a:latin typeface="Trebuchet MS" panose="020B0603020202020204" pitchFamily="34" charset="0"/>
                <a:cs typeface="Arial MT"/>
              </a:rPr>
              <a:t>Tabla 14.9: Datos de Habitaciones</a:t>
            </a:r>
          </a:p>
        </p:txBody>
      </p:sp>
      <p:sp>
        <p:nvSpPr>
          <p:cNvPr id="16" name="Rectángulo 15"/>
          <p:cNvSpPr/>
          <p:nvPr/>
        </p:nvSpPr>
        <p:spPr>
          <a:xfrm>
            <a:off x="73355" y="2645057"/>
            <a:ext cx="4572000" cy="430887"/>
          </a:xfrm>
          <a:prstGeom prst="rect">
            <a:avLst/>
          </a:prstGeom>
        </p:spPr>
        <p:txBody>
          <a:bodyPr>
            <a:spAutoFit/>
          </a:bodyPr>
          <a:lstStyle/>
          <a:p>
            <a:pPr marL="12700" algn="ctr">
              <a:lnSpc>
                <a:spcPct val="100000"/>
              </a:lnSpc>
              <a:spcBef>
                <a:spcPts val="95"/>
              </a:spcBef>
            </a:pPr>
            <a:r>
              <a:rPr lang="es-ES" sz="1100" b="1" spc="-55" dirty="0">
                <a:latin typeface="Trebuchet MS" panose="020B0603020202020204" pitchFamily="34" charset="0"/>
                <a:cs typeface="Arial MT"/>
              </a:rPr>
              <a:t>Tabla 14.10: Valores estándar tomados de la normativa del espacio de trabajo</a:t>
            </a:r>
          </a:p>
        </p:txBody>
      </p:sp>
      <p:pic>
        <p:nvPicPr>
          <p:cNvPr id="17" name="Imagen 16"/>
          <p:cNvPicPr>
            <a:picLocks noChangeAspect="1"/>
          </p:cNvPicPr>
          <p:nvPr/>
        </p:nvPicPr>
        <p:blipFill>
          <a:blip r:embed="rId4"/>
          <a:stretch>
            <a:fillRect/>
          </a:stretch>
        </p:blipFill>
        <p:spPr>
          <a:xfrm>
            <a:off x="162719" y="4438739"/>
            <a:ext cx="4210050" cy="1083057"/>
          </a:xfrm>
          <a:prstGeom prst="rect">
            <a:avLst/>
          </a:prstGeom>
        </p:spPr>
      </p:pic>
      <p:sp>
        <p:nvSpPr>
          <p:cNvPr id="18" name="Rectángulo 17"/>
          <p:cNvSpPr/>
          <p:nvPr/>
        </p:nvSpPr>
        <p:spPr>
          <a:xfrm>
            <a:off x="-199231" y="4252074"/>
            <a:ext cx="4572000" cy="261610"/>
          </a:xfrm>
          <a:prstGeom prst="rect">
            <a:avLst/>
          </a:prstGeom>
        </p:spPr>
        <p:txBody>
          <a:bodyPr>
            <a:spAutoFit/>
          </a:bodyPr>
          <a:lstStyle/>
          <a:p>
            <a:pPr marL="12700" algn="ctr">
              <a:lnSpc>
                <a:spcPct val="100000"/>
              </a:lnSpc>
              <a:spcBef>
                <a:spcPts val="95"/>
              </a:spcBef>
            </a:pPr>
            <a:r>
              <a:rPr lang="es-ES" sz="1100" b="1" spc="-55" dirty="0">
                <a:latin typeface="Trebuchet MS" panose="020B0603020202020204" pitchFamily="34" charset="0"/>
                <a:cs typeface="Arial MT"/>
              </a:rPr>
              <a:t>Tabla 14.11: Datos para artefactos de iluminación</a:t>
            </a:r>
          </a:p>
        </p:txBody>
      </p:sp>
      <p:pic>
        <p:nvPicPr>
          <p:cNvPr id="19" name="Imagen 18"/>
          <p:cNvPicPr>
            <a:picLocks noChangeAspect="1"/>
          </p:cNvPicPr>
          <p:nvPr/>
        </p:nvPicPr>
        <p:blipFill>
          <a:blip r:embed="rId5"/>
          <a:stretch>
            <a:fillRect/>
          </a:stretch>
        </p:blipFill>
        <p:spPr>
          <a:xfrm>
            <a:off x="4619409" y="542567"/>
            <a:ext cx="4320004" cy="1171575"/>
          </a:xfrm>
          <a:prstGeom prst="rect">
            <a:avLst/>
          </a:prstGeom>
        </p:spPr>
      </p:pic>
      <p:sp>
        <p:nvSpPr>
          <p:cNvPr id="20" name="Rectángulo 19"/>
          <p:cNvSpPr/>
          <p:nvPr/>
        </p:nvSpPr>
        <p:spPr>
          <a:xfrm>
            <a:off x="5724128" y="303457"/>
            <a:ext cx="2191947" cy="261610"/>
          </a:xfrm>
          <a:prstGeom prst="rect">
            <a:avLst/>
          </a:prstGeom>
        </p:spPr>
        <p:txBody>
          <a:bodyPr wrap="none">
            <a:spAutoFit/>
          </a:bodyPr>
          <a:lstStyle/>
          <a:p>
            <a:pPr marL="12700" algn="ctr">
              <a:lnSpc>
                <a:spcPct val="100000"/>
              </a:lnSpc>
              <a:spcBef>
                <a:spcPts val="95"/>
              </a:spcBef>
            </a:pPr>
            <a:r>
              <a:rPr lang="es-ES" sz="1100" b="1" spc="-55" dirty="0">
                <a:latin typeface="Trebuchet MS" panose="020B0603020202020204" pitchFamily="34" charset="0"/>
                <a:cs typeface="Arial MT"/>
              </a:rPr>
              <a:t>Tabla 14.12: Datos para lámparas</a:t>
            </a:r>
          </a:p>
        </p:txBody>
      </p:sp>
      <p:pic>
        <p:nvPicPr>
          <p:cNvPr id="21" name="Imagen 20"/>
          <p:cNvPicPr>
            <a:picLocks noChangeAspect="1"/>
          </p:cNvPicPr>
          <p:nvPr/>
        </p:nvPicPr>
        <p:blipFill>
          <a:blip r:embed="rId6"/>
          <a:stretch>
            <a:fillRect/>
          </a:stretch>
        </p:blipFill>
        <p:spPr>
          <a:xfrm>
            <a:off x="4619409" y="2149526"/>
            <a:ext cx="4320004" cy="3372270"/>
          </a:xfrm>
          <a:prstGeom prst="rect">
            <a:avLst/>
          </a:prstGeom>
        </p:spPr>
      </p:pic>
      <p:sp>
        <p:nvSpPr>
          <p:cNvPr id="22" name="Rectángulo 21"/>
          <p:cNvSpPr/>
          <p:nvPr/>
        </p:nvSpPr>
        <p:spPr>
          <a:xfrm>
            <a:off x="5079571" y="1887916"/>
            <a:ext cx="3481081" cy="261610"/>
          </a:xfrm>
          <a:prstGeom prst="rect">
            <a:avLst/>
          </a:prstGeom>
        </p:spPr>
        <p:txBody>
          <a:bodyPr wrap="none">
            <a:spAutoFit/>
          </a:bodyPr>
          <a:lstStyle/>
          <a:p>
            <a:pPr marL="12700" algn="ctr">
              <a:lnSpc>
                <a:spcPct val="100000"/>
              </a:lnSpc>
              <a:spcBef>
                <a:spcPts val="95"/>
              </a:spcBef>
            </a:pPr>
            <a:r>
              <a:rPr lang="es-ES" sz="1100" b="1" spc="-55" dirty="0">
                <a:latin typeface="Trebuchet MS" panose="020B0603020202020204" pitchFamily="34" charset="0"/>
                <a:cs typeface="Arial MT"/>
              </a:rPr>
              <a:t>Tabla </a:t>
            </a:r>
            <a:r>
              <a:rPr lang="es-ES" sz="1100" b="1" spc="-55" dirty="0" smtClean="0">
                <a:latin typeface="Trebuchet MS" panose="020B0603020202020204" pitchFamily="34" charset="0"/>
                <a:cs typeface="Arial MT"/>
              </a:rPr>
              <a:t>14.13: </a:t>
            </a:r>
            <a:r>
              <a:rPr lang="es-ES" sz="1100" b="1" spc="-55" dirty="0">
                <a:latin typeface="Trebuchet MS" panose="020B0603020202020204" pitchFamily="34" charset="0"/>
                <a:cs typeface="Arial MT"/>
              </a:rPr>
              <a:t>Datos </a:t>
            </a:r>
            <a:r>
              <a:rPr lang="es-ES" sz="1100" b="1" spc="-55" dirty="0" smtClean="0">
                <a:latin typeface="Trebuchet MS" panose="020B0603020202020204" pitchFamily="34" charset="0"/>
                <a:cs typeface="Arial MT"/>
              </a:rPr>
              <a:t>técnicos de sistemas de iluminación</a:t>
            </a:r>
            <a:endParaRPr lang="es-ES" sz="1100" b="1" spc="-55" dirty="0">
              <a:latin typeface="Trebuchet MS" panose="020B0603020202020204" pitchFamily="34" charset="0"/>
              <a:cs typeface="Arial MT"/>
            </a:endParaRPr>
          </a:p>
        </p:txBody>
      </p:sp>
    </p:spTree>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51520" y="309412"/>
            <a:ext cx="8640960" cy="4283224"/>
          </a:xfrm>
          <a:prstGeom prst="rect">
            <a:avLst/>
          </a:prstGeom>
        </p:spPr>
        <p:txBody>
          <a:bodyPr vert="horz" wrap="square" lIns="0" tIns="12065" rIns="0" bIns="0" rtlCol="0">
            <a:spAutoFit/>
          </a:bodyPr>
          <a:lstStyle/>
          <a:p>
            <a:pPr marL="19050" marR="5080" indent="-19050" algn="just">
              <a:lnSpc>
                <a:spcPct val="110600"/>
              </a:lnSpc>
              <a:spcBef>
                <a:spcPts val="645"/>
              </a:spcBef>
            </a:pPr>
            <a:r>
              <a:rPr lang="es-ES" sz="1100" spc="-20" dirty="0">
                <a:latin typeface="Trebuchet MS" panose="020B0603020202020204" pitchFamily="34" charset="0"/>
                <a:cs typeface="Arial MT"/>
              </a:rPr>
              <a:t>Para la evaluación de la uniformidad de la iluminación para este ejemplo, la planificación asistida por computadora con el plano de utilización, que se muestran aquí como pasos en tonos grises (Figura 14.5). El software TX1 se incluye en el CD-ROM adjunto (</a:t>
            </a:r>
            <a:r>
              <a:rPr lang="es-ES" sz="1100" spc="-20" dirty="0" smtClean="0">
                <a:latin typeface="Trebuchet MS" panose="020B0603020202020204" pitchFamily="34" charset="0"/>
                <a:cs typeface="Arial MT"/>
              </a:rPr>
              <a:t>consultar </a:t>
            </a:r>
            <a:r>
              <a:rPr lang="es-ES" sz="1100" spc="-20" dirty="0">
                <a:latin typeface="Trebuchet MS" panose="020B0603020202020204" pitchFamily="34" charset="0"/>
                <a:cs typeface="Arial MT"/>
              </a:rPr>
              <a:t>también la Sección 17.1.3).</a:t>
            </a:r>
          </a:p>
          <a:p>
            <a:pPr marL="19050" marR="5080" indent="-19050" algn="just">
              <a:lnSpc>
                <a:spcPct val="110600"/>
              </a:lnSpc>
              <a:spcBef>
                <a:spcPts val="645"/>
              </a:spcBef>
            </a:pPr>
            <a:endParaRPr lang="es-ES" sz="1100" spc="-20" dirty="0" smtClean="0">
              <a:latin typeface="Trebuchet MS" panose="020B0603020202020204" pitchFamily="34" charset="0"/>
              <a:cs typeface="Arial MT"/>
            </a:endParaRPr>
          </a:p>
          <a:p>
            <a:pPr marL="19050" marR="5080" indent="-19050" algn="just">
              <a:lnSpc>
                <a:spcPct val="110600"/>
              </a:lnSpc>
              <a:spcBef>
                <a:spcPts val="645"/>
              </a:spcBef>
            </a:pPr>
            <a:endParaRPr lang="es-ES" sz="1100" spc="-20" dirty="0">
              <a:latin typeface="Trebuchet MS" panose="020B0603020202020204" pitchFamily="34" charset="0"/>
              <a:cs typeface="Arial MT"/>
            </a:endParaRPr>
          </a:p>
          <a:p>
            <a:pPr marL="19050" marR="5080" indent="-19050" algn="just">
              <a:lnSpc>
                <a:spcPct val="110600"/>
              </a:lnSpc>
              <a:spcBef>
                <a:spcPts val="645"/>
              </a:spcBef>
            </a:pPr>
            <a:endParaRPr lang="es-ES" sz="1100" spc="-20" dirty="0" smtClean="0">
              <a:latin typeface="Trebuchet MS" panose="020B0603020202020204" pitchFamily="34" charset="0"/>
              <a:cs typeface="Arial MT"/>
            </a:endParaRPr>
          </a:p>
          <a:p>
            <a:pPr marL="19050" marR="5080" indent="-19050" algn="just">
              <a:lnSpc>
                <a:spcPct val="110600"/>
              </a:lnSpc>
              <a:spcBef>
                <a:spcPts val="645"/>
              </a:spcBef>
            </a:pPr>
            <a:endParaRPr lang="es-ES" sz="1100" spc="-20" dirty="0">
              <a:latin typeface="Trebuchet MS" panose="020B0603020202020204" pitchFamily="34" charset="0"/>
              <a:cs typeface="Arial MT"/>
            </a:endParaRPr>
          </a:p>
          <a:p>
            <a:pPr marL="19050" marR="5080" indent="-19050" algn="just">
              <a:lnSpc>
                <a:spcPct val="110600"/>
              </a:lnSpc>
              <a:spcBef>
                <a:spcPts val="645"/>
              </a:spcBef>
            </a:pPr>
            <a:endParaRPr lang="es-ES" sz="1100" spc="-20" dirty="0" smtClean="0">
              <a:latin typeface="Trebuchet MS" panose="020B0603020202020204" pitchFamily="34" charset="0"/>
              <a:cs typeface="Arial MT"/>
            </a:endParaRPr>
          </a:p>
          <a:p>
            <a:pPr marL="19050" marR="5080" indent="-19050" algn="just">
              <a:lnSpc>
                <a:spcPct val="110600"/>
              </a:lnSpc>
              <a:spcBef>
                <a:spcPts val="645"/>
              </a:spcBef>
            </a:pPr>
            <a:endParaRPr lang="es-ES" sz="1100" spc="-20" dirty="0">
              <a:latin typeface="Trebuchet MS" panose="020B0603020202020204" pitchFamily="34" charset="0"/>
              <a:cs typeface="Arial MT"/>
            </a:endParaRPr>
          </a:p>
          <a:p>
            <a:pPr marL="19050" marR="5080" indent="-19050" algn="just">
              <a:lnSpc>
                <a:spcPct val="110600"/>
              </a:lnSpc>
              <a:spcBef>
                <a:spcPts val="645"/>
              </a:spcBef>
            </a:pPr>
            <a:endParaRPr lang="es-ES" sz="1100" spc="-20" dirty="0" smtClean="0">
              <a:latin typeface="Trebuchet MS" panose="020B0603020202020204" pitchFamily="34" charset="0"/>
              <a:cs typeface="Arial MT"/>
            </a:endParaRPr>
          </a:p>
          <a:p>
            <a:pPr marL="19050" marR="5080" indent="-19050" algn="just">
              <a:lnSpc>
                <a:spcPct val="110600"/>
              </a:lnSpc>
              <a:spcBef>
                <a:spcPts val="645"/>
              </a:spcBef>
            </a:pPr>
            <a:endParaRPr lang="es-ES" sz="1100" spc="-20" dirty="0">
              <a:latin typeface="Trebuchet MS" panose="020B0603020202020204" pitchFamily="34" charset="0"/>
              <a:cs typeface="Arial MT"/>
            </a:endParaRPr>
          </a:p>
          <a:p>
            <a:pPr marL="19050" marR="5080" indent="-19050" algn="just">
              <a:lnSpc>
                <a:spcPct val="110600"/>
              </a:lnSpc>
              <a:spcBef>
                <a:spcPts val="645"/>
              </a:spcBef>
            </a:pPr>
            <a:endParaRPr lang="es-ES" sz="1100" spc="-20" dirty="0" smtClean="0">
              <a:latin typeface="Trebuchet MS" panose="020B0603020202020204" pitchFamily="34" charset="0"/>
              <a:cs typeface="Arial MT"/>
            </a:endParaRPr>
          </a:p>
          <a:p>
            <a:pPr marL="19050" marR="5080" indent="-19050" algn="just">
              <a:lnSpc>
                <a:spcPct val="110600"/>
              </a:lnSpc>
              <a:spcBef>
                <a:spcPts val="645"/>
              </a:spcBef>
            </a:pPr>
            <a:endParaRPr lang="es-ES" sz="1100" spc="-20" dirty="0">
              <a:latin typeface="Trebuchet MS" panose="020B0603020202020204" pitchFamily="34" charset="0"/>
              <a:cs typeface="Arial MT"/>
            </a:endParaRPr>
          </a:p>
          <a:p>
            <a:pPr marL="19050" marR="5080" indent="-19050" algn="just">
              <a:lnSpc>
                <a:spcPct val="110600"/>
              </a:lnSpc>
              <a:spcBef>
                <a:spcPts val="645"/>
              </a:spcBef>
            </a:pPr>
            <a:endParaRPr lang="es-ES" sz="1100" spc="-20" dirty="0" smtClean="0">
              <a:latin typeface="Trebuchet MS" panose="020B0603020202020204" pitchFamily="34" charset="0"/>
              <a:cs typeface="Arial MT"/>
            </a:endParaRPr>
          </a:p>
          <a:p>
            <a:pPr marL="19050" marR="5080" indent="-19050" algn="just">
              <a:lnSpc>
                <a:spcPct val="110600"/>
              </a:lnSpc>
              <a:spcBef>
                <a:spcPts val="645"/>
              </a:spcBef>
            </a:pPr>
            <a:endParaRPr lang="es-ES" sz="1100" spc="-20" dirty="0">
              <a:latin typeface="Trebuchet MS" panose="020B0603020202020204" pitchFamily="34" charset="0"/>
              <a:cs typeface="Arial MT"/>
            </a:endParaRPr>
          </a:p>
          <a:p>
            <a:pPr marL="19050" marR="5080" indent="-19050" algn="just">
              <a:lnSpc>
                <a:spcPct val="110600"/>
              </a:lnSpc>
              <a:spcBef>
                <a:spcPts val="645"/>
              </a:spcBef>
            </a:pPr>
            <a:endParaRPr lang="es-ES" sz="1100" spc="-20" dirty="0" smtClean="0">
              <a:latin typeface="Trebuchet MS" panose="020B0603020202020204" pitchFamily="34" charset="0"/>
              <a:cs typeface="Arial MT"/>
            </a:endParaRPr>
          </a:p>
          <a:p>
            <a:pPr marL="19050" marR="5080" indent="-19050" algn="just">
              <a:lnSpc>
                <a:spcPct val="110600"/>
              </a:lnSpc>
              <a:spcBef>
                <a:spcPts val="645"/>
              </a:spcBef>
            </a:pPr>
            <a:r>
              <a:rPr lang="es-ES" sz="1100" b="1" spc="-20" dirty="0" smtClean="0">
                <a:latin typeface="Trebuchet MS" panose="020B0603020202020204" pitchFamily="34" charset="0"/>
                <a:cs typeface="Arial MT"/>
              </a:rPr>
              <a:t>Figura </a:t>
            </a:r>
            <a:r>
              <a:rPr lang="es-ES" sz="1100" b="1" spc="-20" dirty="0">
                <a:latin typeface="Trebuchet MS" panose="020B0603020202020204" pitchFamily="34" charset="0"/>
                <a:cs typeface="Arial MT"/>
              </a:rPr>
              <a:t>14.5: Pasos de tonos grises</a:t>
            </a:r>
            <a:endParaRPr sz="900" b="1" dirty="0">
              <a:latin typeface="Arial MT"/>
              <a:cs typeface="Arial MT"/>
            </a:endParaRPr>
          </a:p>
        </p:txBody>
      </p:sp>
      <p:pic>
        <p:nvPicPr>
          <p:cNvPr id="28" name="Imagen 27"/>
          <p:cNvPicPr>
            <a:picLocks noChangeAspect="1"/>
          </p:cNvPicPr>
          <p:nvPr/>
        </p:nvPicPr>
        <p:blipFill>
          <a:blip r:embed="rId2"/>
          <a:stretch>
            <a:fillRect/>
          </a:stretch>
        </p:blipFill>
        <p:spPr>
          <a:xfrm>
            <a:off x="251520" y="897507"/>
            <a:ext cx="5943600" cy="3371850"/>
          </a:xfrm>
          <a:prstGeom prst="rect">
            <a:avLst/>
          </a:prstGeom>
        </p:spPr>
      </p:pic>
    </p:spTree>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1520" y="265212"/>
            <a:ext cx="8640960" cy="4582665"/>
          </a:xfrm>
          <a:prstGeom prst="rect">
            <a:avLst/>
          </a:prstGeom>
        </p:spPr>
        <p:txBody>
          <a:bodyPr vert="horz" wrap="square" lIns="0" tIns="12065" rIns="0" bIns="0" rtlCol="0">
            <a:spAutoFit/>
          </a:bodyPr>
          <a:lstStyle/>
          <a:p>
            <a:pPr indent="1588" algn="just">
              <a:lnSpc>
                <a:spcPct val="100000"/>
              </a:lnSpc>
            </a:pPr>
            <a:r>
              <a:rPr lang="es-ES" sz="1100" b="1" spc="25" dirty="0" smtClean="0">
                <a:latin typeface="Trebuchet MS" panose="020B0603020202020204" pitchFamily="34" charset="0"/>
                <a:cs typeface="Arial MT"/>
              </a:rPr>
              <a:t>14.6 </a:t>
            </a:r>
            <a:r>
              <a:rPr lang="es-ES" sz="1100" b="1" spc="25" dirty="0">
                <a:latin typeface="Trebuchet MS" panose="020B0603020202020204" pitchFamily="34" charset="0"/>
                <a:cs typeface="Arial MT"/>
              </a:rPr>
              <a:t>Iluminación exterior</a:t>
            </a:r>
          </a:p>
          <a:p>
            <a:pPr indent="1588" algn="just">
              <a:lnSpc>
                <a:spcPct val="100000"/>
              </a:lnSpc>
            </a:pPr>
            <a:endParaRPr lang="es-ES" sz="1100" spc="25" dirty="0">
              <a:latin typeface="Trebuchet MS" panose="020B0603020202020204" pitchFamily="34" charset="0"/>
              <a:cs typeface="Arial MT"/>
            </a:endParaRPr>
          </a:p>
          <a:p>
            <a:pPr indent="1588" algn="just">
              <a:lnSpc>
                <a:spcPct val="100000"/>
              </a:lnSpc>
            </a:pPr>
            <a:r>
              <a:rPr lang="es-ES" sz="1100" spc="25" dirty="0">
                <a:latin typeface="Trebuchet MS" panose="020B0603020202020204" pitchFamily="34" charset="0"/>
                <a:cs typeface="Arial MT"/>
              </a:rPr>
              <a:t>La iluminación exterior debe ajustarse siempre a los requisitos y criterios del Comité de Normas Técnicas de Luminotecnia. Los estándares más importantes se enumeran aquí.</a:t>
            </a:r>
          </a:p>
          <a:p>
            <a:pPr indent="1588" algn="just">
              <a:lnSpc>
                <a:spcPct val="100000"/>
              </a:lnSpc>
            </a:pPr>
            <a:endParaRPr lang="es-ES" sz="1100" b="1" spc="25" dirty="0">
              <a:latin typeface="Trebuchet MS" panose="020B0603020202020204" pitchFamily="34" charset="0"/>
              <a:cs typeface="Arial MT"/>
            </a:endParaRPr>
          </a:p>
          <a:p>
            <a:pPr marL="628650" lvl="1" indent="-171450" algn="just">
              <a:buFont typeface="Wingdings" panose="05000000000000000000" pitchFamily="2" charset="2"/>
              <a:buChar char="q"/>
            </a:pPr>
            <a:r>
              <a:rPr lang="es-ES" sz="1100" b="1" spc="25" dirty="0">
                <a:latin typeface="Trebuchet MS" panose="020B0603020202020204" pitchFamily="34" charset="0"/>
                <a:cs typeface="Arial MT"/>
              </a:rPr>
              <a:t>Alumbrado público de instalación permanente: iluminación de calles para el tráfico rodado: criterios generales de calidad y valores estándar</a:t>
            </a:r>
          </a:p>
          <a:p>
            <a:pPr marL="628650" lvl="1" indent="-171450" algn="just">
              <a:buFont typeface="Wingdings" panose="05000000000000000000" pitchFamily="2" charset="2"/>
              <a:buChar char="q"/>
            </a:pPr>
            <a:r>
              <a:rPr lang="es-ES" sz="1100" b="1" spc="25" dirty="0">
                <a:latin typeface="Trebuchet MS" panose="020B0603020202020204" pitchFamily="34" charset="0"/>
                <a:cs typeface="Arial MT"/>
              </a:rPr>
              <a:t>Alumbrado público de instalación permanente: iluminación de calles para el tráfico rodado: cálculo y medición</a:t>
            </a:r>
          </a:p>
          <a:p>
            <a:pPr marL="628650" lvl="1" indent="-171450" algn="just">
              <a:buFont typeface="Wingdings" panose="05000000000000000000" pitchFamily="2" charset="2"/>
              <a:buChar char="q"/>
            </a:pPr>
            <a:r>
              <a:rPr lang="es-ES" sz="1100" b="1" spc="25" dirty="0">
                <a:latin typeface="Trebuchet MS" panose="020B0603020202020204" pitchFamily="34" charset="0"/>
                <a:cs typeface="Arial MT"/>
              </a:rPr>
              <a:t>Valores estándar para la iluminación de pasos de peatones </a:t>
            </a:r>
            <a:endParaRPr lang="es-ES" sz="1100" b="1" spc="25" dirty="0" smtClean="0">
              <a:latin typeface="Trebuchet MS" panose="020B0603020202020204" pitchFamily="34" charset="0"/>
              <a:cs typeface="Arial MT"/>
            </a:endParaRPr>
          </a:p>
          <a:p>
            <a:pPr marL="628650" lvl="1" indent="-171450" algn="just">
              <a:buFont typeface="Wingdings" panose="05000000000000000000" pitchFamily="2" charset="2"/>
              <a:buChar char="q"/>
            </a:pPr>
            <a:r>
              <a:rPr lang="es-ES" sz="1100" b="1" spc="25" dirty="0" smtClean="0">
                <a:latin typeface="Trebuchet MS" panose="020B0603020202020204" pitchFamily="34" charset="0"/>
                <a:cs typeface="Arial MT"/>
              </a:rPr>
              <a:t>Iluminación </a:t>
            </a:r>
            <a:r>
              <a:rPr lang="es-ES" sz="1100" b="1" spc="25" dirty="0">
                <a:latin typeface="Trebuchet MS" panose="020B0603020202020204" pitchFamily="34" charset="0"/>
                <a:cs typeface="Arial MT"/>
              </a:rPr>
              <a:t>de túneles de carretera y pasos subterráneos </a:t>
            </a:r>
            <a:endParaRPr lang="es-ES" sz="1100" b="1" spc="25" dirty="0" smtClean="0">
              <a:latin typeface="Trebuchet MS" panose="020B0603020202020204" pitchFamily="34" charset="0"/>
              <a:cs typeface="Arial MT"/>
            </a:endParaRPr>
          </a:p>
          <a:p>
            <a:pPr marL="628650" lvl="1" indent="-171450" algn="just">
              <a:buFont typeface="Wingdings" panose="05000000000000000000" pitchFamily="2" charset="2"/>
              <a:buChar char="q"/>
            </a:pPr>
            <a:r>
              <a:rPr lang="es-ES" sz="1100" b="1" spc="25" dirty="0" smtClean="0">
                <a:latin typeface="Trebuchet MS" panose="020B0603020202020204" pitchFamily="34" charset="0"/>
                <a:cs typeface="Arial MT"/>
              </a:rPr>
              <a:t>Iluminación </a:t>
            </a:r>
            <a:r>
              <a:rPr lang="es-ES" sz="1100" b="1" spc="25" dirty="0">
                <a:latin typeface="Trebuchet MS" panose="020B0603020202020204" pitchFamily="34" charset="0"/>
                <a:cs typeface="Arial MT"/>
              </a:rPr>
              <a:t>de estacionamientos y casas de parques</a:t>
            </a:r>
          </a:p>
          <a:p>
            <a:pPr marL="628650" lvl="1" indent="-171450" algn="just">
              <a:buFont typeface="Wingdings" panose="05000000000000000000" pitchFamily="2" charset="2"/>
              <a:buChar char="q"/>
            </a:pPr>
            <a:r>
              <a:rPr lang="es-ES" sz="1100" b="1" spc="25" dirty="0">
                <a:latin typeface="Trebuchet MS" panose="020B0603020202020204" pitchFamily="34" charset="0"/>
                <a:cs typeface="Arial MT"/>
              </a:rPr>
              <a:t>Iluminación de estadios </a:t>
            </a:r>
            <a:endParaRPr lang="es-ES" sz="1100" b="1" spc="25" dirty="0" smtClean="0">
              <a:latin typeface="Trebuchet MS" panose="020B0603020202020204" pitchFamily="34" charset="0"/>
              <a:cs typeface="Arial MT"/>
            </a:endParaRPr>
          </a:p>
          <a:p>
            <a:pPr marL="628650" lvl="1" indent="-171450" algn="just">
              <a:buFont typeface="Wingdings" panose="05000000000000000000" pitchFamily="2" charset="2"/>
              <a:buChar char="q"/>
            </a:pPr>
            <a:r>
              <a:rPr lang="es-ES" sz="1100" b="1" spc="25" dirty="0" smtClean="0">
                <a:latin typeface="Trebuchet MS" panose="020B0603020202020204" pitchFamily="34" charset="0"/>
                <a:cs typeface="Arial MT"/>
              </a:rPr>
              <a:t>Iluminación </a:t>
            </a:r>
            <a:r>
              <a:rPr lang="es-ES" sz="1100" b="1" spc="25" dirty="0">
                <a:latin typeface="Trebuchet MS" panose="020B0603020202020204" pitchFamily="34" charset="0"/>
                <a:cs typeface="Arial MT"/>
              </a:rPr>
              <a:t>de sistemas de esclusas</a:t>
            </a:r>
          </a:p>
          <a:p>
            <a:pPr marL="628650" lvl="1" indent="-171450" algn="just">
              <a:buFont typeface="Wingdings" panose="05000000000000000000" pitchFamily="2" charset="2"/>
              <a:buChar char="q"/>
            </a:pPr>
            <a:r>
              <a:rPr lang="es-ES" sz="1100" b="1" spc="25" dirty="0">
                <a:latin typeface="Trebuchet MS" panose="020B0603020202020204" pitchFamily="34" charset="0"/>
                <a:cs typeface="Arial MT"/>
              </a:rPr>
              <a:t>Buena Iluminación para la Seguridad en Carreteras, Vías y Plazas Públicas</a:t>
            </a:r>
          </a:p>
          <a:p>
            <a:pPr indent="1588" algn="just">
              <a:lnSpc>
                <a:spcPct val="100000"/>
              </a:lnSpc>
            </a:pPr>
            <a:endParaRPr lang="es-ES" sz="1100" spc="25" dirty="0">
              <a:latin typeface="Trebuchet MS" panose="020B0603020202020204" pitchFamily="34" charset="0"/>
              <a:cs typeface="Arial MT"/>
            </a:endParaRPr>
          </a:p>
          <a:p>
            <a:pPr indent="1588" algn="just">
              <a:lnSpc>
                <a:spcPct val="100000"/>
              </a:lnSpc>
            </a:pPr>
            <a:r>
              <a:rPr lang="es-ES" sz="1100" spc="25" dirty="0">
                <a:latin typeface="Trebuchet MS" panose="020B0603020202020204" pitchFamily="34" charset="0"/>
                <a:cs typeface="Arial MT"/>
              </a:rPr>
              <a:t>Los sistemas de iluminación exterior se calculan con el método de iluminación puntual y no con el método de la eficiencia. La intensidad luminosa y el flujo luminoso se pueden consultar en los catálogos de los fabricantes. La iluminancia horizontal se calcula a partir de la ecuación</a:t>
            </a:r>
          </a:p>
          <a:p>
            <a:pPr indent="1588" algn="just">
              <a:lnSpc>
                <a:spcPct val="100000"/>
              </a:lnSpc>
            </a:pPr>
            <a:endParaRPr lang="es-ES" sz="1100" spc="25" dirty="0" smtClean="0">
              <a:latin typeface="Trebuchet MS" panose="020B0603020202020204" pitchFamily="34" charset="0"/>
              <a:cs typeface="Arial MT"/>
            </a:endParaRPr>
          </a:p>
          <a:p>
            <a:pPr indent="1588" algn="just">
              <a:lnSpc>
                <a:spcPct val="100000"/>
              </a:lnSpc>
            </a:pPr>
            <a:endParaRPr lang="es-ES" sz="1100" spc="25" dirty="0">
              <a:latin typeface="Trebuchet MS" panose="020B0603020202020204" pitchFamily="34" charset="0"/>
              <a:cs typeface="Arial MT"/>
            </a:endParaRPr>
          </a:p>
          <a:p>
            <a:pPr indent="1588" algn="just">
              <a:lnSpc>
                <a:spcPct val="100000"/>
              </a:lnSpc>
            </a:pPr>
            <a:r>
              <a:rPr lang="es-ES" sz="1100" spc="25" dirty="0" smtClean="0">
                <a:latin typeface="Trebuchet MS" panose="020B0603020202020204" pitchFamily="34" charset="0"/>
                <a:cs typeface="Arial MT"/>
              </a:rPr>
              <a:t>Aquí</a:t>
            </a:r>
            <a:r>
              <a:rPr lang="es-ES" sz="1100" spc="25" dirty="0">
                <a:latin typeface="Trebuchet MS" panose="020B0603020202020204" pitchFamily="34" charset="0"/>
                <a:cs typeface="Arial MT"/>
              </a:rPr>
              <a:t>, los significados de los símbolos son:</a:t>
            </a:r>
          </a:p>
          <a:p>
            <a:pPr indent="1588" algn="just">
              <a:lnSpc>
                <a:spcPct val="100000"/>
              </a:lnSpc>
            </a:pPr>
            <a:endParaRPr lang="es-ES" sz="1100" spc="25" dirty="0">
              <a:latin typeface="Trebuchet MS" panose="020B0603020202020204" pitchFamily="34" charset="0"/>
              <a:cs typeface="Arial MT"/>
            </a:endParaRPr>
          </a:p>
          <a:p>
            <a:pPr lvl="1" indent="1588" algn="just"/>
            <a:r>
              <a:rPr lang="es-ES" sz="1100" b="1" spc="25" dirty="0">
                <a:latin typeface="Trebuchet MS" panose="020B0603020202020204" pitchFamily="34" charset="0"/>
                <a:cs typeface="Arial MT"/>
              </a:rPr>
              <a:t>E </a:t>
            </a:r>
            <a:r>
              <a:rPr lang="es-ES" sz="1100" b="1" spc="25" dirty="0" smtClean="0">
                <a:latin typeface="Trebuchet MS" panose="020B0603020202020204" pitchFamily="34" charset="0"/>
                <a:cs typeface="Arial MT"/>
              </a:rPr>
              <a:t>   Iluminancia </a:t>
            </a:r>
            <a:r>
              <a:rPr lang="es-ES" sz="1100" b="1" spc="25" dirty="0">
                <a:latin typeface="Trebuchet MS" panose="020B0603020202020204" pitchFamily="34" charset="0"/>
                <a:cs typeface="Arial MT"/>
              </a:rPr>
              <a:t>en lx</a:t>
            </a:r>
          </a:p>
          <a:p>
            <a:pPr lvl="1" indent="1588" algn="just"/>
            <a:r>
              <a:rPr lang="es-ES" sz="1100" b="1" spc="25" dirty="0" smtClean="0">
                <a:latin typeface="Trebuchet MS" panose="020B0603020202020204" pitchFamily="34" charset="0"/>
                <a:cs typeface="Arial MT"/>
              </a:rPr>
              <a:t>H    </a:t>
            </a:r>
            <a:r>
              <a:rPr lang="es-ES" sz="1100" b="1" spc="25" dirty="0">
                <a:latin typeface="Trebuchet MS" panose="020B0603020202020204" pitchFamily="34" charset="0"/>
                <a:cs typeface="Arial MT"/>
              </a:rPr>
              <a:t>Altura del poste de iluminación en m</a:t>
            </a:r>
          </a:p>
          <a:p>
            <a:pPr lvl="1" indent="1588" algn="just"/>
            <a:r>
              <a:rPr lang="es-ES" sz="1100" b="1" spc="25" dirty="0">
                <a:latin typeface="Trebuchet MS" panose="020B0603020202020204" pitchFamily="34" charset="0"/>
                <a:cs typeface="Arial MT"/>
              </a:rPr>
              <a:t>l </a:t>
            </a:r>
            <a:r>
              <a:rPr lang="es-ES" sz="1100" b="1" spc="25" dirty="0" smtClean="0">
                <a:latin typeface="Trebuchet MS" panose="020B0603020202020204" pitchFamily="34" charset="0"/>
                <a:cs typeface="Arial MT"/>
              </a:rPr>
              <a:t>    Distancia </a:t>
            </a:r>
            <a:r>
              <a:rPr lang="es-ES" sz="1100" b="1" spc="25" dirty="0">
                <a:latin typeface="Trebuchet MS" panose="020B0603020202020204" pitchFamily="34" charset="0"/>
                <a:cs typeface="Arial MT"/>
              </a:rPr>
              <a:t>del punto de interés desde la base de la lámpara en m</a:t>
            </a:r>
          </a:p>
          <a:p>
            <a:pPr lvl="1" indent="1588" algn="just"/>
            <a:r>
              <a:rPr lang="es-ES" sz="1100" b="1" spc="25" dirty="0" smtClean="0">
                <a:latin typeface="Trebuchet MS" panose="020B0603020202020204" pitchFamily="34" charset="0"/>
                <a:cs typeface="Arial MT"/>
              </a:rPr>
              <a:t>I     </a:t>
            </a:r>
            <a:r>
              <a:rPr lang="es-ES" sz="1100" b="1" spc="25" dirty="0">
                <a:latin typeface="Trebuchet MS" panose="020B0603020202020204" pitchFamily="34" charset="0"/>
                <a:cs typeface="Arial MT"/>
              </a:rPr>
              <a:t>Intensidad luminosa en dirección del punto de interés en cd</a:t>
            </a:r>
          </a:p>
          <a:p>
            <a:pPr indent="1588" algn="just">
              <a:lnSpc>
                <a:spcPct val="100000"/>
              </a:lnSpc>
            </a:pPr>
            <a:endParaRPr lang="es-ES" sz="1100" spc="25" dirty="0">
              <a:latin typeface="Trebuchet MS" panose="020B0603020202020204" pitchFamily="34" charset="0"/>
              <a:cs typeface="Arial MT"/>
            </a:endParaRPr>
          </a:p>
        </p:txBody>
      </p:sp>
      <p:pic>
        <p:nvPicPr>
          <p:cNvPr id="17" name="Imagen 16"/>
          <p:cNvPicPr>
            <a:picLocks noChangeAspect="1"/>
          </p:cNvPicPr>
          <p:nvPr/>
        </p:nvPicPr>
        <p:blipFill>
          <a:blip r:embed="rId2"/>
          <a:stretch>
            <a:fillRect/>
          </a:stretch>
        </p:blipFill>
        <p:spPr>
          <a:xfrm>
            <a:off x="2339752" y="3105482"/>
            <a:ext cx="6029325" cy="466725"/>
          </a:xfrm>
          <a:prstGeom prst="rect">
            <a:avLst/>
          </a:prstGeom>
        </p:spPr>
      </p:pic>
    </p:spTree>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1520" y="265212"/>
            <a:ext cx="8640960" cy="4941737"/>
          </a:xfrm>
          <a:prstGeom prst="rect">
            <a:avLst/>
          </a:prstGeom>
        </p:spPr>
        <p:txBody>
          <a:bodyPr vert="horz" wrap="square" lIns="0" tIns="12065" rIns="0" bIns="0" rtlCol="0">
            <a:spAutoFit/>
          </a:bodyPr>
          <a:lstStyle/>
          <a:p>
            <a:pPr indent="1588" algn="just">
              <a:lnSpc>
                <a:spcPct val="100000"/>
              </a:lnSpc>
            </a:pPr>
            <a:r>
              <a:rPr lang="es-ES" sz="1100" b="1" spc="25" dirty="0" smtClean="0">
                <a:latin typeface="Trebuchet MS" panose="020B0603020202020204" pitchFamily="34" charset="0"/>
                <a:cs typeface="Arial MT"/>
              </a:rPr>
              <a:t>14.7 </a:t>
            </a:r>
            <a:r>
              <a:rPr lang="es-ES" sz="1100" b="1" spc="25" dirty="0">
                <a:latin typeface="Trebuchet MS" panose="020B0603020202020204" pitchFamily="34" charset="0"/>
                <a:cs typeface="Arial MT"/>
              </a:rPr>
              <a:t>Lámparas halógenas de bajo voltaje</a:t>
            </a:r>
          </a:p>
          <a:p>
            <a:pPr indent="1588" algn="just">
              <a:lnSpc>
                <a:spcPct val="100000"/>
              </a:lnSpc>
            </a:pPr>
            <a:endParaRPr lang="es-ES" sz="1100" spc="25" dirty="0">
              <a:latin typeface="Trebuchet MS" panose="020B0603020202020204" pitchFamily="34" charset="0"/>
              <a:cs typeface="Arial MT"/>
            </a:endParaRPr>
          </a:p>
          <a:p>
            <a:pPr indent="1588" algn="just">
              <a:lnSpc>
                <a:spcPct val="100000"/>
              </a:lnSpc>
            </a:pPr>
            <a:r>
              <a:rPr lang="es-ES" sz="1100" b="1" spc="25" dirty="0">
                <a:latin typeface="Trebuchet MS" panose="020B0603020202020204" pitchFamily="34" charset="0"/>
                <a:cs typeface="Arial MT"/>
              </a:rPr>
              <a:t>Notas generales sobre la instalación:</a:t>
            </a:r>
          </a:p>
          <a:p>
            <a:pPr marL="171450" indent="-171450" algn="just">
              <a:lnSpc>
                <a:spcPct val="100000"/>
              </a:lnSpc>
              <a:buFont typeface="Wingdings" panose="05000000000000000000" pitchFamily="2" charset="2"/>
              <a:buChar char="Ø"/>
            </a:pPr>
            <a:endParaRPr lang="es-ES" sz="1100" spc="25" dirty="0">
              <a:latin typeface="Trebuchet MS" panose="020B0603020202020204" pitchFamily="34" charset="0"/>
              <a:cs typeface="Arial MT"/>
            </a:endParaRPr>
          </a:p>
          <a:p>
            <a:pPr marL="171450" indent="-171450" algn="just">
              <a:lnSpc>
                <a:spcPct val="100000"/>
              </a:lnSpc>
              <a:buFont typeface="Wingdings" panose="05000000000000000000" pitchFamily="2" charset="2"/>
              <a:buChar char="Ø"/>
            </a:pPr>
            <a:r>
              <a:rPr lang="es-ES" sz="1100" spc="25" dirty="0">
                <a:latin typeface="Trebuchet MS" panose="020B0603020202020204" pitchFamily="34" charset="0"/>
                <a:cs typeface="Arial MT"/>
              </a:rPr>
              <a:t>El transformador debe estar diseñado para la tensión extra baja de seguridad. </a:t>
            </a:r>
            <a:endParaRPr lang="es-ES" sz="1100" spc="25" dirty="0" smtClean="0">
              <a:latin typeface="Trebuchet MS" panose="020B0603020202020204" pitchFamily="34" charset="0"/>
              <a:cs typeface="Arial MT"/>
            </a:endParaRPr>
          </a:p>
          <a:p>
            <a:pPr marL="171450" indent="-171450" algn="just">
              <a:lnSpc>
                <a:spcPct val="100000"/>
              </a:lnSpc>
              <a:buFont typeface="Wingdings" panose="05000000000000000000" pitchFamily="2" charset="2"/>
              <a:buChar char="Ø"/>
            </a:pPr>
            <a:r>
              <a:rPr lang="es-ES" sz="1100" spc="25" dirty="0" smtClean="0">
                <a:latin typeface="Trebuchet MS" panose="020B0603020202020204" pitchFamily="34" charset="0"/>
                <a:cs typeface="Arial MT"/>
              </a:rPr>
              <a:t>Los </a:t>
            </a:r>
            <a:r>
              <a:rPr lang="es-ES" sz="1100" spc="25" dirty="0">
                <a:latin typeface="Trebuchet MS" panose="020B0603020202020204" pitchFamily="34" charset="0"/>
                <a:cs typeface="Arial MT"/>
              </a:rPr>
              <a:t>transformadores deben implementarse como transformadores de aislamiento de seguridad a prueba de cortocircuitos.</a:t>
            </a:r>
          </a:p>
          <a:p>
            <a:pPr marL="171450" indent="-171450" algn="just">
              <a:lnSpc>
                <a:spcPct val="100000"/>
              </a:lnSpc>
              <a:buFont typeface="Wingdings" panose="05000000000000000000" pitchFamily="2" charset="2"/>
              <a:buChar char="Ø"/>
            </a:pPr>
            <a:r>
              <a:rPr lang="es-ES" sz="1100" spc="25" dirty="0">
                <a:latin typeface="Trebuchet MS" panose="020B0603020202020204" pitchFamily="34" charset="0"/>
                <a:cs typeface="Arial MT"/>
              </a:rPr>
              <a:t>La protección electrónica contra </a:t>
            </a:r>
            <a:r>
              <a:rPr lang="es-ES" sz="1100" spc="25" dirty="0" err="1">
                <a:latin typeface="Trebuchet MS" panose="020B0603020202020204" pitchFamily="34" charset="0"/>
                <a:cs typeface="Arial MT"/>
              </a:rPr>
              <a:t>sobretemperatura</a:t>
            </a:r>
            <a:r>
              <a:rPr lang="es-ES" sz="1100" spc="25" dirty="0">
                <a:latin typeface="Trebuchet MS" panose="020B0603020202020204" pitchFamily="34" charset="0"/>
                <a:cs typeface="Arial MT"/>
              </a:rPr>
              <a:t> está incorporada.</a:t>
            </a:r>
          </a:p>
          <a:p>
            <a:pPr marL="171450" indent="-171450" algn="just">
              <a:lnSpc>
                <a:spcPct val="100000"/>
              </a:lnSpc>
              <a:buFont typeface="Wingdings" panose="05000000000000000000" pitchFamily="2" charset="2"/>
              <a:buChar char="Ø"/>
            </a:pPr>
            <a:r>
              <a:rPr lang="es-ES" sz="1100" spc="25" dirty="0">
                <a:latin typeface="Trebuchet MS" panose="020B0603020202020204" pitchFamily="34" charset="0"/>
                <a:cs typeface="Arial MT"/>
              </a:rPr>
              <a:t>La protección del transformador contra cortocircuitos en el secundario es posible mediante fusibles de alambre fino en el lado primario.</a:t>
            </a:r>
          </a:p>
          <a:p>
            <a:pPr marL="171450" indent="-171450" algn="just">
              <a:lnSpc>
                <a:spcPct val="100000"/>
              </a:lnSpc>
              <a:buFont typeface="Wingdings" panose="05000000000000000000" pitchFamily="2" charset="2"/>
              <a:buChar char="Ø"/>
            </a:pPr>
            <a:r>
              <a:rPr lang="es-ES" sz="1100" spc="25" dirty="0">
                <a:latin typeface="Trebuchet MS" panose="020B0603020202020204" pitchFamily="34" charset="0"/>
                <a:cs typeface="Arial MT"/>
              </a:rPr>
              <a:t>Cuando la protección contra sobrecarga está presente, el lado de voltaje más bajo también está protegido. </a:t>
            </a:r>
            <a:endParaRPr lang="es-ES" sz="1100" spc="25" dirty="0" smtClean="0">
              <a:latin typeface="Trebuchet MS" panose="020B0603020202020204" pitchFamily="34" charset="0"/>
              <a:cs typeface="Arial MT"/>
            </a:endParaRPr>
          </a:p>
          <a:p>
            <a:pPr marL="171450" indent="-171450" algn="just">
              <a:lnSpc>
                <a:spcPct val="100000"/>
              </a:lnSpc>
              <a:buFont typeface="Wingdings" panose="05000000000000000000" pitchFamily="2" charset="2"/>
              <a:buChar char="Ø"/>
            </a:pPr>
            <a:r>
              <a:rPr lang="es-ES" sz="1100" spc="25" dirty="0" smtClean="0">
                <a:latin typeface="Trebuchet MS" panose="020B0603020202020204" pitchFamily="34" charset="0"/>
                <a:cs typeface="Arial MT"/>
              </a:rPr>
              <a:t>La </a:t>
            </a:r>
            <a:r>
              <a:rPr lang="es-ES" sz="1100" spc="25" dirty="0">
                <a:latin typeface="Trebuchet MS" panose="020B0603020202020204" pitchFamily="34" charset="0"/>
                <a:cs typeface="Arial MT"/>
              </a:rPr>
              <a:t>potencia del transformador debe coincidir con la carga de corriente de todas las lámparas conectadas</a:t>
            </a:r>
            <a:r>
              <a:rPr lang="es-ES" sz="1100" spc="25" dirty="0" smtClean="0">
                <a:latin typeface="Trebuchet MS" panose="020B0603020202020204" pitchFamily="34" charset="0"/>
                <a:cs typeface="Arial MT"/>
              </a:rPr>
              <a:t>.</a:t>
            </a:r>
          </a:p>
          <a:p>
            <a:pPr marL="184150" indent="-171450" algn="just">
              <a:lnSpc>
                <a:spcPct val="100000"/>
              </a:lnSpc>
              <a:spcBef>
                <a:spcPts val="210"/>
              </a:spcBef>
              <a:buFont typeface="Wingdings" panose="05000000000000000000" pitchFamily="2" charset="2"/>
              <a:buChar char="Ø"/>
            </a:pPr>
            <a:r>
              <a:rPr lang="es-ES" sz="1100" spc="-15" dirty="0">
                <a:latin typeface="Trebuchet MS" panose="020B0603020202020204" pitchFamily="34" charset="0"/>
                <a:cs typeface="Arial MT"/>
              </a:rPr>
              <a:t>Las lámparas solo pueden funcionar dentro de los límites especificados.</a:t>
            </a:r>
          </a:p>
          <a:p>
            <a:pPr marL="184150" indent="-171450" algn="just">
              <a:lnSpc>
                <a:spcPct val="100000"/>
              </a:lnSpc>
              <a:spcBef>
                <a:spcPts val="210"/>
              </a:spcBef>
              <a:buFont typeface="Wingdings" panose="05000000000000000000" pitchFamily="2" charset="2"/>
              <a:buChar char="Ø"/>
            </a:pPr>
            <a:r>
              <a:rPr lang="es-ES" sz="1100" spc="-15" dirty="0">
                <a:latin typeface="Trebuchet MS" panose="020B0603020202020204" pitchFamily="34" charset="0"/>
                <a:cs typeface="Arial MT"/>
              </a:rPr>
              <a:t>Para el modo de atenuación es necesario observar las instrucciones especiales del fabricante para la conexión.</a:t>
            </a:r>
          </a:p>
          <a:p>
            <a:pPr marL="184150" indent="-171450" algn="just">
              <a:lnSpc>
                <a:spcPct val="100000"/>
              </a:lnSpc>
              <a:spcBef>
                <a:spcPts val="210"/>
              </a:spcBef>
              <a:buFont typeface="Wingdings" panose="05000000000000000000" pitchFamily="2" charset="2"/>
              <a:buChar char="Ø"/>
            </a:pPr>
            <a:r>
              <a:rPr lang="es-ES" sz="1100" spc="-15" dirty="0">
                <a:latin typeface="Trebuchet MS" panose="020B0603020202020204" pitchFamily="34" charset="0"/>
                <a:cs typeface="Arial MT"/>
              </a:rPr>
              <a:t>El </a:t>
            </a:r>
            <a:r>
              <a:rPr lang="es-ES" sz="1100" spc="-15" dirty="0" err="1">
                <a:latin typeface="Trebuchet MS" panose="020B0603020202020204" pitchFamily="34" charset="0"/>
                <a:cs typeface="Arial MT"/>
              </a:rPr>
              <a:t>dimmer</a:t>
            </a:r>
            <a:r>
              <a:rPr lang="es-ES" sz="1100" spc="-15" dirty="0">
                <a:latin typeface="Trebuchet MS" panose="020B0603020202020204" pitchFamily="34" charset="0"/>
                <a:cs typeface="Arial MT"/>
              </a:rPr>
              <a:t> siempre debe instalarse en el lado primario del transformador. </a:t>
            </a:r>
            <a:endParaRPr lang="es-ES" sz="1100" spc="-15" dirty="0" smtClean="0">
              <a:latin typeface="Trebuchet MS" panose="020B0603020202020204" pitchFamily="34" charset="0"/>
              <a:cs typeface="Arial MT"/>
            </a:endParaRPr>
          </a:p>
          <a:p>
            <a:pPr marL="184150" indent="-171450" algn="just">
              <a:lnSpc>
                <a:spcPct val="100000"/>
              </a:lnSpc>
              <a:spcBef>
                <a:spcPts val="210"/>
              </a:spcBef>
              <a:buFont typeface="Wingdings" panose="05000000000000000000" pitchFamily="2" charset="2"/>
              <a:buChar char="Ø"/>
            </a:pPr>
            <a:r>
              <a:rPr lang="es-ES" sz="1100" spc="-15" dirty="0" smtClean="0">
                <a:latin typeface="Trebuchet MS" panose="020B0603020202020204" pitchFamily="34" charset="0"/>
                <a:cs typeface="Arial MT"/>
              </a:rPr>
              <a:t>El </a:t>
            </a:r>
            <a:r>
              <a:rPr lang="es-ES" sz="1100" spc="-15" dirty="0">
                <a:latin typeface="Trebuchet MS" panose="020B0603020202020204" pitchFamily="34" charset="0"/>
                <a:cs typeface="Arial MT"/>
              </a:rPr>
              <a:t>atenuador debe diseñarse de acuerdo con la potencia de todas las lámparas conectadas, incluidos todos los transformadores conectados y cualquier carga base requerida.</a:t>
            </a:r>
          </a:p>
          <a:p>
            <a:pPr marL="184150" indent="-171450" algn="just">
              <a:lnSpc>
                <a:spcPct val="100000"/>
              </a:lnSpc>
              <a:spcBef>
                <a:spcPts val="210"/>
              </a:spcBef>
              <a:buFont typeface="Wingdings" panose="05000000000000000000" pitchFamily="2" charset="2"/>
              <a:buChar char="Ø"/>
            </a:pPr>
            <a:r>
              <a:rPr lang="es-ES" sz="1100" spc="-15" dirty="0">
                <a:latin typeface="Trebuchet MS" panose="020B0603020202020204" pitchFamily="34" charset="0"/>
                <a:cs typeface="Arial MT"/>
              </a:rPr>
              <a:t>El transformador debe ser de fácil acceso.</a:t>
            </a:r>
          </a:p>
          <a:p>
            <a:pPr marL="184150" indent="-171450" algn="just">
              <a:lnSpc>
                <a:spcPct val="100000"/>
              </a:lnSpc>
              <a:spcBef>
                <a:spcPts val="210"/>
              </a:spcBef>
              <a:buFont typeface="Wingdings" panose="05000000000000000000" pitchFamily="2" charset="2"/>
              <a:buChar char="Ø"/>
            </a:pPr>
            <a:r>
              <a:rPr lang="es-ES" sz="1100" spc="-15" dirty="0">
                <a:latin typeface="Trebuchet MS" panose="020B0603020202020204" pitchFamily="34" charset="0"/>
                <a:cs typeface="Arial MT"/>
              </a:rPr>
              <a:t>El transformador debe instalarse lo más cerca posible de la lámpara. </a:t>
            </a:r>
            <a:endParaRPr lang="es-ES" sz="1100" spc="-15" dirty="0" smtClean="0">
              <a:latin typeface="Trebuchet MS" panose="020B0603020202020204" pitchFamily="34" charset="0"/>
              <a:cs typeface="Arial MT"/>
            </a:endParaRPr>
          </a:p>
          <a:p>
            <a:pPr marL="184150" indent="-171450" algn="just">
              <a:lnSpc>
                <a:spcPct val="100000"/>
              </a:lnSpc>
              <a:spcBef>
                <a:spcPts val="210"/>
              </a:spcBef>
              <a:buFont typeface="Wingdings" panose="05000000000000000000" pitchFamily="2" charset="2"/>
              <a:buChar char="Ø"/>
            </a:pPr>
            <a:r>
              <a:rPr lang="es-ES" sz="1100" spc="-15" dirty="0" smtClean="0">
                <a:latin typeface="Trebuchet MS" panose="020B0603020202020204" pitchFamily="34" charset="0"/>
                <a:cs typeface="Arial MT"/>
              </a:rPr>
              <a:t>Para </a:t>
            </a:r>
            <a:r>
              <a:rPr lang="es-ES" sz="1100" spc="-15" dirty="0">
                <a:latin typeface="Trebuchet MS" panose="020B0603020202020204" pitchFamily="34" charset="0"/>
                <a:cs typeface="Arial MT"/>
              </a:rPr>
              <a:t>la seguridad se deben tener en cuenta los transformadores de aislamiento.</a:t>
            </a:r>
          </a:p>
          <a:p>
            <a:pPr marL="184150" indent="-171450" algn="just">
              <a:lnSpc>
                <a:spcPct val="100000"/>
              </a:lnSpc>
              <a:spcBef>
                <a:spcPts val="210"/>
              </a:spcBef>
              <a:buFont typeface="Wingdings" panose="05000000000000000000" pitchFamily="2" charset="2"/>
              <a:buChar char="Ø"/>
            </a:pPr>
            <a:r>
              <a:rPr lang="es-ES" sz="1100" spc="-15" dirty="0">
                <a:latin typeface="Trebuchet MS" panose="020B0603020202020204" pitchFamily="34" charset="0"/>
                <a:cs typeface="Arial MT"/>
              </a:rPr>
              <a:t>Se debe tener en cuenta la caída de tensión y la sección transversal de la línea en el lado de menor tensión.</a:t>
            </a:r>
          </a:p>
          <a:p>
            <a:pPr marL="184150" indent="-171450" algn="just">
              <a:lnSpc>
                <a:spcPct val="100000"/>
              </a:lnSpc>
              <a:spcBef>
                <a:spcPts val="210"/>
              </a:spcBef>
              <a:buFont typeface="Wingdings" panose="05000000000000000000" pitchFamily="2" charset="2"/>
              <a:buChar char="Ø"/>
            </a:pPr>
            <a:r>
              <a:rPr lang="es-ES" sz="1100" spc="-15" dirty="0">
                <a:latin typeface="Trebuchet MS" panose="020B0603020202020204" pitchFamily="34" charset="0"/>
                <a:cs typeface="Arial MT"/>
              </a:rPr>
              <a:t>La tensión máxima admisible en la instalación de baja tensión está restringida según IEC 357 al 110 %.</a:t>
            </a:r>
          </a:p>
          <a:p>
            <a:pPr marL="184150" indent="-171450" algn="just">
              <a:lnSpc>
                <a:spcPct val="100000"/>
              </a:lnSpc>
              <a:spcBef>
                <a:spcPts val="210"/>
              </a:spcBef>
              <a:buFont typeface="Wingdings" panose="05000000000000000000" pitchFamily="2" charset="2"/>
              <a:buChar char="Ø"/>
            </a:pPr>
            <a:r>
              <a:rPr lang="es-ES" sz="1100" spc="-15" dirty="0">
                <a:latin typeface="Trebuchet MS" panose="020B0603020202020204" pitchFamily="34" charset="0"/>
                <a:cs typeface="Arial MT"/>
              </a:rPr>
              <a:t>Los terminales deben estar libres de tracción, corte y torsión.</a:t>
            </a:r>
          </a:p>
          <a:p>
            <a:pPr marL="184150" indent="-171450" algn="just">
              <a:lnSpc>
                <a:spcPct val="100000"/>
              </a:lnSpc>
              <a:spcBef>
                <a:spcPts val="210"/>
              </a:spcBef>
              <a:buFont typeface="Wingdings" panose="05000000000000000000" pitchFamily="2" charset="2"/>
              <a:buChar char="Ø"/>
            </a:pPr>
            <a:r>
              <a:rPr lang="es-ES" sz="1100" spc="-15" dirty="0">
                <a:latin typeface="Trebuchet MS" panose="020B0603020202020204" pitchFamily="34" charset="0"/>
                <a:cs typeface="Arial MT"/>
              </a:rPr>
              <a:t>Las uniones deben estar protegidas contra descargas eléctricas.</a:t>
            </a:r>
          </a:p>
          <a:p>
            <a:pPr marL="184150" indent="-171450" algn="just">
              <a:lnSpc>
                <a:spcPct val="100000"/>
              </a:lnSpc>
              <a:spcBef>
                <a:spcPts val="210"/>
              </a:spcBef>
              <a:buFont typeface="Wingdings" panose="05000000000000000000" pitchFamily="2" charset="2"/>
              <a:buChar char="Ø"/>
            </a:pPr>
            <a:r>
              <a:rPr lang="es-ES" sz="1100" spc="-15" dirty="0">
                <a:latin typeface="Trebuchet MS" panose="020B0603020202020204" pitchFamily="34" charset="0"/>
                <a:cs typeface="Arial MT"/>
              </a:rPr>
              <a:t>En los puntos de sujeción se deben realizar conexiones permanentes de baja resistencia.</a:t>
            </a:r>
          </a:p>
          <a:p>
            <a:pPr marL="184150" indent="-171450" algn="just">
              <a:lnSpc>
                <a:spcPct val="100000"/>
              </a:lnSpc>
              <a:spcBef>
                <a:spcPts val="210"/>
              </a:spcBef>
              <a:buFont typeface="Wingdings" panose="05000000000000000000" pitchFamily="2" charset="2"/>
              <a:buChar char="Ø"/>
            </a:pPr>
            <a:r>
              <a:rPr lang="es-ES" sz="1100" spc="-15" dirty="0">
                <a:latin typeface="Trebuchet MS" panose="020B0603020202020204" pitchFamily="34" charset="0"/>
                <a:cs typeface="Arial MT"/>
              </a:rPr>
              <a:t>Cuando la sección transversal de la línea es mayor que la del punto de sujeción en el transformador, se debe sacar una línea de hasta 0,5 m de largo del transformador y luego conectar la línea requerida a través de una caja de conexiones.</a:t>
            </a:r>
          </a:p>
          <a:p>
            <a:pPr marL="12700" algn="just">
              <a:lnSpc>
                <a:spcPct val="100000"/>
              </a:lnSpc>
              <a:spcBef>
                <a:spcPts val="210"/>
              </a:spcBef>
            </a:pPr>
            <a:endParaRPr lang="es-ES" sz="1100" spc="-15" dirty="0" smtClean="0">
              <a:latin typeface="Trebuchet MS" panose="020B0603020202020204" pitchFamily="34" charset="0"/>
              <a:cs typeface="Arial MT"/>
            </a:endParaRPr>
          </a:p>
        </p:txBody>
      </p:sp>
    </p:spTree>
    <p:extLst>
      <p:ext uri="{BB962C8B-B14F-4D97-AF65-F5344CB8AC3E}">
        <p14:creationId xmlns:p14="http://schemas.microsoft.com/office/powerpoint/2010/main" val="1250191777"/>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1520" y="265212"/>
            <a:ext cx="8640960" cy="5757345"/>
          </a:xfrm>
          <a:prstGeom prst="rect">
            <a:avLst/>
          </a:prstGeom>
        </p:spPr>
        <p:txBody>
          <a:bodyPr vert="horz" wrap="square" lIns="0" tIns="12065" rIns="0" bIns="0" rtlCol="0">
            <a:spAutoFit/>
          </a:bodyPr>
          <a:lstStyle/>
          <a:p>
            <a:pPr marL="12700" algn="just">
              <a:lnSpc>
                <a:spcPct val="100000"/>
              </a:lnSpc>
              <a:spcBef>
                <a:spcPts val="210"/>
              </a:spcBef>
            </a:pPr>
            <a:r>
              <a:rPr lang="es-ES" sz="1100" b="1" spc="-15" dirty="0" smtClean="0">
                <a:latin typeface="Trebuchet MS" panose="020B0603020202020204" pitchFamily="34" charset="0"/>
                <a:cs typeface="Arial MT"/>
              </a:rPr>
              <a:t>Cálculo </a:t>
            </a:r>
            <a:r>
              <a:rPr lang="es-ES" sz="1100" b="1" spc="-15" dirty="0">
                <a:latin typeface="Trebuchet MS" panose="020B0603020202020204" pitchFamily="34" charset="0"/>
                <a:cs typeface="Arial MT"/>
              </a:rPr>
              <a:t>de la longitud máxima de línea para una caída de tensión</a:t>
            </a:r>
            <a:r>
              <a:rPr lang="es-ES" sz="1100" b="1" spc="-15" dirty="0" smtClean="0">
                <a:latin typeface="Trebuchet MS" panose="020B0603020202020204" pitchFamily="34" charset="0"/>
                <a:cs typeface="Arial MT"/>
              </a:rPr>
              <a:t>:</a:t>
            </a:r>
          </a:p>
          <a:p>
            <a:pPr marL="12700" algn="just">
              <a:lnSpc>
                <a:spcPct val="100000"/>
              </a:lnSpc>
              <a:spcBef>
                <a:spcPts val="210"/>
              </a:spcBef>
            </a:pPr>
            <a:endParaRPr lang="es-ES" sz="1100" b="1" spc="-15" dirty="0">
              <a:latin typeface="Trebuchet MS" panose="020B0603020202020204" pitchFamily="34" charset="0"/>
              <a:cs typeface="Arial MT"/>
            </a:endParaRPr>
          </a:p>
          <a:p>
            <a:pPr marL="12700" algn="just">
              <a:lnSpc>
                <a:spcPct val="100000"/>
              </a:lnSpc>
              <a:spcBef>
                <a:spcPts val="210"/>
              </a:spcBef>
            </a:pPr>
            <a:r>
              <a:rPr lang="es-ES" sz="1100" spc="-15" dirty="0">
                <a:latin typeface="Trebuchet MS" panose="020B0603020202020204" pitchFamily="34" charset="0"/>
                <a:cs typeface="Arial MT"/>
              </a:rPr>
              <a:t>En sistemas de 12 V la caída de tensión es considerablemente mayor que en sistemas de 230 V con la misma potencia. Las altas corrientes y las altas caídas de tensión provocan calentamientos y pérdidas de potencia en las líneas instaladas. Por este motivo, las instalaciones de baja tensión deben planificarse cuidadosamente</a:t>
            </a:r>
            <a:r>
              <a:rPr lang="es-ES" sz="1100" spc="-15" dirty="0" smtClean="0">
                <a:latin typeface="Trebuchet MS" panose="020B0603020202020204" pitchFamily="34" charset="0"/>
                <a:cs typeface="Arial MT"/>
              </a:rPr>
              <a:t>.</a:t>
            </a:r>
          </a:p>
          <a:p>
            <a:pPr marL="12700" algn="just">
              <a:lnSpc>
                <a:spcPct val="100000"/>
              </a:lnSpc>
              <a:spcBef>
                <a:spcPts val="210"/>
              </a:spcBef>
            </a:pPr>
            <a:r>
              <a:rPr lang="es-ES" sz="1100" b="1" spc="-15" dirty="0" smtClean="0">
                <a:latin typeface="Trebuchet MS" panose="020B0603020202020204" pitchFamily="34" charset="0"/>
                <a:cs typeface="Arial MT"/>
              </a:rPr>
              <a:t>Magnitud </a:t>
            </a:r>
            <a:r>
              <a:rPr lang="es-ES" sz="1100" b="1" spc="-15" dirty="0">
                <a:latin typeface="Trebuchet MS" panose="020B0603020202020204" pitchFamily="34" charset="0"/>
                <a:cs typeface="Arial MT"/>
              </a:rPr>
              <a:t>de la corriente:</a:t>
            </a:r>
          </a:p>
          <a:p>
            <a:pPr marL="12700" algn="just">
              <a:lnSpc>
                <a:spcPct val="100000"/>
              </a:lnSpc>
              <a:spcBef>
                <a:spcPts val="210"/>
              </a:spcBef>
            </a:pPr>
            <a:endParaRPr lang="es-ES" sz="1100" spc="-15" dirty="0" smtClean="0">
              <a:latin typeface="Trebuchet MS" panose="020B0603020202020204" pitchFamily="34" charset="0"/>
              <a:cs typeface="Arial MT"/>
            </a:endParaRPr>
          </a:p>
          <a:p>
            <a:pPr marL="12700" algn="just">
              <a:lnSpc>
                <a:spcPct val="100000"/>
              </a:lnSpc>
              <a:spcBef>
                <a:spcPts val="210"/>
              </a:spcBef>
            </a:pPr>
            <a:endParaRPr lang="es-ES" sz="1100" spc="-15" dirty="0">
              <a:latin typeface="Trebuchet MS" panose="020B0603020202020204" pitchFamily="34" charset="0"/>
              <a:cs typeface="Arial MT"/>
            </a:endParaRPr>
          </a:p>
          <a:p>
            <a:pPr marL="12700" algn="just">
              <a:lnSpc>
                <a:spcPct val="100000"/>
              </a:lnSpc>
              <a:spcBef>
                <a:spcPts val="210"/>
              </a:spcBef>
            </a:pPr>
            <a:r>
              <a:rPr lang="es-ES" sz="1100" b="1" spc="-15" dirty="0">
                <a:latin typeface="Trebuchet MS" panose="020B0603020202020204" pitchFamily="34" charset="0"/>
                <a:cs typeface="Arial MT"/>
              </a:rPr>
              <a:t>Caída de tensión:</a:t>
            </a:r>
          </a:p>
          <a:p>
            <a:pPr marL="12700" algn="just">
              <a:lnSpc>
                <a:spcPct val="100000"/>
              </a:lnSpc>
              <a:spcBef>
                <a:spcPts val="210"/>
              </a:spcBef>
            </a:pPr>
            <a:endParaRPr lang="es-ES" sz="1100" spc="-15" dirty="0" smtClean="0">
              <a:latin typeface="Trebuchet MS" panose="020B0603020202020204" pitchFamily="34" charset="0"/>
              <a:cs typeface="Arial MT"/>
            </a:endParaRPr>
          </a:p>
          <a:p>
            <a:pPr marL="12700" algn="just">
              <a:lnSpc>
                <a:spcPct val="100000"/>
              </a:lnSpc>
              <a:spcBef>
                <a:spcPts val="210"/>
              </a:spcBef>
            </a:pPr>
            <a:endParaRPr lang="es-ES" sz="1100" spc="-15" dirty="0">
              <a:latin typeface="Trebuchet MS" panose="020B0603020202020204" pitchFamily="34" charset="0"/>
              <a:cs typeface="Arial MT"/>
            </a:endParaRPr>
          </a:p>
          <a:p>
            <a:pPr marL="12700" algn="just">
              <a:lnSpc>
                <a:spcPct val="100000"/>
              </a:lnSpc>
              <a:spcBef>
                <a:spcPts val="210"/>
              </a:spcBef>
            </a:pPr>
            <a:r>
              <a:rPr lang="es-ES" sz="1100" b="1" spc="-15" dirty="0">
                <a:latin typeface="Trebuchet MS" panose="020B0603020202020204" pitchFamily="34" charset="0"/>
                <a:cs typeface="Arial MT"/>
              </a:rPr>
              <a:t>Con estos valores, podemos calcular la longitud de la línea para la potencia de la lámpara dada:</a:t>
            </a:r>
          </a:p>
          <a:p>
            <a:pPr marL="12700" algn="just">
              <a:lnSpc>
                <a:spcPct val="100000"/>
              </a:lnSpc>
              <a:spcBef>
                <a:spcPts val="210"/>
              </a:spcBef>
            </a:pPr>
            <a:endParaRPr lang="es-ES" sz="1100" spc="-15" dirty="0" smtClean="0">
              <a:latin typeface="Trebuchet MS" panose="020B0603020202020204" pitchFamily="34" charset="0"/>
              <a:cs typeface="Arial MT"/>
            </a:endParaRPr>
          </a:p>
          <a:p>
            <a:pPr marL="12700" algn="just">
              <a:lnSpc>
                <a:spcPct val="100000"/>
              </a:lnSpc>
              <a:spcBef>
                <a:spcPts val="210"/>
              </a:spcBef>
            </a:pPr>
            <a:endParaRPr lang="es-ES" sz="1100" spc="-15" dirty="0">
              <a:latin typeface="Trebuchet MS" panose="020B0603020202020204" pitchFamily="34" charset="0"/>
              <a:cs typeface="Arial MT"/>
            </a:endParaRPr>
          </a:p>
          <a:p>
            <a:pPr marL="12700" algn="just">
              <a:lnSpc>
                <a:spcPct val="100000"/>
              </a:lnSpc>
              <a:spcBef>
                <a:spcPts val="210"/>
              </a:spcBef>
            </a:pPr>
            <a:endParaRPr lang="es-ES" sz="1100" spc="-15" dirty="0" smtClean="0">
              <a:latin typeface="Trebuchet MS" panose="020B0603020202020204" pitchFamily="34" charset="0"/>
              <a:cs typeface="Arial MT"/>
            </a:endParaRPr>
          </a:p>
          <a:p>
            <a:pPr marL="12700" algn="just">
              <a:lnSpc>
                <a:spcPct val="100000"/>
              </a:lnSpc>
              <a:spcBef>
                <a:spcPts val="210"/>
              </a:spcBef>
            </a:pPr>
            <a:r>
              <a:rPr lang="es-ES" sz="1100" b="1" spc="-15" dirty="0" smtClean="0">
                <a:latin typeface="Trebuchet MS" panose="020B0603020202020204" pitchFamily="34" charset="0"/>
                <a:cs typeface="Arial MT"/>
              </a:rPr>
              <a:t>Cálculo </a:t>
            </a:r>
            <a:r>
              <a:rPr lang="es-ES" sz="1100" b="1" spc="-15" dirty="0">
                <a:latin typeface="Trebuchet MS" panose="020B0603020202020204" pitchFamily="34" charset="0"/>
                <a:cs typeface="Arial MT"/>
              </a:rPr>
              <a:t>de la sección transversal</a:t>
            </a:r>
            <a:r>
              <a:rPr lang="es-ES" sz="1100" b="1" spc="-15" dirty="0" smtClean="0">
                <a:latin typeface="Trebuchet MS" panose="020B0603020202020204" pitchFamily="34" charset="0"/>
                <a:cs typeface="Arial MT"/>
              </a:rPr>
              <a:t>:</a:t>
            </a:r>
          </a:p>
          <a:p>
            <a:pPr marL="12700" algn="just">
              <a:lnSpc>
                <a:spcPct val="100000"/>
              </a:lnSpc>
              <a:spcBef>
                <a:spcPts val="210"/>
              </a:spcBef>
            </a:pPr>
            <a:endParaRPr lang="es-ES" sz="1100" b="1" spc="-15" dirty="0">
              <a:latin typeface="Trebuchet MS" panose="020B0603020202020204" pitchFamily="34" charset="0"/>
              <a:cs typeface="Arial MT"/>
            </a:endParaRPr>
          </a:p>
          <a:p>
            <a:pPr marL="12700" algn="just">
              <a:lnSpc>
                <a:spcPct val="100000"/>
              </a:lnSpc>
              <a:spcBef>
                <a:spcPts val="210"/>
              </a:spcBef>
            </a:pPr>
            <a:endParaRPr lang="es-ES" sz="1100" b="1" spc="-15" dirty="0" smtClean="0">
              <a:latin typeface="Trebuchet MS" panose="020B0603020202020204" pitchFamily="34" charset="0"/>
              <a:cs typeface="Arial MT"/>
            </a:endParaRPr>
          </a:p>
          <a:p>
            <a:pPr marL="12700" algn="just">
              <a:lnSpc>
                <a:spcPct val="100000"/>
              </a:lnSpc>
              <a:spcBef>
                <a:spcPts val="210"/>
              </a:spcBef>
            </a:pPr>
            <a:endParaRPr lang="es-ES" sz="1100" b="1" spc="-15" dirty="0">
              <a:latin typeface="Trebuchet MS" panose="020B0603020202020204" pitchFamily="34" charset="0"/>
              <a:cs typeface="Arial MT"/>
            </a:endParaRPr>
          </a:p>
          <a:p>
            <a:pPr marL="12700" algn="just">
              <a:lnSpc>
                <a:spcPct val="100000"/>
              </a:lnSpc>
              <a:spcBef>
                <a:spcPts val="210"/>
              </a:spcBef>
            </a:pPr>
            <a:r>
              <a:rPr lang="es-ES" sz="1100" dirty="0">
                <a:latin typeface="Trebuchet MS" panose="020B0603020202020204" pitchFamily="34" charset="0"/>
                <a:cs typeface="Arial MT"/>
              </a:rPr>
              <a:t>Los símbolos tienen los significados:</a:t>
            </a:r>
          </a:p>
          <a:p>
            <a:pPr marL="469900" lvl="1" algn="just">
              <a:spcBef>
                <a:spcPts val="210"/>
              </a:spcBef>
            </a:pPr>
            <a:r>
              <a:rPr lang="es-ES" sz="1100" b="1" dirty="0">
                <a:latin typeface="Trebuchet MS" panose="020B0603020202020204" pitchFamily="34" charset="0"/>
                <a:cs typeface="Arial MT"/>
              </a:rPr>
              <a:t>l </a:t>
            </a:r>
            <a:r>
              <a:rPr lang="es-ES" sz="1100" b="1" dirty="0" smtClean="0">
                <a:latin typeface="Trebuchet MS" panose="020B0603020202020204" pitchFamily="34" charset="0"/>
                <a:cs typeface="Arial MT"/>
              </a:rPr>
              <a:t>     Longitud </a:t>
            </a:r>
            <a:r>
              <a:rPr lang="es-ES" sz="1100" b="1" dirty="0">
                <a:latin typeface="Trebuchet MS" panose="020B0603020202020204" pitchFamily="34" charset="0"/>
                <a:cs typeface="Arial MT"/>
              </a:rPr>
              <a:t>de la línea en m</a:t>
            </a:r>
          </a:p>
          <a:p>
            <a:pPr marL="469900" lvl="1" algn="just">
              <a:spcBef>
                <a:spcPts val="210"/>
              </a:spcBef>
            </a:pPr>
            <a:r>
              <a:rPr lang="es-ES" sz="1100" b="1" dirty="0" smtClean="0">
                <a:latin typeface="Trebuchet MS" panose="020B0603020202020204" pitchFamily="34" charset="0"/>
                <a:cs typeface="Arial MT"/>
              </a:rPr>
              <a:t>S     Sección </a:t>
            </a:r>
            <a:r>
              <a:rPr lang="es-ES" sz="1100" b="1" dirty="0">
                <a:latin typeface="Trebuchet MS" panose="020B0603020202020204" pitchFamily="34" charset="0"/>
                <a:cs typeface="Arial MT"/>
              </a:rPr>
              <a:t>de línea en mm2</a:t>
            </a:r>
          </a:p>
          <a:p>
            <a:pPr marL="469900" lvl="1" algn="just">
              <a:spcBef>
                <a:spcPts val="210"/>
              </a:spcBef>
            </a:pPr>
            <a:r>
              <a:rPr lang="es-ES" sz="1100" b="1" dirty="0">
                <a:latin typeface="Trebuchet MS" panose="020B0603020202020204" pitchFamily="34" charset="0"/>
                <a:cs typeface="Arial MT"/>
              </a:rPr>
              <a:t>I </a:t>
            </a:r>
            <a:r>
              <a:rPr lang="es-ES" sz="1100" b="1" dirty="0" smtClean="0">
                <a:latin typeface="Trebuchet MS" panose="020B0603020202020204" pitchFamily="34" charset="0"/>
                <a:cs typeface="Arial MT"/>
              </a:rPr>
              <a:t>    Corriente </a:t>
            </a:r>
            <a:r>
              <a:rPr lang="es-ES" sz="1100" b="1" dirty="0">
                <a:latin typeface="Trebuchet MS" panose="020B0603020202020204" pitchFamily="34" charset="0"/>
                <a:cs typeface="Arial MT"/>
              </a:rPr>
              <a:t>en línea en A</a:t>
            </a:r>
          </a:p>
          <a:p>
            <a:pPr marL="469900" lvl="1" algn="just">
              <a:spcBef>
                <a:spcPts val="210"/>
              </a:spcBef>
            </a:pPr>
            <a:r>
              <a:rPr lang="es-ES" sz="1100" b="1" dirty="0">
                <a:latin typeface="Trebuchet MS" panose="020B0603020202020204" pitchFamily="34" charset="0"/>
                <a:cs typeface="Arial MT"/>
              </a:rPr>
              <a:t>∆U </a:t>
            </a:r>
            <a:r>
              <a:rPr lang="es-ES" sz="1100" b="1" dirty="0" smtClean="0">
                <a:latin typeface="Trebuchet MS" panose="020B0603020202020204" pitchFamily="34" charset="0"/>
                <a:cs typeface="Arial MT"/>
              </a:rPr>
              <a:t> Caída </a:t>
            </a:r>
            <a:r>
              <a:rPr lang="es-ES" sz="1100" b="1" dirty="0">
                <a:latin typeface="Trebuchet MS" panose="020B0603020202020204" pitchFamily="34" charset="0"/>
                <a:cs typeface="Arial MT"/>
              </a:rPr>
              <a:t>de tensión en V</a:t>
            </a:r>
          </a:p>
          <a:p>
            <a:pPr marL="469900" lvl="1" algn="just">
              <a:spcBef>
                <a:spcPts val="210"/>
              </a:spcBef>
            </a:pPr>
            <a:r>
              <a:rPr lang="es-ES" sz="1100" b="1" dirty="0" smtClean="0">
                <a:latin typeface="Trebuchet MS" panose="020B0603020202020204" pitchFamily="34" charset="0"/>
                <a:cs typeface="Arial MT"/>
              </a:rPr>
              <a:t>k    Conductividad </a:t>
            </a:r>
            <a:r>
              <a:rPr lang="es-ES" sz="1100" b="1" dirty="0">
                <a:latin typeface="Trebuchet MS" panose="020B0603020202020204" pitchFamily="34" charset="0"/>
                <a:cs typeface="Arial MT"/>
              </a:rPr>
              <a:t>de la línea; para Cu: 56m/Ω mm2</a:t>
            </a:r>
          </a:p>
          <a:p>
            <a:pPr marL="469900" lvl="1" algn="just">
              <a:spcBef>
                <a:spcPts val="210"/>
              </a:spcBef>
            </a:pPr>
            <a:r>
              <a:rPr lang="es-ES" sz="1100" b="1" dirty="0">
                <a:latin typeface="Trebuchet MS" panose="020B0603020202020204" pitchFamily="34" charset="0"/>
                <a:cs typeface="Arial MT"/>
              </a:rPr>
              <a:t>P </a:t>
            </a:r>
            <a:r>
              <a:rPr lang="es-ES" sz="1100" b="1" dirty="0" smtClean="0">
                <a:latin typeface="Trebuchet MS" panose="020B0603020202020204" pitchFamily="34" charset="0"/>
                <a:cs typeface="Arial MT"/>
              </a:rPr>
              <a:t>   Potencia </a:t>
            </a:r>
            <a:r>
              <a:rPr lang="es-ES" sz="1100" b="1" dirty="0">
                <a:latin typeface="Trebuchet MS" panose="020B0603020202020204" pitchFamily="34" charset="0"/>
                <a:cs typeface="Arial MT"/>
              </a:rPr>
              <a:t>de la lámpara en W</a:t>
            </a:r>
          </a:p>
          <a:p>
            <a:pPr marL="469900" lvl="1" algn="just">
              <a:spcBef>
                <a:spcPts val="210"/>
              </a:spcBef>
            </a:pPr>
            <a:r>
              <a:rPr lang="es-ES" sz="1100" b="1" dirty="0">
                <a:latin typeface="Trebuchet MS" panose="020B0603020202020204" pitchFamily="34" charset="0"/>
                <a:cs typeface="Arial MT"/>
              </a:rPr>
              <a:t>Un </a:t>
            </a:r>
            <a:r>
              <a:rPr lang="es-ES" sz="1100" b="1" dirty="0" smtClean="0">
                <a:latin typeface="Trebuchet MS" panose="020B0603020202020204" pitchFamily="34" charset="0"/>
                <a:cs typeface="Arial MT"/>
              </a:rPr>
              <a:t> Tensión </a:t>
            </a:r>
            <a:r>
              <a:rPr lang="es-ES" sz="1100" b="1" dirty="0">
                <a:latin typeface="Trebuchet MS" panose="020B0603020202020204" pitchFamily="34" charset="0"/>
                <a:cs typeface="Arial MT"/>
              </a:rPr>
              <a:t>nominal en V</a:t>
            </a:r>
          </a:p>
          <a:p>
            <a:pPr marL="469900" lvl="1" algn="just">
              <a:spcBef>
                <a:spcPts val="210"/>
              </a:spcBef>
            </a:pPr>
            <a:r>
              <a:rPr lang="es-ES" sz="1100" b="1" dirty="0">
                <a:latin typeface="Trebuchet MS" panose="020B0603020202020204" pitchFamily="34" charset="0"/>
                <a:cs typeface="Arial MT"/>
              </a:rPr>
              <a:t>∆u </a:t>
            </a:r>
            <a:r>
              <a:rPr lang="es-ES" sz="1100" b="1" dirty="0" smtClean="0">
                <a:latin typeface="Trebuchet MS" panose="020B0603020202020204" pitchFamily="34" charset="0"/>
                <a:cs typeface="Arial MT"/>
              </a:rPr>
              <a:t> Caída </a:t>
            </a:r>
            <a:r>
              <a:rPr lang="es-ES" sz="1100" b="1" dirty="0">
                <a:latin typeface="Trebuchet MS" panose="020B0603020202020204" pitchFamily="34" charset="0"/>
                <a:cs typeface="Arial MT"/>
              </a:rPr>
              <a:t>de tensión en %</a:t>
            </a:r>
          </a:p>
          <a:p>
            <a:pPr indent="1588" algn="just">
              <a:lnSpc>
                <a:spcPct val="100000"/>
              </a:lnSpc>
            </a:pPr>
            <a:endParaRPr sz="1100" dirty="0">
              <a:latin typeface="Trebuchet MS" panose="020B0603020202020204" pitchFamily="34" charset="0"/>
              <a:cs typeface="Arial MT"/>
            </a:endParaRPr>
          </a:p>
        </p:txBody>
      </p:sp>
      <p:pic>
        <p:nvPicPr>
          <p:cNvPr id="2" name="Imagen 1"/>
          <p:cNvPicPr>
            <a:picLocks noChangeAspect="1"/>
          </p:cNvPicPr>
          <p:nvPr/>
        </p:nvPicPr>
        <p:blipFill>
          <a:blip r:embed="rId2"/>
          <a:stretch>
            <a:fillRect/>
          </a:stretch>
        </p:blipFill>
        <p:spPr>
          <a:xfrm>
            <a:off x="1907704" y="1273324"/>
            <a:ext cx="6067425" cy="390525"/>
          </a:xfrm>
          <a:prstGeom prst="rect">
            <a:avLst/>
          </a:prstGeom>
        </p:spPr>
      </p:pic>
      <p:pic>
        <p:nvPicPr>
          <p:cNvPr id="4" name="Imagen 3"/>
          <p:cNvPicPr>
            <a:picLocks noChangeAspect="1"/>
          </p:cNvPicPr>
          <p:nvPr/>
        </p:nvPicPr>
        <p:blipFill>
          <a:blip r:embed="rId3"/>
          <a:stretch>
            <a:fillRect/>
          </a:stretch>
        </p:blipFill>
        <p:spPr>
          <a:xfrm>
            <a:off x="1907704" y="1758771"/>
            <a:ext cx="6124575" cy="466725"/>
          </a:xfrm>
          <a:prstGeom prst="rect">
            <a:avLst/>
          </a:prstGeom>
        </p:spPr>
      </p:pic>
      <p:pic>
        <p:nvPicPr>
          <p:cNvPr id="5" name="Imagen 4"/>
          <p:cNvPicPr>
            <a:picLocks noChangeAspect="1"/>
          </p:cNvPicPr>
          <p:nvPr/>
        </p:nvPicPr>
        <p:blipFill>
          <a:blip r:embed="rId4"/>
          <a:stretch>
            <a:fillRect/>
          </a:stretch>
        </p:blipFill>
        <p:spPr>
          <a:xfrm>
            <a:off x="1907704" y="2564020"/>
            <a:ext cx="6067425" cy="419100"/>
          </a:xfrm>
          <a:prstGeom prst="rect">
            <a:avLst/>
          </a:prstGeom>
        </p:spPr>
      </p:pic>
      <p:pic>
        <p:nvPicPr>
          <p:cNvPr id="6" name="Imagen 5"/>
          <p:cNvPicPr>
            <a:picLocks noChangeAspect="1"/>
          </p:cNvPicPr>
          <p:nvPr/>
        </p:nvPicPr>
        <p:blipFill>
          <a:blip r:embed="rId5"/>
          <a:stretch>
            <a:fillRect/>
          </a:stretch>
        </p:blipFill>
        <p:spPr>
          <a:xfrm>
            <a:off x="1937951" y="3339692"/>
            <a:ext cx="6096000" cy="466725"/>
          </a:xfrm>
          <a:prstGeom prst="rect">
            <a:avLst/>
          </a:prstGeom>
        </p:spPr>
      </p:pic>
    </p:spTree>
    <p:extLst>
      <p:ext uri="{BB962C8B-B14F-4D97-AF65-F5344CB8AC3E}">
        <p14:creationId xmlns:p14="http://schemas.microsoft.com/office/powerpoint/2010/main" val="180993168"/>
      </p:ext>
    </p:extLst>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91095" y="337220"/>
            <a:ext cx="8601385" cy="5241820"/>
          </a:xfrm>
          <a:prstGeom prst="rect">
            <a:avLst/>
          </a:prstGeom>
        </p:spPr>
        <p:txBody>
          <a:bodyPr vert="horz" wrap="square" lIns="0" tIns="12065" rIns="0" bIns="0" rtlCol="0">
            <a:spAutoFit/>
          </a:bodyPr>
          <a:lstStyle/>
          <a:p>
            <a:pPr algn="just">
              <a:lnSpc>
                <a:spcPct val="100000"/>
              </a:lnSpc>
            </a:pPr>
            <a:r>
              <a:rPr lang="es-ES" sz="1100" b="1" spc="25" dirty="0" smtClean="0">
                <a:latin typeface="Trebuchet MS" panose="020B0603020202020204" pitchFamily="34" charset="0"/>
                <a:cs typeface="Arial MT"/>
              </a:rPr>
              <a:t>14.8 </a:t>
            </a:r>
            <a:r>
              <a:rPr lang="es-ES" sz="1100" b="1" spc="25" dirty="0">
                <a:latin typeface="Trebuchet MS" panose="020B0603020202020204" pitchFamily="34" charset="0"/>
                <a:cs typeface="Arial MT"/>
              </a:rPr>
              <a:t>Iluminación de seguridad y espera</a:t>
            </a:r>
          </a:p>
          <a:p>
            <a:pPr algn="just">
              <a:lnSpc>
                <a:spcPct val="100000"/>
              </a:lnSpc>
            </a:pPr>
            <a:endParaRPr lang="es-ES" sz="1100" spc="25" dirty="0">
              <a:latin typeface="Trebuchet MS" panose="020B0603020202020204" pitchFamily="34" charset="0"/>
              <a:cs typeface="Arial MT"/>
            </a:endParaRPr>
          </a:p>
          <a:p>
            <a:pPr algn="just">
              <a:lnSpc>
                <a:spcPct val="100000"/>
              </a:lnSpc>
            </a:pPr>
            <a:r>
              <a:rPr lang="es-ES" sz="1100" b="1" spc="25" dirty="0">
                <a:latin typeface="Trebuchet MS" panose="020B0603020202020204" pitchFamily="34" charset="0"/>
                <a:cs typeface="Arial MT"/>
              </a:rPr>
              <a:t>14.8.1 Términos y definiciones</a:t>
            </a:r>
          </a:p>
          <a:p>
            <a:pPr algn="just">
              <a:lnSpc>
                <a:spcPct val="100000"/>
              </a:lnSpc>
            </a:pPr>
            <a:endParaRPr lang="es-ES" sz="1100" spc="25" dirty="0">
              <a:latin typeface="Trebuchet MS" panose="020B0603020202020204" pitchFamily="34" charset="0"/>
              <a:cs typeface="Arial MT"/>
            </a:endParaRPr>
          </a:p>
          <a:p>
            <a:pPr marL="171450" indent="-171450" algn="just">
              <a:lnSpc>
                <a:spcPct val="100000"/>
              </a:lnSpc>
              <a:buFont typeface="Wingdings" panose="05000000000000000000" pitchFamily="2" charset="2"/>
              <a:buChar char="v"/>
            </a:pPr>
            <a:r>
              <a:rPr lang="es-ES" sz="1100" b="1" spc="25" dirty="0">
                <a:latin typeface="Trebuchet MS" panose="020B0603020202020204" pitchFamily="34" charset="0"/>
                <a:cs typeface="Arial MT"/>
              </a:rPr>
              <a:t>Iluminación de respaldo</a:t>
            </a:r>
            <a:r>
              <a:rPr lang="es-ES" sz="1100" spc="25" dirty="0">
                <a:latin typeface="Trebuchet MS" panose="020B0603020202020204" pitchFamily="34" charset="0"/>
                <a:cs typeface="Arial MT"/>
              </a:rPr>
              <a:t>: La iluminación de respaldo es un sistema de iluminación que se activa rápidamente en caso de falla en el suministro de energía a la iluminación artificial normal. Aquí es necesario distinguir entre</a:t>
            </a:r>
          </a:p>
          <a:p>
            <a:pPr marL="685800" lvl="1" indent="-228600" algn="just">
              <a:buFont typeface="+mj-lt"/>
              <a:buAutoNum type="arabicPeriod"/>
            </a:pPr>
            <a:r>
              <a:rPr lang="es-ES" sz="1100" b="1" spc="25" dirty="0">
                <a:latin typeface="Trebuchet MS" panose="020B0603020202020204" pitchFamily="34" charset="0"/>
                <a:cs typeface="Arial MT"/>
              </a:rPr>
              <a:t>Iluminación de seguridad y respaldo </a:t>
            </a:r>
            <a:r>
              <a:rPr lang="es-ES" sz="1100" spc="25" dirty="0">
                <a:latin typeface="Trebuchet MS" panose="020B0603020202020204" pitchFamily="34" charset="0"/>
                <a:cs typeface="Arial MT"/>
              </a:rPr>
              <a:t>de acuerdo con las regulaciones de las instalaciones comunitarias</a:t>
            </a:r>
          </a:p>
          <a:p>
            <a:pPr marL="685800" lvl="1" indent="-228600" algn="just">
              <a:buFont typeface="+mj-lt"/>
              <a:buAutoNum type="arabicPeriod"/>
            </a:pPr>
            <a:r>
              <a:rPr lang="es-ES" sz="1100" b="1" spc="25" dirty="0">
                <a:latin typeface="Trebuchet MS" panose="020B0603020202020204" pitchFamily="34" charset="0"/>
                <a:cs typeface="Arial MT"/>
              </a:rPr>
              <a:t>Iluminación de emergencia </a:t>
            </a:r>
            <a:r>
              <a:rPr lang="es-ES" sz="1100" spc="25" dirty="0">
                <a:latin typeface="Trebuchet MS" panose="020B0603020202020204" pitchFamily="34" charset="0"/>
                <a:cs typeface="Arial MT"/>
              </a:rPr>
              <a:t>de acuerdo con la normativa.</a:t>
            </a:r>
          </a:p>
          <a:p>
            <a:pPr marL="171450" indent="-171450" algn="just">
              <a:lnSpc>
                <a:spcPct val="100000"/>
              </a:lnSpc>
              <a:buFont typeface="Wingdings" panose="05000000000000000000" pitchFamily="2" charset="2"/>
              <a:buChar char="v"/>
            </a:pPr>
            <a:r>
              <a:rPr lang="es-ES" sz="1100" b="1" spc="25" dirty="0">
                <a:latin typeface="Trebuchet MS" panose="020B0603020202020204" pitchFamily="34" charset="0"/>
                <a:cs typeface="Arial MT"/>
              </a:rPr>
              <a:t>Iluminación de seguridad</a:t>
            </a:r>
            <a:r>
              <a:rPr lang="es-ES" sz="1100" spc="25" dirty="0">
                <a:latin typeface="Trebuchet MS" panose="020B0603020202020204" pitchFamily="34" charset="0"/>
                <a:cs typeface="Arial MT"/>
              </a:rPr>
              <a:t>: La iluminación de seguridad es necesaria por razones de seguridad (seguridad general, prevención de accidentes). Tiene una función protectora.</a:t>
            </a:r>
          </a:p>
          <a:p>
            <a:pPr marL="171450" indent="-171450" algn="just">
              <a:lnSpc>
                <a:spcPct val="100000"/>
              </a:lnSpc>
              <a:buFont typeface="Wingdings" panose="05000000000000000000" pitchFamily="2" charset="2"/>
              <a:buChar char="v"/>
            </a:pPr>
            <a:r>
              <a:rPr lang="es-ES" sz="1100" b="1" spc="25" dirty="0">
                <a:latin typeface="Trebuchet MS" panose="020B0603020202020204" pitchFamily="34" charset="0"/>
                <a:cs typeface="Arial MT"/>
              </a:rPr>
              <a:t>Iluminación de emergencia</a:t>
            </a:r>
            <a:r>
              <a:rPr lang="es-ES" sz="1100" spc="25" dirty="0">
                <a:latin typeface="Trebuchet MS" panose="020B0603020202020204" pitchFamily="34" charset="0"/>
                <a:cs typeface="Arial MT"/>
              </a:rPr>
              <a:t>: La iluminación de emergencia consiste en un sistema de iluminación de respaldo que asume la función de la iluminación artificial normal para permitir el funcionamiento continuo durante un período de tiempo limitado. Cuando no se requiere iluminación de seguridad, aún se puede instalar un sistema de iluminación de reserva.</a:t>
            </a:r>
          </a:p>
          <a:p>
            <a:pPr marL="171450" indent="-171450" algn="just">
              <a:lnSpc>
                <a:spcPct val="100000"/>
              </a:lnSpc>
              <a:buFont typeface="Wingdings" panose="05000000000000000000" pitchFamily="2" charset="2"/>
              <a:buChar char="v"/>
            </a:pPr>
            <a:r>
              <a:rPr lang="es-ES" sz="1100" b="1" spc="25" dirty="0">
                <a:latin typeface="Trebuchet MS" panose="020B0603020202020204" pitchFamily="34" charset="0"/>
                <a:cs typeface="Arial MT"/>
              </a:rPr>
              <a:t>Alumbrado de emergencia</a:t>
            </a:r>
            <a:r>
              <a:rPr lang="es-ES" sz="1100" spc="25" dirty="0">
                <a:latin typeface="Trebuchet MS" panose="020B0603020202020204" pitchFamily="34" charset="0"/>
                <a:cs typeface="Arial MT"/>
              </a:rPr>
              <a:t>: El alumbrado de emergencia consiste en una luminaria con fuente de alimentación propia o de emergencia, que se utiliza para generar el alumbrado de emergencia.</a:t>
            </a:r>
          </a:p>
          <a:p>
            <a:pPr algn="just">
              <a:lnSpc>
                <a:spcPct val="100000"/>
              </a:lnSpc>
            </a:pPr>
            <a:endParaRPr lang="es-ES" sz="1100" spc="25" dirty="0">
              <a:latin typeface="Trebuchet MS" panose="020B0603020202020204" pitchFamily="34" charset="0"/>
              <a:cs typeface="Arial MT"/>
            </a:endParaRPr>
          </a:p>
          <a:p>
            <a:pPr algn="just">
              <a:lnSpc>
                <a:spcPct val="100000"/>
              </a:lnSpc>
            </a:pPr>
            <a:r>
              <a:rPr lang="es-ES" sz="1100" b="1" spc="25" dirty="0" smtClean="0">
                <a:latin typeface="Trebuchet MS" panose="020B0603020202020204" pitchFamily="34" charset="0"/>
                <a:cs typeface="Arial MT"/>
              </a:rPr>
              <a:t>14.8.2 </a:t>
            </a:r>
            <a:r>
              <a:rPr lang="es-ES" sz="1100" b="1" spc="25" dirty="0">
                <a:latin typeface="Trebuchet MS" panose="020B0603020202020204" pitchFamily="34" charset="0"/>
                <a:cs typeface="Arial MT"/>
              </a:rPr>
              <a:t>Circuitos</a:t>
            </a:r>
          </a:p>
          <a:p>
            <a:pPr algn="just">
              <a:lnSpc>
                <a:spcPct val="100000"/>
              </a:lnSpc>
            </a:pPr>
            <a:endParaRPr lang="es-ES" sz="1100" spc="25" dirty="0">
              <a:latin typeface="Trebuchet MS" panose="020B0603020202020204" pitchFamily="34" charset="0"/>
              <a:cs typeface="Arial MT"/>
            </a:endParaRPr>
          </a:p>
          <a:p>
            <a:pPr marL="171450" indent="-171450" algn="just">
              <a:lnSpc>
                <a:spcPct val="100000"/>
              </a:lnSpc>
              <a:buFont typeface="Wingdings" panose="05000000000000000000" pitchFamily="2" charset="2"/>
              <a:buChar char="Ø"/>
            </a:pPr>
            <a:r>
              <a:rPr lang="es-ES" sz="1100" b="1" spc="25" dirty="0" smtClean="0">
                <a:latin typeface="Trebuchet MS" panose="020B0603020202020204" pitchFamily="34" charset="0"/>
                <a:cs typeface="Arial MT"/>
              </a:rPr>
              <a:t>Circuito </a:t>
            </a:r>
            <a:r>
              <a:rPr lang="es-ES" sz="1100" b="1" spc="25" dirty="0">
                <a:latin typeface="Trebuchet MS" panose="020B0603020202020204" pitchFamily="34" charset="0"/>
                <a:cs typeface="Arial MT"/>
              </a:rPr>
              <a:t>flotante</a:t>
            </a:r>
            <a:r>
              <a:rPr lang="es-ES" sz="1100" spc="25" dirty="0" smtClean="0">
                <a:latin typeface="Trebuchet MS" panose="020B0603020202020204" pitchFamily="34" charset="0"/>
                <a:cs typeface="Arial MT"/>
              </a:rPr>
              <a:t>:   Las </a:t>
            </a:r>
            <a:r>
              <a:rPr lang="es-ES" sz="1100" spc="25" dirty="0">
                <a:latin typeface="Trebuchet MS" panose="020B0603020202020204" pitchFamily="34" charset="0"/>
                <a:cs typeface="Arial MT"/>
              </a:rPr>
              <a:t>luminarias de emergencia o las luminarias con símbolo de emergencia conectadas a las fuentes de alimentación de iluminación de emergencia se activan tanto para la alimentación normal como en caso de </a:t>
            </a:r>
            <a:r>
              <a:rPr lang="es-ES" sz="1100" spc="25" dirty="0" smtClean="0">
                <a:latin typeface="Trebuchet MS" panose="020B0603020202020204" pitchFamily="34" charset="0"/>
                <a:cs typeface="Arial MT"/>
              </a:rPr>
              <a:t>falla </a:t>
            </a:r>
            <a:r>
              <a:rPr lang="es-ES" sz="1100" spc="25" dirty="0">
                <a:latin typeface="Trebuchet MS" panose="020B0603020202020204" pitchFamily="34" charset="0"/>
                <a:cs typeface="Arial MT"/>
              </a:rPr>
              <a:t>de la alimentación normal. El suministro de energía normal se controla en el tablero de distribución principal de la fuente de energía de seguridad</a:t>
            </a:r>
            <a:r>
              <a:rPr lang="es-ES" sz="1100" spc="25" dirty="0" smtClean="0">
                <a:latin typeface="Trebuchet MS" panose="020B0603020202020204" pitchFamily="34" charset="0"/>
                <a:cs typeface="Arial MT"/>
              </a:rPr>
              <a:t>.</a:t>
            </a:r>
          </a:p>
          <a:p>
            <a:pPr marL="171450" indent="-171450" algn="just">
              <a:lnSpc>
                <a:spcPct val="100000"/>
              </a:lnSpc>
              <a:buFont typeface="Wingdings" panose="05000000000000000000" pitchFamily="2" charset="2"/>
              <a:buChar char="Ø"/>
            </a:pPr>
            <a:endParaRPr lang="es-ES" sz="1100" spc="25" dirty="0">
              <a:latin typeface="Trebuchet MS" panose="020B0603020202020204" pitchFamily="34" charset="0"/>
              <a:cs typeface="Arial MT"/>
            </a:endParaRPr>
          </a:p>
          <a:p>
            <a:pPr marL="171450" indent="-171450" algn="just">
              <a:lnSpc>
                <a:spcPct val="100000"/>
              </a:lnSpc>
              <a:buFont typeface="Wingdings" panose="05000000000000000000" pitchFamily="2" charset="2"/>
              <a:buChar char="Ø"/>
            </a:pPr>
            <a:r>
              <a:rPr lang="es-ES" sz="1100" b="1" spc="25" dirty="0">
                <a:latin typeface="Trebuchet MS" panose="020B0603020202020204" pitchFamily="34" charset="0"/>
                <a:cs typeface="Arial MT"/>
              </a:rPr>
              <a:t>Circuito de espera</a:t>
            </a:r>
            <a:r>
              <a:rPr lang="es-ES" sz="1100" spc="25" dirty="0" smtClean="0">
                <a:latin typeface="Trebuchet MS" panose="020B0603020202020204" pitchFamily="34" charset="0"/>
                <a:cs typeface="Arial MT"/>
              </a:rPr>
              <a:t>:   Los </a:t>
            </a:r>
            <a:r>
              <a:rPr lang="es-ES" sz="1100" spc="25" dirty="0">
                <a:latin typeface="Trebuchet MS" panose="020B0603020202020204" pitchFamily="34" charset="0"/>
                <a:cs typeface="Arial MT"/>
              </a:rPr>
              <a:t>artefactos de iluminación de emergencia o los artefactos de iluminación con símbolo de emergencia conectados a las fuentes de alimentación de iluminación de emergencia se activan solo en caso de falla de la energía normal. El suministro de energía para la iluminación normal se controla en el sistema de </a:t>
            </a:r>
            <a:r>
              <a:rPr lang="es-ES" sz="1100" spc="25" dirty="0" err="1">
                <a:latin typeface="Trebuchet MS" panose="020B0603020202020204" pitchFamily="34" charset="0"/>
                <a:cs typeface="Arial MT"/>
              </a:rPr>
              <a:t>subdistribución</a:t>
            </a:r>
            <a:r>
              <a:rPr lang="es-ES" sz="1100" spc="25" dirty="0">
                <a:latin typeface="Trebuchet MS" panose="020B0603020202020204" pitchFamily="34" charset="0"/>
                <a:cs typeface="Arial MT"/>
              </a:rPr>
              <a:t> de esta parte</a:t>
            </a:r>
            <a:r>
              <a:rPr lang="es-ES" sz="1100" spc="25" dirty="0" smtClean="0">
                <a:latin typeface="Trebuchet MS" panose="020B0603020202020204" pitchFamily="34" charset="0"/>
                <a:cs typeface="Arial MT"/>
              </a:rPr>
              <a:t>.</a:t>
            </a:r>
          </a:p>
          <a:p>
            <a:pPr marL="171450" indent="-171450" algn="just">
              <a:lnSpc>
                <a:spcPct val="100000"/>
              </a:lnSpc>
              <a:buFont typeface="Wingdings" panose="05000000000000000000" pitchFamily="2" charset="2"/>
              <a:buChar char="Ø"/>
            </a:pPr>
            <a:endParaRPr lang="es-ES" sz="1100" spc="25" dirty="0">
              <a:latin typeface="Trebuchet MS" panose="020B0603020202020204" pitchFamily="34" charset="0"/>
              <a:cs typeface="Arial MT"/>
            </a:endParaRPr>
          </a:p>
          <a:p>
            <a:pPr algn="just">
              <a:lnSpc>
                <a:spcPct val="100000"/>
              </a:lnSpc>
            </a:pPr>
            <a:r>
              <a:rPr lang="es-ES" sz="1100" dirty="0">
                <a:latin typeface="Trebuchet MS" panose="020B0603020202020204" pitchFamily="34" charset="0"/>
                <a:cs typeface="Arial MT"/>
              </a:rPr>
              <a:t>Para sistemas de iluminación de emergencia o de seguridad, de acuerdo con EN 60598, Parte </a:t>
            </a:r>
            <a:r>
              <a:rPr lang="es-ES" sz="1100" dirty="0" smtClean="0">
                <a:latin typeface="Trebuchet MS" panose="020B0603020202020204" pitchFamily="34" charset="0"/>
                <a:cs typeface="Arial MT"/>
              </a:rPr>
              <a:t>2.22, no </a:t>
            </a:r>
            <a:r>
              <a:rPr lang="es-ES" sz="1100" dirty="0">
                <a:latin typeface="Trebuchet MS" panose="020B0603020202020204" pitchFamily="34" charset="0"/>
                <a:cs typeface="Arial MT"/>
              </a:rPr>
              <a:t>se pueden usar lámparas de encendido por incandescencia o de descarga con encendido por incandescencia integrado; EN 60924 y EN 60925 especifican solo equipos de control electrónicos.</a:t>
            </a:r>
            <a:endParaRPr lang="en-US" sz="1100" dirty="0">
              <a:latin typeface="Trebuchet MS" panose="020B0603020202020204" pitchFamily="34" charset="0"/>
              <a:cs typeface="Arial MT"/>
            </a:endParaRPr>
          </a:p>
          <a:p>
            <a:pPr marL="320675">
              <a:lnSpc>
                <a:spcPct val="100000"/>
              </a:lnSpc>
              <a:spcBef>
                <a:spcPts val="75"/>
              </a:spcBef>
            </a:pPr>
            <a:endParaRPr sz="900" dirty="0">
              <a:latin typeface="Arial MT"/>
              <a:cs typeface="Arial MT"/>
            </a:endParaRPr>
          </a:p>
        </p:txBody>
      </p:sp>
    </p:spTree>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1520" y="298377"/>
            <a:ext cx="8640959" cy="5259773"/>
          </a:xfrm>
          <a:prstGeom prst="rect">
            <a:avLst/>
          </a:prstGeom>
        </p:spPr>
        <p:txBody>
          <a:bodyPr vert="horz" wrap="square" lIns="0" tIns="12065" rIns="0" bIns="0" rtlCol="0">
            <a:spAutoFit/>
          </a:bodyPr>
          <a:lstStyle/>
          <a:p>
            <a:pPr marL="19685" algn="just">
              <a:lnSpc>
                <a:spcPct val="100000"/>
              </a:lnSpc>
              <a:spcBef>
                <a:spcPts val="5"/>
              </a:spcBef>
            </a:pPr>
            <a:r>
              <a:rPr lang="es-ES" sz="1100" b="1" spc="-45" dirty="0">
                <a:latin typeface="Trebuchet MS" panose="020B0603020202020204" pitchFamily="34" charset="0"/>
                <a:cs typeface="Arial MT"/>
              </a:rPr>
              <a:t>14.8.3 Tipos Estructurales para Grupos de Personas</a:t>
            </a:r>
          </a:p>
          <a:p>
            <a:pPr marL="19685" algn="just">
              <a:lnSpc>
                <a:spcPct val="100000"/>
              </a:lnSpc>
              <a:spcBef>
                <a:spcPts val="5"/>
              </a:spcBef>
            </a:pPr>
            <a:endParaRPr lang="es-ES" sz="1100" spc="-45" dirty="0">
              <a:latin typeface="Trebuchet MS" panose="020B0603020202020204" pitchFamily="34" charset="0"/>
              <a:cs typeface="Arial MT"/>
            </a:endParaRPr>
          </a:p>
          <a:p>
            <a:pPr marL="19685" algn="just">
              <a:lnSpc>
                <a:spcPct val="100000"/>
              </a:lnSpc>
              <a:spcBef>
                <a:spcPts val="5"/>
              </a:spcBef>
            </a:pPr>
            <a:r>
              <a:rPr lang="es-ES" sz="1100" spc="-45" dirty="0">
                <a:latin typeface="Trebuchet MS" panose="020B0603020202020204" pitchFamily="34" charset="0"/>
                <a:cs typeface="Arial MT"/>
              </a:rPr>
              <a:t>Los requisitos para la iluminación de seguridad y de respaldo dependen del uso de la habitación o edificio.</a:t>
            </a:r>
          </a:p>
          <a:p>
            <a:pPr marL="19685" algn="just">
              <a:lnSpc>
                <a:spcPct val="100000"/>
              </a:lnSpc>
              <a:spcBef>
                <a:spcPts val="5"/>
              </a:spcBef>
            </a:pPr>
            <a:endParaRPr lang="es-ES" sz="1100" spc="-45" dirty="0">
              <a:latin typeface="Trebuchet MS" panose="020B0603020202020204" pitchFamily="34" charset="0"/>
              <a:cs typeface="Arial MT"/>
            </a:endParaRPr>
          </a:p>
          <a:p>
            <a:pPr marL="19685" algn="just">
              <a:lnSpc>
                <a:spcPct val="100000"/>
              </a:lnSpc>
              <a:spcBef>
                <a:spcPts val="5"/>
              </a:spcBef>
            </a:pPr>
            <a:r>
              <a:rPr lang="es-ES" sz="1100" b="1" spc="-45" dirty="0">
                <a:latin typeface="Trebuchet MS" panose="020B0603020202020204" pitchFamily="34" charset="0"/>
                <a:cs typeface="Arial MT"/>
              </a:rPr>
              <a:t>Tabla </a:t>
            </a:r>
            <a:r>
              <a:rPr lang="es-ES" sz="1100" b="1" spc="-45" dirty="0" smtClean="0">
                <a:latin typeface="Trebuchet MS" panose="020B0603020202020204" pitchFamily="34" charset="0"/>
                <a:cs typeface="Arial MT"/>
              </a:rPr>
              <a:t>14.14</a:t>
            </a:r>
            <a:r>
              <a:rPr lang="es-ES" sz="1100" b="1" spc="-45" dirty="0">
                <a:latin typeface="Trebuchet MS" panose="020B0603020202020204" pitchFamily="34" charset="0"/>
                <a:cs typeface="Arial MT"/>
              </a:rPr>
              <a:t>: Requerimientos de seguridad y alumbrado de respaldo según uso de la sala o edificio, de acuerdo con el reglamento de instalaciones comunitarias</a:t>
            </a:r>
          </a:p>
          <a:p>
            <a:pPr marL="19685" algn="just">
              <a:lnSpc>
                <a:spcPct val="100000"/>
              </a:lnSpc>
              <a:spcBef>
                <a:spcPts val="5"/>
              </a:spcBef>
            </a:pPr>
            <a:endParaRPr lang="es-ES" sz="1100" spc="-45" dirty="0" smtClean="0">
              <a:latin typeface="Trebuchet MS" panose="020B0603020202020204" pitchFamily="34" charset="0"/>
              <a:cs typeface="Arial MT"/>
            </a:endParaRPr>
          </a:p>
          <a:p>
            <a:pPr marL="19685" algn="just">
              <a:lnSpc>
                <a:spcPct val="100000"/>
              </a:lnSpc>
              <a:spcBef>
                <a:spcPts val="5"/>
              </a:spcBef>
            </a:pPr>
            <a:endParaRPr lang="es-ES" sz="1100" spc="-45" dirty="0">
              <a:latin typeface="Trebuchet MS" panose="020B0603020202020204" pitchFamily="34" charset="0"/>
              <a:cs typeface="Arial MT"/>
            </a:endParaRPr>
          </a:p>
          <a:p>
            <a:pPr marL="19685" algn="just">
              <a:lnSpc>
                <a:spcPct val="100000"/>
              </a:lnSpc>
              <a:spcBef>
                <a:spcPts val="5"/>
              </a:spcBef>
            </a:pPr>
            <a:endParaRPr lang="es-ES" sz="1100" spc="-45" dirty="0" smtClean="0">
              <a:latin typeface="Trebuchet MS" panose="020B0603020202020204" pitchFamily="34" charset="0"/>
              <a:cs typeface="Arial MT"/>
            </a:endParaRPr>
          </a:p>
          <a:p>
            <a:pPr marL="19685" algn="just">
              <a:lnSpc>
                <a:spcPct val="100000"/>
              </a:lnSpc>
              <a:spcBef>
                <a:spcPts val="5"/>
              </a:spcBef>
            </a:pPr>
            <a:endParaRPr lang="es-ES" sz="1100" spc="-45" dirty="0">
              <a:latin typeface="Trebuchet MS" panose="020B0603020202020204" pitchFamily="34" charset="0"/>
              <a:cs typeface="Arial MT"/>
            </a:endParaRPr>
          </a:p>
          <a:p>
            <a:pPr marL="19685" algn="just">
              <a:lnSpc>
                <a:spcPct val="100000"/>
              </a:lnSpc>
              <a:spcBef>
                <a:spcPts val="5"/>
              </a:spcBef>
            </a:pPr>
            <a:endParaRPr lang="es-ES" sz="1100" spc="-45" dirty="0" smtClean="0">
              <a:latin typeface="Trebuchet MS" panose="020B0603020202020204" pitchFamily="34" charset="0"/>
              <a:cs typeface="Arial MT"/>
            </a:endParaRPr>
          </a:p>
          <a:p>
            <a:pPr marL="19685" algn="just">
              <a:lnSpc>
                <a:spcPct val="100000"/>
              </a:lnSpc>
              <a:spcBef>
                <a:spcPts val="5"/>
              </a:spcBef>
            </a:pPr>
            <a:endParaRPr lang="es-ES" sz="1100" spc="-45" dirty="0">
              <a:latin typeface="Trebuchet MS" panose="020B0603020202020204" pitchFamily="34" charset="0"/>
              <a:cs typeface="Arial MT"/>
            </a:endParaRPr>
          </a:p>
          <a:p>
            <a:pPr marL="19685" algn="just">
              <a:lnSpc>
                <a:spcPct val="100000"/>
              </a:lnSpc>
              <a:spcBef>
                <a:spcPts val="5"/>
              </a:spcBef>
            </a:pPr>
            <a:endParaRPr lang="es-ES" sz="1100" spc="-45" dirty="0" smtClean="0">
              <a:latin typeface="Trebuchet MS" panose="020B0603020202020204" pitchFamily="34" charset="0"/>
              <a:cs typeface="Arial MT"/>
            </a:endParaRPr>
          </a:p>
          <a:p>
            <a:pPr marL="19685" algn="just">
              <a:lnSpc>
                <a:spcPct val="100000"/>
              </a:lnSpc>
              <a:spcBef>
                <a:spcPts val="5"/>
              </a:spcBef>
            </a:pPr>
            <a:endParaRPr lang="es-ES" sz="1100" spc="-45" dirty="0">
              <a:latin typeface="Trebuchet MS" panose="020B0603020202020204" pitchFamily="34" charset="0"/>
              <a:cs typeface="Arial MT"/>
            </a:endParaRPr>
          </a:p>
          <a:p>
            <a:pPr marL="19685" algn="just">
              <a:lnSpc>
                <a:spcPct val="100000"/>
              </a:lnSpc>
              <a:spcBef>
                <a:spcPts val="5"/>
              </a:spcBef>
            </a:pPr>
            <a:endParaRPr lang="es-ES" sz="1100" spc="-45" dirty="0" smtClean="0">
              <a:latin typeface="Trebuchet MS" panose="020B0603020202020204" pitchFamily="34" charset="0"/>
              <a:cs typeface="Arial MT"/>
            </a:endParaRPr>
          </a:p>
          <a:p>
            <a:pPr marL="19685" algn="just">
              <a:lnSpc>
                <a:spcPct val="100000"/>
              </a:lnSpc>
              <a:spcBef>
                <a:spcPts val="5"/>
              </a:spcBef>
            </a:pPr>
            <a:endParaRPr lang="es-ES" sz="1100" spc="-45" dirty="0">
              <a:latin typeface="Trebuchet MS" panose="020B0603020202020204" pitchFamily="34" charset="0"/>
              <a:cs typeface="Arial MT"/>
            </a:endParaRPr>
          </a:p>
          <a:p>
            <a:pPr marL="19685" algn="just">
              <a:lnSpc>
                <a:spcPct val="100000"/>
              </a:lnSpc>
              <a:spcBef>
                <a:spcPts val="5"/>
              </a:spcBef>
            </a:pPr>
            <a:endParaRPr lang="es-ES" sz="1100" spc="-45" dirty="0" smtClean="0">
              <a:latin typeface="Trebuchet MS" panose="020B0603020202020204" pitchFamily="34" charset="0"/>
              <a:cs typeface="Arial MT"/>
            </a:endParaRPr>
          </a:p>
          <a:p>
            <a:pPr marL="19685" algn="just">
              <a:lnSpc>
                <a:spcPct val="100000"/>
              </a:lnSpc>
              <a:spcBef>
                <a:spcPts val="5"/>
              </a:spcBef>
            </a:pPr>
            <a:endParaRPr lang="es-ES" sz="1100" spc="-45" dirty="0">
              <a:latin typeface="Trebuchet MS" panose="020B0603020202020204" pitchFamily="34" charset="0"/>
              <a:cs typeface="Arial MT"/>
            </a:endParaRPr>
          </a:p>
          <a:p>
            <a:pPr marL="19685" algn="just">
              <a:lnSpc>
                <a:spcPct val="100000"/>
              </a:lnSpc>
              <a:spcBef>
                <a:spcPts val="5"/>
              </a:spcBef>
            </a:pPr>
            <a:endParaRPr lang="es-ES" sz="1100" spc="-45" dirty="0" smtClean="0">
              <a:latin typeface="Trebuchet MS" panose="020B0603020202020204" pitchFamily="34" charset="0"/>
              <a:cs typeface="Arial MT"/>
            </a:endParaRPr>
          </a:p>
          <a:p>
            <a:pPr marL="19685" algn="just">
              <a:lnSpc>
                <a:spcPct val="100000"/>
              </a:lnSpc>
              <a:spcBef>
                <a:spcPts val="5"/>
              </a:spcBef>
            </a:pPr>
            <a:endParaRPr lang="es-ES" sz="1100" spc="-45" dirty="0">
              <a:latin typeface="Trebuchet MS" panose="020B0603020202020204" pitchFamily="34" charset="0"/>
              <a:cs typeface="Arial MT"/>
            </a:endParaRPr>
          </a:p>
          <a:p>
            <a:pPr marL="19685" algn="just">
              <a:lnSpc>
                <a:spcPct val="100000"/>
              </a:lnSpc>
              <a:spcBef>
                <a:spcPts val="5"/>
              </a:spcBef>
            </a:pPr>
            <a:endParaRPr lang="es-ES" sz="1100" spc="-45" dirty="0" smtClean="0">
              <a:latin typeface="Trebuchet MS" panose="020B0603020202020204" pitchFamily="34" charset="0"/>
              <a:cs typeface="Arial MT"/>
            </a:endParaRPr>
          </a:p>
          <a:p>
            <a:pPr marL="19685" algn="just">
              <a:lnSpc>
                <a:spcPct val="100000"/>
              </a:lnSpc>
              <a:spcBef>
                <a:spcPts val="5"/>
              </a:spcBef>
            </a:pPr>
            <a:endParaRPr lang="es-ES" sz="1100" spc="-45" dirty="0" smtClean="0">
              <a:latin typeface="Trebuchet MS" panose="020B0603020202020204" pitchFamily="34" charset="0"/>
              <a:cs typeface="Arial MT"/>
            </a:endParaRPr>
          </a:p>
          <a:p>
            <a:pPr marL="19685" algn="just">
              <a:lnSpc>
                <a:spcPct val="100000"/>
              </a:lnSpc>
              <a:spcBef>
                <a:spcPts val="5"/>
              </a:spcBef>
            </a:pPr>
            <a:endParaRPr lang="es-ES" sz="1100" spc="-45" dirty="0" smtClean="0">
              <a:latin typeface="Trebuchet MS" panose="020B0603020202020204" pitchFamily="34" charset="0"/>
              <a:cs typeface="Arial MT"/>
            </a:endParaRPr>
          </a:p>
          <a:p>
            <a:pPr marL="19685" algn="just">
              <a:lnSpc>
                <a:spcPct val="100000"/>
              </a:lnSpc>
              <a:spcBef>
                <a:spcPts val="5"/>
              </a:spcBef>
            </a:pPr>
            <a:endParaRPr lang="es-ES" sz="1100" spc="-45" dirty="0">
              <a:latin typeface="Trebuchet MS" panose="020B0603020202020204" pitchFamily="34" charset="0"/>
              <a:cs typeface="Arial MT"/>
            </a:endParaRPr>
          </a:p>
          <a:p>
            <a:pPr marL="19685" algn="just">
              <a:lnSpc>
                <a:spcPct val="100000"/>
              </a:lnSpc>
              <a:spcBef>
                <a:spcPts val="5"/>
              </a:spcBef>
            </a:pPr>
            <a:endParaRPr lang="es-ES" sz="1100" spc="-45" dirty="0" smtClean="0">
              <a:latin typeface="Trebuchet MS" panose="020B0603020202020204" pitchFamily="34" charset="0"/>
              <a:cs typeface="Arial MT"/>
            </a:endParaRPr>
          </a:p>
          <a:p>
            <a:pPr marL="19685" algn="just">
              <a:lnSpc>
                <a:spcPct val="100000"/>
              </a:lnSpc>
              <a:spcBef>
                <a:spcPts val="5"/>
              </a:spcBef>
            </a:pPr>
            <a:endParaRPr lang="es-ES" sz="1100" spc="-45" dirty="0">
              <a:latin typeface="Trebuchet MS" panose="020B0603020202020204" pitchFamily="34" charset="0"/>
              <a:cs typeface="Arial MT"/>
            </a:endParaRPr>
          </a:p>
          <a:p>
            <a:pPr marL="19685" algn="just">
              <a:lnSpc>
                <a:spcPct val="100000"/>
              </a:lnSpc>
              <a:spcBef>
                <a:spcPts val="5"/>
              </a:spcBef>
            </a:pPr>
            <a:endParaRPr lang="es-ES" sz="1100" spc="-45" dirty="0" smtClean="0">
              <a:latin typeface="Trebuchet MS" panose="020B0603020202020204" pitchFamily="34" charset="0"/>
              <a:cs typeface="Arial MT"/>
            </a:endParaRPr>
          </a:p>
          <a:p>
            <a:pPr marL="19685" algn="just">
              <a:lnSpc>
                <a:spcPct val="100000"/>
              </a:lnSpc>
              <a:spcBef>
                <a:spcPts val="5"/>
              </a:spcBef>
            </a:pPr>
            <a:endParaRPr lang="es-ES" sz="1100" spc="-45" dirty="0">
              <a:latin typeface="Trebuchet MS" panose="020B0603020202020204" pitchFamily="34" charset="0"/>
              <a:cs typeface="Arial MT"/>
            </a:endParaRPr>
          </a:p>
          <a:p>
            <a:pPr marL="19685" algn="just">
              <a:lnSpc>
                <a:spcPct val="100000"/>
              </a:lnSpc>
              <a:spcBef>
                <a:spcPts val="5"/>
              </a:spcBef>
            </a:pPr>
            <a:endParaRPr lang="es-ES" sz="1100" spc="-45" dirty="0" smtClean="0">
              <a:latin typeface="Trebuchet MS" panose="020B0603020202020204" pitchFamily="34" charset="0"/>
              <a:cs typeface="Arial MT"/>
            </a:endParaRPr>
          </a:p>
          <a:p>
            <a:pPr marL="19685" algn="just">
              <a:lnSpc>
                <a:spcPct val="100000"/>
              </a:lnSpc>
              <a:spcBef>
                <a:spcPts val="5"/>
              </a:spcBef>
            </a:pPr>
            <a:endParaRPr lang="es-ES" sz="1100" spc="-45" dirty="0">
              <a:latin typeface="Trebuchet MS" panose="020B0603020202020204" pitchFamily="34" charset="0"/>
              <a:cs typeface="Arial MT"/>
            </a:endParaRPr>
          </a:p>
          <a:p>
            <a:pPr marL="19685" algn="just">
              <a:lnSpc>
                <a:spcPct val="100000"/>
              </a:lnSpc>
              <a:spcBef>
                <a:spcPts val="5"/>
              </a:spcBef>
            </a:pPr>
            <a:endParaRPr lang="es-ES" sz="1100" spc="-45" dirty="0" smtClean="0">
              <a:latin typeface="Trebuchet MS" panose="020B0603020202020204" pitchFamily="34" charset="0"/>
              <a:cs typeface="Arial MT"/>
            </a:endParaRPr>
          </a:p>
        </p:txBody>
      </p:sp>
      <p:sp>
        <p:nvSpPr>
          <p:cNvPr id="6" name="object 6"/>
          <p:cNvSpPr txBox="1"/>
          <p:nvPr/>
        </p:nvSpPr>
        <p:spPr>
          <a:xfrm>
            <a:off x="1217875" y="4160077"/>
            <a:ext cx="99598" cy="112210"/>
          </a:xfrm>
          <a:prstGeom prst="rect">
            <a:avLst/>
          </a:prstGeom>
        </p:spPr>
        <p:txBody>
          <a:bodyPr vert="horz" wrap="square" lIns="0" tIns="12065" rIns="0" bIns="0" rtlCol="0">
            <a:spAutoFit/>
          </a:bodyPr>
          <a:lstStyle/>
          <a:p>
            <a:pPr marL="12700">
              <a:lnSpc>
                <a:spcPct val="100000"/>
              </a:lnSpc>
              <a:spcBef>
                <a:spcPts val="95"/>
              </a:spcBef>
            </a:pPr>
            <a:r>
              <a:rPr sz="650" spc="-195" dirty="0">
                <a:latin typeface="Lucida Sans Unicode"/>
                <a:cs typeface="Lucida Sans Unicode"/>
              </a:rPr>
              <a:t>●</a:t>
            </a:r>
            <a:endParaRPr sz="650">
              <a:latin typeface="Lucida Sans Unicode"/>
              <a:cs typeface="Lucida Sans Unicode"/>
            </a:endParaRPr>
          </a:p>
        </p:txBody>
      </p:sp>
      <p:pic>
        <p:nvPicPr>
          <p:cNvPr id="8" name="Imagen 7"/>
          <p:cNvPicPr>
            <a:picLocks noChangeAspect="1"/>
          </p:cNvPicPr>
          <p:nvPr/>
        </p:nvPicPr>
        <p:blipFill>
          <a:blip r:embed="rId2"/>
          <a:stretch>
            <a:fillRect/>
          </a:stretch>
        </p:blipFill>
        <p:spPr>
          <a:xfrm>
            <a:off x="467544" y="1345332"/>
            <a:ext cx="5760640" cy="4212818"/>
          </a:xfrm>
          <a:prstGeom prst="rect">
            <a:avLst/>
          </a:prstGeom>
        </p:spPr>
      </p:pic>
    </p:spTree>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1521" y="298377"/>
            <a:ext cx="4392488" cy="4872488"/>
          </a:xfrm>
          <a:prstGeom prst="rect">
            <a:avLst/>
          </a:prstGeom>
        </p:spPr>
        <p:txBody>
          <a:bodyPr vert="horz" wrap="square" lIns="0" tIns="12065" rIns="0" bIns="0" rtlCol="0">
            <a:spAutoFit/>
          </a:bodyPr>
          <a:lstStyle/>
          <a:p>
            <a:pPr marL="19685" algn="just">
              <a:lnSpc>
                <a:spcPct val="100000"/>
              </a:lnSpc>
              <a:spcBef>
                <a:spcPts val="5"/>
              </a:spcBef>
            </a:pPr>
            <a:r>
              <a:rPr lang="es-ES" sz="1100" b="1" spc="-45" dirty="0" smtClean="0">
                <a:latin typeface="Trebuchet MS" panose="020B0603020202020204" pitchFamily="34" charset="0"/>
                <a:cs typeface="Arial MT"/>
              </a:rPr>
              <a:t>14.8.4   Planificación </a:t>
            </a:r>
            <a:r>
              <a:rPr lang="es-ES" sz="1100" b="1" spc="-45" dirty="0">
                <a:latin typeface="Trebuchet MS" panose="020B0603020202020204" pitchFamily="34" charset="0"/>
                <a:cs typeface="Arial MT"/>
              </a:rPr>
              <a:t>y configuración de símbolos de emergencia e iluminación de seguridad</a:t>
            </a:r>
          </a:p>
          <a:p>
            <a:pPr marL="19685" algn="just">
              <a:lnSpc>
                <a:spcPct val="100000"/>
              </a:lnSpc>
              <a:spcBef>
                <a:spcPts val="5"/>
              </a:spcBef>
            </a:pPr>
            <a:endParaRPr lang="es-ES" sz="1100" spc="-45" dirty="0">
              <a:latin typeface="Trebuchet MS" panose="020B0603020202020204" pitchFamily="34" charset="0"/>
              <a:cs typeface="Arial MT"/>
            </a:endParaRPr>
          </a:p>
          <a:p>
            <a:pPr marL="354013" indent="-334963" algn="just">
              <a:lnSpc>
                <a:spcPct val="100000"/>
              </a:lnSpc>
              <a:spcBef>
                <a:spcPts val="5"/>
              </a:spcBef>
              <a:buFont typeface="Wingdings" panose="05000000000000000000" pitchFamily="2" charset="2"/>
              <a:buChar char="q"/>
            </a:pPr>
            <a:r>
              <a:rPr lang="es-ES" sz="1100" b="1" spc="-45" dirty="0">
                <a:latin typeface="Trebuchet MS" panose="020B0603020202020204" pitchFamily="34" charset="0"/>
                <a:cs typeface="Arial MT"/>
              </a:rPr>
              <a:t>Luminarias de </a:t>
            </a:r>
            <a:r>
              <a:rPr lang="es-ES" sz="1100" b="1" spc="-45" dirty="0" smtClean="0">
                <a:latin typeface="Trebuchet MS" panose="020B0603020202020204" pitchFamily="34" charset="0"/>
                <a:cs typeface="Arial MT"/>
              </a:rPr>
              <a:t>emergencia:  </a:t>
            </a:r>
            <a:r>
              <a:rPr lang="es-ES" sz="1100" spc="-45" dirty="0" smtClean="0">
                <a:latin typeface="Trebuchet MS" panose="020B0603020202020204" pitchFamily="34" charset="0"/>
                <a:cs typeface="Arial MT"/>
              </a:rPr>
              <a:t>Los </a:t>
            </a:r>
            <a:r>
              <a:rPr lang="es-ES" sz="1100" spc="-45" dirty="0">
                <a:latin typeface="Trebuchet MS" panose="020B0603020202020204" pitchFamily="34" charset="0"/>
                <a:cs typeface="Arial MT"/>
              </a:rPr>
              <a:t>símbolos de emergencia deben tener marcas pictóricas blancas y un fondo verde y ser claramente reconocibles durante el tiempo requerido en operación. Por lo tanto, se requiere un tamaño mínimo. Los anchos de reconocimiento requeridos pueden determinarse a partir de fórmulas o de la información del fabricante y deben tenerse en cuenta durante la planificación. De acuerdo con las normas de prevención de accidentes, la relación de aspecto debe ser 1 : 1 o 1 : 2</a:t>
            </a:r>
            <a:r>
              <a:rPr lang="es-ES" sz="1100" spc="-45" dirty="0" smtClean="0">
                <a:latin typeface="Trebuchet MS" panose="020B0603020202020204" pitchFamily="34" charset="0"/>
                <a:cs typeface="Arial MT"/>
              </a:rPr>
              <a:t>.</a:t>
            </a:r>
          </a:p>
          <a:p>
            <a:pPr marL="12700" algn="just">
              <a:lnSpc>
                <a:spcPct val="100000"/>
              </a:lnSpc>
              <a:spcBef>
                <a:spcPts val="95"/>
              </a:spcBef>
            </a:pPr>
            <a:endParaRPr lang="es-ES" sz="1100" spc="-30" dirty="0">
              <a:latin typeface="Trebuchet MS" panose="020B0603020202020204" pitchFamily="34" charset="0"/>
              <a:cs typeface="Arial MT"/>
            </a:endParaRPr>
          </a:p>
          <a:p>
            <a:pPr marL="12700" algn="just">
              <a:lnSpc>
                <a:spcPct val="100000"/>
              </a:lnSpc>
              <a:spcBef>
                <a:spcPts val="95"/>
              </a:spcBef>
            </a:pPr>
            <a:r>
              <a:rPr lang="es-ES" sz="1100" spc="-30" dirty="0">
                <a:latin typeface="Trebuchet MS" panose="020B0603020202020204" pitchFamily="34" charset="0"/>
                <a:cs typeface="Arial MT"/>
              </a:rPr>
              <a:t>El cálculo de la iluminancia requiere:</a:t>
            </a:r>
          </a:p>
          <a:p>
            <a:pPr marL="354013" indent="-341313" algn="just">
              <a:lnSpc>
                <a:spcPct val="100000"/>
              </a:lnSpc>
              <a:spcBef>
                <a:spcPts val="95"/>
              </a:spcBef>
              <a:buFont typeface="Arial" panose="020B0604020202020204" pitchFamily="34" charset="0"/>
              <a:buChar char="•"/>
            </a:pPr>
            <a:r>
              <a:rPr lang="es-ES" sz="1100" b="1" spc="-30" dirty="0">
                <a:latin typeface="Trebuchet MS" panose="020B0603020202020204" pitchFamily="34" charset="0"/>
                <a:cs typeface="Arial MT"/>
              </a:rPr>
              <a:t>Distribución de la intensidad luminosa de la luminaria</a:t>
            </a:r>
          </a:p>
          <a:p>
            <a:pPr marL="354013" indent="-341313" algn="just">
              <a:lnSpc>
                <a:spcPct val="100000"/>
              </a:lnSpc>
              <a:spcBef>
                <a:spcPts val="95"/>
              </a:spcBef>
              <a:buFont typeface="Arial" panose="020B0604020202020204" pitchFamily="34" charset="0"/>
              <a:buChar char="•"/>
            </a:pPr>
            <a:r>
              <a:rPr lang="es-ES" sz="1100" b="1" spc="-30" dirty="0">
                <a:latin typeface="Trebuchet MS" panose="020B0603020202020204" pitchFamily="34" charset="0"/>
                <a:cs typeface="Arial MT"/>
              </a:rPr>
              <a:t>Flujo luminoso al final de la vida útil nominal</a:t>
            </a:r>
          </a:p>
          <a:p>
            <a:pPr marL="354013" indent="-341313" algn="just">
              <a:lnSpc>
                <a:spcPct val="100000"/>
              </a:lnSpc>
              <a:spcBef>
                <a:spcPts val="95"/>
              </a:spcBef>
              <a:buFont typeface="Arial" panose="020B0604020202020204" pitchFamily="34" charset="0"/>
              <a:buChar char="•"/>
            </a:pPr>
            <a:r>
              <a:rPr lang="es-ES" sz="1100" b="1" spc="-30" dirty="0">
                <a:latin typeface="Trebuchet MS" panose="020B0603020202020204" pitchFamily="34" charset="0"/>
                <a:cs typeface="Arial MT"/>
              </a:rPr>
              <a:t>Altura de suspensión de la luminaria o tipo de montaje de la luminaria</a:t>
            </a:r>
          </a:p>
          <a:p>
            <a:pPr marL="12700" algn="just">
              <a:lnSpc>
                <a:spcPct val="100000"/>
              </a:lnSpc>
              <a:spcBef>
                <a:spcPts val="95"/>
              </a:spcBef>
            </a:pPr>
            <a:r>
              <a:rPr lang="es-ES" sz="1100" spc="-30" dirty="0">
                <a:latin typeface="Trebuchet MS" panose="020B0603020202020204" pitchFamily="34" charset="0"/>
                <a:cs typeface="Arial MT"/>
              </a:rPr>
              <a:t>El ancho de reconocimiento de la luminaria con símbolo de emergencia viene dado por:</a:t>
            </a:r>
          </a:p>
          <a:p>
            <a:pPr marL="12700" algn="just">
              <a:lnSpc>
                <a:spcPct val="100000"/>
              </a:lnSpc>
              <a:spcBef>
                <a:spcPts val="95"/>
              </a:spcBef>
            </a:pPr>
            <a:endParaRPr lang="es-ES" sz="1100" spc="-30" dirty="0" smtClean="0">
              <a:latin typeface="Trebuchet MS" panose="020B0603020202020204" pitchFamily="34" charset="0"/>
              <a:cs typeface="Arial MT"/>
            </a:endParaRPr>
          </a:p>
          <a:p>
            <a:pPr marL="12700" algn="just">
              <a:lnSpc>
                <a:spcPct val="100000"/>
              </a:lnSpc>
              <a:spcBef>
                <a:spcPts val="95"/>
              </a:spcBef>
            </a:pPr>
            <a:r>
              <a:rPr lang="es-ES" sz="1100" spc="-30" dirty="0" smtClean="0">
                <a:latin typeface="Trebuchet MS" panose="020B0603020202020204" pitchFamily="34" charset="0"/>
                <a:cs typeface="Arial MT"/>
              </a:rPr>
              <a:t>La </a:t>
            </a:r>
            <a:r>
              <a:rPr lang="es-ES" sz="1100" spc="-30" dirty="0">
                <a:latin typeface="Trebuchet MS" panose="020B0603020202020204" pitchFamily="34" charset="0"/>
                <a:cs typeface="Arial MT"/>
              </a:rPr>
              <a:t>iluminancia (Figura 14.6) se puede calcular utilizando el método de iluminación puntual, según la relación:</a:t>
            </a:r>
          </a:p>
          <a:p>
            <a:pPr marL="12700" algn="just">
              <a:lnSpc>
                <a:spcPct val="100000"/>
              </a:lnSpc>
              <a:spcBef>
                <a:spcPts val="95"/>
              </a:spcBef>
            </a:pPr>
            <a:endParaRPr lang="es-ES" sz="1100" spc="-30" dirty="0" smtClean="0">
              <a:latin typeface="Trebuchet MS" panose="020B0603020202020204" pitchFamily="34" charset="0"/>
              <a:cs typeface="Arial MT"/>
            </a:endParaRPr>
          </a:p>
          <a:p>
            <a:pPr marL="12700" algn="just">
              <a:lnSpc>
                <a:spcPct val="100000"/>
              </a:lnSpc>
              <a:spcBef>
                <a:spcPts val="95"/>
              </a:spcBef>
            </a:pPr>
            <a:endParaRPr lang="es-ES" sz="1100" spc="-30" dirty="0">
              <a:latin typeface="Trebuchet MS" panose="020B0603020202020204" pitchFamily="34" charset="0"/>
              <a:cs typeface="Arial MT"/>
            </a:endParaRPr>
          </a:p>
          <a:p>
            <a:pPr marL="12700" algn="just">
              <a:lnSpc>
                <a:spcPct val="100000"/>
              </a:lnSpc>
              <a:spcBef>
                <a:spcPts val="95"/>
              </a:spcBef>
            </a:pPr>
            <a:r>
              <a:rPr lang="es-ES" sz="1100" spc="-30" dirty="0">
                <a:latin typeface="Trebuchet MS" panose="020B0603020202020204" pitchFamily="34" charset="0"/>
                <a:cs typeface="Arial MT"/>
              </a:rPr>
              <a:t>El espacio entre las luminarias se calcula a partir de la relación:</a:t>
            </a:r>
          </a:p>
          <a:p>
            <a:pPr marL="12700" algn="just">
              <a:lnSpc>
                <a:spcPct val="100000"/>
              </a:lnSpc>
              <a:spcBef>
                <a:spcPts val="95"/>
              </a:spcBef>
            </a:pPr>
            <a:endParaRPr lang="es-ES" sz="1100" spc="-30" dirty="0" smtClean="0">
              <a:latin typeface="Trebuchet MS" panose="020B0603020202020204" pitchFamily="34" charset="0"/>
              <a:cs typeface="Arial MT"/>
            </a:endParaRPr>
          </a:p>
          <a:p>
            <a:pPr marL="12700" algn="just">
              <a:lnSpc>
                <a:spcPct val="100000"/>
              </a:lnSpc>
              <a:spcBef>
                <a:spcPts val="95"/>
              </a:spcBef>
            </a:pPr>
            <a:endParaRPr lang="es-ES" sz="1100" spc="-30" dirty="0">
              <a:latin typeface="Trebuchet MS" panose="020B0603020202020204" pitchFamily="34" charset="0"/>
              <a:cs typeface="Arial MT"/>
            </a:endParaRPr>
          </a:p>
          <a:p>
            <a:pPr marL="354013" indent="-334963" algn="just">
              <a:lnSpc>
                <a:spcPct val="100000"/>
              </a:lnSpc>
              <a:spcBef>
                <a:spcPts val="5"/>
              </a:spcBef>
              <a:buFont typeface="Wingdings" panose="05000000000000000000" pitchFamily="2" charset="2"/>
              <a:buChar char="q"/>
            </a:pPr>
            <a:endParaRPr sz="800" dirty="0">
              <a:latin typeface="Arial MT"/>
              <a:cs typeface="Arial MT"/>
            </a:endParaRPr>
          </a:p>
        </p:txBody>
      </p:sp>
      <p:sp>
        <p:nvSpPr>
          <p:cNvPr id="2" name="Rectángulo 1"/>
          <p:cNvSpPr/>
          <p:nvPr/>
        </p:nvSpPr>
        <p:spPr>
          <a:xfrm>
            <a:off x="4644009" y="3122739"/>
            <a:ext cx="4572000" cy="261610"/>
          </a:xfrm>
          <a:prstGeom prst="rect">
            <a:avLst/>
          </a:prstGeom>
        </p:spPr>
        <p:txBody>
          <a:bodyPr>
            <a:spAutoFit/>
          </a:bodyPr>
          <a:lstStyle/>
          <a:p>
            <a:pPr marL="12700" algn="ctr">
              <a:lnSpc>
                <a:spcPct val="100000"/>
              </a:lnSpc>
              <a:spcBef>
                <a:spcPts val="95"/>
              </a:spcBef>
            </a:pPr>
            <a:r>
              <a:rPr lang="es-ES" sz="1100" b="1" spc="-30" dirty="0">
                <a:latin typeface="Trebuchet MS" panose="020B0603020202020204" pitchFamily="34" charset="0"/>
                <a:cs typeface="Arial MT"/>
              </a:rPr>
              <a:t>Figura 14.6: Alumbrado de vía de emergencia</a:t>
            </a:r>
          </a:p>
        </p:txBody>
      </p:sp>
      <p:pic>
        <p:nvPicPr>
          <p:cNvPr id="4" name="Imagen 3"/>
          <p:cNvPicPr>
            <a:picLocks noChangeAspect="1"/>
          </p:cNvPicPr>
          <p:nvPr/>
        </p:nvPicPr>
        <p:blipFill>
          <a:blip r:embed="rId2"/>
          <a:stretch>
            <a:fillRect/>
          </a:stretch>
        </p:blipFill>
        <p:spPr>
          <a:xfrm>
            <a:off x="1267674" y="3430718"/>
            <a:ext cx="3326537" cy="261610"/>
          </a:xfrm>
          <a:prstGeom prst="rect">
            <a:avLst/>
          </a:prstGeom>
        </p:spPr>
      </p:pic>
      <p:pic>
        <p:nvPicPr>
          <p:cNvPr id="5" name="Imagen 4"/>
          <p:cNvPicPr>
            <a:picLocks noChangeAspect="1"/>
          </p:cNvPicPr>
          <p:nvPr/>
        </p:nvPicPr>
        <p:blipFill>
          <a:blip r:embed="rId3"/>
          <a:stretch>
            <a:fillRect/>
          </a:stretch>
        </p:blipFill>
        <p:spPr>
          <a:xfrm>
            <a:off x="4761529" y="232611"/>
            <a:ext cx="4210928" cy="2912921"/>
          </a:xfrm>
          <a:prstGeom prst="rect">
            <a:avLst/>
          </a:prstGeom>
        </p:spPr>
      </p:pic>
      <p:pic>
        <p:nvPicPr>
          <p:cNvPr id="7" name="Imagen 6"/>
          <p:cNvPicPr>
            <a:picLocks noChangeAspect="1"/>
          </p:cNvPicPr>
          <p:nvPr/>
        </p:nvPicPr>
        <p:blipFill>
          <a:blip r:embed="rId4"/>
          <a:stretch>
            <a:fillRect/>
          </a:stretch>
        </p:blipFill>
        <p:spPr>
          <a:xfrm>
            <a:off x="251521" y="4153644"/>
            <a:ext cx="4392488" cy="360040"/>
          </a:xfrm>
          <a:prstGeom prst="rect">
            <a:avLst/>
          </a:prstGeom>
        </p:spPr>
      </p:pic>
      <p:pic>
        <p:nvPicPr>
          <p:cNvPr id="9" name="Imagen 8"/>
          <p:cNvPicPr>
            <a:picLocks noChangeAspect="1"/>
          </p:cNvPicPr>
          <p:nvPr/>
        </p:nvPicPr>
        <p:blipFill>
          <a:blip r:embed="rId5"/>
          <a:stretch>
            <a:fillRect/>
          </a:stretch>
        </p:blipFill>
        <p:spPr>
          <a:xfrm>
            <a:off x="239935" y="4729708"/>
            <a:ext cx="4354276" cy="228445"/>
          </a:xfrm>
          <a:prstGeom prst="rect">
            <a:avLst/>
          </a:prstGeom>
        </p:spPr>
      </p:pic>
      <p:sp>
        <p:nvSpPr>
          <p:cNvPr id="10" name="Rectángulo 9"/>
          <p:cNvSpPr/>
          <p:nvPr/>
        </p:nvSpPr>
        <p:spPr>
          <a:xfrm>
            <a:off x="4807840" y="3354730"/>
            <a:ext cx="4087622" cy="2239074"/>
          </a:xfrm>
          <a:prstGeom prst="rect">
            <a:avLst/>
          </a:prstGeom>
        </p:spPr>
        <p:txBody>
          <a:bodyPr wrap="square">
            <a:spAutoFit/>
          </a:bodyPr>
          <a:lstStyle/>
          <a:p>
            <a:pPr marL="12700" algn="just">
              <a:lnSpc>
                <a:spcPct val="100000"/>
              </a:lnSpc>
              <a:spcBef>
                <a:spcPts val="95"/>
              </a:spcBef>
            </a:pPr>
            <a:r>
              <a:rPr lang="es-ES" sz="1100" spc="-30" dirty="0">
                <a:latin typeface="Trebuchet MS" panose="020B0603020202020204" pitchFamily="34" charset="0"/>
                <a:cs typeface="Arial MT"/>
              </a:rPr>
              <a:t>Aquí, los significados de los símbolos son:</a:t>
            </a:r>
          </a:p>
          <a:p>
            <a:pPr marL="12700" algn="just">
              <a:lnSpc>
                <a:spcPct val="100000"/>
              </a:lnSpc>
              <a:spcBef>
                <a:spcPts val="95"/>
              </a:spcBef>
            </a:pPr>
            <a:endParaRPr lang="es-ES" sz="1100" spc="-30" dirty="0">
              <a:latin typeface="Trebuchet MS" panose="020B0603020202020204" pitchFamily="34" charset="0"/>
              <a:cs typeface="Arial MT"/>
            </a:endParaRPr>
          </a:p>
          <a:p>
            <a:pPr marL="12700" algn="just">
              <a:lnSpc>
                <a:spcPct val="100000"/>
              </a:lnSpc>
              <a:spcBef>
                <a:spcPts val="95"/>
              </a:spcBef>
            </a:pPr>
            <a:r>
              <a:rPr lang="es-ES" sz="1100" b="1" spc="-30" dirty="0">
                <a:latin typeface="Trebuchet MS" panose="020B0603020202020204" pitchFamily="34" charset="0"/>
                <a:cs typeface="Arial MT"/>
              </a:rPr>
              <a:t>e </a:t>
            </a:r>
            <a:r>
              <a:rPr lang="es-ES" sz="1100" b="1" spc="-30" dirty="0" smtClean="0">
                <a:latin typeface="Trebuchet MS" panose="020B0603020202020204" pitchFamily="34" charset="0"/>
                <a:cs typeface="Arial MT"/>
              </a:rPr>
              <a:t> Ancho </a:t>
            </a:r>
            <a:r>
              <a:rPr lang="es-ES" sz="1100" b="1" spc="-30" dirty="0">
                <a:latin typeface="Trebuchet MS" panose="020B0603020202020204" pitchFamily="34" charset="0"/>
                <a:cs typeface="Arial MT"/>
              </a:rPr>
              <a:t>de reconocimiento en m</a:t>
            </a:r>
          </a:p>
          <a:p>
            <a:pPr marL="12700" algn="just">
              <a:lnSpc>
                <a:spcPct val="100000"/>
              </a:lnSpc>
              <a:spcBef>
                <a:spcPts val="95"/>
              </a:spcBef>
            </a:pPr>
            <a:r>
              <a:rPr lang="es-ES" sz="1100" b="1" spc="-30" dirty="0" smtClean="0">
                <a:latin typeface="Trebuchet MS" panose="020B0603020202020204" pitchFamily="34" charset="0"/>
                <a:cs typeface="Arial MT"/>
              </a:rPr>
              <a:t>H  </a:t>
            </a:r>
            <a:r>
              <a:rPr lang="es-ES" sz="1100" b="1" spc="-30" dirty="0">
                <a:latin typeface="Trebuchet MS" panose="020B0603020202020204" pitchFamily="34" charset="0"/>
                <a:cs typeface="Arial MT"/>
              </a:rPr>
              <a:t>Altura del símbolo de emergencia en m</a:t>
            </a:r>
          </a:p>
          <a:p>
            <a:pPr marL="12700" algn="just">
              <a:lnSpc>
                <a:spcPct val="100000"/>
              </a:lnSpc>
              <a:spcBef>
                <a:spcPts val="95"/>
              </a:spcBef>
            </a:pPr>
            <a:r>
              <a:rPr lang="es-ES" sz="1100" b="1" spc="-30" dirty="0">
                <a:latin typeface="Trebuchet MS" panose="020B0603020202020204" pitchFamily="34" charset="0"/>
                <a:cs typeface="Arial MT"/>
              </a:rPr>
              <a:t>z Factor de distancia 200 para símbolos de emergencia iluminados internamente, 100 para símbolos de emergencia iluminados externamente</a:t>
            </a:r>
          </a:p>
          <a:p>
            <a:pPr marL="12700" algn="just">
              <a:lnSpc>
                <a:spcPct val="100000"/>
              </a:lnSpc>
              <a:spcBef>
                <a:spcPts val="95"/>
              </a:spcBef>
            </a:pPr>
            <a:r>
              <a:rPr lang="es-ES" sz="1100" b="1" spc="-30" dirty="0" smtClean="0">
                <a:latin typeface="Trebuchet MS" panose="020B0603020202020204" pitchFamily="34" charset="0"/>
                <a:cs typeface="Arial MT"/>
              </a:rPr>
              <a:t>E  </a:t>
            </a:r>
            <a:r>
              <a:rPr lang="es-ES" sz="1100" b="1" spc="-30" dirty="0">
                <a:latin typeface="Trebuchet MS" panose="020B0603020202020204" pitchFamily="34" charset="0"/>
                <a:cs typeface="Arial MT"/>
              </a:rPr>
              <a:t>Iluminancia en lx</a:t>
            </a:r>
          </a:p>
          <a:p>
            <a:pPr marL="12700" algn="just">
              <a:lnSpc>
                <a:spcPct val="100000"/>
              </a:lnSpc>
              <a:spcBef>
                <a:spcPts val="95"/>
              </a:spcBef>
            </a:pPr>
            <a:r>
              <a:rPr lang="es-ES" sz="1100" b="1" spc="-30" dirty="0" smtClean="0">
                <a:latin typeface="Trebuchet MS" panose="020B0603020202020204" pitchFamily="34" charset="0"/>
                <a:cs typeface="Arial MT"/>
              </a:rPr>
              <a:t>H  </a:t>
            </a:r>
            <a:r>
              <a:rPr lang="es-ES" sz="1100" b="1" spc="-30" dirty="0">
                <a:latin typeface="Trebuchet MS" panose="020B0603020202020204" pitchFamily="34" charset="0"/>
                <a:cs typeface="Arial MT"/>
              </a:rPr>
              <a:t>Altura de la lámpara: 0,2 in m</a:t>
            </a:r>
          </a:p>
          <a:p>
            <a:pPr marL="12700" algn="just">
              <a:lnSpc>
                <a:spcPct val="100000"/>
              </a:lnSpc>
              <a:spcBef>
                <a:spcPts val="95"/>
              </a:spcBef>
            </a:pPr>
            <a:r>
              <a:rPr lang="es-ES" sz="1100" b="1" spc="-30" dirty="0">
                <a:latin typeface="Trebuchet MS" panose="020B0603020202020204" pitchFamily="34" charset="0"/>
                <a:cs typeface="Arial MT"/>
              </a:rPr>
              <a:t>a </a:t>
            </a:r>
            <a:r>
              <a:rPr lang="es-ES" sz="1100" b="1" spc="-30" dirty="0" smtClean="0">
                <a:latin typeface="Trebuchet MS" panose="020B0603020202020204" pitchFamily="34" charset="0"/>
                <a:cs typeface="Arial MT"/>
              </a:rPr>
              <a:t> Ángulo </a:t>
            </a:r>
            <a:r>
              <a:rPr lang="es-ES" sz="1100" b="1" spc="-30" dirty="0">
                <a:latin typeface="Trebuchet MS" panose="020B0603020202020204" pitchFamily="34" charset="0"/>
                <a:cs typeface="Arial MT"/>
              </a:rPr>
              <a:t>de salida de la luz en °</a:t>
            </a:r>
          </a:p>
          <a:p>
            <a:pPr marL="12700" algn="just">
              <a:lnSpc>
                <a:spcPct val="100000"/>
              </a:lnSpc>
              <a:spcBef>
                <a:spcPts val="95"/>
              </a:spcBef>
            </a:pPr>
            <a:r>
              <a:rPr lang="es-ES" sz="1100" b="1" spc="-30" dirty="0">
                <a:latin typeface="Trebuchet MS" panose="020B0603020202020204" pitchFamily="34" charset="0"/>
                <a:cs typeface="Arial MT"/>
              </a:rPr>
              <a:t>E = 1 lx x 1,25 entre luminarias</a:t>
            </a:r>
          </a:p>
          <a:p>
            <a:pPr marL="12700" algn="just">
              <a:lnSpc>
                <a:spcPct val="100000"/>
              </a:lnSpc>
              <a:spcBef>
                <a:spcPts val="95"/>
              </a:spcBef>
            </a:pPr>
            <a:r>
              <a:rPr lang="es-ES" sz="1100" b="1" spc="-30" dirty="0">
                <a:latin typeface="Trebuchet MS" panose="020B0603020202020204" pitchFamily="34" charset="0"/>
                <a:cs typeface="Arial MT"/>
              </a:rPr>
              <a:t>E = 0,5 lx x 1,25 entre la lámpara y la pared o puerta</a:t>
            </a:r>
            <a:endParaRPr lang="es-ES" sz="1100" b="1" dirty="0">
              <a:latin typeface="Trebuchet MS" panose="020B0603020202020204" pitchFamily="34" charset="0"/>
              <a:cs typeface="Arial MT"/>
            </a:endParaRPr>
          </a:p>
        </p:txBody>
      </p:sp>
    </p:spTree>
    <p:extLst>
      <p:ext uri="{BB962C8B-B14F-4D97-AF65-F5344CB8AC3E}">
        <p14:creationId xmlns:p14="http://schemas.microsoft.com/office/powerpoint/2010/main" val="3655260227"/>
      </p:ext>
    </p:extLst>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6"/>
          <p:cNvSpPr txBox="1"/>
          <p:nvPr/>
        </p:nvSpPr>
        <p:spPr>
          <a:xfrm>
            <a:off x="251520" y="265212"/>
            <a:ext cx="3960440" cy="4820294"/>
          </a:xfrm>
          <a:prstGeom prst="rect">
            <a:avLst/>
          </a:prstGeom>
        </p:spPr>
        <p:txBody>
          <a:bodyPr vert="horz" wrap="square" lIns="0" tIns="12065" rIns="0" bIns="0" rtlCol="0">
            <a:spAutoFit/>
          </a:bodyPr>
          <a:lstStyle/>
          <a:p>
            <a:pPr marL="354013" marR="5080" indent="-354013" algn="just">
              <a:lnSpc>
                <a:spcPct val="110800"/>
              </a:lnSpc>
              <a:spcBef>
                <a:spcPts val="95"/>
              </a:spcBef>
              <a:buFont typeface="Wingdings" panose="05000000000000000000" pitchFamily="2" charset="2"/>
              <a:buChar char="q"/>
            </a:pPr>
            <a:r>
              <a:rPr lang="es-ES" sz="1100" b="1" spc="-35" dirty="0">
                <a:latin typeface="Trebuchet MS" panose="020B0603020202020204" pitchFamily="34" charset="0"/>
                <a:cs typeface="Arial MT"/>
              </a:rPr>
              <a:t>Alumbrado de </a:t>
            </a:r>
            <a:r>
              <a:rPr lang="es-ES" sz="1100" b="1" spc="-35" dirty="0" smtClean="0">
                <a:latin typeface="Trebuchet MS" panose="020B0603020202020204" pitchFamily="34" charset="0"/>
                <a:cs typeface="Arial MT"/>
              </a:rPr>
              <a:t>seguridad</a:t>
            </a:r>
            <a:r>
              <a:rPr lang="es-ES" sz="1100" spc="-35" dirty="0" smtClean="0">
                <a:latin typeface="Trebuchet MS" panose="020B0603020202020204" pitchFamily="34" charset="0"/>
                <a:cs typeface="Arial MT"/>
              </a:rPr>
              <a:t>:  </a:t>
            </a:r>
            <a:r>
              <a:rPr lang="es-ES" sz="1100" spc="-35" dirty="0">
                <a:latin typeface="Trebuchet MS" panose="020B0603020202020204" pitchFamily="34" charset="0"/>
                <a:cs typeface="Arial MT"/>
              </a:rPr>
              <a:t>El alumbrado de seguridad identifica e ilumina las vías de emergencia y debe tener la uniformidad especificada antes:</a:t>
            </a:r>
          </a:p>
          <a:p>
            <a:pPr marR="5080" algn="just">
              <a:lnSpc>
                <a:spcPct val="110800"/>
              </a:lnSpc>
              <a:spcBef>
                <a:spcPts val="95"/>
              </a:spcBef>
            </a:pPr>
            <a:endParaRPr lang="es-ES" sz="1100" spc="-35" dirty="0" smtClean="0">
              <a:latin typeface="Trebuchet MS" panose="020B0603020202020204" pitchFamily="34" charset="0"/>
              <a:cs typeface="Arial MT"/>
            </a:endParaRPr>
          </a:p>
          <a:p>
            <a:pPr marR="5080" algn="just">
              <a:lnSpc>
                <a:spcPct val="110800"/>
              </a:lnSpc>
              <a:spcBef>
                <a:spcPts val="95"/>
              </a:spcBef>
            </a:pPr>
            <a:endParaRPr lang="es-ES" sz="1100" spc="-35" dirty="0">
              <a:latin typeface="Trebuchet MS" panose="020B0603020202020204" pitchFamily="34" charset="0"/>
              <a:cs typeface="Arial MT"/>
            </a:endParaRPr>
          </a:p>
          <a:p>
            <a:pPr marR="5080" algn="just">
              <a:lnSpc>
                <a:spcPct val="110800"/>
              </a:lnSpc>
              <a:spcBef>
                <a:spcPts val="95"/>
              </a:spcBef>
            </a:pPr>
            <a:endParaRPr lang="es-ES" sz="1100" spc="-35" dirty="0" smtClean="0">
              <a:latin typeface="Trebuchet MS" panose="020B0603020202020204" pitchFamily="34" charset="0"/>
              <a:cs typeface="Arial MT"/>
            </a:endParaRPr>
          </a:p>
          <a:p>
            <a:pPr marR="5080" algn="just">
              <a:lnSpc>
                <a:spcPct val="110800"/>
              </a:lnSpc>
              <a:spcBef>
                <a:spcPts val="95"/>
              </a:spcBef>
            </a:pPr>
            <a:r>
              <a:rPr lang="es-ES" sz="1100" spc="-35" dirty="0" smtClean="0">
                <a:latin typeface="Trebuchet MS" panose="020B0603020202020204" pitchFamily="34" charset="0"/>
                <a:cs typeface="Arial MT"/>
              </a:rPr>
              <a:t>a </a:t>
            </a:r>
            <a:r>
              <a:rPr lang="es-ES" sz="1100" spc="-35" dirty="0">
                <a:latin typeface="Trebuchet MS" panose="020B0603020202020204" pitchFamily="34" charset="0"/>
                <a:cs typeface="Arial MT"/>
              </a:rPr>
              <a:t>una altura de 0,2 metros y 1 lx y un tiempo de funcionamiento nominal de al menos una hora o tres horas. Las ubicaciones de estas luminarias son: entradas y salidas principales, plantas, escaleras, balcones de emergencia, túneles de emergencia y lugares de trabajo con peligros especiales. Para la planificación de luminarias con símbolo de emergencia y de seguridad, se deben tener en cuenta los siguientes puntos (ver Figuras 14.7 a 14.11):</a:t>
            </a:r>
          </a:p>
          <a:p>
            <a:pPr marR="5080" algn="just">
              <a:lnSpc>
                <a:spcPct val="110800"/>
              </a:lnSpc>
              <a:spcBef>
                <a:spcPts val="95"/>
              </a:spcBef>
            </a:pPr>
            <a:endParaRPr lang="es-ES" sz="1100" spc="-35" dirty="0">
              <a:latin typeface="Trebuchet MS" panose="020B0603020202020204" pitchFamily="34" charset="0"/>
              <a:cs typeface="Arial MT"/>
            </a:endParaRPr>
          </a:p>
          <a:p>
            <a:pPr marL="354013" marR="5080" indent="-354013" algn="just">
              <a:lnSpc>
                <a:spcPct val="110800"/>
              </a:lnSpc>
              <a:spcBef>
                <a:spcPts val="95"/>
              </a:spcBef>
              <a:buFont typeface="Wingdings" panose="05000000000000000000" pitchFamily="2" charset="2"/>
              <a:buChar char="q"/>
            </a:pPr>
            <a:r>
              <a:rPr lang="es-ES" sz="1100" spc="-35" dirty="0">
                <a:latin typeface="Trebuchet MS" panose="020B0603020202020204" pitchFamily="34" charset="0"/>
                <a:cs typeface="Arial MT"/>
              </a:rPr>
              <a:t>Elección de la fuente de luz </a:t>
            </a:r>
            <a:endParaRPr lang="es-ES" sz="1100" spc="-35" dirty="0" smtClean="0">
              <a:latin typeface="Trebuchet MS" panose="020B0603020202020204" pitchFamily="34" charset="0"/>
              <a:cs typeface="Arial MT"/>
            </a:endParaRPr>
          </a:p>
          <a:p>
            <a:pPr marL="354013" marR="5080" indent="-354013" algn="just">
              <a:lnSpc>
                <a:spcPct val="110800"/>
              </a:lnSpc>
              <a:spcBef>
                <a:spcPts val="95"/>
              </a:spcBef>
              <a:buFont typeface="Wingdings" panose="05000000000000000000" pitchFamily="2" charset="2"/>
              <a:buChar char="q"/>
            </a:pPr>
            <a:r>
              <a:rPr lang="es-ES" sz="1100" spc="-35" dirty="0" smtClean="0">
                <a:latin typeface="Trebuchet MS" panose="020B0603020202020204" pitchFamily="34" charset="0"/>
                <a:cs typeface="Arial MT"/>
              </a:rPr>
              <a:t>Cubiertas </a:t>
            </a:r>
            <a:r>
              <a:rPr lang="es-ES" sz="1100" spc="-35" dirty="0">
                <a:latin typeface="Trebuchet MS" panose="020B0603020202020204" pitchFamily="34" charset="0"/>
                <a:cs typeface="Arial MT"/>
              </a:rPr>
              <a:t>para luminarias </a:t>
            </a:r>
            <a:endParaRPr lang="es-ES" sz="1100" spc="-35" dirty="0" smtClean="0">
              <a:latin typeface="Trebuchet MS" panose="020B0603020202020204" pitchFamily="34" charset="0"/>
              <a:cs typeface="Arial MT"/>
            </a:endParaRPr>
          </a:p>
          <a:p>
            <a:pPr marL="354013" marR="5080" indent="-354013" algn="just">
              <a:lnSpc>
                <a:spcPct val="110800"/>
              </a:lnSpc>
              <a:spcBef>
                <a:spcPts val="95"/>
              </a:spcBef>
              <a:buFont typeface="Wingdings" panose="05000000000000000000" pitchFamily="2" charset="2"/>
              <a:buChar char="q"/>
            </a:pPr>
            <a:r>
              <a:rPr lang="es-ES" sz="1100" spc="-35" dirty="0" smtClean="0">
                <a:latin typeface="Trebuchet MS" panose="020B0603020202020204" pitchFamily="34" charset="0"/>
                <a:cs typeface="Arial MT"/>
              </a:rPr>
              <a:t>Tipo </a:t>
            </a:r>
            <a:r>
              <a:rPr lang="es-ES" sz="1100" spc="-35" dirty="0">
                <a:latin typeface="Trebuchet MS" panose="020B0603020202020204" pitchFamily="34" charset="0"/>
                <a:cs typeface="Arial MT"/>
              </a:rPr>
              <a:t>de protección </a:t>
            </a:r>
            <a:endParaRPr lang="es-ES" sz="1100" spc="-35" dirty="0" smtClean="0">
              <a:latin typeface="Trebuchet MS" panose="020B0603020202020204" pitchFamily="34" charset="0"/>
              <a:cs typeface="Arial MT"/>
            </a:endParaRPr>
          </a:p>
          <a:p>
            <a:pPr marL="354013" marR="5080" indent="-354013" algn="just">
              <a:lnSpc>
                <a:spcPct val="110800"/>
              </a:lnSpc>
              <a:spcBef>
                <a:spcPts val="95"/>
              </a:spcBef>
              <a:buFont typeface="Wingdings" panose="05000000000000000000" pitchFamily="2" charset="2"/>
              <a:buChar char="q"/>
            </a:pPr>
            <a:r>
              <a:rPr lang="es-ES" sz="1100" spc="-35" dirty="0" smtClean="0">
                <a:latin typeface="Trebuchet MS" panose="020B0603020202020204" pitchFamily="34" charset="0"/>
                <a:cs typeface="Arial MT"/>
              </a:rPr>
              <a:t>Clase </a:t>
            </a:r>
            <a:r>
              <a:rPr lang="es-ES" sz="1100" spc="-35" dirty="0">
                <a:latin typeface="Trebuchet MS" panose="020B0603020202020204" pitchFamily="34" charset="0"/>
                <a:cs typeface="Arial MT"/>
              </a:rPr>
              <a:t>de protección</a:t>
            </a:r>
          </a:p>
          <a:p>
            <a:pPr marL="354013" marR="5080" indent="-354013" algn="just">
              <a:lnSpc>
                <a:spcPct val="110800"/>
              </a:lnSpc>
              <a:spcBef>
                <a:spcPts val="95"/>
              </a:spcBef>
              <a:buFont typeface="Wingdings" panose="05000000000000000000" pitchFamily="2" charset="2"/>
              <a:buChar char="q"/>
            </a:pPr>
            <a:r>
              <a:rPr lang="es-ES" sz="1100" spc="-35" dirty="0">
                <a:latin typeface="Trebuchet MS" panose="020B0603020202020204" pitchFamily="34" charset="0"/>
                <a:cs typeface="Arial MT"/>
              </a:rPr>
              <a:t>Carcasa de lámpara (material, diseño)</a:t>
            </a:r>
          </a:p>
          <a:p>
            <a:pPr marL="354013" marR="5080" indent="-354013" algn="just">
              <a:lnSpc>
                <a:spcPct val="110800"/>
              </a:lnSpc>
              <a:spcBef>
                <a:spcPts val="95"/>
              </a:spcBef>
              <a:buFont typeface="Wingdings" panose="05000000000000000000" pitchFamily="2" charset="2"/>
              <a:buChar char="q"/>
            </a:pPr>
            <a:r>
              <a:rPr lang="es-ES" sz="1100" spc="-35" dirty="0">
                <a:latin typeface="Trebuchet MS" panose="020B0603020202020204" pitchFamily="34" charset="0"/>
                <a:cs typeface="Arial MT"/>
              </a:rPr>
              <a:t>Tipo de instalación (pared, techo, colgante, empotrada, montaje)</a:t>
            </a:r>
          </a:p>
          <a:p>
            <a:pPr marL="354013" marR="5080" indent="-354013" algn="just">
              <a:lnSpc>
                <a:spcPct val="110800"/>
              </a:lnSpc>
              <a:spcBef>
                <a:spcPts val="95"/>
              </a:spcBef>
              <a:buFont typeface="Wingdings" panose="05000000000000000000" pitchFamily="2" charset="2"/>
              <a:buChar char="q"/>
            </a:pPr>
            <a:r>
              <a:rPr lang="es-ES" sz="1100" spc="-35" dirty="0">
                <a:latin typeface="Trebuchet MS" panose="020B0603020202020204" pitchFamily="34" charset="0"/>
                <a:cs typeface="Arial MT"/>
              </a:rPr>
              <a:t>Versión con batería individual, sistema de batería central o grupos de baterías</a:t>
            </a:r>
            <a:endParaRPr lang="es-ES" sz="900" spc="-25" dirty="0" smtClean="0">
              <a:latin typeface="Arial MT"/>
              <a:cs typeface="Arial MT"/>
            </a:endParaRPr>
          </a:p>
          <a:p>
            <a:pPr marL="12700" marR="5080">
              <a:lnSpc>
                <a:spcPct val="110800"/>
              </a:lnSpc>
              <a:spcBef>
                <a:spcPts val="95"/>
              </a:spcBef>
            </a:pPr>
            <a:endParaRPr lang="es-ES" sz="900" spc="-25" dirty="0">
              <a:latin typeface="Arial MT"/>
              <a:cs typeface="Arial MT"/>
            </a:endParaRPr>
          </a:p>
          <a:p>
            <a:pPr marL="12700" marR="5080">
              <a:lnSpc>
                <a:spcPct val="110800"/>
              </a:lnSpc>
              <a:spcBef>
                <a:spcPts val="95"/>
              </a:spcBef>
            </a:pPr>
            <a:endParaRPr sz="900" dirty="0">
              <a:latin typeface="Arial MT"/>
              <a:cs typeface="Arial MT"/>
            </a:endParaRPr>
          </a:p>
        </p:txBody>
      </p:sp>
      <p:pic>
        <p:nvPicPr>
          <p:cNvPr id="3" name="Imagen 2"/>
          <p:cNvPicPr>
            <a:picLocks noChangeAspect="1"/>
          </p:cNvPicPr>
          <p:nvPr/>
        </p:nvPicPr>
        <p:blipFill>
          <a:blip r:embed="rId2"/>
          <a:stretch>
            <a:fillRect/>
          </a:stretch>
        </p:blipFill>
        <p:spPr>
          <a:xfrm>
            <a:off x="1043608" y="888132"/>
            <a:ext cx="1076325" cy="457200"/>
          </a:xfrm>
          <a:prstGeom prst="rect">
            <a:avLst/>
          </a:prstGeom>
        </p:spPr>
      </p:pic>
      <p:pic>
        <p:nvPicPr>
          <p:cNvPr id="4" name="Imagen 3"/>
          <p:cNvPicPr>
            <a:picLocks noChangeAspect="1"/>
          </p:cNvPicPr>
          <p:nvPr/>
        </p:nvPicPr>
        <p:blipFill>
          <a:blip r:embed="rId3"/>
          <a:stretch>
            <a:fillRect/>
          </a:stretch>
        </p:blipFill>
        <p:spPr>
          <a:xfrm>
            <a:off x="4716016" y="1345333"/>
            <a:ext cx="4104456" cy="2664295"/>
          </a:xfrm>
          <a:prstGeom prst="rect">
            <a:avLst/>
          </a:prstGeom>
        </p:spPr>
      </p:pic>
      <p:sp>
        <p:nvSpPr>
          <p:cNvPr id="5" name="Rectángulo 4"/>
          <p:cNvSpPr/>
          <p:nvPr/>
        </p:nvSpPr>
        <p:spPr>
          <a:xfrm>
            <a:off x="4482244" y="4225652"/>
            <a:ext cx="4572000" cy="261610"/>
          </a:xfrm>
          <a:prstGeom prst="rect">
            <a:avLst/>
          </a:prstGeom>
        </p:spPr>
        <p:txBody>
          <a:bodyPr>
            <a:spAutoFit/>
          </a:bodyPr>
          <a:lstStyle/>
          <a:p>
            <a:pPr marL="12700" algn="ctr">
              <a:spcBef>
                <a:spcPts val="95"/>
              </a:spcBef>
            </a:pPr>
            <a:r>
              <a:rPr lang="es-ES" sz="1100" b="1" spc="-30" dirty="0">
                <a:latin typeface="Trebuchet MS" panose="020B0603020202020204" pitchFamily="34" charset="0"/>
                <a:cs typeface="Arial MT"/>
              </a:rPr>
              <a:t>Figura 14.7: Instalación de iluminación con símbolo de emergencia</a:t>
            </a:r>
          </a:p>
        </p:txBody>
      </p:sp>
    </p:spTree>
    <p:extLst>
      <p:ext uri="{BB962C8B-B14F-4D97-AF65-F5344CB8AC3E}">
        <p14:creationId xmlns:p14="http://schemas.microsoft.com/office/powerpoint/2010/main" val="1944650837"/>
      </p:ext>
    </p:extLst>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 name="object 52"/>
          <p:cNvSpPr txBox="1"/>
          <p:nvPr/>
        </p:nvSpPr>
        <p:spPr>
          <a:xfrm>
            <a:off x="4211960" y="2630642"/>
            <a:ext cx="5270529" cy="309700"/>
          </a:xfrm>
          <a:prstGeom prst="rect">
            <a:avLst/>
          </a:prstGeom>
        </p:spPr>
        <p:txBody>
          <a:bodyPr vert="horz" wrap="square" lIns="0" tIns="12065" rIns="0" bIns="0" rtlCol="0">
            <a:spAutoFit/>
          </a:bodyPr>
          <a:lstStyle/>
          <a:p>
            <a:pPr marL="12700" algn="ctr">
              <a:spcBef>
                <a:spcPts val="95"/>
              </a:spcBef>
            </a:pPr>
            <a:r>
              <a:rPr lang="es-ES" sz="1100" b="1" spc="-30" dirty="0" smtClean="0">
                <a:latin typeface="Trebuchet MS" panose="020B0603020202020204" pitchFamily="34" charset="0"/>
                <a:cs typeface="Arial MT"/>
              </a:rPr>
              <a:t>Figura 14.l0</a:t>
            </a:r>
            <a:r>
              <a:rPr lang="es-ES" sz="1100" b="1" spc="-30" dirty="0">
                <a:latin typeface="Trebuchet MS" panose="020B0603020202020204" pitchFamily="34" charset="0"/>
                <a:cs typeface="Arial MT"/>
              </a:rPr>
              <a:t>: Instalación de iluminación de seguridad</a:t>
            </a:r>
          </a:p>
          <a:p>
            <a:pPr marL="12700">
              <a:lnSpc>
                <a:spcPct val="100000"/>
              </a:lnSpc>
              <a:spcBef>
                <a:spcPts val="95"/>
              </a:spcBef>
            </a:pPr>
            <a:endParaRPr sz="750" dirty="0">
              <a:latin typeface="Arial MT"/>
              <a:cs typeface="Arial MT"/>
            </a:endParaRPr>
          </a:p>
        </p:txBody>
      </p:sp>
      <p:pic>
        <p:nvPicPr>
          <p:cNvPr id="107" name="Imagen 106"/>
          <p:cNvPicPr>
            <a:picLocks noChangeAspect="1"/>
          </p:cNvPicPr>
          <p:nvPr/>
        </p:nvPicPr>
        <p:blipFill>
          <a:blip r:embed="rId2"/>
          <a:stretch>
            <a:fillRect/>
          </a:stretch>
        </p:blipFill>
        <p:spPr>
          <a:xfrm>
            <a:off x="251521" y="337220"/>
            <a:ext cx="4104456" cy="2245835"/>
          </a:xfrm>
          <a:prstGeom prst="rect">
            <a:avLst/>
          </a:prstGeom>
        </p:spPr>
      </p:pic>
      <p:sp>
        <p:nvSpPr>
          <p:cNvPr id="108" name="Rectángulo 107"/>
          <p:cNvSpPr/>
          <p:nvPr/>
        </p:nvSpPr>
        <p:spPr>
          <a:xfrm>
            <a:off x="7392" y="2583819"/>
            <a:ext cx="4572000" cy="261610"/>
          </a:xfrm>
          <a:prstGeom prst="rect">
            <a:avLst/>
          </a:prstGeom>
        </p:spPr>
        <p:txBody>
          <a:bodyPr>
            <a:spAutoFit/>
          </a:bodyPr>
          <a:lstStyle/>
          <a:p>
            <a:pPr marL="12700" algn="ctr">
              <a:spcBef>
                <a:spcPts val="95"/>
              </a:spcBef>
            </a:pPr>
            <a:r>
              <a:rPr lang="es-ES" sz="1100" b="1" spc="-30" dirty="0">
                <a:latin typeface="Trebuchet MS" panose="020B0603020202020204" pitchFamily="34" charset="0"/>
                <a:cs typeface="Arial MT"/>
              </a:rPr>
              <a:t>Figura 14.8: Instalación de iluminación con símbolo de emergencia</a:t>
            </a:r>
          </a:p>
        </p:txBody>
      </p:sp>
      <p:pic>
        <p:nvPicPr>
          <p:cNvPr id="109" name="Imagen 108"/>
          <p:cNvPicPr>
            <a:picLocks noChangeAspect="1"/>
          </p:cNvPicPr>
          <p:nvPr/>
        </p:nvPicPr>
        <p:blipFill>
          <a:blip r:embed="rId3"/>
          <a:stretch>
            <a:fillRect/>
          </a:stretch>
        </p:blipFill>
        <p:spPr>
          <a:xfrm>
            <a:off x="251521" y="2785492"/>
            <a:ext cx="3886200" cy="2636505"/>
          </a:xfrm>
          <a:prstGeom prst="rect">
            <a:avLst/>
          </a:prstGeom>
        </p:spPr>
      </p:pic>
      <p:sp>
        <p:nvSpPr>
          <p:cNvPr id="110" name="Rectángulo 109"/>
          <p:cNvSpPr/>
          <p:nvPr/>
        </p:nvSpPr>
        <p:spPr>
          <a:xfrm>
            <a:off x="-91379" y="5362060"/>
            <a:ext cx="4572000" cy="261610"/>
          </a:xfrm>
          <a:prstGeom prst="rect">
            <a:avLst/>
          </a:prstGeom>
        </p:spPr>
        <p:txBody>
          <a:bodyPr>
            <a:spAutoFit/>
          </a:bodyPr>
          <a:lstStyle/>
          <a:p>
            <a:pPr marL="12700" algn="ctr">
              <a:spcBef>
                <a:spcPts val="95"/>
              </a:spcBef>
            </a:pPr>
            <a:r>
              <a:rPr lang="es-ES" sz="1100" b="1" spc="-30" dirty="0">
                <a:latin typeface="Trebuchet MS" panose="020B0603020202020204" pitchFamily="34" charset="0"/>
                <a:cs typeface="Arial MT"/>
              </a:rPr>
              <a:t>Figura 14.9: Instalación de iluminación de seguridad</a:t>
            </a:r>
          </a:p>
        </p:txBody>
      </p:sp>
      <p:sp>
        <p:nvSpPr>
          <p:cNvPr id="111" name="Rectángulo 110"/>
          <p:cNvSpPr/>
          <p:nvPr/>
        </p:nvSpPr>
        <p:spPr>
          <a:xfrm>
            <a:off x="4480621" y="5362060"/>
            <a:ext cx="4572000" cy="261610"/>
          </a:xfrm>
          <a:prstGeom prst="rect">
            <a:avLst/>
          </a:prstGeom>
        </p:spPr>
        <p:txBody>
          <a:bodyPr>
            <a:spAutoFit/>
          </a:bodyPr>
          <a:lstStyle/>
          <a:p>
            <a:pPr marL="12700" algn="ctr">
              <a:spcBef>
                <a:spcPts val="95"/>
              </a:spcBef>
            </a:pPr>
            <a:r>
              <a:rPr lang="es-ES" sz="1100" b="1" spc="-30" dirty="0">
                <a:latin typeface="Trebuchet MS" panose="020B0603020202020204" pitchFamily="34" charset="0"/>
                <a:cs typeface="Arial MT"/>
              </a:rPr>
              <a:t>Figura 14.11: Instalación de iluminación de seguridad</a:t>
            </a:r>
            <a:endParaRPr lang="en-US" sz="1100" b="1" dirty="0">
              <a:latin typeface="Arial MT"/>
              <a:cs typeface="Arial MT"/>
            </a:endParaRPr>
          </a:p>
        </p:txBody>
      </p:sp>
      <p:pic>
        <p:nvPicPr>
          <p:cNvPr id="112" name="Imagen 111"/>
          <p:cNvPicPr>
            <a:picLocks noChangeAspect="1"/>
          </p:cNvPicPr>
          <p:nvPr/>
        </p:nvPicPr>
        <p:blipFill>
          <a:blip r:embed="rId4"/>
          <a:stretch>
            <a:fillRect/>
          </a:stretch>
        </p:blipFill>
        <p:spPr>
          <a:xfrm>
            <a:off x="5060739" y="337219"/>
            <a:ext cx="3831741" cy="2245835"/>
          </a:xfrm>
          <a:prstGeom prst="rect">
            <a:avLst/>
          </a:prstGeom>
        </p:spPr>
      </p:pic>
      <p:pic>
        <p:nvPicPr>
          <p:cNvPr id="113" name="Imagen 112"/>
          <p:cNvPicPr>
            <a:picLocks noChangeAspect="1"/>
          </p:cNvPicPr>
          <p:nvPr/>
        </p:nvPicPr>
        <p:blipFill>
          <a:blip r:embed="rId5"/>
          <a:stretch>
            <a:fillRect/>
          </a:stretch>
        </p:blipFill>
        <p:spPr>
          <a:xfrm>
            <a:off x="4889836" y="2845429"/>
            <a:ext cx="3914775" cy="2576568"/>
          </a:xfrm>
          <a:prstGeom prst="rect">
            <a:avLst/>
          </a:prstGeom>
        </p:spPr>
      </p:pic>
    </p:spTree>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 name="object 40"/>
          <p:cNvSpPr txBox="1"/>
          <p:nvPr/>
        </p:nvSpPr>
        <p:spPr>
          <a:xfrm>
            <a:off x="214282" y="214294"/>
            <a:ext cx="8643998" cy="4413388"/>
          </a:xfrm>
          <a:prstGeom prst="rect">
            <a:avLst/>
          </a:prstGeom>
        </p:spPr>
        <p:txBody>
          <a:bodyPr vert="horz" wrap="square" lIns="0" tIns="12065" rIns="0" bIns="0" rtlCol="0">
            <a:spAutoFit/>
          </a:bodyPr>
          <a:lstStyle/>
          <a:p>
            <a:pPr marL="19685" algn="just">
              <a:lnSpc>
                <a:spcPct val="100000"/>
              </a:lnSpc>
            </a:pPr>
            <a:r>
              <a:rPr lang="es-AR" sz="1100" b="1" spc="-45" dirty="0" smtClean="0">
                <a:latin typeface="Trebuchet MS" pitchFamily="34" charset="0"/>
                <a:cs typeface="Arial MT"/>
              </a:rPr>
              <a:t>14.8.5 Fuente de alimentación</a:t>
            </a:r>
          </a:p>
          <a:p>
            <a:pPr marL="19685" algn="just">
              <a:lnSpc>
                <a:spcPct val="100000"/>
              </a:lnSpc>
            </a:pPr>
            <a:endParaRPr lang="es-AR" sz="1100" b="1" spc="-45" dirty="0" smtClean="0">
              <a:latin typeface="Trebuchet MS" pitchFamily="34" charset="0"/>
              <a:cs typeface="Arial MT"/>
            </a:endParaRPr>
          </a:p>
          <a:p>
            <a:pPr marL="19685" algn="just">
              <a:lnSpc>
                <a:spcPct val="100000"/>
              </a:lnSpc>
            </a:pPr>
            <a:r>
              <a:rPr lang="es-AR" sz="1100" spc="-45" dirty="0" smtClean="0">
                <a:latin typeface="Trebuchet MS" pitchFamily="34" charset="0"/>
                <a:cs typeface="Arial MT"/>
              </a:rPr>
              <a:t>El sistema de distribución principal para el suministro de energía de seguridad y el suministro de energía normal deben estar ubicados en áreas de operación eléctrica y aislados entre sí para que no pueda pasar ningún arco entre ellos. El aislamiento de paredes y techos debe realizarse con F30 y puertas con T30, para riesgo de incendio normal, y F90, T30 para riesgo de incendio mayor.</a:t>
            </a:r>
          </a:p>
          <a:p>
            <a:pPr marL="19685" algn="just">
              <a:lnSpc>
                <a:spcPct val="100000"/>
              </a:lnSpc>
            </a:pPr>
            <a:endParaRPr lang="es-AR" sz="1100" spc="-45" dirty="0" smtClean="0">
              <a:latin typeface="Trebuchet MS" pitchFamily="34" charset="0"/>
              <a:cs typeface="Arial MT"/>
            </a:endParaRPr>
          </a:p>
          <a:p>
            <a:pPr marL="19685" algn="just">
              <a:lnSpc>
                <a:spcPct val="100000"/>
              </a:lnSpc>
            </a:pPr>
            <a:r>
              <a:rPr lang="es-AR" sz="1100" b="1" spc="-45" dirty="0" smtClean="0">
                <a:latin typeface="Trebuchet MS" pitchFamily="34" charset="0"/>
                <a:cs typeface="Arial MT"/>
              </a:rPr>
              <a:t>14.8.6 Notas sobre la instalación</a:t>
            </a:r>
          </a:p>
          <a:p>
            <a:pPr marL="19685" algn="just">
              <a:lnSpc>
                <a:spcPct val="100000"/>
              </a:lnSpc>
            </a:pPr>
            <a:endParaRPr lang="es-AR" sz="1100" spc="-45" dirty="0" smtClean="0">
              <a:latin typeface="Trebuchet MS" pitchFamily="34" charset="0"/>
              <a:cs typeface="Arial MT"/>
            </a:endParaRPr>
          </a:p>
          <a:p>
            <a:pPr marL="248285" indent="-228600" algn="just">
              <a:lnSpc>
                <a:spcPct val="100000"/>
              </a:lnSpc>
              <a:buFont typeface="+mj-lt"/>
              <a:buAutoNum type="arabicPeriod"/>
            </a:pPr>
            <a:r>
              <a:rPr lang="es-AR" sz="1100" b="1" spc="-45" dirty="0" smtClean="0">
                <a:latin typeface="Trebuchet MS" pitchFamily="34" charset="0"/>
                <a:cs typeface="Arial MT"/>
              </a:rPr>
              <a:t>Áreas de operación eléctrica</a:t>
            </a:r>
          </a:p>
          <a:p>
            <a:pPr marL="19685" algn="just">
              <a:lnSpc>
                <a:spcPct val="100000"/>
              </a:lnSpc>
            </a:pPr>
            <a:endParaRPr lang="es-AR" sz="1100" b="1" spc="-45" dirty="0" smtClean="0">
              <a:latin typeface="Trebuchet MS" pitchFamily="34" charset="0"/>
              <a:cs typeface="Arial MT"/>
            </a:endParaRPr>
          </a:p>
          <a:p>
            <a:pPr marL="19685" algn="just">
              <a:lnSpc>
                <a:spcPct val="100000"/>
              </a:lnSpc>
            </a:pPr>
            <a:r>
              <a:rPr lang="es-AR" sz="1100" spc="-45" dirty="0" smtClean="0">
                <a:latin typeface="Trebuchet MS" pitchFamily="34" charset="0"/>
                <a:cs typeface="Arial MT"/>
              </a:rPr>
              <a:t>El aislamiento de las paredes y techos de otras habitaciones se debe realizar con F30, para un riesgo de incendio normal, y F90 con un riesgo de incendio aumentado, y puertas con T30 para un riesgo de incendio mayor. En esta zona no debe haber </a:t>
            </a:r>
            <a:r>
              <a:rPr lang="es-AR" sz="1100" spc="-45" dirty="0" err="1" smtClean="0">
                <a:latin typeface="Trebuchet MS" pitchFamily="34" charset="0"/>
                <a:cs typeface="Arial MT"/>
              </a:rPr>
              <a:t>aparamenta</a:t>
            </a:r>
            <a:r>
              <a:rPr lang="es-AR" sz="1100" spc="-45" dirty="0" smtClean="0">
                <a:latin typeface="Trebuchet MS" pitchFamily="34" charset="0"/>
                <a:cs typeface="Arial MT"/>
              </a:rPr>
              <a:t> superior a 1 </a:t>
            </a:r>
            <a:r>
              <a:rPr lang="es-AR" sz="1100" spc="-45" dirty="0" err="1" smtClean="0">
                <a:latin typeface="Trebuchet MS" pitchFamily="34" charset="0"/>
                <a:cs typeface="Arial MT"/>
              </a:rPr>
              <a:t>kV</a:t>
            </a:r>
            <a:r>
              <a:rPr lang="es-AR" sz="1100" spc="-45" dirty="0" smtClean="0">
                <a:latin typeface="Trebuchet MS" pitchFamily="34" charset="0"/>
                <a:cs typeface="Arial MT"/>
              </a:rPr>
              <a:t>, ni sistemas de generación de reserva ni equipos operativos para otros sistemas.</a:t>
            </a:r>
          </a:p>
          <a:p>
            <a:pPr marL="19685" algn="just">
              <a:lnSpc>
                <a:spcPct val="100000"/>
              </a:lnSpc>
            </a:pPr>
            <a:endParaRPr lang="es-AR" sz="1100" spc="-45" dirty="0" smtClean="0">
              <a:latin typeface="Trebuchet MS" pitchFamily="34" charset="0"/>
              <a:cs typeface="Arial MT"/>
            </a:endParaRPr>
          </a:p>
          <a:p>
            <a:pPr marL="248285" indent="-228600" algn="just">
              <a:lnSpc>
                <a:spcPct val="100000"/>
              </a:lnSpc>
              <a:buFont typeface="+mj-lt"/>
              <a:buAutoNum type="arabicPeriod" startAt="2"/>
            </a:pPr>
            <a:r>
              <a:rPr lang="es-AR" sz="1100" b="1" spc="-45" dirty="0" smtClean="0">
                <a:latin typeface="Trebuchet MS" pitchFamily="34" charset="0"/>
                <a:cs typeface="Arial MT"/>
              </a:rPr>
              <a:t>Espacio de la batería</a:t>
            </a:r>
          </a:p>
          <a:p>
            <a:pPr marL="19685" algn="just">
              <a:lnSpc>
                <a:spcPct val="100000"/>
              </a:lnSpc>
            </a:pPr>
            <a:endParaRPr lang="es-AR" sz="1100" spc="-45" dirty="0" smtClean="0">
              <a:latin typeface="Trebuchet MS" pitchFamily="34" charset="0"/>
              <a:cs typeface="Arial MT"/>
            </a:endParaRPr>
          </a:p>
          <a:p>
            <a:pPr marL="19685" algn="just">
              <a:lnSpc>
                <a:spcPct val="100000"/>
              </a:lnSpc>
            </a:pPr>
            <a:r>
              <a:rPr lang="es-AR" sz="1100" spc="-45" dirty="0" smtClean="0">
                <a:latin typeface="Trebuchet MS" pitchFamily="34" charset="0"/>
                <a:cs typeface="Arial MT"/>
              </a:rPr>
              <a:t>Estas salas deben estar protegidas de temperaturas extremas y gasificación. El ancho de la pasarela debe ser de al menos 0,5 m o 1,5 veces la profundidad de la celda.</a:t>
            </a:r>
          </a:p>
          <a:p>
            <a:pPr marL="19685" algn="just">
              <a:lnSpc>
                <a:spcPct val="100000"/>
              </a:lnSpc>
            </a:pPr>
            <a:r>
              <a:rPr lang="es-AR" sz="1100" spc="-45" dirty="0" smtClean="0">
                <a:latin typeface="Trebuchet MS" pitchFamily="34" charset="0"/>
                <a:cs typeface="Arial MT"/>
              </a:rPr>
              <a:t>El cálculo de la ventilación para el espacio de la batería se puede realizar de acuerdo con la siguiente ecuación:</a:t>
            </a:r>
          </a:p>
          <a:p>
            <a:pPr marL="19685" algn="just">
              <a:lnSpc>
                <a:spcPct val="100000"/>
              </a:lnSpc>
            </a:pPr>
            <a:endParaRPr lang="es-ES" sz="1100" spc="-45" dirty="0" smtClean="0">
              <a:latin typeface="Trebuchet MS" pitchFamily="34" charset="0"/>
              <a:cs typeface="Arial MT"/>
            </a:endParaRPr>
          </a:p>
          <a:p>
            <a:pPr marL="19685" algn="just">
              <a:lnSpc>
                <a:spcPct val="100000"/>
              </a:lnSpc>
            </a:pPr>
            <a:endParaRPr lang="es-AR" sz="1100" spc="-45" dirty="0" smtClean="0">
              <a:latin typeface="Trebuchet MS" pitchFamily="34" charset="0"/>
              <a:cs typeface="Arial MT"/>
            </a:endParaRPr>
          </a:p>
          <a:p>
            <a:pPr marL="19685" algn="just">
              <a:lnSpc>
                <a:spcPct val="100000"/>
              </a:lnSpc>
            </a:pPr>
            <a:r>
              <a:rPr lang="es-AR" sz="1100" spc="-45" dirty="0" smtClean="0">
                <a:latin typeface="Trebuchet MS" pitchFamily="34" charset="0"/>
                <a:cs typeface="Arial MT"/>
              </a:rPr>
              <a:t>Entrada de aire y salida de aire:</a:t>
            </a:r>
          </a:p>
          <a:p>
            <a:pPr marL="19685" algn="just">
              <a:lnSpc>
                <a:spcPct val="100000"/>
              </a:lnSpc>
            </a:pPr>
            <a:endParaRPr lang="es-AR" sz="1100" spc="-45" dirty="0" smtClean="0">
              <a:latin typeface="Trebuchet MS" pitchFamily="34" charset="0"/>
              <a:cs typeface="Arial MT"/>
            </a:endParaRPr>
          </a:p>
          <a:p>
            <a:pPr marL="19685" algn="just">
              <a:lnSpc>
                <a:spcPct val="100000"/>
              </a:lnSpc>
            </a:pPr>
            <a:endParaRPr lang="es-AR" sz="1100" spc="-45" dirty="0" smtClean="0">
              <a:latin typeface="Trebuchet MS" pitchFamily="34" charset="0"/>
              <a:cs typeface="Arial MT"/>
            </a:endParaRPr>
          </a:p>
          <a:p>
            <a:pPr marL="19685" algn="just">
              <a:lnSpc>
                <a:spcPct val="100000"/>
              </a:lnSpc>
            </a:pPr>
            <a:r>
              <a:rPr lang="es-AR" sz="1100" spc="-45" dirty="0" smtClean="0">
                <a:latin typeface="Trebuchet MS" pitchFamily="34" charset="0"/>
                <a:cs typeface="Arial MT"/>
              </a:rPr>
              <a:t>Capacidad de carga de la batería:</a:t>
            </a:r>
          </a:p>
          <a:p>
            <a:pPr marL="19685" algn="just">
              <a:lnSpc>
                <a:spcPct val="100000"/>
              </a:lnSpc>
            </a:pPr>
            <a:endParaRPr lang="es-AR" sz="1100" spc="-45" dirty="0" smtClean="0">
              <a:latin typeface="Trebuchet MS" pitchFamily="34" charset="0"/>
              <a:cs typeface="Arial MT"/>
            </a:endParaRPr>
          </a:p>
        </p:txBody>
      </p:sp>
      <p:pic>
        <p:nvPicPr>
          <p:cNvPr id="1026" name="Picture 2"/>
          <p:cNvPicPr>
            <a:picLocks noChangeAspect="1" noChangeArrowheads="1"/>
          </p:cNvPicPr>
          <p:nvPr/>
        </p:nvPicPr>
        <p:blipFill>
          <a:blip r:embed="rId2"/>
          <a:srcRect/>
          <a:stretch>
            <a:fillRect/>
          </a:stretch>
        </p:blipFill>
        <p:spPr bwMode="auto">
          <a:xfrm>
            <a:off x="214283" y="3500442"/>
            <a:ext cx="4214841" cy="214313"/>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214282" y="4005270"/>
            <a:ext cx="4214842" cy="209551"/>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214283" y="4429136"/>
            <a:ext cx="4143403" cy="214314"/>
          </a:xfrm>
          <a:prstGeom prst="rect">
            <a:avLst/>
          </a:prstGeom>
          <a:noFill/>
          <a:ln w="9525">
            <a:noFill/>
            <a:miter lim="800000"/>
            <a:headEnd/>
            <a:tailEnd/>
          </a:ln>
          <a:effectLst/>
        </p:spPr>
      </p:pic>
      <p:sp>
        <p:nvSpPr>
          <p:cNvPr id="10" name="9 Rectángulo"/>
          <p:cNvSpPr/>
          <p:nvPr/>
        </p:nvSpPr>
        <p:spPr>
          <a:xfrm>
            <a:off x="4500562" y="3429004"/>
            <a:ext cx="4357718" cy="2123658"/>
          </a:xfrm>
          <a:prstGeom prst="rect">
            <a:avLst/>
          </a:prstGeom>
        </p:spPr>
        <p:txBody>
          <a:bodyPr wrap="square">
            <a:spAutoFit/>
          </a:bodyPr>
          <a:lstStyle/>
          <a:p>
            <a:pPr algn="just"/>
            <a:r>
              <a:rPr lang="es-AR" sz="1100" dirty="0" smtClean="0">
                <a:latin typeface="Trebuchet MS" pitchFamily="34" charset="0"/>
              </a:rPr>
              <a:t>No se requiere ventilación forzada</a:t>
            </a:r>
          </a:p>
          <a:p>
            <a:pPr algn="just"/>
            <a:r>
              <a:rPr lang="es-AR" sz="1100" dirty="0" smtClean="0">
                <a:latin typeface="Trebuchet MS" pitchFamily="34" charset="0"/>
              </a:rPr>
              <a:t>con capacidad de carga &lt; 3 </a:t>
            </a:r>
            <a:r>
              <a:rPr lang="es-AR" sz="1100" dirty="0" err="1" smtClean="0">
                <a:latin typeface="Trebuchet MS" pitchFamily="34" charset="0"/>
              </a:rPr>
              <a:t>kW</a:t>
            </a:r>
            <a:r>
              <a:rPr lang="es-AR" sz="1100" dirty="0" smtClean="0">
                <a:latin typeface="Trebuchet MS" pitchFamily="34" charset="0"/>
              </a:rPr>
              <a:t> para baterías de Pb-ácido con capacidad de carga &lt; 2 </a:t>
            </a:r>
            <a:r>
              <a:rPr lang="es-AR" sz="1100" dirty="0" err="1" smtClean="0">
                <a:latin typeface="Trebuchet MS" pitchFamily="34" charset="0"/>
              </a:rPr>
              <a:t>kW</a:t>
            </a:r>
            <a:r>
              <a:rPr lang="es-AR" sz="1100" dirty="0" smtClean="0">
                <a:latin typeface="Trebuchet MS" pitchFamily="34" charset="0"/>
              </a:rPr>
              <a:t> para baterías de Ni-Cd.</a:t>
            </a:r>
          </a:p>
          <a:p>
            <a:pPr algn="just"/>
            <a:r>
              <a:rPr lang="es-AR" sz="1100" dirty="0" smtClean="0">
                <a:latin typeface="Trebuchet MS" pitchFamily="34" charset="0"/>
              </a:rPr>
              <a:t>Aquí, los significados de los símbolos son:</a:t>
            </a:r>
          </a:p>
          <a:p>
            <a:pPr algn="just"/>
            <a:r>
              <a:rPr lang="es-AR" sz="1100" dirty="0" smtClean="0">
                <a:latin typeface="Trebuchet MS" pitchFamily="34" charset="0"/>
              </a:rPr>
              <a:t>Q   Caudal volumétrico del caudal de aire en m3/h</a:t>
            </a:r>
          </a:p>
          <a:p>
            <a:pPr algn="just"/>
            <a:r>
              <a:rPr lang="es-AR" sz="1100" dirty="0" smtClean="0">
                <a:latin typeface="Trebuchet MS" pitchFamily="34" charset="0"/>
              </a:rPr>
              <a:t>n    Número de celda</a:t>
            </a:r>
          </a:p>
          <a:p>
            <a:pPr algn="just"/>
            <a:r>
              <a:rPr lang="es-AR" sz="1100" dirty="0" smtClean="0">
                <a:latin typeface="Trebuchet MS" pitchFamily="34" charset="0"/>
              </a:rPr>
              <a:t>I     Corriente en A</a:t>
            </a:r>
          </a:p>
          <a:p>
            <a:pPr algn="just"/>
            <a:r>
              <a:rPr lang="es-AR" sz="1100" dirty="0" smtClean="0">
                <a:latin typeface="Trebuchet MS" pitchFamily="34" charset="0"/>
              </a:rPr>
              <a:t>f1   Factor de reducción</a:t>
            </a:r>
          </a:p>
          <a:p>
            <a:pPr algn="just"/>
            <a:r>
              <a:rPr lang="es-AR" sz="1100" dirty="0" smtClean="0">
                <a:latin typeface="Trebuchet MS" pitchFamily="34" charset="0"/>
              </a:rPr>
              <a:t>f2   Factor de reducción</a:t>
            </a:r>
          </a:p>
          <a:p>
            <a:pPr algn="just"/>
            <a:r>
              <a:rPr lang="es-AR" sz="1100" dirty="0" smtClean="0">
                <a:latin typeface="Trebuchet MS" pitchFamily="34" charset="0"/>
              </a:rPr>
              <a:t>A    Apertura de entrada y salida de aire en m2</a:t>
            </a:r>
          </a:p>
          <a:p>
            <a:pPr algn="just"/>
            <a:r>
              <a:rPr lang="es-AR" sz="1100" dirty="0" smtClean="0">
                <a:latin typeface="Trebuchet MS" pitchFamily="34" charset="0"/>
              </a:rPr>
              <a:t>U    Tensión de carga en V</a:t>
            </a:r>
          </a:p>
          <a:p>
            <a:pPr algn="just"/>
            <a:r>
              <a:rPr lang="es-AR" sz="1100" dirty="0" smtClean="0">
                <a:latin typeface="Trebuchet MS" pitchFamily="34" charset="0"/>
              </a:rPr>
              <a:t>I     Corriente de carga en A</a:t>
            </a:r>
            <a:endParaRPr lang="es-AR" sz="1100" dirty="0">
              <a:latin typeface="Trebuchet MS" pitchFamily="34" charset="0"/>
            </a:endParaRPr>
          </a:p>
        </p:txBody>
      </p:sp>
    </p:spTree>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14282" y="285732"/>
            <a:ext cx="8715436" cy="4733988"/>
          </a:xfrm>
          <a:prstGeom prst="rect">
            <a:avLst/>
          </a:prstGeom>
        </p:spPr>
        <p:txBody>
          <a:bodyPr vert="horz" wrap="square" lIns="0" tIns="12065" rIns="0" bIns="0" rtlCol="0">
            <a:spAutoFit/>
          </a:bodyPr>
          <a:lstStyle/>
          <a:p>
            <a:pPr algn="just">
              <a:lnSpc>
                <a:spcPct val="100000"/>
              </a:lnSpc>
            </a:pPr>
            <a:r>
              <a:rPr sz="1100" b="1" spc="-45" smtClean="0">
                <a:latin typeface="Trebuchet MS" pitchFamily="34" charset="0"/>
                <a:cs typeface="Arial MT"/>
              </a:rPr>
              <a:t>14</a:t>
            </a:r>
            <a:r>
              <a:rPr lang="es-AR" sz="1100" b="1" spc="-45" dirty="0" smtClean="0">
                <a:latin typeface="Trebuchet MS" pitchFamily="34" charset="0"/>
                <a:cs typeface="Arial MT"/>
              </a:rPr>
              <a:t>.8.7 Pruebas durante la operación</a:t>
            </a:r>
          </a:p>
          <a:p>
            <a:pPr algn="just">
              <a:lnSpc>
                <a:spcPct val="100000"/>
              </a:lnSpc>
            </a:pPr>
            <a:endParaRPr lang="es-AR" sz="1100" spc="-45" dirty="0" smtClean="0">
              <a:latin typeface="Trebuchet MS" pitchFamily="34" charset="0"/>
              <a:cs typeface="Arial MT"/>
            </a:endParaRPr>
          </a:p>
          <a:p>
            <a:pPr marL="266700" indent="-266700" algn="just">
              <a:lnSpc>
                <a:spcPct val="100000"/>
              </a:lnSpc>
              <a:buFont typeface="Wingdings" pitchFamily="2" charset="2"/>
              <a:buChar char="q"/>
            </a:pPr>
            <a:r>
              <a:rPr lang="es-AR" sz="1100" spc="-45" dirty="0" smtClean="0">
                <a:latin typeface="Trebuchet MS" pitchFamily="34" charset="0"/>
                <a:cs typeface="Arial MT"/>
              </a:rPr>
              <a:t>Supervisión automática de carga en ciclos de cinco minutos </a:t>
            </a:r>
          </a:p>
          <a:p>
            <a:pPr marL="266700" indent="-266700" algn="just">
              <a:lnSpc>
                <a:spcPct val="100000"/>
              </a:lnSpc>
              <a:buFont typeface="Wingdings" pitchFamily="2" charset="2"/>
              <a:buChar char="q"/>
            </a:pPr>
            <a:r>
              <a:rPr lang="es-AR" sz="1100" spc="-45" dirty="0" smtClean="0">
                <a:latin typeface="Trebuchet MS" pitchFamily="34" charset="0"/>
                <a:cs typeface="Arial MT"/>
              </a:rPr>
              <a:t>Prueba automática de funcionamiento (máximo cinco minutos) </a:t>
            </a:r>
          </a:p>
          <a:p>
            <a:pPr marL="266700" indent="-266700" algn="just">
              <a:lnSpc>
                <a:spcPct val="100000"/>
              </a:lnSpc>
              <a:buFont typeface="Wingdings" pitchFamily="2" charset="2"/>
              <a:buChar char="q"/>
            </a:pPr>
            <a:r>
              <a:rPr lang="es-AR" sz="1100" spc="-45" dirty="0" smtClean="0">
                <a:latin typeface="Trebuchet MS" pitchFamily="34" charset="0"/>
                <a:cs typeface="Arial MT"/>
              </a:rPr>
              <a:t>Prueba automática de tiempo de funcionamiento (mínimo 40/120 minutos) </a:t>
            </a:r>
          </a:p>
          <a:p>
            <a:pPr marL="266700" indent="-266700" algn="just">
              <a:lnSpc>
                <a:spcPct val="100000"/>
              </a:lnSpc>
              <a:buFont typeface="Wingdings" pitchFamily="2" charset="2"/>
              <a:buChar char="q"/>
            </a:pPr>
            <a:r>
              <a:rPr lang="es-AR" sz="1100" spc="-45" dirty="0" smtClean="0">
                <a:latin typeface="Trebuchet MS" pitchFamily="34" charset="0"/>
                <a:cs typeface="Arial MT"/>
              </a:rPr>
              <a:t>Supervisión automática de líneas</a:t>
            </a:r>
          </a:p>
          <a:p>
            <a:pPr marL="266700" indent="-266700" algn="just">
              <a:lnSpc>
                <a:spcPct val="100000"/>
              </a:lnSpc>
              <a:buFont typeface="Wingdings" pitchFamily="2" charset="2"/>
              <a:buChar char="q"/>
            </a:pPr>
            <a:r>
              <a:rPr lang="es-AR" sz="1100" spc="-45" dirty="0" smtClean="0">
                <a:latin typeface="Trebuchet MS" pitchFamily="34" charset="0"/>
                <a:cs typeface="Arial MT"/>
              </a:rPr>
              <a:t>Registro y almacenamiento de fallas (mínimo dos años), libro de registro de mantenimiento </a:t>
            </a:r>
          </a:p>
          <a:p>
            <a:pPr marL="266700" indent="-266700" algn="just">
              <a:lnSpc>
                <a:spcPct val="100000"/>
              </a:lnSpc>
              <a:buFont typeface="Wingdings" pitchFamily="2" charset="2"/>
              <a:buChar char="q"/>
            </a:pPr>
            <a:r>
              <a:rPr lang="es-AR" sz="1100" spc="-45" dirty="0" smtClean="0">
                <a:latin typeface="Trebuchet MS" pitchFamily="34" charset="0"/>
                <a:cs typeface="Arial MT"/>
              </a:rPr>
              <a:t>Visualización e impresión de los resultados de las pruebas</a:t>
            </a:r>
          </a:p>
          <a:p>
            <a:pPr algn="just">
              <a:lnSpc>
                <a:spcPct val="100000"/>
              </a:lnSpc>
            </a:pPr>
            <a:endParaRPr lang="es-AR" sz="1100" spc="-45" dirty="0" smtClean="0">
              <a:latin typeface="Trebuchet MS" pitchFamily="34" charset="0"/>
              <a:cs typeface="Arial MT"/>
            </a:endParaRPr>
          </a:p>
          <a:p>
            <a:pPr algn="just">
              <a:lnSpc>
                <a:spcPct val="100000"/>
              </a:lnSpc>
            </a:pPr>
            <a:r>
              <a:rPr lang="es-AR" sz="1100" b="1" spc="-45" dirty="0" smtClean="0">
                <a:latin typeface="Trebuchet MS" pitchFamily="34" charset="0"/>
                <a:cs typeface="Arial MT"/>
              </a:rPr>
              <a:t>l4.9 Sistemas de batería</a:t>
            </a:r>
          </a:p>
          <a:p>
            <a:pPr algn="just">
              <a:lnSpc>
                <a:spcPct val="100000"/>
              </a:lnSpc>
            </a:pPr>
            <a:endParaRPr lang="es-AR" sz="1100" spc="-45" dirty="0" smtClean="0">
              <a:latin typeface="Trebuchet MS" pitchFamily="34" charset="0"/>
              <a:cs typeface="Arial MT"/>
            </a:endParaRPr>
          </a:p>
          <a:p>
            <a:pPr algn="just">
              <a:lnSpc>
                <a:spcPct val="100000"/>
              </a:lnSpc>
            </a:pPr>
            <a:r>
              <a:rPr lang="es-AR" sz="1100" b="1" spc="-45" dirty="0" smtClean="0">
                <a:latin typeface="Trebuchet MS" pitchFamily="34" charset="0"/>
                <a:cs typeface="Arial MT"/>
              </a:rPr>
              <a:t>14.9.1 Sistemas de baterías centrales</a:t>
            </a:r>
          </a:p>
          <a:p>
            <a:pPr algn="just">
              <a:lnSpc>
                <a:spcPct val="100000"/>
              </a:lnSpc>
            </a:pPr>
            <a:endParaRPr lang="es-AR" sz="1100" b="1" spc="-45" dirty="0" smtClean="0">
              <a:latin typeface="Trebuchet MS" pitchFamily="34" charset="0"/>
              <a:cs typeface="Arial MT"/>
            </a:endParaRPr>
          </a:p>
          <a:p>
            <a:pPr algn="just">
              <a:lnSpc>
                <a:spcPct val="100000"/>
              </a:lnSpc>
            </a:pPr>
            <a:r>
              <a:rPr lang="es-AR" sz="1100" spc="-45" dirty="0" smtClean="0">
                <a:latin typeface="Trebuchet MS" pitchFamily="34" charset="0"/>
                <a:cs typeface="Arial MT"/>
              </a:rPr>
              <a:t>La versión más reciente de los reglamentos para instalaciones comunitarias especifica que, en caso de un corte de energía, el sistema de reserva no debe alimentarse desde la batería mientras haya voltaje en el tablero de distribución principal del sistema de iluminación de seguridad. En consecuencia, los fusibles en el sistema de distribución principal de baja tensión deben diseñarse para toda la distribución del sistema de seguridad. Para fines de mantenimiento, se recomienda un interruptor-seccionador con fusible. El sistema de batería central se describe en detalle a continuación (ver Figuras 14.12 a 14.15):</a:t>
            </a:r>
          </a:p>
          <a:p>
            <a:pPr algn="just">
              <a:lnSpc>
                <a:spcPct val="100000"/>
              </a:lnSpc>
            </a:pPr>
            <a:endParaRPr lang="es-AR" sz="1100" spc="-45" dirty="0" smtClean="0">
              <a:latin typeface="Trebuchet MS" pitchFamily="34" charset="0"/>
              <a:cs typeface="Arial MT"/>
            </a:endParaRPr>
          </a:p>
          <a:p>
            <a:pPr marL="228600" indent="-228600" algn="just">
              <a:lnSpc>
                <a:spcPct val="100000"/>
              </a:lnSpc>
              <a:buFont typeface="+mj-lt"/>
              <a:buAutoNum type="arabicPeriod"/>
            </a:pPr>
            <a:r>
              <a:rPr lang="es-AR" sz="1100" b="1" spc="-45" dirty="0" smtClean="0">
                <a:latin typeface="Trebuchet MS" pitchFamily="34" charset="0"/>
                <a:cs typeface="Arial MT"/>
              </a:rPr>
              <a:t>Componentes</a:t>
            </a:r>
          </a:p>
          <a:p>
            <a:pPr marL="358775" indent="-176213" algn="just">
              <a:lnSpc>
                <a:spcPct val="100000"/>
              </a:lnSpc>
              <a:buFont typeface="Wingdings" pitchFamily="2" charset="2"/>
              <a:buChar char="ü"/>
            </a:pPr>
            <a:r>
              <a:rPr lang="es-AR" sz="1100" spc="-45" dirty="0" smtClean="0">
                <a:latin typeface="Trebuchet MS" pitchFamily="34" charset="0"/>
                <a:cs typeface="Arial MT"/>
              </a:rPr>
              <a:t>Batería (baterías de Pb-ácido o Ni-Cd abiertas, cerradas o selladas)</a:t>
            </a:r>
          </a:p>
          <a:p>
            <a:pPr marL="358775" indent="-176213" algn="just">
              <a:lnSpc>
                <a:spcPct val="100000"/>
              </a:lnSpc>
              <a:buFont typeface="Wingdings" pitchFamily="2" charset="2"/>
              <a:buChar char="ü"/>
            </a:pPr>
            <a:r>
              <a:rPr lang="es-AR" sz="1100" spc="-45" dirty="0" smtClean="0">
                <a:latin typeface="Trebuchet MS" pitchFamily="34" charset="0"/>
                <a:cs typeface="Arial MT"/>
              </a:rPr>
              <a:t>Equipo de carga (recarga al 90% en 10 o 20 horas)</a:t>
            </a:r>
          </a:p>
          <a:p>
            <a:pPr marL="358775" indent="-176213" algn="just">
              <a:lnSpc>
                <a:spcPct val="100000"/>
              </a:lnSpc>
              <a:buFont typeface="Wingdings" pitchFamily="2" charset="2"/>
              <a:buChar char="ü"/>
            </a:pPr>
            <a:r>
              <a:rPr lang="es-AR" sz="1100" spc="-45" dirty="0" smtClean="0">
                <a:latin typeface="Trebuchet MS" pitchFamily="34" charset="0"/>
                <a:cs typeface="Arial MT"/>
              </a:rPr>
              <a:t>Equipo de cambio (circuito de reserva y/o flotado)</a:t>
            </a:r>
          </a:p>
          <a:p>
            <a:pPr marL="358775" indent="-176213" algn="just">
              <a:lnSpc>
                <a:spcPct val="100000"/>
              </a:lnSpc>
              <a:buFont typeface="Wingdings" pitchFamily="2" charset="2"/>
              <a:buChar char="ü"/>
            </a:pPr>
            <a:r>
              <a:rPr lang="es-AR" sz="1100" spc="-45" dirty="0" smtClean="0">
                <a:latin typeface="Trebuchet MS" pitchFamily="34" charset="0"/>
                <a:cs typeface="Arial MT"/>
              </a:rPr>
              <a:t>Rectificador para lámparas de descarga (simple/grupos/central)</a:t>
            </a:r>
          </a:p>
          <a:p>
            <a:pPr marL="358775" indent="-176213" algn="just">
              <a:lnSpc>
                <a:spcPct val="100000"/>
              </a:lnSpc>
              <a:buFont typeface="Wingdings" pitchFamily="2" charset="2"/>
              <a:buChar char="ü"/>
            </a:pPr>
            <a:r>
              <a:rPr lang="es-AR" sz="1100" spc="-45" dirty="0" smtClean="0">
                <a:latin typeface="Trebuchet MS" pitchFamily="34" charset="0"/>
                <a:cs typeface="Arial MT"/>
              </a:rPr>
              <a:t>Pantallas internas (fallo central, modo de funcionamiento, estado listo, advertencia de descarga de batería activada, monitor de aislamiento activado, monitor de ventilación activado)</a:t>
            </a:r>
          </a:p>
          <a:p>
            <a:pPr marL="358775" indent="-176213" algn="just">
              <a:lnSpc>
                <a:spcPct val="100000"/>
              </a:lnSpc>
              <a:buFont typeface="Wingdings" pitchFamily="2" charset="2"/>
              <a:buChar char="ü"/>
            </a:pPr>
            <a:r>
              <a:rPr lang="en-US" sz="1100" dirty="0" err="1" smtClean="0">
                <a:latin typeface="Trebuchet MS" pitchFamily="34" charset="0"/>
                <a:cs typeface="Arial MT"/>
              </a:rPr>
              <a:t>Pantalla</a:t>
            </a:r>
            <a:r>
              <a:rPr lang="en-US" sz="1100" dirty="0" smtClean="0">
                <a:latin typeface="Trebuchet MS" pitchFamily="34" charset="0"/>
                <a:cs typeface="Arial MT"/>
              </a:rPr>
              <a:t> </a:t>
            </a:r>
            <a:r>
              <a:rPr lang="en-US" sz="1100" dirty="0" err="1" smtClean="0">
                <a:latin typeface="Trebuchet MS" pitchFamily="34" charset="0"/>
                <a:cs typeface="Arial MT"/>
              </a:rPr>
              <a:t>externa</a:t>
            </a:r>
            <a:r>
              <a:rPr lang="en-US" sz="1100" dirty="0" smtClean="0">
                <a:latin typeface="Trebuchet MS" pitchFamily="34" charset="0"/>
                <a:cs typeface="Arial MT"/>
              </a:rPr>
              <a:t> (</a:t>
            </a:r>
            <a:r>
              <a:rPr lang="en-US" sz="1100" dirty="0" err="1" smtClean="0">
                <a:latin typeface="Trebuchet MS" pitchFamily="34" charset="0"/>
                <a:cs typeface="Arial MT"/>
              </a:rPr>
              <a:t>falla</a:t>
            </a:r>
            <a:r>
              <a:rPr lang="en-US" sz="1100" dirty="0" smtClean="0">
                <a:latin typeface="Trebuchet MS" pitchFamily="34" charset="0"/>
                <a:cs typeface="Arial MT"/>
              </a:rPr>
              <a:t> central, </a:t>
            </a:r>
            <a:r>
              <a:rPr lang="en-US" sz="1100" dirty="0" err="1" smtClean="0">
                <a:latin typeface="Trebuchet MS" pitchFamily="34" charset="0"/>
                <a:cs typeface="Arial MT"/>
              </a:rPr>
              <a:t>modo</a:t>
            </a:r>
            <a:r>
              <a:rPr lang="en-US" sz="1100" dirty="0" smtClean="0">
                <a:latin typeface="Trebuchet MS" pitchFamily="34" charset="0"/>
                <a:cs typeface="Arial MT"/>
              </a:rPr>
              <a:t> de </a:t>
            </a:r>
            <a:r>
              <a:rPr lang="en-US" sz="1100" dirty="0" err="1" smtClean="0">
                <a:latin typeface="Trebuchet MS" pitchFamily="34" charset="0"/>
                <a:cs typeface="Arial MT"/>
              </a:rPr>
              <a:t>funcionamiento</a:t>
            </a:r>
            <a:r>
              <a:rPr lang="en-US" sz="1100" dirty="0" smtClean="0">
                <a:latin typeface="Trebuchet MS" pitchFamily="34" charset="0"/>
                <a:cs typeface="Arial MT"/>
              </a:rPr>
              <a:t>, </a:t>
            </a:r>
            <a:r>
              <a:rPr lang="en-US" sz="1100" dirty="0" err="1" smtClean="0">
                <a:latin typeface="Trebuchet MS" pitchFamily="34" charset="0"/>
                <a:cs typeface="Arial MT"/>
              </a:rPr>
              <a:t>estado</a:t>
            </a:r>
            <a:r>
              <a:rPr lang="en-US" sz="1100" dirty="0" smtClean="0">
                <a:latin typeface="Trebuchet MS" pitchFamily="34" charset="0"/>
                <a:cs typeface="Arial MT"/>
              </a:rPr>
              <a:t> </a:t>
            </a:r>
            <a:r>
              <a:rPr lang="en-US" sz="1100" dirty="0" err="1" smtClean="0">
                <a:latin typeface="Trebuchet MS" pitchFamily="34" charset="0"/>
                <a:cs typeface="Arial MT"/>
              </a:rPr>
              <a:t>listo</a:t>
            </a:r>
            <a:r>
              <a:rPr lang="en-US" sz="1100" dirty="0" smtClean="0">
                <a:latin typeface="Trebuchet MS" pitchFamily="34" charset="0"/>
                <a:cs typeface="Arial MT"/>
              </a:rPr>
              <a:t>)</a:t>
            </a:r>
          </a:p>
          <a:p>
            <a:pPr marL="295275">
              <a:lnSpc>
                <a:spcPct val="100000"/>
              </a:lnSpc>
              <a:spcBef>
                <a:spcPts val="75"/>
              </a:spcBef>
            </a:pPr>
            <a:endParaRPr sz="900">
              <a:latin typeface="Arial MT"/>
              <a:cs typeface="Arial MT"/>
            </a:endParaRPr>
          </a:p>
        </p:txBody>
      </p:sp>
    </p:spTree>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85720" y="214294"/>
            <a:ext cx="8643998" cy="2184572"/>
          </a:xfrm>
          <a:prstGeom prst="rect">
            <a:avLst/>
          </a:prstGeom>
        </p:spPr>
        <p:txBody>
          <a:bodyPr vert="horz" wrap="square" lIns="0" tIns="12065" rIns="0" bIns="0" rtlCol="0">
            <a:spAutoFit/>
          </a:bodyPr>
          <a:lstStyle/>
          <a:p>
            <a:pPr marL="220979" indent="-208915" algn="just">
              <a:lnSpc>
                <a:spcPct val="100000"/>
              </a:lnSpc>
              <a:spcBef>
                <a:spcPts val="114"/>
              </a:spcBef>
              <a:buAutoNum type="arabicPeriod" startAt="2"/>
              <a:tabLst>
                <a:tab pos="221615" algn="l"/>
              </a:tabLst>
            </a:pPr>
            <a:r>
              <a:rPr lang="es-AR" sz="1100" spc="-85" dirty="0" smtClean="0">
                <a:latin typeface="Trebuchet MS" pitchFamily="34" charset="0"/>
                <a:cs typeface="Arial MT"/>
              </a:rPr>
              <a:t>Datos técnicos</a:t>
            </a:r>
          </a:p>
          <a:p>
            <a:pPr marL="358775" indent="-169863" algn="just">
              <a:lnSpc>
                <a:spcPct val="100000"/>
              </a:lnSpc>
              <a:spcBef>
                <a:spcPts val="114"/>
              </a:spcBef>
              <a:buFont typeface="Wingdings" pitchFamily="2" charset="2"/>
              <a:buChar char="ü"/>
            </a:pPr>
            <a:r>
              <a:rPr lang="es-AR" sz="1100" spc="-85" dirty="0" smtClean="0">
                <a:latin typeface="Trebuchet MS" pitchFamily="34" charset="0"/>
                <a:cs typeface="Arial MT"/>
              </a:rPr>
              <a:t>Poder sin restricciones</a:t>
            </a:r>
          </a:p>
          <a:p>
            <a:pPr marL="358775" indent="-169863" algn="just">
              <a:lnSpc>
                <a:spcPct val="100000"/>
              </a:lnSpc>
              <a:spcBef>
                <a:spcPts val="114"/>
              </a:spcBef>
              <a:buFont typeface="Wingdings" pitchFamily="2" charset="2"/>
              <a:buChar char="ü"/>
            </a:pPr>
            <a:r>
              <a:rPr lang="es-AR" sz="1100" spc="-85" dirty="0" smtClean="0">
                <a:latin typeface="Trebuchet MS" pitchFamily="34" charset="0"/>
                <a:cs typeface="Arial MT"/>
              </a:rPr>
              <a:t>Número de artefactos de iluminación sin restricciones (máximo 12 artefactos de iluminación por circuito y carga de corriente máxima de 6 A por circuito)</a:t>
            </a:r>
          </a:p>
          <a:p>
            <a:pPr marL="240664" indent="-228600" algn="just">
              <a:lnSpc>
                <a:spcPct val="100000"/>
              </a:lnSpc>
              <a:spcBef>
                <a:spcPts val="114"/>
              </a:spcBef>
              <a:buFont typeface="+mj-lt"/>
              <a:buAutoNum type="arabicPeriod" startAt="3"/>
              <a:tabLst>
                <a:tab pos="221615" algn="l"/>
              </a:tabLst>
            </a:pPr>
            <a:r>
              <a:rPr lang="es-AR" sz="1100" spc="-85" dirty="0" smtClean="0">
                <a:latin typeface="Trebuchet MS" pitchFamily="34" charset="0"/>
                <a:cs typeface="Arial MT"/>
              </a:rPr>
              <a:t>Equipo de vigilancia</a:t>
            </a:r>
          </a:p>
          <a:p>
            <a:pPr marL="361950" indent="-207963" algn="just">
              <a:lnSpc>
                <a:spcPct val="100000"/>
              </a:lnSpc>
              <a:spcBef>
                <a:spcPts val="114"/>
              </a:spcBef>
              <a:buFont typeface="Wingdings" pitchFamily="2" charset="2"/>
              <a:buChar char="ü"/>
              <a:tabLst>
                <a:tab pos="541338" algn="l"/>
              </a:tabLst>
            </a:pPr>
            <a:r>
              <a:rPr lang="es-AR" sz="1100" spc="-85" dirty="0" smtClean="0">
                <a:latin typeface="Trebuchet MS" pitchFamily="34" charset="0"/>
                <a:cs typeface="Arial MT"/>
              </a:rPr>
              <a:t>Supervisión de circuitos</a:t>
            </a:r>
          </a:p>
          <a:p>
            <a:pPr marL="361950" indent="-207963" algn="just">
              <a:lnSpc>
                <a:spcPct val="100000"/>
              </a:lnSpc>
              <a:spcBef>
                <a:spcPts val="114"/>
              </a:spcBef>
              <a:buFont typeface="Wingdings" pitchFamily="2" charset="2"/>
              <a:buChar char="ü"/>
              <a:tabLst>
                <a:tab pos="541338" algn="l"/>
              </a:tabLst>
            </a:pPr>
            <a:r>
              <a:rPr lang="es-AR" sz="1100" spc="-85" dirty="0" smtClean="0">
                <a:latin typeface="Trebuchet MS" pitchFamily="34" charset="0"/>
                <a:cs typeface="Arial MT"/>
              </a:rPr>
              <a:t>Seguimiento individual</a:t>
            </a:r>
          </a:p>
          <a:p>
            <a:pPr marL="361950" indent="-207963" algn="just">
              <a:lnSpc>
                <a:spcPct val="100000"/>
              </a:lnSpc>
              <a:spcBef>
                <a:spcPts val="114"/>
              </a:spcBef>
              <a:buFont typeface="Wingdings" pitchFamily="2" charset="2"/>
              <a:buChar char="ü"/>
              <a:tabLst>
                <a:tab pos="541338" algn="l"/>
              </a:tabLst>
            </a:pPr>
            <a:r>
              <a:rPr lang="es-AR" sz="1100" spc="-85" dirty="0" smtClean="0">
                <a:latin typeface="Trebuchet MS" pitchFamily="34" charset="0"/>
                <a:cs typeface="Arial MT"/>
              </a:rPr>
              <a:t>Supervisión de fase</a:t>
            </a:r>
          </a:p>
          <a:p>
            <a:pPr marL="240664" indent="-228600" algn="just">
              <a:lnSpc>
                <a:spcPct val="100000"/>
              </a:lnSpc>
              <a:spcBef>
                <a:spcPts val="114"/>
              </a:spcBef>
              <a:buFont typeface="+mj-lt"/>
              <a:buAutoNum type="arabicPeriod" startAt="4"/>
              <a:tabLst>
                <a:tab pos="221615" algn="l"/>
              </a:tabLst>
            </a:pPr>
            <a:r>
              <a:rPr lang="es-AR" sz="1100" spc="-85" dirty="0" smtClean="0">
                <a:latin typeface="Trebuchet MS" pitchFamily="34" charset="0"/>
                <a:cs typeface="Arial MT"/>
              </a:rPr>
              <a:t>Propiedades del sistema</a:t>
            </a:r>
          </a:p>
          <a:p>
            <a:pPr marL="361950" indent="-207963" algn="just">
              <a:lnSpc>
                <a:spcPct val="100000"/>
              </a:lnSpc>
              <a:spcBef>
                <a:spcPts val="114"/>
              </a:spcBef>
              <a:buFont typeface="Wingdings" pitchFamily="2" charset="2"/>
              <a:buChar char="ü"/>
              <a:tabLst>
                <a:tab pos="450850" algn="l"/>
              </a:tabLst>
            </a:pPr>
            <a:r>
              <a:rPr lang="es-AR" sz="1100" spc="-85" dirty="0" smtClean="0">
                <a:latin typeface="Trebuchet MS" pitchFamily="34" charset="0"/>
                <a:cs typeface="Arial MT"/>
              </a:rPr>
              <a:t>Circuito de selección de fase para conexión trifásica</a:t>
            </a:r>
          </a:p>
          <a:p>
            <a:pPr marL="361950" indent="-207963" algn="just">
              <a:lnSpc>
                <a:spcPct val="100000"/>
              </a:lnSpc>
              <a:spcBef>
                <a:spcPts val="114"/>
              </a:spcBef>
              <a:buFont typeface="Wingdings" pitchFamily="2" charset="2"/>
              <a:buChar char="ü"/>
              <a:tabLst>
                <a:tab pos="450850" algn="l"/>
              </a:tabLst>
            </a:pPr>
            <a:r>
              <a:rPr lang="es-AR" sz="1100" spc="-85" dirty="0" smtClean="0">
                <a:latin typeface="Trebuchet MS" pitchFamily="34" charset="0"/>
                <a:cs typeface="Arial MT"/>
              </a:rPr>
              <a:t>Funcionamiento con batería solo en caso de corte total de energía</a:t>
            </a:r>
          </a:p>
          <a:p>
            <a:pPr marL="361950" indent="-207963" algn="just">
              <a:lnSpc>
                <a:spcPct val="100000"/>
              </a:lnSpc>
              <a:spcBef>
                <a:spcPts val="114"/>
              </a:spcBef>
              <a:buFont typeface="Wingdings" pitchFamily="2" charset="2"/>
              <a:buChar char="ü"/>
              <a:tabLst>
                <a:tab pos="450850" algn="l"/>
              </a:tabLst>
            </a:pPr>
            <a:r>
              <a:rPr lang="es-AR" sz="1100" spc="-85" dirty="0" smtClean="0">
                <a:latin typeface="Trebuchet MS" pitchFamily="34" charset="0"/>
                <a:cs typeface="Arial MT"/>
              </a:rPr>
              <a:t>Se requiere un equipo separado de monitoreo y cambio para el circuito flotante y los circuitos de reserva.</a:t>
            </a:r>
          </a:p>
          <a:p>
            <a:pPr marL="361950" indent="-207963" algn="just">
              <a:lnSpc>
                <a:spcPct val="100000"/>
              </a:lnSpc>
              <a:spcBef>
                <a:spcPts val="114"/>
              </a:spcBef>
              <a:buFont typeface="Wingdings" pitchFamily="2" charset="2"/>
              <a:buChar char="ü"/>
              <a:tabLst>
                <a:tab pos="450850" algn="l"/>
              </a:tabLst>
            </a:pPr>
            <a:r>
              <a:rPr lang="es-AR" sz="1100" spc="-85" dirty="0" smtClean="0">
                <a:latin typeface="Trebuchet MS" pitchFamily="34" charset="0"/>
                <a:cs typeface="Arial MT"/>
              </a:rPr>
              <a:t>Los requisitos técnicos de protección contra incendios no se aplican a los circuitos derivados de la iluminación de seguridad.</a:t>
            </a:r>
            <a:endParaRPr sz="1100">
              <a:latin typeface="Trebuchet MS" pitchFamily="34" charset="0"/>
              <a:cs typeface="Arial MT"/>
            </a:endParaRPr>
          </a:p>
        </p:txBody>
      </p:sp>
      <p:sp>
        <p:nvSpPr>
          <p:cNvPr id="134" name="object 91"/>
          <p:cNvSpPr txBox="1"/>
          <p:nvPr/>
        </p:nvSpPr>
        <p:spPr>
          <a:xfrm>
            <a:off x="214282" y="2437576"/>
            <a:ext cx="8643998" cy="3206006"/>
          </a:xfrm>
          <a:prstGeom prst="rect">
            <a:avLst/>
          </a:prstGeom>
        </p:spPr>
        <p:txBody>
          <a:bodyPr vert="horz" wrap="square" lIns="0" tIns="12065" rIns="0" bIns="0" rtlCol="0">
            <a:spAutoFit/>
          </a:bodyPr>
          <a:lstStyle/>
          <a:p>
            <a:pPr marR="5080" algn="just">
              <a:lnSpc>
                <a:spcPct val="110800"/>
              </a:lnSpc>
            </a:pPr>
            <a:r>
              <a:rPr lang="es-AR" sz="1100" dirty="0" smtClean="0">
                <a:latin typeface="Trebuchet MS" pitchFamily="34" charset="0"/>
                <a:cs typeface="Arial MT"/>
              </a:rPr>
              <a:t>Para la protección contra incendios es necesario tener en cuenta los siguientes puntos (Figuras 14.17 y 14.19):</a:t>
            </a:r>
          </a:p>
          <a:p>
            <a:pPr marR="5080" algn="just">
              <a:lnSpc>
                <a:spcPct val="110800"/>
              </a:lnSpc>
            </a:pPr>
            <a:r>
              <a:rPr lang="es-AR" sz="1100" dirty="0" smtClean="0">
                <a:latin typeface="Trebuchet MS" pitchFamily="34" charset="0"/>
                <a:cs typeface="Arial MT"/>
              </a:rPr>
              <a:t> Secciones:</a:t>
            </a:r>
          </a:p>
          <a:p>
            <a:pPr marR="5080" algn="just">
              <a:lnSpc>
                <a:spcPct val="110800"/>
              </a:lnSpc>
            </a:pPr>
            <a:r>
              <a:rPr lang="es-AR" sz="1100" dirty="0" smtClean="0">
                <a:latin typeface="Trebuchet MS" pitchFamily="34" charset="0"/>
                <a:cs typeface="Arial MT"/>
              </a:rPr>
              <a:t>2.2.22 El tablero de distribución principal para el suministro de energía de seguridad es el primer punto de distribución en el edificio que se alimenta directamente de la fuente de energía de reserva del sistema de iluminación de seguridad.</a:t>
            </a:r>
          </a:p>
          <a:p>
            <a:pPr marR="5080" algn="just">
              <a:lnSpc>
                <a:spcPct val="110800"/>
              </a:lnSpc>
            </a:pPr>
            <a:r>
              <a:rPr lang="es-AR" sz="1100" dirty="0" smtClean="0">
                <a:latin typeface="Trebuchet MS" pitchFamily="34" charset="0"/>
                <a:cs typeface="Arial MT"/>
              </a:rPr>
              <a:t>5.2.1.2 Las habitaciones para el tablero de distribución principal de suministro de energía normal deben estar separadas de las habitaciones con mayor riesgo de incendio con al menos F90 y de otras habitaciones con al menos F30. Las puertas deben ser ignífugas.</a:t>
            </a:r>
          </a:p>
          <a:p>
            <a:pPr marR="5080" algn="just">
              <a:lnSpc>
                <a:spcPct val="110800"/>
              </a:lnSpc>
            </a:pPr>
            <a:r>
              <a:rPr lang="es-AR" sz="1100" dirty="0" smtClean="0">
                <a:latin typeface="Trebuchet MS" pitchFamily="34" charset="0"/>
                <a:cs typeface="Arial MT"/>
              </a:rPr>
              <a:t>5.2.2.1 Los sistemas de </a:t>
            </a:r>
            <a:r>
              <a:rPr lang="es-AR" sz="1100" dirty="0" err="1" smtClean="0">
                <a:latin typeface="Trebuchet MS" pitchFamily="34" charset="0"/>
                <a:cs typeface="Arial MT"/>
              </a:rPr>
              <a:t>subdistribución</a:t>
            </a:r>
            <a:r>
              <a:rPr lang="es-AR" sz="1100" dirty="0" smtClean="0">
                <a:latin typeface="Trebuchet MS" pitchFamily="34" charset="0"/>
                <a:cs typeface="Arial MT"/>
              </a:rPr>
              <a:t> de la alimentación normal deben instalarse con sus propios envolventes.</a:t>
            </a:r>
          </a:p>
          <a:p>
            <a:pPr marR="5080" algn="just">
              <a:lnSpc>
                <a:spcPct val="110800"/>
              </a:lnSpc>
            </a:pPr>
            <a:r>
              <a:rPr lang="es-AR" sz="1100" dirty="0" smtClean="0">
                <a:latin typeface="Trebuchet MS" pitchFamily="34" charset="0"/>
                <a:cs typeface="Arial MT"/>
              </a:rPr>
              <a:t>6.6.6 Los sistemas de </a:t>
            </a:r>
            <a:r>
              <a:rPr lang="es-AR" sz="1100" dirty="0" err="1" smtClean="0">
                <a:latin typeface="Trebuchet MS" pitchFamily="34" charset="0"/>
                <a:cs typeface="Arial MT"/>
              </a:rPr>
              <a:t>subdistribución</a:t>
            </a:r>
            <a:r>
              <a:rPr lang="es-AR" sz="1100" dirty="0" smtClean="0">
                <a:latin typeface="Trebuchet MS" pitchFamily="34" charset="0"/>
                <a:cs typeface="Arial MT"/>
              </a:rPr>
              <a:t> del sistema de iluminación de seguridad deben instalarse por separado de las secciones del sistema de la fuente de alimentación normal, con sus propios recintos.</a:t>
            </a:r>
          </a:p>
          <a:p>
            <a:pPr marR="5080" algn="just">
              <a:lnSpc>
                <a:spcPct val="110800"/>
              </a:lnSpc>
            </a:pPr>
            <a:r>
              <a:rPr lang="es-AR" sz="1100" dirty="0" smtClean="0">
                <a:latin typeface="Trebuchet MS" pitchFamily="34" charset="0"/>
                <a:cs typeface="Arial MT"/>
              </a:rPr>
              <a:t>6.7.4 Para cada circuito de la fuente de alimentación de seguridad, se deben utilizar cables y líneas independientes. Estos cables y líneas deben tenderse por separado de otros sistemas de línea. No se requieren sistemas de línea separados para la instalación de los circuitos derivados del sistema de iluminación de seguridad (Figuras 14.16 y 14.18).</a:t>
            </a:r>
          </a:p>
          <a:p>
            <a:pPr marR="5080" algn="just">
              <a:lnSpc>
                <a:spcPct val="110800"/>
              </a:lnSpc>
            </a:pPr>
            <a:endParaRPr lang="es-AR" sz="1100" dirty="0" smtClean="0">
              <a:latin typeface="Trebuchet MS" pitchFamily="34" charset="0"/>
              <a:cs typeface="Arial MT"/>
            </a:endParaRPr>
          </a:p>
          <a:p>
            <a:pPr marR="5080" algn="just">
              <a:lnSpc>
                <a:spcPct val="110800"/>
              </a:lnSpc>
            </a:pPr>
            <a:r>
              <a:rPr lang="es-AR" sz="1100" dirty="0" smtClean="0">
                <a:latin typeface="Trebuchet MS" pitchFamily="34" charset="0"/>
                <a:cs typeface="Arial MT"/>
              </a:rPr>
              <a:t>Las líneas deben ser al menos F30 hasta la primera luminaria del circuito. A partir de entonces, en la misma sección protegida contra incendios, ya no se requiere F30. Las centrales y las subestaciones deben ejecutarse por separado, y las líneas </a:t>
            </a:r>
            <a:r>
              <a:rPr lang="es-AR" sz="1100" dirty="0" err="1" smtClean="0">
                <a:latin typeface="Trebuchet MS" pitchFamily="34" charset="0"/>
                <a:cs typeface="Arial MT"/>
              </a:rPr>
              <a:t>multinúcleo</a:t>
            </a:r>
            <a:r>
              <a:rPr lang="es-AR" sz="1100" dirty="0" smtClean="0">
                <a:latin typeface="Trebuchet MS" pitchFamily="34" charset="0"/>
                <a:cs typeface="Arial MT"/>
              </a:rPr>
              <a:t> deben cortocircuitarse y ser a prueba de fallas a tierra para el circuito principal y circuitos auxiliares, y no deben tenderse en áreas peligrosas de explosión (figura 14.16).</a:t>
            </a:r>
            <a:endParaRPr sz="1100">
              <a:latin typeface="Trebuchet MS" pitchFamily="34" charset="0"/>
              <a:cs typeface="Arial MT"/>
            </a:endParaRPr>
          </a:p>
        </p:txBody>
      </p:sp>
    </p:spTree>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0" name="object 130"/>
          <p:cNvSpPr txBox="1"/>
          <p:nvPr/>
        </p:nvSpPr>
        <p:spPr>
          <a:xfrm>
            <a:off x="714348" y="4214822"/>
            <a:ext cx="2820032" cy="1274067"/>
          </a:xfrm>
          <a:prstGeom prst="rect">
            <a:avLst/>
          </a:prstGeom>
        </p:spPr>
        <p:txBody>
          <a:bodyPr vert="horz" wrap="square" lIns="0" tIns="12065" rIns="0" bIns="0" rtlCol="0">
            <a:spAutoFit/>
          </a:bodyPr>
          <a:lstStyle/>
          <a:p>
            <a:pPr marL="19685" algn="just">
              <a:lnSpc>
                <a:spcPct val="100000"/>
              </a:lnSpc>
              <a:spcBef>
                <a:spcPts val="95"/>
              </a:spcBef>
            </a:pPr>
            <a:r>
              <a:rPr lang="es-AR" sz="1100" b="1" spc="-30" dirty="0" smtClean="0">
                <a:latin typeface="Trebuchet MS" pitchFamily="34" charset="0"/>
                <a:cs typeface="Arial MT"/>
              </a:rPr>
              <a:t>Figura 14.12: Sistema de batería central</a:t>
            </a:r>
          </a:p>
          <a:p>
            <a:pPr marL="19685" algn="just">
              <a:lnSpc>
                <a:spcPct val="100000"/>
              </a:lnSpc>
              <a:spcBef>
                <a:spcPts val="95"/>
              </a:spcBef>
            </a:pPr>
            <a:endParaRPr lang="es-AR" sz="1100" spc="-30" dirty="0" smtClean="0">
              <a:latin typeface="Trebuchet MS" pitchFamily="34" charset="0"/>
              <a:cs typeface="Arial MT"/>
            </a:endParaRPr>
          </a:p>
          <a:p>
            <a:pPr marL="19685" algn="just">
              <a:lnSpc>
                <a:spcPct val="100000"/>
              </a:lnSpc>
              <a:spcBef>
                <a:spcPts val="95"/>
              </a:spcBef>
            </a:pPr>
            <a:r>
              <a:rPr lang="es-AR" sz="1100" spc="-30" dirty="0" smtClean="0">
                <a:latin typeface="Trebuchet MS" pitchFamily="34" charset="0"/>
                <a:cs typeface="Arial MT"/>
              </a:rPr>
              <a:t>Las abreviaturas tienen los significados:</a:t>
            </a:r>
          </a:p>
          <a:p>
            <a:pPr marL="19685" algn="just">
              <a:lnSpc>
                <a:spcPct val="100000"/>
              </a:lnSpc>
              <a:spcBef>
                <a:spcPts val="95"/>
              </a:spcBef>
            </a:pPr>
            <a:endParaRPr lang="es-AR" sz="1100" spc="-30" dirty="0" smtClean="0">
              <a:latin typeface="Trebuchet MS" pitchFamily="34" charset="0"/>
              <a:cs typeface="Arial MT"/>
            </a:endParaRPr>
          </a:p>
          <a:p>
            <a:pPr marL="19685" algn="just">
              <a:lnSpc>
                <a:spcPct val="100000"/>
              </a:lnSpc>
              <a:spcBef>
                <a:spcPts val="95"/>
              </a:spcBef>
            </a:pPr>
            <a:r>
              <a:rPr lang="es-AR" sz="1100" b="1" spc="-30" dirty="0" smtClean="0">
                <a:latin typeface="Trebuchet MS" pitchFamily="34" charset="0"/>
                <a:cs typeface="Arial MT"/>
              </a:rPr>
              <a:t>BS   Sistema de iluminación de espera</a:t>
            </a:r>
          </a:p>
          <a:p>
            <a:pPr marL="19685" algn="just">
              <a:lnSpc>
                <a:spcPct val="100000"/>
              </a:lnSpc>
              <a:spcBef>
                <a:spcPts val="95"/>
              </a:spcBef>
            </a:pPr>
            <a:r>
              <a:rPr lang="es-AR" sz="1100" b="1" spc="-30" dirty="0" smtClean="0">
                <a:latin typeface="Trebuchet MS" pitchFamily="34" charset="0"/>
                <a:cs typeface="Arial MT"/>
              </a:rPr>
              <a:t>DS   Circuito flotante</a:t>
            </a:r>
          </a:p>
          <a:p>
            <a:pPr marL="19685" algn="just">
              <a:lnSpc>
                <a:spcPct val="100000"/>
              </a:lnSpc>
              <a:spcBef>
                <a:spcPts val="95"/>
              </a:spcBef>
            </a:pPr>
            <a:r>
              <a:rPr lang="es-AR" sz="1100" b="1" spc="-30" dirty="0" smtClean="0">
                <a:latin typeface="Trebuchet MS" pitchFamily="34" charset="0"/>
                <a:cs typeface="Arial MT"/>
              </a:rPr>
              <a:t>SL    Luz de seguridad </a:t>
            </a:r>
            <a:endParaRPr sz="900">
              <a:latin typeface="Arial MT"/>
              <a:cs typeface="Arial MT"/>
            </a:endParaRPr>
          </a:p>
        </p:txBody>
      </p:sp>
      <p:pic>
        <p:nvPicPr>
          <p:cNvPr id="2050" name="Picture 2"/>
          <p:cNvPicPr>
            <a:picLocks noChangeAspect="1" noChangeArrowheads="1"/>
          </p:cNvPicPr>
          <p:nvPr/>
        </p:nvPicPr>
        <p:blipFill>
          <a:blip r:embed="rId2"/>
          <a:srcRect/>
          <a:stretch>
            <a:fillRect/>
          </a:stretch>
        </p:blipFill>
        <p:spPr bwMode="auto">
          <a:xfrm>
            <a:off x="285720" y="373364"/>
            <a:ext cx="4181454" cy="3770019"/>
          </a:xfrm>
          <a:prstGeom prst="rect">
            <a:avLst/>
          </a:prstGeom>
          <a:noFill/>
          <a:ln w="9525">
            <a:noFill/>
            <a:miter lim="800000"/>
            <a:headEnd/>
            <a:tailEnd/>
          </a:ln>
          <a:effectLst/>
        </p:spPr>
      </p:pic>
      <p:pic>
        <p:nvPicPr>
          <p:cNvPr id="3074" name="Picture 2"/>
          <p:cNvPicPr>
            <a:picLocks noChangeAspect="1" noChangeArrowheads="1"/>
          </p:cNvPicPr>
          <p:nvPr/>
        </p:nvPicPr>
        <p:blipFill>
          <a:blip r:embed="rId3"/>
          <a:srcRect/>
          <a:stretch>
            <a:fillRect/>
          </a:stretch>
        </p:blipFill>
        <p:spPr bwMode="auto">
          <a:xfrm>
            <a:off x="4572000" y="1142988"/>
            <a:ext cx="4357718" cy="3786215"/>
          </a:xfrm>
          <a:prstGeom prst="rect">
            <a:avLst/>
          </a:prstGeom>
          <a:noFill/>
          <a:ln w="9525">
            <a:noFill/>
            <a:miter lim="800000"/>
            <a:headEnd/>
            <a:tailEnd/>
          </a:ln>
          <a:effectLst/>
        </p:spPr>
      </p:pic>
      <p:sp>
        <p:nvSpPr>
          <p:cNvPr id="6" name="5 Rectángulo"/>
          <p:cNvSpPr/>
          <p:nvPr/>
        </p:nvSpPr>
        <p:spPr>
          <a:xfrm>
            <a:off x="5214942" y="5143516"/>
            <a:ext cx="2868093" cy="261610"/>
          </a:xfrm>
          <a:prstGeom prst="rect">
            <a:avLst/>
          </a:prstGeom>
        </p:spPr>
        <p:txBody>
          <a:bodyPr wrap="none">
            <a:spAutoFit/>
          </a:bodyPr>
          <a:lstStyle/>
          <a:p>
            <a:r>
              <a:rPr lang="es-AR" sz="1100" b="1" dirty="0" smtClean="0">
                <a:latin typeface="Trebuchet MS" pitchFamily="34" charset="0"/>
              </a:rPr>
              <a:t>Figura 14.13: Sistema de batería central</a:t>
            </a:r>
            <a:endParaRPr lang="es-AR" sz="1100" b="1" dirty="0">
              <a:latin typeface="Trebuchet MS" pitchFamily="34" charset="0"/>
            </a:endParaRPr>
          </a:p>
        </p:txBody>
      </p:sp>
    </p:spTree>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285720" y="285732"/>
            <a:ext cx="3857652" cy="2357454"/>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4500562" y="1285864"/>
            <a:ext cx="4429156" cy="4286280"/>
          </a:xfrm>
          <a:prstGeom prst="rect">
            <a:avLst/>
          </a:prstGeom>
          <a:noFill/>
          <a:ln w="9525">
            <a:noFill/>
            <a:miter lim="800000"/>
            <a:headEnd/>
            <a:tailEnd/>
          </a:ln>
          <a:effectLst/>
        </p:spPr>
      </p:pic>
      <p:sp>
        <p:nvSpPr>
          <p:cNvPr id="6" name="5 Rectángulo"/>
          <p:cNvSpPr/>
          <p:nvPr/>
        </p:nvSpPr>
        <p:spPr>
          <a:xfrm>
            <a:off x="642910" y="2786062"/>
            <a:ext cx="2464136" cy="261610"/>
          </a:xfrm>
          <a:prstGeom prst="rect">
            <a:avLst/>
          </a:prstGeom>
        </p:spPr>
        <p:txBody>
          <a:bodyPr wrap="none">
            <a:spAutoFit/>
          </a:bodyPr>
          <a:lstStyle/>
          <a:p>
            <a:r>
              <a:rPr lang="es-AR" sz="1100" b="1" dirty="0" smtClean="0">
                <a:latin typeface="Trebuchet MS" pitchFamily="34" charset="0"/>
              </a:rPr>
              <a:t>Figura 14.14: Instalación de líneas</a:t>
            </a:r>
            <a:endParaRPr lang="es-AR" sz="1100" b="1" dirty="0">
              <a:latin typeface="Trebuchet MS" pitchFamily="34" charset="0"/>
            </a:endParaRPr>
          </a:p>
        </p:txBody>
      </p:sp>
      <p:sp>
        <p:nvSpPr>
          <p:cNvPr id="7" name="6 Rectángulo"/>
          <p:cNvSpPr/>
          <p:nvPr/>
        </p:nvSpPr>
        <p:spPr>
          <a:xfrm>
            <a:off x="4429124" y="857236"/>
            <a:ext cx="4572000" cy="261610"/>
          </a:xfrm>
          <a:prstGeom prst="rect">
            <a:avLst/>
          </a:prstGeom>
        </p:spPr>
        <p:txBody>
          <a:bodyPr>
            <a:spAutoFit/>
          </a:bodyPr>
          <a:lstStyle/>
          <a:p>
            <a:pPr algn="ctr"/>
            <a:r>
              <a:rPr lang="es-AR" sz="1100" b="1" dirty="0" smtClean="0">
                <a:latin typeface="Trebuchet MS" pitchFamily="34" charset="0"/>
              </a:rPr>
              <a:t>Figura 14.15: Alumbrado de emergencia con batería central</a:t>
            </a:r>
            <a:endParaRPr lang="es-AR" sz="1100" b="1" dirty="0">
              <a:latin typeface="Trebuchet MS" pitchFamily="34" charset="0"/>
            </a:endParaRPr>
          </a:p>
        </p:txBody>
      </p:sp>
    </p:spTree>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a:srcRect/>
          <a:stretch>
            <a:fillRect/>
          </a:stretch>
        </p:blipFill>
        <p:spPr bwMode="auto">
          <a:xfrm>
            <a:off x="214282" y="214294"/>
            <a:ext cx="4357718" cy="3500462"/>
          </a:xfrm>
          <a:prstGeom prst="rect">
            <a:avLst/>
          </a:prstGeom>
          <a:noFill/>
          <a:ln w="9525">
            <a:noFill/>
            <a:miter lim="800000"/>
            <a:headEnd/>
            <a:tailEnd/>
          </a:ln>
          <a:effectLst/>
        </p:spPr>
      </p:pic>
      <p:pic>
        <p:nvPicPr>
          <p:cNvPr id="4101" name="Picture 5"/>
          <p:cNvPicPr>
            <a:picLocks noChangeAspect="1" noChangeArrowheads="1"/>
          </p:cNvPicPr>
          <p:nvPr/>
        </p:nvPicPr>
        <p:blipFill>
          <a:blip r:embed="rId3"/>
          <a:srcRect/>
          <a:stretch>
            <a:fillRect/>
          </a:stretch>
        </p:blipFill>
        <p:spPr bwMode="auto">
          <a:xfrm>
            <a:off x="4857752" y="1714492"/>
            <a:ext cx="4143404" cy="3733808"/>
          </a:xfrm>
          <a:prstGeom prst="rect">
            <a:avLst/>
          </a:prstGeom>
          <a:noFill/>
          <a:ln w="9525">
            <a:noFill/>
            <a:miter lim="800000"/>
            <a:headEnd/>
            <a:tailEnd/>
          </a:ln>
          <a:effectLst/>
        </p:spPr>
      </p:pic>
      <p:sp>
        <p:nvSpPr>
          <p:cNvPr id="6" name="5 Rectángulo"/>
          <p:cNvSpPr/>
          <p:nvPr/>
        </p:nvSpPr>
        <p:spPr>
          <a:xfrm>
            <a:off x="357158" y="3857632"/>
            <a:ext cx="3132589" cy="261610"/>
          </a:xfrm>
          <a:prstGeom prst="rect">
            <a:avLst/>
          </a:prstGeom>
        </p:spPr>
        <p:txBody>
          <a:bodyPr wrap="none">
            <a:spAutoFit/>
          </a:bodyPr>
          <a:lstStyle/>
          <a:p>
            <a:pPr algn="ctr"/>
            <a:r>
              <a:rPr lang="es-AR" sz="1100" b="1" dirty="0" smtClean="0">
                <a:latin typeface="Trebuchet MS" pitchFamily="34" charset="0"/>
              </a:rPr>
              <a:t>Figura 14.16: Sistemas de baterías centrales</a:t>
            </a:r>
            <a:endParaRPr lang="es-AR" sz="1100" b="1" dirty="0">
              <a:latin typeface="Trebuchet MS" pitchFamily="34" charset="0"/>
            </a:endParaRPr>
          </a:p>
        </p:txBody>
      </p:sp>
      <p:sp>
        <p:nvSpPr>
          <p:cNvPr id="7" name="6 Rectángulo"/>
          <p:cNvSpPr/>
          <p:nvPr/>
        </p:nvSpPr>
        <p:spPr>
          <a:xfrm>
            <a:off x="5214942" y="857236"/>
            <a:ext cx="3714776" cy="430887"/>
          </a:xfrm>
          <a:prstGeom prst="rect">
            <a:avLst/>
          </a:prstGeom>
        </p:spPr>
        <p:txBody>
          <a:bodyPr wrap="square">
            <a:spAutoFit/>
          </a:bodyPr>
          <a:lstStyle/>
          <a:p>
            <a:pPr algn="ctr"/>
            <a:r>
              <a:rPr lang="es-AR" sz="1100" b="1" dirty="0" smtClean="0">
                <a:latin typeface="Trebuchet MS" pitchFamily="34" charset="0"/>
              </a:rPr>
              <a:t>Figura 14.17: Instalación de grupos de baterías y baterías centrales</a:t>
            </a:r>
            <a:endParaRPr lang="es-AR" sz="1100" b="1" dirty="0">
              <a:latin typeface="Trebuchet MS" pitchFamily="34" charset="0"/>
            </a:endParaRPr>
          </a:p>
        </p:txBody>
      </p:sp>
    </p:spTree>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214283" y="214294"/>
            <a:ext cx="3643338" cy="2786082"/>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4500562" y="1285864"/>
            <a:ext cx="4414832" cy="4238623"/>
          </a:xfrm>
          <a:prstGeom prst="rect">
            <a:avLst/>
          </a:prstGeom>
          <a:noFill/>
          <a:ln w="9525">
            <a:noFill/>
            <a:miter lim="800000"/>
            <a:headEnd/>
            <a:tailEnd/>
          </a:ln>
          <a:effectLst/>
        </p:spPr>
      </p:pic>
      <p:sp>
        <p:nvSpPr>
          <p:cNvPr id="6" name="5 Rectángulo"/>
          <p:cNvSpPr/>
          <p:nvPr/>
        </p:nvSpPr>
        <p:spPr>
          <a:xfrm>
            <a:off x="428596" y="3214690"/>
            <a:ext cx="2464136" cy="261610"/>
          </a:xfrm>
          <a:prstGeom prst="rect">
            <a:avLst/>
          </a:prstGeom>
        </p:spPr>
        <p:txBody>
          <a:bodyPr wrap="none">
            <a:spAutoFit/>
          </a:bodyPr>
          <a:lstStyle/>
          <a:p>
            <a:pPr algn="ctr"/>
            <a:r>
              <a:rPr lang="es-AR" sz="1100" b="1" dirty="0" smtClean="0">
                <a:latin typeface="Trebuchet MS" pitchFamily="34" charset="0"/>
              </a:rPr>
              <a:t>Figura 14.18: Instalación de líneas</a:t>
            </a:r>
            <a:endParaRPr lang="es-AR" sz="1100" b="1" dirty="0">
              <a:latin typeface="Trebuchet MS" pitchFamily="34" charset="0"/>
            </a:endParaRPr>
          </a:p>
        </p:txBody>
      </p:sp>
      <p:sp>
        <p:nvSpPr>
          <p:cNvPr id="7" name="6 Rectángulo"/>
          <p:cNvSpPr/>
          <p:nvPr/>
        </p:nvSpPr>
        <p:spPr>
          <a:xfrm>
            <a:off x="4714876" y="357170"/>
            <a:ext cx="3786182" cy="430887"/>
          </a:xfrm>
          <a:prstGeom prst="rect">
            <a:avLst/>
          </a:prstGeom>
        </p:spPr>
        <p:txBody>
          <a:bodyPr wrap="square">
            <a:spAutoFit/>
          </a:bodyPr>
          <a:lstStyle/>
          <a:p>
            <a:pPr algn="ctr"/>
            <a:r>
              <a:rPr lang="es-AR" sz="1100" b="1" dirty="0" smtClean="0">
                <a:latin typeface="Trebuchet MS" pitchFamily="34" charset="0"/>
              </a:rPr>
              <a:t>Figura 14.19: Instalación de grupos de baterías y baterías centrales</a:t>
            </a:r>
            <a:endParaRPr lang="es-AR" sz="1100" b="1" dirty="0">
              <a:latin typeface="Trebuchet MS" pitchFamily="34" charset="0"/>
            </a:endParaRPr>
          </a:p>
        </p:txBody>
      </p:sp>
    </p:spTree>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object 43"/>
          <p:cNvSpPr txBox="1"/>
          <p:nvPr/>
        </p:nvSpPr>
        <p:spPr>
          <a:xfrm>
            <a:off x="214283" y="214294"/>
            <a:ext cx="4071965" cy="5090496"/>
          </a:xfrm>
          <a:prstGeom prst="rect">
            <a:avLst/>
          </a:prstGeom>
        </p:spPr>
        <p:txBody>
          <a:bodyPr vert="horz" wrap="square" lIns="0" tIns="12065" rIns="0" bIns="0" rtlCol="0">
            <a:spAutoFit/>
          </a:bodyPr>
          <a:lstStyle/>
          <a:p>
            <a:pPr indent="12700" algn="just">
              <a:lnSpc>
                <a:spcPct val="100000"/>
              </a:lnSpc>
            </a:pPr>
            <a:r>
              <a:rPr lang="es-AR" sz="1100" b="1" spc="-45" dirty="0" smtClean="0">
                <a:latin typeface="Trebuchet MS" pitchFamily="34" charset="0"/>
                <a:cs typeface="Arial MT"/>
              </a:rPr>
              <a:t>14.9.2 Sistemas de baterías agrupadas</a:t>
            </a:r>
          </a:p>
          <a:p>
            <a:pPr indent="12700" algn="just">
              <a:lnSpc>
                <a:spcPct val="100000"/>
              </a:lnSpc>
            </a:pPr>
            <a:endParaRPr lang="es-AR" sz="1100" spc="-45" dirty="0" smtClean="0">
              <a:latin typeface="Trebuchet MS" pitchFamily="34" charset="0"/>
              <a:cs typeface="Arial MT"/>
            </a:endParaRPr>
          </a:p>
          <a:p>
            <a:pPr indent="12700" algn="just">
              <a:lnSpc>
                <a:spcPct val="100000"/>
              </a:lnSpc>
            </a:pPr>
            <a:r>
              <a:rPr lang="es-AR" sz="1100" spc="-45" dirty="0" smtClean="0">
                <a:latin typeface="Trebuchet MS" pitchFamily="34" charset="0"/>
                <a:cs typeface="Arial MT"/>
              </a:rPr>
              <a:t>Los sistemas de baterías divididas (Figuras 14.20 y 14.21) se describen a continuación:</a:t>
            </a:r>
          </a:p>
          <a:p>
            <a:pPr indent="12700" algn="just">
              <a:lnSpc>
                <a:spcPct val="100000"/>
              </a:lnSpc>
            </a:pPr>
            <a:endParaRPr lang="es-AR" sz="1100" spc="-45" dirty="0" smtClean="0">
              <a:latin typeface="Trebuchet MS" pitchFamily="34" charset="0"/>
              <a:cs typeface="Arial MT"/>
            </a:endParaRPr>
          </a:p>
          <a:p>
            <a:pPr marL="182563" indent="-169863" algn="just">
              <a:lnSpc>
                <a:spcPct val="100000"/>
              </a:lnSpc>
              <a:buFont typeface="+mj-lt"/>
              <a:buAutoNum type="arabicPeriod"/>
            </a:pPr>
            <a:r>
              <a:rPr lang="es-AR" sz="1100" b="1" spc="-45" dirty="0" smtClean="0">
                <a:latin typeface="Trebuchet MS" pitchFamily="34" charset="0"/>
                <a:cs typeface="Arial MT"/>
              </a:rPr>
              <a:t>Componentes</a:t>
            </a:r>
          </a:p>
          <a:p>
            <a:pPr marL="182563" indent="-169863" algn="just">
              <a:lnSpc>
                <a:spcPct val="100000"/>
              </a:lnSpc>
              <a:buFont typeface="+mj-lt"/>
              <a:buAutoNum type="arabicPeriod"/>
            </a:pPr>
            <a:endParaRPr lang="es-AR" sz="1100" b="1" spc="-45" dirty="0" smtClean="0">
              <a:latin typeface="Trebuchet MS" pitchFamily="34" charset="0"/>
              <a:cs typeface="Arial MT"/>
            </a:endParaRPr>
          </a:p>
          <a:p>
            <a:pPr marL="358775" indent="-169863" algn="just">
              <a:lnSpc>
                <a:spcPct val="100000"/>
              </a:lnSpc>
              <a:buFont typeface="Wingdings" pitchFamily="2" charset="2"/>
              <a:buChar char="ü"/>
            </a:pPr>
            <a:r>
              <a:rPr lang="es-AR" sz="1100" spc="-45" dirty="0" smtClean="0">
                <a:latin typeface="Trebuchet MS" pitchFamily="34" charset="0"/>
                <a:cs typeface="Arial MT"/>
              </a:rPr>
              <a:t>Batería (baterías selladas de Pb-ácido o Ni-Cd)</a:t>
            </a:r>
          </a:p>
          <a:p>
            <a:pPr marL="358775" indent="-169863" algn="just">
              <a:lnSpc>
                <a:spcPct val="100000"/>
              </a:lnSpc>
              <a:buFont typeface="Wingdings" pitchFamily="2" charset="2"/>
              <a:buChar char="ü"/>
            </a:pPr>
            <a:r>
              <a:rPr lang="es-AR" sz="1100" spc="-45" dirty="0" smtClean="0">
                <a:latin typeface="Trebuchet MS" pitchFamily="34" charset="0"/>
                <a:cs typeface="Arial MT"/>
              </a:rPr>
              <a:t>Equipo de carga (recarga al 90% en 10 o 20 horas)</a:t>
            </a:r>
          </a:p>
          <a:p>
            <a:pPr marL="358775" indent="-169863" algn="just">
              <a:lnSpc>
                <a:spcPct val="100000"/>
              </a:lnSpc>
              <a:buFont typeface="Wingdings" pitchFamily="2" charset="2"/>
              <a:buChar char="ü"/>
            </a:pPr>
            <a:r>
              <a:rPr lang="es-AR" sz="1100" spc="-45" dirty="0" smtClean="0">
                <a:latin typeface="Trebuchet MS" pitchFamily="34" charset="0"/>
                <a:cs typeface="Arial MT"/>
              </a:rPr>
              <a:t>Equipo de cambio (circuito de reserva y/o flotado)</a:t>
            </a:r>
          </a:p>
          <a:p>
            <a:pPr marL="358775" indent="-169863" algn="just">
              <a:lnSpc>
                <a:spcPct val="100000"/>
              </a:lnSpc>
              <a:buFont typeface="Wingdings" pitchFamily="2" charset="2"/>
              <a:buChar char="ü"/>
            </a:pPr>
            <a:r>
              <a:rPr lang="es-AR" sz="1100" spc="-45" dirty="0" smtClean="0">
                <a:latin typeface="Trebuchet MS" pitchFamily="34" charset="0"/>
                <a:cs typeface="Arial MT"/>
              </a:rPr>
              <a:t>Rectificador para lámparas de descarga (simple/grupos/central)</a:t>
            </a:r>
          </a:p>
          <a:p>
            <a:pPr marL="358775" indent="-169863" algn="just">
              <a:lnSpc>
                <a:spcPct val="100000"/>
              </a:lnSpc>
              <a:buFont typeface="Wingdings" pitchFamily="2" charset="2"/>
              <a:buChar char="ü"/>
            </a:pPr>
            <a:r>
              <a:rPr lang="es-AR" sz="1100" spc="-45" dirty="0" smtClean="0">
                <a:latin typeface="Trebuchet MS" pitchFamily="34" charset="0"/>
                <a:cs typeface="Arial MT"/>
              </a:rPr>
              <a:t>Pantallas internas (fallo central, modo de funcionamiento, estado listo, advertencia de descarga de batería activada, monitor de aislamiento activado, monitor de ventilación activado)</a:t>
            </a:r>
          </a:p>
          <a:p>
            <a:pPr marL="358775" indent="-169863" algn="just">
              <a:lnSpc>
                <a:spcPct val="100000"/>
              </a:lnSpc>
              <a:buFont typeface="Wingdings" pitchFamily="2" charset="2"/>
              <a:buChar char="ü"/>
            </a:pPr>
            <a:r>
              <a:rPr lang="es-AR" sz="1100" spc="-45" dirty="0" smtClean="0">
                <a:latin typeface="Trebuchet MS" pitchFamily="34" charset="0"/>
                <a:cs typeface="Arial MT"/>
              </a:rPr>
              <a:t>Pantalla externa (fallo central, modo de funcionamiento, estado listo)</a:t>
            </a:r>
          </a:p>
          <a:p>
            <a:pPr marL="358775" indent="-169863" algn="just">
              <a:lnSpc>
                <a:spcPct val="100000"/>
              </a:lnSpc>
              <a:buFont typeface="Wingdings" pitchFamily="2" charset="2"/>
              <a:buChar char="ü"/>
            </a:pPr>
            <a:r>
              <a:rPr lang="es-AR" sz="1100" spc="-45" dirty="0" smtClean="0">
                <a:latin typeface="Trebuchet MS" pitchFamily="34" charset="0"/>
                <a:cs typeface="Arial MT"/>
              </a:rPr>
              <a:t>Datos técnicos</a:t>
            </a:r>
          </a:p>
          <a:p>
            <a:pPr indent="12700" algn="just">
              <a:lnSpc>
                <a:spcPct val="100000"/>
              </a:lnSpc>
            </a:pPr>
            <a:endParaRPr lang="es-AR" sz="1100" spc="-45" dirty="0" smtClean="0">
              <a:latin typeface="Trebuchet MS" pitchFamily="34" charset="0"/>
              <a:cs typeface="Arial MT"/>
            </a:endParaRPr>
          </a:p>
          <a:p>
            <a:pPr marL="241300" indent="-228600" algn="just">
              <a:lnSpc>
                <a:spcPct val="100000"/>
              </a:lnSpc>
              <a:buFont typeface="+mj-lt"/>
              <a:buAutoNum type="arabicPeriod" startAt="2"/>
            </a:pPr>
            <a:r>
              <a:rPr lang="es-AR" sz="1100" b="1" spc="-45" dirty="0" smtClean="0">
                <a:latin typeface="Trebuchet MS" pitchFamily="34" charset="0"/>
                <a:cs typeface="Arial MT"/>
              </a:rPr>
              <a:t>Potencia 900 W durante una hora o 300 W durante 3 horas</a:t>
            </a:r>
          </a:p>
          <a:p>
            <a:pPr marL="241300" indent="-228600" algn="just">
              <a:lnSpc>
                <a:spcPct val="100000"/>
              </a:lnSpc>
              <a:buFont typeface="+mj-lt"/>
              <a:buAutoNum type="arabicPeriod" startAt="2"/>
            </a:pPr>
            <a:endParaRPr lang="es-AR" sz="1100" b="1" spc="-45" dirty="0" smtClean="0">
              <a:latin typeface="Trebuchet MS" pitchFamily="34" charset="0"/>
              <a:cs typeface="Arial MT"/>
            </a:endParaRPr>
          </a:p>
          <a:p>
            <a:pPr marL="241300" indent="-228600" algn="just">
              <a:lnSpc>
                <a:spcPct val="100000"/>
              </a:lnSpc>
              <a:buFont typeface="+mj-lt"/>
              <a:buAutoNum type="arabicPeriod" startAt="2"/>
            </a:pPr>
            <a:r>
              <a:rPr lang="es-AR" sz="1100" b="1" spc="-45" dirty="0" smtClean="0">
                <a:latin typeface="Trebuchet MS" pitchFamily="34" charset="0"/>
                <a:cs typeface="Arial MT"/>
              </a:rPr>
              <a:t>Propiedades del sistema</a:t>
            </a:r>
          </a:p>
          <a:p>
            <a:pPr indent="12700" algn="just">
              <a:lnSpc>
                <a:spcPct val="100000"/>
              </a:lnSpc>
            </a:pPr>
            <a:endParaRPr lang="es-AR" sz="1100" spc="-45" dirty="0" smtClean="0">
              <a:latin typeface="Trebuchet MS" pitchFamily="34" charset="0"/>
              <a:cs typeface="Arial MT"/>
            </a:endParaRPr>
          </a:p>
          <a:p>
            <a:pPr marL="358775" indent="-163513" algn="just">
              <a:lnSpc>
                <a:spcPct val="100000"/>
              </a:lnSpc>
              <a:buFont typeface="Wingdings" pitchFamily="2" charset="2"/>
              <a:buChar char="ü"/>
            </a:pPr>
            <a:r>
              <a:rPr lang="es-AR" sz="1100" spc="-45" dirty="0" smtClean="0">
                <a:latin typeface="Trebuchet MS" pitchFamily="34" charset="0"/>
                <a:cs typeface="Arial MT"/>
              </a:rPr>
              <a:t>Se pueden conectar un máximo de 20 luminarias de seguridad.</a:t>
            </a:r>
          </a:p>
          <a:p>
            <a:pPr marL="358775" indent="-163513" algn="just">
              <a:lnSpc>
                <a:spcPct val="100000"/>
              </a:lnSpc>
              <a:buFont typeface="Wingdings" pitchFamily="2" charset="2"/>
              <a:buChar char="ü"/>
            </a:pPr>
            <a:r>
              <a:rPr lang="es-AR" sz="1100" spc="-45" dirty="0" smtClean="0">
                <a:latin typeface="Trebuchet MS" pitchFamily="34" charset="0"/>
                <a:cs typeface="Arial MT"/>
              </a:rPr>
              <a:t>El consumo de corriente de los rectificadores del grupo no debe exceder los 6A.</a:t>
            </a:r>
          </a:p>
          <a:p>
            <a:pPr marL="358775" indent="-163513" algn="just">
              <a:lnSpc>
                <a:spcPct val="100000"/>
              </a:lnSpc>
              <a:buFont typeface="Wingdings" pitchFamily="2" charset="2"/>
              <a:buChar char="ü"/>
            </a:pPr>
            <a:r>
              <a:rPr lang="es-AR" sz="1100" spc="-45" dirty="0" smtClean="0">
                <a:latin typeface="Trebuchet MS" pitchFamily="34" charset="0"/>
                <a:cs typeface="Arial MT"/>
              </a:rPr>
              <a:t>Se requiere un equipo separado de monitoreo y cambio para el circuito flotante y los circuitos de reserva.</a:t>
            </a:r>
          </a:p>
          <a:p>
            <a:pPr marL="358775" indent="-163513" algn="just">
              <a:lnSpc>
                <a:spcPct val="100000"/>
              </a:lnSpc>
              <a:buFont typeface="Wingdings" pitchFamily="2" charset="2"/>
              <a:buChar char="ü"/>
            </a:pPr>
            <a:r>
              <a:rPr lang="es-AR" sz="1100" spc="-45" dirty="0" smtClean="0">
                <a:latin typeface="Trebuchet MS" pitchFamily="34" charset="0"/>
                <a:cs typeface="Arial MT"/>
              </a:rPr>
              <a:t>Los requisitos técnicos de protección contra incendios no se aplican a los circuitos derivados de la iluminación de seguridad</a:t>
            </a:r>
            <a:r>
              <a:rPr lang="es-AR" sz="850" spc="-45" dirty="0" smtClean="0">
                <a:latin typeface="Arial MT"/>
                <a:cs typeface="Arial MT"/>
              </a:rPr>
              <a:t>.</a:t>
            </a:r>
            <a:endParaRPr sz="900">
              <a:latin typeface="Arial MT"/>
              <a:cs typeface="Arial MT"/>
            </a:endParaRPr>
          </a:p>
        </p:txBody>
      </p:sp>
      <p:sp>
        <p:nvSpPr>
          <p:cNvPr id="47" name="46 Rectángulo"/>
          <p:cNvSpPr/>
          <p:nvPr/>
        </p:nvSpPr>
        <p:spPr>
          <a:xfrm>
            <a:off x="4357686" y="2071682"/>
            <a:ext cx="4572000" cy="261610"/>
          </a:xfrm>
          <a:prstGeom prst="rect">
            <a:avLst/>
          </a:prstGeom>
        </p:spPr>
        <p:txBody>
          <a:bodyPr>
            <a:spAutoFit/>
          </a:bodyPr>
          <a:lstStyle/>
          <a:p>
            <a:pPr algn="ctr"/>
            <a:r>
              <a:rPr lang="es-AR" sz="1100" b="1" dirty="0" smtClean="0">
                <a:latin typeface="Trebuchet MS" pitchFamily="34" charset="0"/>
              </a:rPr>
              <a:t>Figura 14.20: Alumbrado de emergencia con grupo de baterías</a:t>
            </a:r>
            <a:endParaRPr lang="es-AR" sz="1100" b="1" dirty="0">
              <a:latin typeface="Trebuchet MS" pitchFamily="34" charset="0"/>
            </a:endParaRPr>
          </a:p>
        </p:txBody>
      </p:sp>
      <p:sp>
        <p:nvSpPr>
          <p:cNvPr id="48" name="47 Rectángulo"/>
          <p:cNvSpPr/>
          <p:nvPr/>
        </p:nvSpPr>
        <p:spPr>
          <a:xfrm>
            <a:off x="4929190" y="5310534"/>
            <a:ext cx="3183885" cy="261610"/>
          </a:xfrm>
          <a:prstGeom prst="rect">
            <a:avLst/>
          </a:prstGeom>
        </p:spPr>
        <p:txBody>
          <a:bodyPr wrap="none">
            <a:spAutoFit/>
          </a:bodyPr>
          <a:lstStyle/>
          <a:p>
            <a:pPr algn="ctr"/>
            <a:r>
              <a:rPr lang="es-AR" sz="1100" b="1" dirty="0" smtClean="0">
                <a:latin typeface="Trebuchet MS" pitchFamily="34" charset="0"/>
              </a:rPr>
              <a:t>Figura 14.21: Sistemas de baterías agrupadas</a:t>
            </a:r>
            <a:endParaRPr lang="es-AR" sz="1100" b="1" dirty="0">
              <a:latin typeface="Trebuchet MS" pitchFamily="34" charset="0"/>
            </a:endParaRPr>
          </a:p>
        </p:txBody>
      </p:sp>
      <p:pic>
        <p:nvPicPr>
          <p:cNvPr id="6146" name="Picture 2"/>
          <p:cNvPicPr>
            <a:picLocks noChangeAspect="1" noChangeArrowheads="1"/>
          </p:cNvPicPr>
          <p:nvPr/>
        </p:nvPicPr>
        <p:blipFill>
          <a:blip r:embed="rId2"/>
          <a:srcRect b="4609"/>
          <a:stretch>
            <a:fillRect/>
          </a:stretch>
        </p:blipFill>
        <p:spPr bwMode="auto">
          <a:xfrm>
            <a:off x="4429124" y="2357434"/>
            <a:ext cx="4500594" cy="3000396"/>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4929190" y="285732"/>
            <a:ext cx="3357586" cy="18573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 name="object 55"/>
          <p:cNvSpPr txBox="1"/>
          <p:nvPr/>
        </p:nvSpPr>
        <p:spPr>
          <a:xfrm>
            <a:off x="214282" y="214294"/>
            <a:ext cx="4572032" cy="5767605"/>
          </a:xfrm>
          <a:prstGeom prst="rect">
            <a:avLst/>
          </a:prstGeom>
        </p:spPr>
        <p:txBody>
          <a:bodyPr vert="horz" wrap="square" lIns="0" tIns="12065" rIns="0" bIns="0" rtlCol="0">
            <a:spAutoFit/>
          </a:bodyPr>
          <a:lstStyle/>
          <a:p>
            <a:pPr marL="12700" algn="just">
              <a:lnSpc>
                <a:spcPct val="100000"/>
              </a:lnSpc>
            </a:pPr>
            <a:r>
              <a:rPr lang="es-AR" sz="1100" b="1" spc="-45" dirty="0" smtClean="0">
                <a:latin typeface="Trebuchet MS" pitchFamily="34" charset="0"/>
                <a:cs typeface="Arial MT"/>
              </a:rPr>
              <a:t>14.9.3 Sistemas de batería única</a:t>
            </a:r>
          </a:p>
          <a:p>
            <a:pPr marL="12700" algn="just">
              <a:lnSpc>
                <a:spcPct val="100000"/>
              </a:lnSpc>
            </a:pPr>
            <a:endParaRPr lang="es-AR" sz="1100" spc="-45" dirty="0" smtClean="0">
              <a:latin typeface="Trebuchet MS" pitchFamily="34" charset="0"/>
              <a:cs typeface="Arial MT"/>
            </a:endParaRPr>
          </a:p>
          <a:p>
            <a:pPr marL="12700" algn="just">
              <a:lnSpc>
                <a:spcPct val="100000"/>
              </a:lnSpc>
            </a:pPr>
            <a:r>
              <a:rPr lang="es-AR" sz="1100" spc="-45" dirty="0" smtClean="0">
                <a:latin typeface="Trebuchet MS" pitchFamily="34" charset="0"/>
                <a:cs typeface="Arial MT"/>
              </a:rPr>
              <a:t>Los sistemas de batería individual son construcciones de batería sellada recargable, que tienen una vida útil de tres años y, de acuerdo con IEC 598-2-22, tienen una vida útil de cuatro años. Un sistema de batería no puede alimentar a más de dos artefactos de iluminación de seguridad. Los artefactos de iluminación de una sola batería deben someterse a una prueba de funcionamiento cada siete días y al menos una vez al año a una prueba de funcionamiento continuo. El autocontrol se realiza con LED. Estos indican el estado de la lámpara. La pantalla y los resultados deben ingresarse en un libro de registro de pruebas. El libro de registro de pruebas debe guardarse por un período de dos años. Cada siete días se debe documentar el estado de las luminarias. La figura 14.22 ilustra la estructura de una lámpara de seguridad.</a:t>
            </a:r>
          </a:p>
          <a:p>
            <a:pPr marL="12700" algn="just">
              <a:lnSpc>
                <a:spcPct val="100000"/>
              </a:lnSpc>
            </a:pPr>
            <a:endParaRPr lang="es-AR" sz="1100" spc="-45" dirty="0" smtClean="0">
              <a:latin typeface="Trebuchet MS" pitchFamily="34" charset="0"/>
              <a:cs typeface="Arial MT"/>
            </a:endParaRPr>
          </a:p>
          <a:p>
            <a:pPr marL="241300" indent="-228600" algn="just">
              <a:lnSpc>
                <a:spcPct val="100000"/>
              </a:lnSpc>
              <a:buFont typeface="+mj-lt"/>
              <a:buAutoNum type="arabicPeriod"/>
            </a:pPr>
            <a:r>
              <a:rPr lang="es-AR" sz="1100" b="1" spc="-45" dirty="0" smtClean="0">
                <a:latin typeface="Trebuchet MS" pitchFamily="34" charset="0"/>
                <a:cs typeface="Arial MT"/>
              </a:rPr>
              <a:t>Componentes</a:t>
            </a:r>
          </a:p>
          <a:p>
            <a:pPr marL="12700" algn="just">
              <a:lnSpc>
                <a:spcPct val="100000"/>
              </a:lnSpc>
            </a:pPr>
            <a:endParaRPr lang="es-AR" sz="1100" spc="-45" dirty="0" smtClean="0">
              <a:latin typeface="Trebuchet MS" pitchFamily="34" charset="0"/>
              <a:cs typeface="Arial MT"/>
            </a:endParaRPr>
          </a:p>
          <a:p>
            <a:pPr marL="358775" indent="-169863" algn="just">
              <a:lnSpc>
                <a:spcPct val="100000"/>
              </a:lnSpc>
              <a:buFont typeface="Wingdings" pitchFamily="2" charset="2"/>
              <a:buChar char="ü"/>
            </a:pPr>
            <a:r>
              <a:rPr lang="es-AR" sz="1100" spc="-45" dirty="0" smtClean="0">
                <a:latin typeface="Trebuchet MS" pitchFamily="34" charset="0"/>
                <a:cs typeface="Arial MT"/>
              </a:rPr>
              <a:t>Batería (baterías selladas de Pb-ácido o Ni-Cd)</a:t>
            </a:r>
          </a:p>
          <a:p>
            <a:pPr marL="358775" indent="-169863" algn="just">
              <a:lnSpc>
                <a:spcPct val="100000"/>
              </a:lnSpc>
              <a:buFont typeface="Wingdings" pitchFamily="2" charset="2"/>
              <a:buChar char="ü"/>
            </a:pPr>
            <a:r>
              <a:rPr lang="es-AR" sz="1100" spc="-45" dirty="0" smtClean="0">
                <a:latin typeface="Trebuchet MS" pitchFamily="34" charset="0"/>
                <a:cs typeface="Arial MT"/>
              </a:rPr>
              <a:t>Equipo de carga (recarga al 90% en 20 horas)</a:t>
            </a:r>
          </a:p>
          <a:p>
            <a:pPr marL="358775" indent="-169863" algn="just">
              <a:lnSpc>
                <a:spcPct val="100000"/>
              </a:lnSpc>
              <a:buFont typeface="Wingdings" pitchFamily="2" charset="2"/>
              <a:buChar char="ü"/>
            </a:pPr>
            <a:r>
              <a:rPr lang="es-AR" sz="1100" spc="-45" dirty="0" smtClean="0">
                <a:latin typeface="Trebuchet MS" pitchFamily="34" charset="0"/>
                <a:cs typeface="Arial MT"/>
              </a:rPr>
              <a:t>Equipo de cambio (circuito de reserva y/o flotado)</a:t>
            </a:r>
          </a:p>
          <a:p>
            <a:pPr marL="358775" indent="-169863" algn="just">
              <a:lnSpc>
                <a:spcPct val="100000"/>
              </a:lnSpc>
              <a:buFont typeface="Wingdings" pitchFamily="2" charset="2"/>
              <a:buChar char="ü"/>
            </a:pPr>
            <a:r>
              <a:rPr lang="es-AR" sz="1100" spc="-45" dirty="0" smtClean="0">
                <a:latin typeface="Trebuchet MS" pitchFamily="34" charset="0"/>
                <a:cs typeface="Arial MT"/>
              </a:rPr>
              <a:t>Rectificador para lámparas de descarga (simple) o equipo electrónico</a:t>
            </a:r>
          </a:p>
          <a:p>
            <a:pPr marL="358775" indent="-169863" algn="just">
              <a:lnSpc>
                <a:spcPct val="100000"/>
              </a:lnSpc>
              <a:buFont typeface="Wingdings" pitchFamily="2" charset="2"/>
              <a:buChar char="ü"/>
            </a:pPr>
            <a:r>
              <a:rPr lang="es-AR" sz="1100" spc="-45" dirty="0" smtClean="0">
                <a:latin typeface="Trebuchet MS" pitchFamily="34" charset="0"/>
                <a:cs typeface="Arial MT"/>
              </a:rPr>
              <a:t>Pantallas internas (estado de carga de la batería)</a:t>
            </a:r>
          </a:p>
          <a:p>
            <a:pPr marL="358775" indent="-169863" algn="just">
              <a:lnSpc>
                <a:spcPct val="100000"/>
              </a:lnSpc>
              <a:buFont typeface="Wingdings" pitchFamily="2" charset="2"/>
              <a:buChar char="ü"/>
            </a:pPr>
            <a:r>
              <a:rPr lang="es-AR" sz="1100" spc="-45" dirty="0" smtClean="0">
                <a:latin typeface="Trebuchet MS" pitchFamily="34" charset="0"/>
                <a:cs typeface="Arial MT"/>
              </a:rPr>
              <a:t>Pantalla externa</a:t>
            </a:r>
          </a:p>
          <a:p>
            <a:pPr marL="358775" indent="-169863" algn="just">
              <a:lnSpc>
                <a:spcPct val="100000"/>
              </a:lnSpc>
              <a:buFont typeface="Wingdings" pitchFamily="2" charset="2"/>
              <a:buChar char="ü"/>
            </a:pPr>
            <a:r>
              <a:rPr lang="es-AR" sz="1100" spc="-45" dirty="0" smtClean="0">
                <a:latin typeface="Trebuchet MS" pitchFamily="34" charset="0"/>
                <a:cs typeface="Arial MT"/>
              </a:rPr>
              <a:t>Equipos de monitoreo para monitorear luminarias</a:t>
            </a:r>
          </a:p>
          <a:p>
            <a:pPr marL="228600" indent="-228600" algn="just">
              <a:buFont typeface="+mj-lt"/>
              <a:buAutoNum type="arabicPeriod" startAt="2"/>
            </a:pPr>
            <a:r>
              <a:rPr lang="es-AR" sz="1100" b="1" dirty="0" smtClean="0">
                <a:latin typeface="Trebuchet MS" pitchFamily="34" charset="0"/>
              </a:rPr>
              <a:t>Datos técnicos</a:t>
            </a:r>
          </a:p>
          <a:p>
            <a:pPr marL="358775" indent="-182563" algn="just">
              <a:buFont typeface="Wingdings" pitchFamily="2" charset="2"/>
              <a:buChar char="ü"/>
            </a:pPr>
            <a:r>
              <a:rPr lang="es-AR" sz="1100" dirty="0" smtClean="0">
                <a:latin typeface="Trebuchet MS" pitchFamily="34" charset="0"/>
              </a:rPr>
              <a:t>Poder sin restricciones</a:t>
            </a:r>
          </a:p>
          <a:p>
            <a:pPr marL="358775" indent="-182563" algn="just">
              <a:buFont typeface="Wingdings" pitchFamily="2" charset="2"/>
              <a:buChar char="ü"/>
            </a:pPr>
            <a:r>
              <a:rPr lang="es-AR" sz="1100" dirty="0" smtClean="0">
                <a:latin typeface="Trebuchet MS" pitchFamily="34" charset="0"/>
              </a:rPr>
              <a:t>Máximo dos lámparas conectadas</a:t>
            </a:r>
          </a:p>
          <a:p>
            <a:pPr marL="228600" indent="-228600" algn="just">
              <a:buFont typeface="+mj-lt"/>
              <a:buAutoNum type="arabicPeriod" startAt="3"/>
            </a:pPr>
            <a:r>
              <a:rPr lang="es-AR" sz="1100" dirty="0" smtClean="0">
                <a:latin typeface="Trebuchet MS" pitchFamily="34" charset="0"/>
              </a:rPr>
              <a:t>Líneas: F30 no es obligatorio. No existen especificaciones para la conexión de las unidades de fuente de alimentación y las conexiones de las lámparas a una fuente de alimentación.</a:t>
            </a:r>
          </a:p>
          <a:p>
            <a:pPr marL="228600" indent="-228600" algn="just">
              <a:buFont typeface="+mj-lt"/>
              <a:buAutoNum type="arabicPeriod" startAt="3"/>
            </a:pPr>
            <a:r>
              <a:rPr lang="es-AR" sz="1100" dirty="0" smtClean="0">
                <a:latin typeface="Trebuchet MS" pitchFamily="34" charset="0"/>
              </a:rPr>
              <a:t>Los artefactos de iluminación deben distribuirse en al menos dos circuitos cuando hay más de un artefacto de iluminación en la habitación.</a:t>
            </a:r>
          </a:p>
          <a:p>
            <a:pPr marL="358775" indent="-169863" algn="just">
              <a:lnSpc>
                <a:spcPct val="100000"/>
              </a:lnSpc>
              <a:buFont typeface="Wingdings" pitchFamily="2" charset="2"/>
              <a:buChar char="ü"/>
            </a:pPr>
            <a:endParaRPr sz="1100">
              <a:latin typeface="Trebuchet MS" pitchFamily="34" charset="0"/>
              <a:cs typeface="Arial MT"/>
            </a:endParaRPr>
          </a:p>
        </p:txBody>
      </p:sp>
      <p:pic>
        <p:nvPicPr>
          <p:cNvPr id="7170" name="Picture 2"/>
          <p:cNvPicPr>
            <a:picLocks noChangeAspect="1" noChangeArrowheads="1"/>
          </p:cNvPicPr>
          <p:nvPr/>
        </p:nvPicPr>
        <p:blipFill>
          <a:blip r:embed="rId2"/>
          <a:srcRect/>
          <a:stretch>
            <a:fillRect/>
          </a:stretch>
        </p:blipFill>
        <p:spPr bwMode="auto">
          <a:xfrm>
            <a:off x="4857752" y="214294"/>
            <a:ext cx="4148129" cy="2357454"/>
          </a:xfrm>
          <a:prstGeom prst="rect">
            <a:avLst/>
          </a:prstGeom>
          <a:noFill/>
          <a:ln w="9525">
            <a:noFill/>
            <a:miter lim="800000"/>
            <a:headEnd/>
            <a:tailEnd/>
          </a:ln>
          <a:effectLst/>
        </p:spPr>
      </p:pic>
      <p:sp>
        <p:nvSpPr>
          <p:cNvPr id="57" name="56 Rectángulo"/>
          <p:cNvSpPr/>
          <p:nvPr/>
        </p:nvSpPr>
        <p:spPr>
          <a:xfrm>
            <a:off x="5572132" y="2500310"/>
            <a:ext cx="3042821" cy="261610"/>
          </a:xfrm>
          <a:prstGeom prst="rect">
            <a:avLst/>
          </a:prstGeom>
        </p:spPr>
        <p:txBody>
          <a:bodyPr wrap="none">
            <a:spAutoFit/>
          </a:bodyPr>
          <a:lstStyle/>
          <a:p>
            <a:pPr algn="ctr"/>
            <a:r>
              <a:rPr lang="es-AR" sz="1100" b="1" dirty="0" smtClean="0">
                <a:latin typeface="Trebuchet MS" pitchFamily="34" charset="0"/>
              </a:rPr>
              <a:t>Figura 14.22: Sistema de batería individual</a:t>
            </a:r>
            <a:endParaRPr lang="es-AR" sz="1100" b="1" dirty="0">
              <a:latin typeface="Trebuchet MS" pitchFamily="34" charset="0"/>
            </a:endParaRPr>
          </a:p>
        </p:txBody>
      </p:sp>
      <p:pic>
        <p:nvPicPr>
          <p:cNvPr id="7171" name="Picture 3"/>
          <p:cNvPicPr>
            <a:picLocks noChangeAspect="1" noChangeArrowheads="1"/>
          </p:cNvPicPr>
          <p:nvPr/>
        </p:nvPicPr>
        <p:blipFill>
          <a:blip r:embed="rId3"/>
          <a:srcRect/>
          <a:stretch>
            <a:fillRect/>
          </a:stretch>
        </p:blipFill>
        <p:spPr bwMode="auto">
          <a:xfrm>
            <a:off x="4857752" y="2786062"/>
            <a:ext cx="4114786" cy="2214578"/>
          </a:xfrm>
          <a:prstGeom prst="rect">
            <a:avLst/>
          </a:prstGeom>
          <a:noFill/>
          <a:ln w="9525">
            <a:noFill/>
            <a:miter lim="800000"/>
            <a:headEnd/>
            <a:tailEnd/>
          </a:ln>
          <a:effectLst/>
        </p:spPr>
      </p:pic>
      <p:sp>
        <p:nvSpPr>
          <p:cNvPr id="60" name="59 Rectángulo"/>
          <p:cNvSpPr/>
          <p:nvPr/>
        </p:nvSpPr>
        <p:spPr>
          <a:xfrm>
            <a:off x="4929190" y="4643450"/>
            <a:ext cx="1857388" cy="430887"/>
          </a:xfrm>
          <a:prstGeom prst="rect">
            <a:avLst/>
          </a:prstGeom>
        </p:spPr>
        <p:txBody>
          <a:bodyPr wrap="square">
            <a:spAutoFit/>
          </a:bodyPr>
          <a:lstStyle/>
          <a:p>
            <a:pPr algn="ctr"/>
            <a:r>
              <a:rPr lang="es-AR" sz="1100" b="1" dirty="0" smtClean="0">
                <a:latin typeface="Trebuchet MS" pitchFamily="34" charset="0"/>
              </a:rPr>
              <a:t>Figura 14.23: Sistema de batería individual</a:t>
            </a:r>
            <a:endParaRPr lang="es-AR" sz="1100" b="1" dirty="0">
              <a:latin typeface="Trebuchet MS" pitchFamily="34" charset="0"/>
            </a:endParaRPr>
          </a:p>
        </p:txBody>
      </p:sp>
      <p:sp>
        <p:nvSpPr>
          <p:cNvPr id="61" name="60 Rectángulo"/>
          <p:cNvSpPr/>
          <p:nvPr/>
        </p:nvSpPr>
        <p:spPr>
          <a:xfrm>
            <a:off x="5143504" y="5069819"/>
            <a:ext cx="3857652" cy="430887"/>
          </a:xfrm>
          <a:prstGeom prst="rect">
            <a:avLst/>
          </a:prstGeom>
        </p:spPr>
        <p:txBody>
          <a:bodyPr wrap="square">
            <a:spAutoFit/>
          </a:bodyPr>
          <a:lstStyle/>
          <a:p>
            <a:pPr algn="just"/>
            <a:r>
              <a:rPr lang="es-AR" sz="1100" dirty="0" smtClean="0">
                <a:latin typeface="Trebuchet MS" pitchFamily="34" charset="0"/>
              </a:rPr>
              <a:t>La Fig. 14.23 muestra un Sistema de batería individual con circuito flotante e iluminación de respaldo. </a:t>
            </a:r>
            <a:endParaRPr lang="es-AR" sz="1100" dirty="0">
              <a:latin typeface="Trebuchet MS" pitchFamily="34" charset="0"/>
            </a:endParaRPr>
          </a:p>
        </p:txBody>
      </p:sp>
    </p:spTree>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5429257" y="142856"/>
            <a:ext cx="3500462" cy="2928958"/>
          </a:xfrm>
          <a:prstGeom prst="rect">
            <a:avLst/>
          </a:prstGeom>
          <a:noFill/>
          <a:ln w="9525">
            <a:noFill/>
            <a:miter lim="800000"/>
            <a:headEnd/>
            <a:tailEnd/>
          </a:ln>
          <a:effectLst/>
        </p:spPr>
      </p:pic>
      <p:pic>
        <p:nvPicPr>
          <p:cNvPr id="8195" name="Picture 3"/>
          <p:cNvPicPr>
            <a:picLocks noChangeAspect="1" noChangeArrowheads="1"/>
          </p:cNvPicPr>
          <p:nvPr/>
        </p:nvPicPr>
        <p:blipFill>
          <a:blip r:embed="rId3"/>
          <a:srcRect/>
          <a:stretch>
            <a:fillRect/>
          </a:stretch>
        </p:blipFill>
        <p:spPr bwMode="auto">
          <a:xfrm>
            <a:off x="4214810" y="3214690"/>
            <a:ext cx="3786214" cy="2286016"/>
          </a:xfrm>
          <a:prstGeom prst="rect">
            <a:avLst/>
          </a:prstGeom>
          <a:noFill/>
          <a:ln w="9525">
            <a:noFill/>
            <a:miter lim="800000"/>
            <a:headEnd/>
            <a:tailEnd/>
          </a:ln>
          <a:effectLst/>
        </p:spPr>
      </p:pic>
      <p:sp>
        <p:nvSpPr>
          <p:cNvPr id="48" name="object 3"/>
          <p:cNvSpPr txBox="1"/>
          <p:nvPr/>
        </p:nvSpPr>
        <p:spPr>
          <a:xfrm>
            <a:off x="285720" y="298377"/>
            <a:ext cx="5643602" cy="1959896"/>
          </a:xfrm>
          <a:prstGeom prst="rect">
            <a:avLst/>
          </a:prstGeom>
        </p:spPr>
        <p:txBody>
          <a:bodyPr vert="horz" wrap="square" lIns="0" tIns="12065" rIns="0" bIns="0" rtlCol="0">
            <a:spAutoFit/>
          </a:bodyPr>
          <a:lstStyle/>
          <a:p>
            <a:pPr marL="12700" marR="269875" algn="just">
              <a:lnSpc>
                <a:spcPct val="110600"/>
              </a:lnSpc>
              <a:spcBef>
                <a:spcPts val="805"/>
              </a:spcBef>
            </a:pPr>
            <a:r>
              <a:rPr lang="es-AR" sz="900" spc="-5" dirty="0" smtClean="0">
                <a:latin typeface="Arial MT"/>
                <a:cs typeface="Arial MT"/>
              </a:rPr>
              <a:t>La figura 14.24 muestra un sistema de batería única con sistema de monitorización para la conexión de una o dos luminarias con lámparas fluorescentes y equipo electrónico, y lámparas de bajo voltaje con transformador electrónico. El equipo de control electrónico debe ser adecuado para operaciones de CC.</a:t>
            </a:r>
          </a:p>
          <a:p>
            <a:pPr marL="12700" marR="269875" algn="just">
              <a:lnSpc>
                <a:spcPct val="110600"/>
              </a:lnSpc>
              <a:spcBef>
                <a:spcPts val="805"/>
              </a:spcBef>
            </a:pPr>
            <a:r>
              <a:rPr lang="es-AR" sz="900" spc="-5" dirty="0" smtClean="0">
                <a:latin typeface="Arial MT"/>
                <a:cs typeface="Arial MT"/>
              </a:rPr>
              <a:t>Las reglamentaciones de las instalaciones comunitarias exigen pruebas periódicas de los sistemas de iluminación de seguridad, como pruebas de funcionamiento diarias y semanales con el sistema de iluminación de seguridad en pleno funcionamiento y, sin excepción, una prueba anual de funcionamiento continuo fuera del tiempo de funcionamiento normal. Con el sistema de iluminación de emergencia, las luminarias de emergencia de una sola batería y las unidades de suministro de energía de las luces de emergencia de una sola batería se pueden probar a través de una línea de bus. Las Figuras 14.25 y 14.26 ilustran el diseño del sistema del equipo de prueba.</a:t>
            </a:r>
            <a:endParaRPr sz="900">
              <a:latin typeface="Arial MT"/>
              <a:cs typeface="Arial MT"/>
            </a:endParaRPr>
          </a:p>
        </p:txBody>
      </p:sp>
      <p:sp>
        <p:nvSpPr>
          <p:cNvPr id="49" name="48 Rectángulo"/>
          <p:cNvSpPr/>
          <p:nvPr/>
        </p:nvSpPr>
        <p:spPr>
          <a:xfrm>
            <a:off x="7929586" y="3786194"/>
            <a:ext cx="1357322" cy="655949"/>
          </a:xfrm>
          <a:prstGeom prst="rect">
            <a:avLst/>
          </a:prstGeom>
        </p:spPr>
        <p:txBody>
          <a:bodyPr wrap="square">
            <a:spAutoFit/>
          </a:bodyPr>
          <a:lstStyle/>
          <a:p>
            <a:pPr marL="12700" marR="269875" algn="r">
              <a:lnSpc>
                <a:spcPct val="110600"/>
              </a:lnSpc>
              <a:spcBef>
                <a:spcPts val="805"/>
              </a:spcBef>
            </a:pPr>
            <a:r>
              <a:rPr lang="es-AR" sz="1100" b="1" spc="-5" dirty="0" smtClean="0">
                <a:latin typeface="Trebuchet MS" pitchFamily="34" charset="0"/>
                <a:cs typeface="Arial MT"/>
              </a:rPr>
              <a:t>Figura 14.25: Sistema de batería única</a:t>
            </a:r>
          </a:p>
        </p:txBody>
      </p:sp>
      <p:pic>
        <p:nvPicPr>
          <p:cNvPr id="8196" name="Picture 4"/>
          <p:cNvPicPr>
            <a:picLocks noChangeAspect="1" noChangeArrowheads="1"/>
          </p:cNvPicPr>
          <p:nvPr/>
        </p:nvPicPr>
        <p:blipFill>
          <a:blip r:embed="rId4"/>
          <a:srcRect/>
          <a:stretch>
            <a:fillRect/>
          </a:stretch>
        </p:blipFill>
        <p:spPr bwMode="auto">
          <a:xfrm>
            <a:off x="285720" y="2285996"/>
            <a:ext cx="3857652" cy="3071834"/>
          </a:xfrm>
          <a:prstGeom prst="rect">
            <a:avLst/>
          </a:prstGeom>
          <a:noFill/>
          <a:ln w="9525">
            <a:noFill/>
            <a:miter lim="800000"/>
            <a:headEnd/>
            <a:tailEnd/>
          </a:ln>
          <a:effectLst/>
        </p:spPr>
      </p:pic>
      <p:sp>
        <p:nvSpPr>
          <p:cNvPr id="51" name="50 Rectángulo"/>
          <p:cNvSpPr/>
          <p:nvPr/>
        </p:nvSpPr>
        <p:spPr>
          <a:xfrm>
            <a:off x="428596" y="5357830"/>
            <a:ext cx="3071834" cy="280205"/>
          </a:xfrm>
          <a:prstGeom prst="rect">
            <a:avLst/>
          </a:prstGeom>
        </p:spPr>
        <p:txBody>
          <a:bodyPr wrap="square">
            <a:spAutoFit/>
          </a:bodyPr>
          <a:lstStyle/>
          <a:p>
            <a:pPr marL="12700" marR="269875" algn="ctr">
              <a:lnSpc>
                <a:spcPct val="110600"/>
              </a:lnSpc>
              <a:spcBef>
                <a:spcPts val="805"/>
              </a:spcBef>
            </a:pPr>
            <a:r>
              <a:rPr lang="es-AR" sz="1100" b="1" spc="-5" dirty="0" smtClean="0">
                <a:latin typeface="Trebuchet MS" pitchFamily="34" charset="0"/>
                <a:cs typeface="Arial MT"/>
              </a:rPr>
              <a:t>Figura 14.26: Sistema de batería única</a:t>
            </a:r>
          </a:p>
        </p:txBody>
      </p:sp>
      <p:sp>
        <p:nvSpPr>
          <p:cNvPr id="52" name="51 Rectángulo"/>
          <p:cNvSpPr/>
          <p:nvPr/>
        </p:nvSpPr>
        <p:spPr>
          <a:xfrm>
            <a:off x="4357686" y="2143120"/>
            <a:ext cx="2071702" cy="468077"/>
          </a:xfrm>
          <a:prstGeom prst="rect">
            <a:avLst/>
          </a:prstGeom>
        </p:spPr>
        <p:txBody>
          <a:bodyPr wrap="square">
            <a:spAutoFit/>
          </a:bodyPr>
          <a:lstStyle/>
          <a:p>
            <a:pPr marL="12700" marR="269875" algn="r">
              <a:lnSpc>
                <a:spcPct val="110600"/>
              </a:lnSpc>
              <a:spcBef>
                <a:spcPts val="805"/>
              </a:spcBef>
            </a:pPr>
            <a:r>
              <a:rPr lang="es-AR" sz="1100" b="1" spc="-5" dirty="0" smtClean="0">
                <a:latin typeface="Trebuchet MS" pitchFamily="34" charset="0"/>
                <a:cs typeface="Arial MT"/>
              </a:rPr>
              <a:t>Figura 14.24: Sistema de batería única</a:t>
            </a:r>
          </a:p>
        </p:txBody>
      </p:sp>
    </p:spTree>
  </p:cSld>
  <p:clrMapOvr>
    <a:masterClrMapping/>
  </p:clrMapOvr>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8 Rectángulo"/>
          <p:cNvSpPr/>
          <p:nvPr/>
        </p:nvSpPr>
        <p:spPr>
          <a:xfrm>
            <a:off x="214282" y="229116"/>
            <a:ext cx="5500726" cy="5509200"/>
          </a:xfrm>
          <a:prstGeom prst="rect">
            <a:avLst/>
          </a:prstGeom>
        </p:spPr>
        <p:txBody>
          <a:bodyPr wrap="square">
            <a:spAutoFit/>
          </a:bodyPr>
          <a:lstStyle/>
          <a:p>
            <a:pPr algn="just"/>
            <a:r>
              <a:rPr lang="es-AR" sz="1100" dirty="0" smtClean="0">
                <a:latin typeface="Trebuchet MS" pitchFamily="34" charset="0"/>
              </a:rPr>
              <a:t>Los sistemas de una sola batería se pueden utilizar en el orden de 10 a 20 unidades. Todas las baterías individuales, aunque tienen una alta fiabilidad, también tienen un acumulador que reacciona sensiblemente a altas temperaturas (es decir, &gt;20 °C). A 30 °C el acumulador tiene sólo la mitad de su vida útil normal ya 40 °C sólo una cuarta parte de su vida útil normal.</a:t>
            </a:r>
          </a:p>
          <a:p>
            <a:pPr algn="just"/>
            <a:r>
              <a:rPr lang="es-AR" sz="1100" dirty="0" smtClean="0">
                <a:latin typeface="Trebuchet MS" pitchFamily="34" charset="0"/>
              </a:rPr>
              <a:t>Los significados de las abreviaturas son:</a:t>
            </a:r>
          </a:p>
          <a:p>
            <a:pPr algn="just"/>
            <a:endParaRPr lang="es-AR" sz="1100" dirty="0" smtClean="0">
              <a:latin typeface="Trebuchet MS" pitchFamily="34" charset="0"/>
            </a:endParaRPr>
          </a:p>
          <a:p>
            <a:pPr algn="just"/>
            <a:r>
              <a:rPr lang="es-AR" sz="1100" dirty="0" smtClean="0">
                <a:latin typeface="Trebuchet MS" pitchFamily="34" charset="0"/>
              </a:rPr>
              <a:t>ENLVG     		Alimentador individual para alumbrado de emergencia </a:t>
            </a:r>
          </a:p>
          <a:p>
            <a:pPr algn="just"/>
            <a:r>
              <a:rPr lang="es-AR" sz="1100" dirty="0" smtClean="0">
                <a:latin typeface="Trebuchet MS" pitchFamily="34" charset="0"/>
              </a:rPr>
              <a:t>ET 		Transformador electrónico</a:t>
            </a:r>
          </a:p>
          <a:p>
            <a:pPr algn="just"/>
            <a:r>
              <a:rPr lang="es-AR" sz="1100" dirty="0" smtClean="0">
                <a:latin typeface="Trebuchet MS" pitchFamily="34" charset="0"/>
              </a:rPr>
              <a:t>Ba 		Batería</a:t>
            </a:r>
          </a:p>
          <a:p>
            <a:pPr algn="just"/>
            <a:r>
              <a:rPr lang="es-AR" sz="1100" dirty="0" smtClean="0">
                <a:latin typeface="Trebuchet MS" pitchFamily="34" charset="0"/>
              </a:rPr>
              <a:t>La 		Nivel de carga</a:t>
            </a:r>
          </a:p>
          <a:p>
            <a:pPr algn="just"/>
            <a:r>
              <a:rPr lang="es-AR" sz="1100" dirty="0" err="1" smtClean="0">
                <a:latin typeface="Trebuchet MS" pitchFamily="34" charset="0"/>
              </a:rPr>
              <a:t>Gl</a:t>
            </a:r>
            <a:r>
              <a:rPr lang="es-AR" sz="1100" dirty="0" smtClean="0">
                <a:latin typeface="Trebuchet MS" pitchFamily="34" charset="0"/>
              </a:rPr>
              <a:t>		Parte del rectificador</a:t>
            </a:r>
          </a:p>
          <a:p>
            <a:pPr algn="just"/>
            <a:r>
              <a:rPr lang="es-AR" sz="1100" dirty="0" smtClean="0">
                <a:latin typeface="Trebuchet MS" pitchFamily="34" charset="0"/>
              </a:rPr>
              <a:t>Ve		Amplificador</a:t>
            </a:r>
          </a:p>
          <a:p>
            <a:pPr algn="just"/>
            <a:r>
              <a:rPr lang="es-AR" sz="1100" dirty="0" err="1" smtClean="0">
                <a:latin typeface="Trebuchet MS" pitchFamily="34" charset="0"/>
              </a:rPr>
              <a:t>Schw</a:t>
            </a:r>
            <a:r>
              <a:rPr lang="es-AR" sz="1100" dirty="0" smtClean="0">
                <a:latin typeface="Trebuchet MS" pitchFamily="34" charset="0"/>
              </a:rPr>
              <a:t>		Interruptor de valor de umbral</a:t>
            </a:r>
          </a:p>
          <a:p>
            <a:pPr algn="just"/>
            <a:r>
              <a:rPr lang="es-AR" sz="1100" dirty="0" err="1" smtClean="0">
                <a:latin typeface="Trebuchet MS" pitchFamily="34" charset="0"/>
              </a:rPr>
              <a:t>We</a:t>
            </a:r>
            <a:r>
              <a:rPr lang="es-AR" sz="1100" dirty="0" smtClean="0">
                <a:latin typeface="Trebuchet MS" pitchFamily="34" charset="0"/>
              </a:rPr>
              <a:t> 		Inversor</a:t>
            </a:r>
          </a:p>
          <a:p>
            <a:pPr algn="just"/>
            <a:r>
              <a:rPr lang="es-AR" sz="1100" dirty="0" smtClean="0">
                <a:latin typeface="Trebuchet MS" pitchFamily="34" charset="0"/>
              </a:rPr>
              <a:t>SL 		Sistema de iluminación de seguridad </a:t>
            </a:r>
          </a:p>
          <a:p>
            <a:pPr algn="just"/>
            <a:r>
              <a:rPr lang="es-AR" sz="1100" dirty="0" smtClean="0">
                <a:latin typeface="Trebuchet MS" pitchFamily="34" charset="0"/>
              </a:rPr>
              <a:t>FC 		Circuito flotante</a:t>
            </a:r>
          </a:p>
          <a:p>
            <a:pPr algn="just"/>
            <a:r>
              <a:rPr lang="es-AR" sz="1100" dirty="0" smtClean="0">
                <a:latin typeface="Trebuchet MS" pitchFamily="34" charset="0"/>
              </a:rPr>
              <a:t>SLS		Sistema de iluminación de espera</a:t>
            </a:r>
          </a:p>
          <a:p>
            <a:pPr algn="just"/>
            <a:endParaRPr lang="es-AR" sz="1100" dirty="0" smtClean="0">
              <a:latin typeface="Trebuchet MS" pitchFamily="34" charset="0"/>
            </a:endParaRPr>
          </a:p>
          <a:p>
            <a:pPr algn="just"/>
            <a:r>
              <a:rPr lang="es-AR" sz="1100" b="1" dirty="0" smtClean="0">
                <a:latin typeface="Trebuchet MS" pitchFamily="34" charset="0"/>
              </a:rPr>
              <a:t>14.9.4  Ejemplo: Dimensionamiento de la iluminación de seguridad y de reserva</a:t>
            </a:r>
          </a:p>
          <a:p>
            <a:pPr algn="just"/>
            <a:endParaRPr lang="es-AR" sz="1100" dirty="0" smtClean="0">
              <a:latin typeface="Trebuchet MS" pitchFamily="34" charset="0"/>
            </a:endParaRPr>
          </a:p>
          <a:p>
            <a:pPr algn="just"/>
            <a:r>
              <a:rPr lang="es-AR" sz="1100" dirty="0" smtClean="0">
                <a:latin typeface="Trebuchet MS" pitchFamily="34" charset="0"/>
              </a:rPr>
              <a:t>Se instalaron 100 luminarias de 55 W y equipo electrónico en un sistema de iluminación. Calcular:</a:t>
            </a:r>
          </a:p>
          <a:p>
            <a:pPr algn="just"/>
            <a:r>
              <a:rPr lang="es-AR" sz="1100" dirty="0" smtClean="0">
                <a:latin typeface="Trebuchet MS" pitchFamily="34" charset="0"/>
              </a:rPr>
              <a:t>La potencia total del sistema de iluminación:</a:t>
            </a:r>
          </a:p>
          <a:p>
            <a:pPr algn="just"/>
            <a:r>
              <a:rPr lang="es-AR" sz="1100" b="1" dirty="0" smtClean="0">
                <a:latin typeface="Trebuchet MS" pitchFamily="34" charset="0"/>
              </a:rPr>
              <a:t>P = UI = 100 · 55 W = 5,5 </a:t>
            </a:r>
            <a:r>
              <a:rPr lang="es-AR" sz="1100" b="1" dirty="0" err="1" smtClean="0">
                <a:latin typeface="Trebuchet MS" pitchFamily="34" charset="0"/>
              </a:rPr>
              <a:t>kW</a:t>
            </a:r>
            <a:endParaRPr lang="es-AR" sz="1100" b="1" dirty="0" smtClean="0">
              <a:latin typeface="Trebuchet MS" pitchFamily="34" charset="0"/>
            </a:endParaRPr>
          </a:p>
          <a:p>
            <a:pPr algn="just"/>
            <a:r>
              <a:rPr lang="es-AR" sz="1100" dirty="0" smtClean="0">
                <a:latin typeface="Trebuchet MS" pitchFamily="34" charset="0"/>
              </a:rPr>
              <a:t>La capacidad de carga (PL) de la batería:</a:t>
            </a:r>
          </a:p>
          <a:p>
            <a:pPr algn="just"/>
            <a:endParaRPr lang="es-ES" sz="1100" dirty="0" smtClean="0">
              <a:latin typeface="Trebuchet MS" pitchFamily="34" charset="0"/>
            </a:endParaRPr>
          </a:p>
          <a:p>
            <a:pPr algn="just"/>
            <a:endParaRPr lang="es-ES" sz="1100" dirty="0" smtClean="0">
              <a:latin typeface="Trebuchet MS" pitchFamily="34" charset="0"/>
            </a:endParaRPr>
          </a:p>
          <a:p>
            <a:pPr algn="just"/>
            <a:endParaRPr lang="es-AR" sz="1100" dirty="0" smtClean="0">
              <a:latin typeface="Trebuchet MS" pitchFamily="34" charset="0"/>
            </a:endParaRPr>
          </a:p>
          <a:p>
            <a:pPr algn="just"/>
            <a:r>
              <a:rPr lang="es-AR" sz="1100" b="1" dirty="0" smtClean="0">
                <a:latin typeface="Trebuchet MS" pitchFamily="34" charset="0"/>
              </a:rPr>
              <a:t>PL = UI · 4 = 2V · 2 · 4 = 16W·h por celda</a:t>
            </a:r>
          </a:p>
          <a:p>
            <a:pPr algn="just"/>
            <a:r>
              <a:rPr lang="es-AR" sz="1100" dirty="0" smtClean="0">
                <a:latin typeface="Trebuchet MS" pitchFamily="34" charset="0"/>
              </a:rPr>
              <a:t>16 W por celda para 108 celdas da un total de 1728 W. Para niveles de potencia ≤ 3 </a:t>
            </a:r>
            <a:r>
              <a:rPr lang="es-AR" sz="1100" dirty="0" err="1" smtClean="0">
                <a:latin typeface="Trebuchet MS" pitchFamily="34" charset="0"/>
              </a:rPr>
              <a:t>kW</a:t>
            </a:r>
            <a:r>
              <a:rPr lang="es-AR" sz="1100" dirty="0" smtClean="0">
                <a:latin typeface="Trebuchet MS" pitchFamily="34" charset="0"/>
              </a:rPr>
              <a:t>, no se requiere ventilación forzada.</a:t>
            </a:r>
            <a:endParaRPr lang="es-AR" sz="1100" dirty="0">
              <a:latin typeface="Trebuchet MS" pitchFamily="34" charset="0"/>
            </a:endParaRPr>
          </a:p>
        </p:txBody>
      </p:sp>
      <p:pic>
        <p:nvPicPr>
          <p:cNvPr id="9218" name="Picture 2"/>
          <p:cNvPicPr>
            <a:picLocks noChangeAspect="1" noChangeArrowheads="1"/>
          </p:cNvPicPr>
          <p:nvPr/>
        </p:nvPicPr>
        <p:blipFill>
          <a:blip r:embed="rId2"/>
          <a:srcRect/>
          <a:stretch>
            <a:fillRect/>
          </a:stretch>
        </p:blipFill>
        <p:spPr bwMode="auto">
          <a:xfrm>
            <a:off x="285720" y="4643450"/>
            <a:ext cx="1785950" cy="500066"/>
          </a:xfrm>
          <a:prstGeom prst="rect">
            <a:avLst/>
          </a:prstGeom>
          <a:noFill/>
          <a:ln w="9525">
            <a:noFill/>
            <a:miter lim="800000"/>
            <a:headEnd/>
            <a:tailEnd/>
          </a:ln>
          <a:effectLst/>
        </p:spPr>
      </p:pic>
      <p:sp>
        <p:nvSpPr>
          <p:cNvPr id="11" name="10 Rectángulo"/>
          <p:cNvSpPr/>
          <p:nvPr/>
        </p:nvSpPr>
        <p:spPr>
          <a:xfrm>
            <a:off x="5786446" y="357170"/>
            <a:ext cx="3071834" cy="2462213"/>
          </a:xfrm>
          <a:prstGeom prst="rect">
            <a:avLst/>
          </a:prstGeom>
        </p:spPr>
        <p:txBody>
          <a:bodyPr wrap="square">
            <a:spAutoFit/>
          </a:bodyPr>
          <a:lstStyle/>
          <a:p>
            <a:pPr algn="just"/>
            <a:r>
              <a:rPr lang="es-AR" sz="1100" b="1" dirty="0" smtClean="0">
                <a:latin typeface="Trebuchet MS" pitchFamily="34" charset="0"/>
              </a:rPr>
              <a:t>El espacio de la batería:</a:t>
            </a:r>
          </a:p>
          <a:p>
            <a:pPr algn="just"/>
            <a:r>
              <a:rPr lang="es-AR" sz="1100" dirty="0" smtClean="0">
                <a:latin typeface="Trebuchet MS" pitchFamily="34" charset="0"/>
              </a:rPr>
              <a:t>Podemos calcular la ventilación del espacio de la batería de la siguiente manera:</a:t>
            </a:r>
          </a:p>
          <a:p>
            <a:pPr algn="just"/>
            <a:endParaRPr lang="es-AR" sz="1100" dirty="0" smtClean="0">
              <a:latin typeface="Trebuchet MS" pitchFamily="34" charset="0"/>
            </a:endParaRPr>
          </a:p>
          <a:p>
            <a:pPr algn="just"/>
            <a:r>
              <a:rPr lang="es-AR" sz="1100" b="1" dirty="0" smtClean="0">
                <a:latin typeface="Trebuchet MS" pitchFamily="34" charset="0"/>
              </a:rPr>
              <a:t>Q = 0,05 </a:t>
            </a:r>
            <a:r>
              <a:rPr lang="es-AR" sz="1100" b="1" dirty="0" err="1" smtClean="0">
                <a:latin typeface="Trebuchet MS" pitchFamily="34" charset="0"/>
              </a:rPr>
              <a:t>nI</a:t>
            </a:r>
            <a:r>
              <a:rPr lang="es-AR" sz="1100" b="1" dirty="0" smtClean="0">
                <a:latin typeface="Trebuchet MS" pitchFamily="34" charset="0"/>
              </a:rPr>
              <a:t> = 0,05 · 108 · 2A = 10,8 m3 h</a:t>
            </a:r>
          </a:p>
          <a:p>
            <a:pPr algn="just"/>
            <a:endParaRPr lang="es-AR" sz="1100" dirty="0" smtClean="0">
              <a:latin typeface="Trebuchet MS" pitchFamily="34" charset="0"/>
            </a:endParaRPr>
          </a:p>
          <a:p>
            <a:pPr algn="just"/>
            <a:r>
              <a:rPr lang="es-AR" sz="1100" dirty="0" smtClean="0">
                <a:latin typeface="Trebuchet MS" pitchFamily="34" charset="0"/>
              </a:rPr>
              <a:t>Entrada de aire y salida de aire:</a:t>
            </a:r>
          </a:p>
          <a:p>
            <a:pPr algn="just"/>
            <a:endParaRPr lang="es-AR" sz="1100" dirty="0" smtClean="0">
              <a:latin typeface="Trebuchet MS" pitchFamily="34" charset="0"/>
            </a:endParaRPr>
          </a:p>
          <a:p>
            <a:pPr algn="just"/>
            <a:r>
              <a:rPr lang="es-AR" sz="1100" dirty="0" smtClean="0">
                <a:latin typeface="Trebuchet MS" pitchFamily="34" charset="0"/>
              </a:rPr>
              <a:t>A ≥ 28 Q</a:t>
            </a:r>
          </a:p>
          <a:p>
            <a:pPr algn="just"/>
            <a:r>
              <a:rPr lang="es-AR" sz="1100" dirty="0" smtClean="0">
                <a:latin typeface="Trebuchet MS" pitchFamily="34" charset="0"/>
              </a:rPr>
              <a:t>A ≥ 28 · 10,8 m3/h= 302,4 m3/h</a:t>
            </a:r>
          </a:p>
          <a:p>
            <a:pPr algn="just"/>
            <a:endParaRPr lang="es-AR" sz="1100" dirty="0" smtClean="0">
              <a:latin typeface="Trebuchet MS" pitchFamily="34" charset="0"/>
            </a:endParaRPr>
          </a:p>
          <a:p>
            <a:pPr algn="just"/>
            <a:r>
              <a:rPr lang="es-AR" sz="1100" dirty="0" smtClean="0">
                <a:latin typeface="Trebuchet MS" pitchFamily="34" charset="0"/>
              </a:rPr>
              <a:t>Cuando la habitación es más pequeña que 28³, las aberturas pueden estar en el mismo lado.</a:t>
            </a:r>
            <a:endParaRPr lang="es-AR" sz="1100" dirty="0">
              <a:latin typeface="Trebuchet MS" pitchFamily="34" charset="0"/>
            </a:endParaRPr>
          </a:p>
        </p:txBody>
      </p:sp>
    </p:spTree>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3660680"/>
      </p:ext>
    </p:extLst>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14282" y="214294"/>
            <a:ext cx="8715436" cy="4788489"/>
          </a:xfrm>
          <a:prstGeom prst="rect">
            <a:avLst/>
          </a:prstGeom>
        </p:spPr>
        <p:txBody>
          <a:bodyPr vert="horz" wrap="square" lIns="0" tIns="33019" rIns="0" bIns="0" rtlCol="0">
            <a:spAutoFit/>
          </a:bodyPr>
          <a:lstStyle/>
          <a:p>
            <a:pPr marL="19685" algn="just">
              <a:lnSpc>
                <a:spcPct val="100000"/>
              </a:lnSpc>
              <a:spcBef>
                <a:spcPts val="259"/>
              </a:spcBef>
            </a:pPr>
            <a:r>
              <a:rPr lang="es-AR" sz="2400" b="1" spc="95" dirty="0" smtClean="0">
                <a:latin typeface="Trebuchet MS" pitchFamily="34" charset="0"/>
                <a:cs typeface="Trebuchet MS"/>
              </a:rPr>
              <a:t>15</a:t>
            </a:r>
          </a:p>
          <a:p>
            <a:pPr marL="19685" algn="just">
              <a:lnSpc>
                <a:spcPct val="100000"/>
              </a:lnSpc>
              <a:spcBef>
                <a:spcPts val="259"/>
              </a:spcBef>
            </a:pPr>
            <a:r>
              <a:rPr lang="es-AR" sz="2400" b="1" spc="95" dirty="0" smtClean="0">
                <a:latin typeface="Trebuchet MS" pitchFamily="34" charset="0"/>
                <a:cs typeface="Trebuchet MS"/>
              </a:rPr>
              <a:t>Compensación de Potencia Reactiva</a:t>
            </a:r>
          </a:p>
          <a:p>
            <a:pPr marL="19685" algn="just">
              <a:lnSpc>
                <a:spcPct val="100000"/>
              </a:lnSpc>
              <a:spcBef>
                <a:spcPts val="259"/>
              </a:spcBef>
            </a:pPr>
            <a:endParaRPr lang="es-AR" sz="1100" spc="95" dirty="0" smtClean="0">
              <a:latin typeface="Trebuchet MS" pitchFamily="34" charset="0"/>
              <a:cs typeface="Trebuchet MS"/>
            </a:endParaRPr>
          </a:p>
          <a:p>
            <a:pPr marL="19685" algn="just">
              <a:lnSpc>
                <a:spcPct val="100000"/>
              </a:lnSpc>
              <a:spcBef>
                <a:spcPts val="259"/>
              </a:spcBef>
            </a:pPr>
            <a:r>
              <a:rPr lang="es-AR" sz="1100" b="1" spc="95" dirty="0" smtClean="0">
                <a:latin typeface="Trebuchet MS" pitchFamily="34" charset="0"/>
                <a:cs typeface="Trebuchet MS"/>
              </a:rPr>
              <a:t>15.1 Términos y definiciones</a:t>
            </a:r>
          </a:p>
          <a:p>
            <a:pPr marL="19685" algn="just">
              <a:lnSpc>
                <a:spcPct val="100000"/>
              </a:lnSpc>
              <a:spcBef>
                <a:spcPts val="259"/>
              </a:spcBef>
            </a:pPr>
            <a:endParaRPr lang="es-AR" sz="1100" spc="95" dirty="0" smtClean="0">
              <a:latin typeface="Trebuchet MS" pitchFamily="34" charset="0"/>
              <a:cs typeface="Trebuchet MS"/>
            </a:endParaRPr>
          </a:p>
          <a:p>
            <a:pPr marL="182563" indent="-163513" algn="just">
              <a:lnSpc>
                <a:spcPct val="100000"/>
              </a:lnSpc>
              <a:spcBef>
                <a:spcPts val="259"/>
              </a:spcBef>
              <a:buFont typeface="Wingdings" pitchFamily="2" charset="2"/>
              <a:buChar char="q"/>
            </a:pPr>
            <a:r>
              <a:rPr lang="es-AR" sz="1100" b="1" spc="95" dirty="0" smtClean="0">
                <a:latin typeface="Trebuchet MS" pitchFamily="34" charset="0"/>
                <a:cs typeface="Trebuchet MS"/>
              </a:rPr>
              <a:t>Potencia reactiva</a:t>
            </a:r>
            <a:r>
              <a:rPr lang="es-AR" sz="1100" spc="95" dirty="0" smtClean="0">
                <a:latin typeface="Trebuchet MS" pitchFamily="34" charset="0"/>
                <a:cs typeface="Trebuchet MS"/>
              </a:rPr>
              <a:t>: Potencia necesaria para generar los campos electromagnéticos. No se puede convertir en energía útil.</a:t>
            </a:r>
          </a:p>
          <a:p>
            <a:pPr marL="182563" indent="-163513" algn="just">
              <a:lnSpc>
                <a:spcPct val="100000"/>
              </a:lnSpc>
              <a:spcBef>
                <a:spcPts val="259"/>
              </a:spcBef>
              <a:buFont typeface="Wingdings" pitchFamily="2" charset="2"/>
              <a:buChar char="q"/>
            </a:pPr>
            <a:r>
              <a:rPr lang="es-AR" sz="1100" b="1" spc="95" dirty="0" smtClean="0">
                <a:latin typeface="Trebuchet MS" pitchFamily="34" charset="0"/>
                <a:cs typeface="Trebuchet MS"/>
              </a:rPr>
              <a:t>Controlador </a:t>
            </a:r>
            <a:r>
              <a:rPr lang="es-AR" sz="1100" b="1" spc="95" dirty="0" err="1" smtClean="0">
                <a:latin typeface="Trebuchet MS" pitchFamily="34" charset="0"/>
                <a:cs typeface="Trebuchet MS"/>
              </a:rPr>
              <a:t>VAr</a:t>
            </a:r>
            <a:r>
              <a:rPr lang="es-AR" sz="1100" spc="95" dirty="0" smtClean="0">
                <a:latin typeface="Trebuchet MS" pitchFamily="34" charset="0"/>
                <a:cs typeface="Trebuchet MS"/>
              </a:rPr>
              <a:t>: mide la potencia reactiva que surge y da órdenes de conmutación a los </a:t>
            </a:r>
            <a:r>
              <a:rPr lang="es-AR" sz="1100" spc="95" dirty="0" err="1" smtClean="0">
                <a:latin typeface="Trebuchet MS" pitchFamily="34" charset="0"/>
                <a:cs typeface="Trebuchet MS"/>
              </a:rPr>
              <a:t>contactores</a:t>
            </a:r>
            <a:r>
              <a:rPr lang="es-AR" sz="1100" spc="95" dirty="0" smtClean="0">
                <a:latin typeface="Trebuchet MS" pitchFamily="34" charset="0"/>
                <a:cs typeface="Trebuchet MS"/>
              </a:rPr>
              <a:t>, que encienden o apagan los condensadores según sea necesario. Factor de potencia: Relación entre la potencia efectiva y la potencia aparente.</a:t>
            </a:r>
          </a:p>
          <a:p>
            <a:pPr marL="182563" indent="-163513" algn="just">
              <a:lnSpc>
                <a:spcPct val="100000"/>
              </a:lnSpc>
              <a:spcBef>
                <a:spcPts val="259"/>
              </a:spcBef>
              <a:buFont typeface="Wingdings" pitchFamily="2" charset="2"/>
              <a:buChar char="q"/>
            </a:pPr>
            <a:r>
              <a:rPr lang="es-AR" sz="1100" b="1" spc="95" dirty="0" smtClean="0">
                <a:latin typeface="Trebuchet MS" pitchFamily="34" charset="0"/>
                <a:cs typeface="Trebuchet MS"/>
              </a:rPr>
              <a:t>Compensación</a:t>
            </a:r>
            <a:r>
              <a:rPr lang="es-AR" sz="1100" spc="95" dirty="0" smtClean="0">
                <a:latin typeface="Trebuchet MS" pitchFamily="34" charset="0"/>
                <a:cs typeface="Trebuchet MS"/>
              </a:rPr>
              <a:t>: A través de la compensación se mejora la economía de operación de los sistemas eléctricos, es decir, el factor de potencia. Esto alivia el equipo operativo eléctrico, por lo que se puede transmitir una potencia efectiva mayor. </a:t>
            </a:r>
          </a:p>
          <a:p>
            <a:pPr marL="182563" indent="-163513" algn="just">
              <a:lnSpc>
                <a:spcPct val="100000"/>
              </a:lnSpc>
              <a:spcBef>
                <a:spcPts val="259"/>
              </a:spcBef>
              <a:buFont typeface="Wingdings" pitchFamily="2" charset="2"/>
              <a:buChar char="q"/>
            </a:pPr>
            <a:r>
              <a:rPr lang="es-AR" sz="1100" b="1" spc="95" dirty="0" smtClean="0">
                <a:latin typeface="Trebuchet MS" pitchFamily="34" charset="0"/>
                <a:cs typeface="Trebuchet MS"/>
              </a:rPr>
              <a:t>Compensación individual</a:t>
            </a:r>
            <a:r>
              <a:rPr lang="es-AR" sz="1100" spc="95" dirty="0" smtClean="0">
                <a:latin typeface="Trebuchet MS" pitchFamily="34" charset="0"/>
                <a:cs typeface="Trebuchet MS"/>
              </a:rPr>
              <a:t>: un condensador se conecta directamente a los terminales de la carga y se conmuta junto con esta (por ejemplo, un motor).</a:t>
            </a:r>
          </a:p>
          <a:p>
            <a:pPr marL="182563" indent="-163513" algn="just">
              <a:lnSpc>
                <a:spcPct val="100000"/>
              </a:lnSpc>
              <a:spcBef>
                <a:spcPts val="259"/>
              </a:spcBef>
              <a:buFont typeface="Wingdings" pitchFamily="2" charset="2"/>
              <a:buChar char="q"/>
            </a:pPr>
            <a:r>
              <a:rPr lang="es-AR" sz="1100" b="1" spc="95" dirty="0" smtClean="0">
                <a:latin typeface="Trebuchet MS" pitchFamily="34" charset="0"/>
                <a:cs typeface="Trebuchet MS"/>
              </a:rPr>
              <a:t>Compensación por grupos</a:t>
            </a:r>
            <a:r>
              <a:rPr lang="es-AR" sz="1100" spc="95" dirty="0" smtClean="0">
                <a:latin typeface="Trebuchet MS" pitchFamily="34" charset="0"/>
                <a:cs typeface="Trebuchet MS"/>
              </a:rPr>
              <a:t>: El equipo de compensación (unidad controladora) está conectado a la carga (por ejemplo, un grupo de motores o un grupo de lámparas fluorescentes).</a:t>
            </a:r>
          </a:p>
          <a:p>
            <a:pPr marL="182563" indent="-163513" algn="just">
              <a:lnSpc>
                <a:spcPct val="100000"/>
              </a:lnSpc>
              <a:spcBef>
                <a:spcPts val="259"/>
              </a:spcBef>
              <a:buFont typeface="Wingdings" pitchFamily="2" charset="2"/>
              <a:buChar char="q"/>
            </a:pPr>
            <a:r>
              <a:rPr lang="es-AR" sz="1100" b="1" spc="95" dirty="0" smtClean="0">
                <a:latin typeface="Trebuchet MS" pitchFamily="34" charset="0"/>
                <a:cs typeface="Trebuchet MS"/>
              </a:rPr>
              <a:t>Compensación central</a:t>
            </a:r>
            <a:r>
              <a:rPr lang="es-AR" sz="1100" spc="95" dirty="0" smtClean="0">
                <a:latin typeface="Trebuchet MS" pitchFamily="34" charset="0"/>
                <a:cs typeface="Trebuchet MS"/>
              </a:rPr>
              <a:t>: El equipo de compensación (unidad de control) se instala centralmente para todas las cargas.</a:t>
            </a:r>
          </a:p>
          <a:p>
            <a:pPr marL="182563" indent="-163513" algn="just">
              <a:lnSpc>
                <a:spcPct val="100000"/>
              </a:lnSpc>
              <a:spcBef>
                <a:spcPts val="259"/>
              </a:spcBef>
              <a:buFont typeface="Wingdings" pitchFamily="2" charset="2"/>
              <a:buChar char="q"/>
            </a:pPr>
            <a:r>
              <a:rPr lang="es-AR" sz="1100" b="1" spc="95" dirty="0" smtClean="0">
                <a:latin typeface="Trebuchet MS" pitchFamily="34" charset="0"/>
                <a:cs typeface="Trebuchet MS"/>
              </a:rPr>
              <a:t>Compensación permanente</a:t>
            </a:r>
            <a:r>
              <a:rPr lang="es-AR" sz="1100" spc="95" dirty="0" smtClean="0">
                <a:latin typeface="Trebuchet MS" pitchFamily="34" charset="0"/>
                <a:cs typeface="Trebuchet MS"/>
              </a:rPr>
              <a:t>: Uno o más condensadores están conectados a una carga. Armónico: Oscilación en un múltiplo entero de la frecuencia básica de oscilación.</a:t>
            </a:r>
          </a:p>
          <a:p>
            <a:pPr marL="182563" indent="-163513" algn="just">
              <a:lnSpc>
                <a:spcPct val="100000"/>
              </a:lnSpc>
              <a:spcBef>
                <a:spcPts val="259"/>
              </a:spcBef>
              <a:buFont typeface="Wingdings" pitchFamily="2" charset="2"/>
              <a:buChar char="q"/>
            </a:pPr>
            <a:r>
              <a:rPr lang="es-AR" sz="1100" b="1" spc="95" dirty="0" smtClean="0">
                <a:latin typeface="Trebuchet MS" pitchFamily="34" charset="0"/>
                <a:cs typeface="Trebuchet MS"/>
              </a:rPr>
              <a:t>Circuitos de filtro</a:t>
            </a:r>
            <a:r>
              <a:rPr lang="es-AR" sz="1100" spc="95" dirty="0" smtClean="0">
                <a:latin typeface="Trebuchet MS" pitchFamily="34" charset="0"/>
                <a:cs typeface="Trebuchet MS"/>
              </a:rPr>
              <a:t>: Circuitos de resonancia en serie que consisten en bobinas y capacitores, sintonizados a las frecuencias de las corrientes armónicas.</a:t>
            </a:r>
          </a:p>
        </p:txBody>
      </p:sp>
    </p:spTree>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14282" y="214294"/>
            <a:ext cx="8715436" cy="2395527"/>
          </a:xfrm>
          <a:prstGeom prst="rect">
            <a:avLst/>
          </a:prstGeom>
        </p:spPr>
        <p:txBody>
          <a:bodyPr vert="horz" wrap="square" lIns="0" tIns="33019" rIns="0" bIns="0" rtlCol="0">
            <a:spAutoFit/>
          </a:bodyPr>
          <a:lstStyle/>
          <a:p>
            <a:pPr marL="19685" algn="just">
              <a:lnSpc>
                <a:spcPct val="100000"/>
              </a:lnSpc>
              <a:spcBef>
                <a:spcPts val="259"/>
              </a:spcBef>
            </a:pPr>
            <a:r>
              <a:rPr lang="es-AR" sz="1100" spc="95" dirty="0" smtClean="0">
                <a:latin typeface="Trebuchet MS" pitchFamily="34" charset="0"/>
                <a:cs typeface="Trebuchet MS"/>
              </a:rPr>
              <a:t>La corriente reactiva surge en todos los sistemas eléctricos. No solo las cargas grandes, sino también las cargas más pequeñas requieren potencia reactiva. Los generadores y motores producen potencia reactiva, lo que provoca cargas innecesarias y pérdidas de potencia en las líneas. La Figura 15.1 muestra el diagrama de bloques para la carga de la red.</a:t>
            </a:r>
          </a:p>
          <a:p>
            <a:pPr marL="19685" algn="just">
              <a:lnSpc>
                <a:spcPct val="100000"/>
              </a:lnSpc>
              <a:spcBef>
                <a:spcPts val="259"/>
              </a:spcBef>
            </a:pPr>
            <a:r>
              <a:rPr lang="es-AR" sz="1100" spc="95" dirty="0" smtClean="0">
                <a:latin typeface="Trebuchet MS" pitchFamily="34" charset="0"/>
                <a:cs typeface="Trebuchet MS"/>
              </a:rPr>
              <a:t>La potencia reactiva es necesaria para generar campos magnéticos, p. en motores, transformadores y generadores. Esta potencia oscila entre la fuente y la carga y representa una carga adicional. Las empresas suministradoras de energía y los consumidores de esta energía eléctrica están interesados ​​en reducir al máximo estas desventajas. Por otro lado, las cargas no lineales y los inversores controlados por fase provocan armónicos, que provocan cambios de tensión y una disminución del factor de potencia. Para reducir estos armónicos, se utilizan circuitos (filtros) </a:t>
            </a:r>
            <a:r>
              <a:rPr lang="es-AR" sz="1100" spc="95" dirty="0" smtClean="0">
                <a:latin typeface="Trebuchet MS"/>
                <a:cs typeface="Trebuchet MS"/>
              </a:rPr>
              <a:t>resonantes en serie.</a:t>
            </a:r>
            <a:endParaRPr lang="es-AR" sz="1100" spc="95" dirty="0" smtClean="0">
              <a:latin typeface="Trebuchet MS" pitchFamily="34" charset="0"/>
              <a:cs typeface="Trebuchet MS"/>
            </a:endParaRPr>
          </a:p>
          <a:p>
            <a:pPr marL="19685" algn="just">
              <a:lnSpc>
                <a:spcPct val="100000"/>
              </a:lnSpc>
              <a:spcBef>
                <a:spcPts val="259"/>
              </a:spcBef>
            </a:pPr>
            <a:r>
              <a:rPr lang="es-AR" sz="1100" dirty="0" smtClean="0">
                <a:latin typeface="Trebuchet MS" pitchFamily="34" charset="0"/>
                <a:cs typeface="Arial MT"/>
              </a:rPr>
              <a:t>Para cargas resistivas, inductivas y capacitivas, el factor de potencia </a:t>
            </a:r>
            <a:r>
              <a:rPr lang="es-AR" sz="1100" dirty="0" err="1" smtClean="0">
                <a:latin typeface="Trebuchet MS" pitchFamily="34" charset="0"/>
                <a:cs typeface="Arial MT"/>
              </a:rPr>
              <a:t>cos</a:t>
            </a:r>
            <a:r>
              <a:rPr lang="es-AR" sz="1100" dirty="0" smtClean="0">
                <a:latin typeface="Trebuchet MS" pitchFamily="34" charset="0"/>
                <a:cs typeface="Arial MT"/>
              </a:rPr>
              <a:t> φ es diferente porque las relaciones entre el voltaje y la corriente son diferentes. La Figura 15.2 muestra las diferentes relaciones de fase para cargas resistivas, inductivas y capacitivas.</a:t>
            </a:r>
            <a:endParaRPr lang="en-US" sz="1100" dirty="0" smtClean="0">
              <a:latin typeface="Trebuchet MS" pitchFamily="34" charset="0"/>
              <a:cs typeface="Arial MT"/>
            </a:endParaRPr>
          </a:p>
          <a:p>
            <a:pPr marL="19685">
              <a:lnSpc>
                <a:spcPct val="100000"/>
              </a:lnSpc>
              <a:spcBef>
                <a:spcPts val="919"/>
              </a:spcBef>
            </a:pPr>
            <a:endParaRPr sz="900">
              <a:latin typeface="Trebuchet MS"/>
              <a:cs typeface="Trebuchet MS"/>
            </a:endParaRPr>
          </a:p>
        </p:txBody>
      </p:sp>
      <p:pic>
        <p:nvPicPr>
          <p:cNvPr id="10242" name="Picture 2"/>
          <p:cNvPicPr>
            <a:picLocks noChangeAspect="1" noChangeArrowheads="1"/>
          </p:cNvPicPr>
          <p:nvPr/>
        </p:nvPicPr>
        <p:blipFill>
          <a:blip r:embed="rId2"/>
          <a:srcRect/>
          <a:stretch>
            <a:fillRect/>
          </a:stretch>
        </p:blipFill>
        <p:spPr bwMode="auto">
          <a:xfrm>
            <a:off x="500034" y="2357434"/>
            <a:ext cx="3429024" cy="2590773"/>
          </a:xfrm>
          <a:prstGeom prst="rect">
            <a:avLst/>
          </a:prstGeom>
          <a:noFill/>
          <a:ln w="9525">
            <a:noFill/>
            <a:miter lim="800000"/>
            <a:headEnd/>
            <a:tailEnd/>
          </a:ln>
          <a:effectLst/>
        </p:spPr>
      </p:pic>
      <p:sp>
        <p:nvSpPr>
          <p:cNvPr id="5" name="4 Rectángulo"/>
          <p:cNvSpPr/>
          <p:nvPr/>
        </p:nvSpPr>
        <p:spPr>
          <a:xfrm>
            <a:off x="142844" y="5072078"/>
            <a:ext cx="4357686" cy="430887"/>
          </a:xfrm>
          <a:prstGeom prst="rect">
            <a:avLst/>
          </a:prstGeom>
        </p:spPr>
        <p:txBody>
          <a:bodyPr wrap="square">
            <a:spAutoFit/>
          </a:bodyPr>
          <a:lstStyle/>
          <a:p>
            <a:pPr algn="ctr"/>
            <a:r>
              <a:rPr lang="es-AR" sz="1100" b="1" dirty="0" smtClean="0">
                <a:latin typeface="Trebuchet MS" pitchFamily="34" charset="0"/>
              </a:rPr>
              <a:t>Figura 15.1: Diagrama de circuito equivalente de una red con diferente carga; a) circuito equivalente, b) diagrama </a:t>
            </a:r>
            <a:r>
              <a:rPr lang="es-AR" sz="1100" b="1" dirty="0" err="1" smtClean="0">
                <a:latin typeface="Trebuchet MS" pitchFamily="34" charset="0"/>
              </a:rPr>
              <a:t>fasorial</a:t>
            </a:r>
            <a:endParaRPr lang="es-AR" sz="1100" b="1" dirty="0">
              <a:latin typeface="Trebuchet MS" pitchFamily="34" charset="0"/>
            </a:endParaRPr>
          </a:p>
        </p:txBody>
      </p:sp>
      <p:pic>
        <p:nvPicPr>
          <p:cNvPr id="10243" name="Picture 3"/>
          <p:cNvPicPr>
            <a:picLocks noChangeAspect="1" noChangeArrowheads="1"/>
          </p:cNvPicPr>
          <p:nvPr/>
        </p:nvPicPr>
        <p:blipFill>
          <a:blip r:embed="rId3"/>
          <a:srcRect/>
          <a:stretch>
            <a:fillRect/>
          </a:stretch>
        </p:blipFill>
        <p:spPr bwMode="auto">
          <a:xfrm>
            <a:off x="4429124" y="2357434"/>
            <a:ext cx="4572032" cy="2786082"/>
          </a:xfrm>
          <a:prstGeom prst="rect">
            <a:avLst/>
          </a:prstGeom>
          <a:noFill/>
          <a:ln w="9525">
            <a:noFill/>
            <a:miter lim="800000"/>
            <a:headEnd/>
            <a:tailEnd/>
          </a:ln>
          <a:effectLst/>
        </p:spPr>
      </p:pic>
      <p:sp>
        <p:nvSpPr>
          <p:cNvPr id="6" name="5 Rectángulo"/>
          <p:cNvSpPr/>
          <p:nvPr/>
        </p:nvSpPr>
        <p:spPr>
          <a:xfrm>
            <a:off x="4286248" y="5143516"/>
            <a:ext cx="4857784" cy="430887"/>
          </a:xfrm>
          <a:prstGeom prst="rect">
            <a:avLst/>
          </a:prstGeom>
        </p:spPr>
        <p:txBody>
          <a:bodyPr wrap="square">
            <a:spAutoFit/>
          </a:bodyPr>
          <a:lstStyle/>
          <a:p>
            <a:pPr algn="ctr"/>
            <a:r>
              <a:rPr lang="es-AR" sz="1100" b="1" dirty="0" smtClean="0">
                <a:latin typeface="Trebuchet MS" pitchFamily="34" charset="0"/>
              </a:rPr>
              <a:t>Figura 15.2: Relación entre corriente, voltaje y potencia para</a:t>
            </a:r>
          </a:p>
          <a:p>
            <a:pPr algn="ctr"/>
            <a:r>
              <a:rPr lang="es-AR" sz="1100" b="1" dirty="0" smtClean="0">
                <a:latin typeface="Trebuchet MS" pitchFamily="34" charset="0"/>
              </a:rPr>
              <a:t>a) una carga resistiva, b) una carga inductiva, c) una carga capacitiva</a:t>
            </a:r>
            <a:endParaRPr lang="es-AR" sz="1100" b="1" dirty="0">
              <a:latin typeface="Trebuchet MS" pitchFamily="34" charset="0"/>
            </a:endParaRPr>
          </a:p>
        </p:txBody>
      </p:sp>
    </p:spTree>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 name="object 40"/>
          <p:cNvSpPr txBox="1"/>
          <p:nvPr/>
        </p:nvSpPr>
        <p:spPr>
          <a:xfrm>
            <a:off x="285720" y="357170"/>
            <a:ext cx="4143404" cy="367665"/>
          </a:xfrm>
          <a:prstGeom prst="rect">
            <a:avLst/>
          </a:prstGeom>
        </p:spPr>
        <p:txBody>
          <a:bodyPr vert="horz" wrap="square" lIns="0" tIns="12065" rIns="0" bIns="0" rtlCol="0">
            <a:spAutoFit/>
          </a:bodyPr>
          <a:lstStyle/>
          <a:p>
            <a:pPr marL="12700" marR="5080" algn="just">
              <a:lnSpc>
                <a:spcPct val="104900"/>
              </a:lnSpc>
            </a:pPr>
            <a:r>
              <a:rPr lang="es-AR" sz="1100" dirty="0" smtClean="0">
                <a:latin typeface="Trebuchet MS" pitchFamily="34" charset="0"/>
                <a:cs typeface="Arial MT"/>
              </a:rPr>
              <a:t>La Figura 15.3 ilustra los triángulos de corriente y potencia y la Figura 15.4 los triángulos de potencia con compensación.</a:t>
            </a:r>
            <a:endParaRPr sz="1100">
              <a:latin typeface="Trebuchet MS" pitchFamily="34" charset="0"/>
              <a:cs typeface="Arial MT"/>
            </a:endParaRPr>
          </a:p>
        </p:txBody>
      </p:sp>
      <p:sp>
        <p:nvSpPr>
          <p:cNvPr id="46" name="45 Rectángulo"/>
          <p:cNvSpPr/>
          <p:nvPr/>
        </p:nvSpPr>
        <p:spPr>
          <a:xfrm>
            <a:off x="142844" y="2500310"/>
            <a:ext cx="3786214" cy="430887"/>
          </a:xfrm>
          <a:prstGeom prst="rect">
            <a:avLst/>
          </a:prstGeom>
        </p:spPr>
        <p:txBody>
          <a:bodyPr wrap="square">
            <a:spAutoFit/>
          </a:bodyPr>
          <a:lstStyle/>
          <a:p>
            <a:r>
              <a:rPr lang="es-AR" sz="1100" b="1" dirty="0" smtClean="0">
                <a:latin typeface="Trebuchet MS" pitchFamily="34" charset="0"/>
              </a:rPr>
              <a:t>Figura 15.3: </a:t>
            </a:r>
            <a:r>
              <a:rPr lang="es-AR" sz="1100" b="1" dirty="0" err="1" smtClean="0">
                <a:latin typeface="Trebuchet MS" pitchFamily="34" charset="0"/>
              </a:rPr>
              <a:t>Fasores</a:t>
            </a:r>
            <a:r>
              <a:rPr lang="es-AR" sz="1100" b="1" dirty="0" smtClean="0">
                <a:latin typeface="Trebuchet MS" pitchFamily="34" charset="0"/>
              </a:rPr>
              <a:t> de corriente y potencia en redes; a) Triángulo de corriente, b) Triángulo de potencia</a:t>
            </a:r>
            <a:endParaRPr lang="es-AR" sz="1100" b="1" dirty="0">
              <a:latin typeface="Trebuchet MS" pitchFamily="34" charset="0"/>
            </a:endParaRPr>
          </a:p>
        </p:txBody>
      </p:sp>
      <p:pic>
        <p:nvPicPr>
          <p:cNvPr id="11266" name="Picture 2"/>
          <p:cNvPicPr>
            <a:picLocks noChangeAspect="1" noChangeArrowheads="1"/>
          </p:cNvPicPr>
          <p:nvPr/>
        </p:nvPicPr>
        <p:blipFill>
          <a:blip r:embed="rId2"/>
          <a:srcRect/>
          <a:stretch>
            <a:fillRect/>
          </a:stretch>
        </p:blipFill>
        <p:spPr bwMode="auto">
          <a:xfrm>
            <a:off x="214282" y="714360"/>
            <a:ext cx="4286280" cy="1857388"/>
          </a:xfrm>
          <a:prstGeom prst="rect">
            <a:avLst/>
          </a:prstGeom>
          <a:noFill/>
          <a:ln w="9525">
            <a:noFill/>
            <a:miter lim="800000"/>
            <a:headEnd/>
            <a:tailEnd/>
          </a:ln>
          <a:effectLst/>
        </p:spPr>
      </p:pic>
      <p:pic>
        <p:nvPicPr>
          <p:cNvPr id="11267" name="Picture 3"/>
          <p:cNvPicPr>
            <a:picLocks noChangeAspect="1" noChangeArrowheads="1"/>
          </p:cNvPicPr>
          <p:nvPr/>
        </p:nvPicPr>
        <p:blipFill>
          <a:blip r:embed="rId3"/>
          <a:srcRect/>
          <a:stretch>
            <a:fillRect/>
          </a:stretch>
        </p:blipFill>
        <p:spPr bwMode="auto">
          <a:xfrm>
            <a:off x="4714876" y="285732"/>
            <a:ext cx="4143404" cy="5214974"/>
          </a:xfrm>
          <a:prstGeom prst="rect">
            <a:avLst/>
          </a:prstGeom>
          <a:noFill/>
          <a:ln w="9525">
            <a:noFill/>
            <a:miter lim="800000"/>
            <a:headEnd/>
            <a:tailEnd/>
          </a:ln>
          <a:effectLst/>
        </p:spPr>
      </p:pic>
      <p:sp>
        <p:nvSpPr>
          <p:cNvPr id="49" name="48 Rectángulo"/>
          <p:cNvSpPr/>
          <p:nvPr/>
        </p:nvSpPr>
        <p:spPr>
          <a:xfrm>
            <a:off x="4714876" y="71418"/>
            <a:ext cx="4572000" cy="261610"/>
          </a:xfrm>
          <a:prstGeom prst="rect">
            <a:avLst/>
          </a:prstGeom>
        </p:spPr>
        <p:txBody>
          <a:bodyPr>
            <a:spAutoFit/>
          </a:bodyPr>
          <a:lstStyle/>
          <a:p>
            <a:pPr algn="just"/>
            <a:r>
              <a:rPr lang="es-AR" sz="1100" dirty="0" smtClean="0">
                <a:latin typeface="Trebuchet MS" pitchFamily="34" charset="0"/>
              </a:rPr>
              <a:t>La potencia aparente absorbida en una red eléctrica es:</a:t>
            </a:r>
            <a:endParaRPr lang="es-AR" sz="1100" dirty="0">
              <a:latin typeface="Trebuchet MS" pitchFamily="34" charset="0"/>
            </a:endParaRPr>
          </a:p>
        </p:txBody>
      </p:sp>
      <p:pic>
        <p:nvPicPr>
          <p:cNvPr id="11268" name="Picture 4"/>
          <p:cNvPicPr>
            <a:picLocks noChangeAspect="1" noChangeArrowheads="1"/>
          </p:cNvPicPr>
          <p:nvPr/>
        </p:nvPicPr>
        <p:blipFill>
          <a:blip r:embed="rId4"/>
          <a:srcRect/>
          <a:stretch>
            <a:fillRect/>
          </a:stretch>
        </p:blipFill>
        <p:spPr bwMode="auto">
          <a:xfrm>
            <a:off x="214282" y="3000376"/>
            <a:ext cx="4357718" cy="2000264"/>
          </a:xfrm>
          <a:prstGeom prst="rect">
            <a:avLst/>
          </a:prstGeom>
          <a:noFill/>
          <a:ln w="9525">
            <a:noFill/>
            <a:miter lim="800000"/>
            <a:headEnd/>
            <a:tailEnd/>
          </a:ln>
          <a:effectLst/>
        </p:spPr>
      </p:pic>
      <p:sp>
        <p:nvSpPr>
          <p:cNvPr id="51" name="50 Rectángulo"/>
          <p:cNvSpPr/>
          <p:nvPr/>
        </p:nvSpPr>
        <p:spPr>
          <a:xfrm>
            <a:off x="214282" y="5000640"/>
            <a:ext cx="4357718" cy="600164"/>
          </a:xfrm>
          <a:prstGeom prst="rect">
            <a:avLst/>
          </a:prstGeom>
        </p:spPr>
        <p:txBody>
          <a:bodyPr wrap="square">
            <a:spAutoFit/>
          </a:bodyPr>
          <a:lstStyle/>
          <a:p>
            <a:r>
              <a:rPr lang="es-AR" sz="1100" dirty="0" smtClean="0">
                <a:latin typeface="Trebuchet MS" pitchFamily="34" charset="0"/>
              </a:rPr>
              <a:t>Figura l5.4: Triángulo de potencia con compensación; a) Compensación parcial, b) Compensación total, c) </a:t>
            </a:r>
            <a:r>
              <a:rPr lang="es-AR" sz="1100" dirty="0" err="1" smtClean="0">
                <a:latin typeface="Trebuchet MS" pitchFamily="34" charset="0"/>
              </a:rPr>
              <a:t>Sobrecompensación</a:t>
            </a:r>
            <a:endParaRPr lang="es-AR" sz="1100" dirty="0">
              <a:latin typeface="Trebuchet MS" pitchFamily="34" charset="0"/>
            </a:endParaRPr>
          </a:p>
        </p:txBody>
      </p:sp>
    </p:spTree>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51520" y="193204"/>
            <a:ext cx="8640960" cy="5597686"/>
          </a:xfrm>
          <a:prstGeom prst="rect">
            <a:avLst/>
          </a:prstGeom>
        </p:spPr>
        <p:txBody>
          <a:bodyPr vert="horz" wrap="square" lIns="0" tIns="21590" rIns="0" bIns="0" rtlCol="0">
            <a:spAutoFit/>
          </a:bodyPr>
          <a:lstStyle/>
          <a:p>
            <a:pPr marL="12700" algn="just">
              <a:lnSpc>
                <a:spcPct val="100000"/>
              </a:lnSpc>
              <a:spcBef>
                <a:spcPts val="170"/>
              </a:spcBef>
            </a:pPr>
            <a:r>
              <a:rPr lang="es-ES" sz="1100" b="1" spc="5" dirty="0">
                <a:latin typeface="Trebuchet MS" panose="020B0603020202020204" pitchFamily="34" charset="0"/>
                <a:cs typeface="Trebuchet MS"/>
              </a:rPr>
              <a:t>l5.2 Efecto de la Potencia Reactiva</a:t>
            </a:r>
          </a:p>
          <a:p>
            <a:pPr marL="12700" algn="just">
              <a:lnSpc>
                <a:spcPct val="100000"/>
              </a:lnSpc>
              <a:spcBef>
                <a:spcPts val="170"/>
              </a:spcBef>
            </a:pPr>
            <a:endParaRPr lang="es-ES" sz="1100" spc="5" dirty="0">
              <a:latin typeface="Trebuchet MS" panose="020B0603020202020204" pitchFamily="34" charset="0"/>
              <a:cs typeface="Trebuchet MS"/>
            </a:endParaRPr>
          </a:p>
          <a:p>
            <a:pPr marL="12700" algn="just">
              <a:lnSpc>
                <a:spcPct val="100000"/>
              </a:lnSpc>
              <a:spcBef>
                <a:spcPts val="170"/>
              </a:spcBef>
            </a:pPr>
            <a:r>
              <a:rPr lang="es-ES" sz="1100" spc="5" dirty="0">
                <a:latin typeface="Trebuchet MS" panose="020B0603020202020204" pitchFamily="34" charset="0"/>
                <a:cs typeface="Trebuchet MS"/>
              </a:rPr>
              <a:t>En las redes eléctricas, las caídas de voltaje ocurren debido a la carga de las resistencias internas de la red.</a:t>
            </a:r>
          </a:p>
          <a:p>
            <a:pPr marL="12700" algn="just">
              <a:lnSpc>
                <a:spcPct val="100000"/>
              </a:lnSpc>
              <a:spcBef>
                <a:spcPts val="170"/>
              </a:spcBef>
            </a:pPr>
            <a:endParaRPr lang="es-ES" sz="1100" spc="5" dirty="0" smtClean="0">
              <a:latin typeface="Trebuchet MS" panose="020B0603020202020204" pitchFamily="34" charset="0"/>
              <a:cs typeface="Trebuchet MS"/>
            </a:endParaRPr>
          </a:p>
          <a:p>
            <a:pPr marL="12700" algn="just">
              <a:lnSpc>
                <a:spcPct val="100000"/>
              </a:lnSpc>
              <a:spcBef>
                <a:spcPts val="170"/>
              </a:spcBef>
            </a:pPr>
            <a:endParaRPr lang="es-ES" sz="1100" spc="5" dirty="0">
              <a:latin typeface="Trebuchet MS" panose="020B0603020202020204" pitchFamily="34" charset="0"/>
              <a:cs typeface="Trebuchet MS"/>
            </a:endParaRPr>
          </a:p>
          <a:p>
            <a:pPr marL="12700" algn="just">
              <a:lnSpc>
                <a:spcPct val="100000"/>
              </a:lnSpc>
              <a:spcBef>
                <a:spcPts val="170"/>
              </a:spcBef>
            </a:pPr>
            <a:endParaRPr lang="es-ES" sz="1100" spc="5" dirty="0" smtClean="0">
              <a:latin typeface="Trebuchet MS" panose="020B0603020202020204" pitchFamily="34" charset="0"/>
              <a:cs typeface="Trebuchet MS"/>
            </a:endParaRPr>
          </a:p>
          <a:p>
            <a:pPr marL="12700" algn="just">
              <a:lnSpc>
                <a:spcPct val="100000"/>
              </a:lnSpc>
              <a:spcBef>
                <a:spcPts val="170"/>
              </a:spcBef>
            </a:pPr>
            <a:endParaRPr lang="es-ES" sz="1100" spc="5" dirty="0">
              <a:latin typeface="Trebuchet MS" panose="020B0603020202020204" pitchFamily="34" charset="0"/>
              <a:cs typeface="Trebuchet MS"/>
            </a:endParaRPr>
          </a:p>
          <a:p>
            <a:pPr marL="12700" algn="just">
              <a:lnSpc>
                <a:spcPct val="100000"/>
              </a:lnSpc>
              <a:spcBef>
                <a:spcPts val="170"/>
              </a:spcBef>
            </a:pPr>
            <a:r>
              <a:rPr lang="es-ES" sz="1100" spc="5" dirty="0" smtClean="0">
                <a:latin typeface="Trebuchet MS" panose="020B0603020202020204" pitchFamily="34" charset="0"/>
                <a:cs typeface="Trebuchet MS"/>
              </a:rPr>
              <a:t>La </a:t>
            </a:r>
            <a:r>
              <a:rPr lang="es-ES" sz="1100" spc="5" dirty="0">
                <a:latin typeface="Trebuchet MS" panose="020B0603020202020204" pitchFamily="34" charset="0"/>
                <a:cs typeface="Trebuchet MS"/>
              </a:rPr>
              <a:t>caída de voltaje se puede calcular a partir de la potencia de la siguiente manera:</a:t>
            </a:r>
          </a:p>
          <a:p>
            <a:pPr marL="12700" algn="just">
              <a:lnSpc>
                <a:spcPct val="100000"/>
              </a:lnSpc>
              <a:spcBef>
                <a:spcPts val="170"/>
              </a:spcBef>
            </a:pPr>
            <a:endParaRPr lang="es-ES" sz="1100" spc="5" dirty="0" smtClean="0">
              <a:latin typeface="Trebuchet MS" panose="020B0603020202020204" pitchFamily="34" charset="0"/>
              <a:cs typeface="Trebuchet MS"/>
            </a:endParaRPr>
          </a:p>
          <a:p>
            <a:pPr marL="12700" algn="just">
              <a:lnSpc>
                <a:spcPct val="100000"/>
              </a:lnSpc>
              <a:spcBef>
                <a:spcPts val="170"/>
              </a:spcBef>
            </a:pPr>
            <a:endParaRPr lang="es-ES" sz="1100" spc="5" dirty="0">
              <a:latin typeface="Trebuchet MS" panose="020B0603020202020204" pitchFamily="34" charset="0"/>
              <a:cs typeface="Trebuchet MS"/>
            </a:endParaRPr>
          </a:p>
          <a:p>
            <a:pPr marL="12700" algn="just">
              <a:lnSpc>
                <a:spcPct val="100000"/>
              </a:lnSpc>
              <a:spcBef>
                <a:spcPts val="170"/>
              </a:spcBef>
            </a:pPr>
            <a:endParaRPr lang="es-ES" sz="1100" spc="5" dirty="0">
              <a:latin typeface="Trebuchet MS" panose="020B0603020202020204" pitchFamily="34" charset="0"/>
              <a:cs typeface="Trebuchet MS"/>
            </a:endParaRPr>
          </a:p>
          <a:p>
            <a:pPr marL="12700" algn="just">
              <a:lnSpc>
                <a:spcPct val="100000"/>
              </a:lnSpc>
              <a:spcBef>
                <a:spcPts val="170"/>
              </a:spcBef>
            </a:pPr>
            <a:r>
              <a:rPr lang="es-ES" sz="1100" spc="5" dirty="0">
                <a:latin typeface="Trebuchet MS" panose="020B0603020202020204" pitchFamily="34" charset="0"/>
                <a:cs typeface="Trebuchet MS"/>
              </a:rPr>
              <a:t>Despreciando la parte resistiva, entonces: </a:t>
            </a:r>
            <a:endParaRPr lang="es-ES" sz="1100" spc="5" dirty="0" smtClean="0">
              <a:latin typeface="Trebuchet MS" panose="020B0603020202020204" pitchFamily="34" charset="0"/>
              <a:cs typeface="Trebuchet MS"/>
            </a:endParaRPr>
          </a:p>
          <a:p>
            <a:pPr marL="12700" algn="just">
              <a:lnSpc>
                <a:spcPct val="100000"/>
              </a:lnSpc>
              <a:spcBef>
                <a:spcPts val="170"/>
              </a:spcBef>
            </a:pPr>
            <a:r>
              <a:rPr lang="es-ES" sz="1100" spc="5" dirty="0" smtClean="0">
                <a:latin typeface="Trebuchet MS" panose="020B0603020202020204" pitchFamily="34" charset="0"/>
                <a:cs typeface="Trebuchet MS"/>
              </a:rPr>
              <a:t>Si</a:t>
            </a:r>
            <a:endParaRPr lang="es-ES" sz="1100" spc="5" dirty="0">
              <a:latin typeface="Trebuchet MS" panose="020B0603020202020204" pitchFamily="34" charset="0"/>
              <a:cs typeface="Trebuchet MS"/>
            </a:endParaRPr>
          </a:p>
          <a:p>
            <a:pPr marL="12700" algn="just">
              <a:lnSpc>
                <a:spcPct val="100000"/>
              </a:lnSpc>
              <a:spcBef>
                <a:spcPts val="170"/>
              </a:spcBef>
            </a:pPr>
            <a:endParaRPr lang="es-ES" sz="1100" spc="5" dirty="0" smtClean="0">
              <a:latin typeface="Trebuchet MS" panose="020B0603020202020204" pitchFamily="34" charset="0"/>
              <a:cs typeface="Trebuchet MS"/>
            </a:endParaRPr>
          </a:p>
          <a:p>
            <a:pPr marL="12700" algn="just">
              <a:lnSpc>
                <a:spcPct val="100000"/>
              </a:lnSpc>
              <a:spcBef>
                <a:spcPts val="170"/>
              </a:spcBef>
            </a:pPr>
            <a:endParaRPr lang="es-ES" sz="1100" spc="5" dirty="0">
              <a:latin typeface="Trebuchet MS" panose="020B0603020202020204" pitchFamily="34" charset="0"/>
              <a:cs typeface="Trebuchet MS"/>
            </a:endParaRPr>
          </a:p>
          <a:p>
            <a:pPr marL="12700" algn="just">
              <a:lnSpc>
                <a:spcPct val="100000"/>
              </a:lnSpc>
              <a:spcBef>
                <a:spcPts val="170"/>
              </a:spcBef>
            </a:pPr>
            <a:endParaRPr lang="es-ES" sz="1100" spc="5" dirty="0" smtClean="0">
              <a:latin typeface="Trebuchet MS" panose="020B0603020202020204" pitchFamily="34" charset="0"/>
              <a:cs typeface="Trebuchet MS"/>
            </a:endParaRPr>
          </a:p>
          <a:p>
            <a:pPr marL="12700" algn="just">
              <a:lnSpc>
                <a:spcPct val="100000"/>
              </a:lnSpc>
              <a:spcBef>
                <a:spcPts val="170"/>
              </a:spcBef>
            </a:pPr>
            <a:endParaRPr lang="es-ES" sz="1100" spc="5" dirty="0">
              <a:latin typeface="Trebuchet MS" panose="020B0603020202020204" pitchFamily="34" charset="0"/>
              <a:cs typeface="Trebuchet MS"/>
            </a:endParaRPr>
          </a:p>
          <a:p>
            <a:pPr marL="12700" algn="just">
              <a:lnSpc>
                <a:spcPct val="100000"/>
              </a:lnSpc>
              <a:spcBef>
                <a:spcPts val="170"/>
              </a:spcBef>
            </a:pPr>
            <a:endParaRPr lang="es-ES" sz="1100" spc="5" dirty="0">
              <a:latin typeface="Trebuchet MS" panose="020B0603020202020204" pitchFamily="34" charset="0"/>
              <a:cs typeface="Trebuchet MS"/>
            </a:endParaRPr>
          </a:p>
          <a:p>
            <a:pPr marL="12700" algn="just">
              <a:lnSpc>
                <a:spcPct val="100000"/>
              </a:lnSpc>
              <a:spcBef>
                <a:spcPts val="170"/>
              </a:spcBef>
            </a:pPr>
            <a:r>
              <a:rPr lang="es-ES" sz="1100" b="1" spc="5" dirty="0">
                <a:latin typeface="Trebuchet MS" panose="020B0603020202020204" pitchFamily="34" charset="0"/>
                <a:cs typeface="Trebuchet MS"/>
              </a:rPr>
              <a:t>l5.3 Compensación de Transformadores</a:t>
            </a:r>
          </a:p>
          <a:p>
            <a:pPr marL="12700" algn="just">
              <a:lnSpc>
                <a:spcPct val="100000"/>
              </a:lnSpc>
              <a:spcBef>
                <a:spcPts val="170"/>
              </a:spcBef>
            </a:pPr>
            <a:endParaRPr lang="es-ES" sz="1100" spc="5" dirty="0">
              <a:latin typeface="Trebuchet MS" panose="020B0603020202020204" pitchFamily="34" charset="0"/>
              <a:cs typeface="Trebuchet MS"/>
            </a:endParaRPr>
          </a:p>
          <a:p>
            <a:pPr marL="12700" algn="just">
              <a:lnSpc>
                <a:spcPct val="100000"/>
              </a:lnSpc>
              <a:spcBef>
                <a:spcPts val="170"/>
              </a:spcBef>
            </a:pPr>
            <a:r>
              <a:rPr lang="es-ES" sz="1100" spc="5" dirty="0">
                <a:latin typeface="Trebuchet MS" panose="020B0603020202020204" pitchFamily="34" charset="0"/>
                <a:cs typeface="Trebuchet MS"/>
              </a:rPr>
              <a:t>Los transformadores se diseñan en función de la absorción de potencia reactiva y no de la potencia reactiva máxima requerida. Por lo general, los valores estándar se pueden tomar de las tablas, independientemente de la potencia y la tensión nominal. También es posible calcular la potencia reactiva de los transformadores a partir de la siguiente relación:</a:t>
            </a:r>
          </a:p>
          <a:p>
            <a:pPr marL="12700" algn="just">
              <a:lnSpc>
                <a:spcPct val="100000"/>
              </a:lnSpc>
              <a:spcBef>
                <a:spcPts val="170"/>
              </a:spcBef>
            </a:pPr>
            <a:endParaRPr lang="es-ES" sz="1100" spc="5" dirty="0" smtClean="0">
              <a:latin typeface="Trebuchet MS" panose="020B0603020202020204" pitchFamily="34" charset="0"/>
              <a:cs typeface="Trebuchet MS"/>
            </a:endParaRPr>
          </a:p>
          <a:p>
            <a:pPr marL="12700" algn="just">
              <a:lnSpc>
                <a:spcPct val="100000"/>
              </a:lnSpc>
              <a:spcBef>
                <a:spcPts val="170"/>
              </a:spcBef>
            </a:pPr>
            <a:endParaRPr lang="es-ES" sz="1100" spc="5" dirty="0">
              <a:latin typeface="Trebuchet MS" panose="020B0603020202020204" pitchFamily="34" charset="0"/>
              <a:cs typeface="Trebuchet MS"/>
            </a:endParaRPr>
          </a:p>
          <a:p>
            <a:pPr marL="12700" algn="just">
              <a:lnSpc>
                <a:spcPct val="100000"/>
              </a:lnSpc>
              <a:spcBef>
                <a:spcPts val="170"/>
              </a:spcBef>
            </a:pPr>
            <a:r>
              <a:rPr lang="es-ES" sz="1100" spc="5" dirty="0" smtClean="0">
                <a:latin typeface="Trebuchet MS" panose="020B0603020202020204" pitchFamily="34" charset="0"/>
                <a:cs typeface="Trebuchet MS"/>
              </a:rPr>
              <a:t>Los </a:t>
            </a:r>
            <a:r>
              <a:rPr lang="es-ES" sz="1100" spc="5" dirty="0">
                <a:latin typeface="Trebuchet MS" panose="020B0603020202020204" pitchFamily="34" charset="0"/>
                <a:cs typeface="Trebuchet MS"/>
              </a:rPr>
              <a:t>significados de los símbolos son:</a:t>
            </a:r>
          </a:p>
          <a:p>
            <a:pPr marL="12700" algn="just">
              <a:lnSpc>
                <a:spcPct val="100000"/>
              </a:lnSpc>
              <a:spcBef>
                <a:spcPts val="170"/>
              </a:spcBef>
            </a:pPr>
            <a:r>
              <a:rPr lang="es-ES" sz="1100" b="1" spc="5" dirty="0" smtClean="0">
                <a:latin typeface="Trebuchet MS" panose="020B0603020202020204" pitchFamily="34" charset="0"/>
                <a:cs typeface="Trebuchet MS"/>
              </a:rPr>
              <a:t>QT   Potencia </a:t>
            </a:r>
            <a:r>
              <a:rPr lang="es-ES" sz="1100" b="1" spc="5" dirty="0">
                <a:latin typeface="Trebuchet MS" panose="020B0603020202020204" pitchFamily="34" charset="0"/>
                <a:cs typeface="Trebuchet MS"/>
              </a:rPr>
              <a:t>reactiva en vacío del transformador QT en </a:t>
            </a:r>
            <a:r>
              <a:rPr lang="es-ES" sz="1100" b="1" spc="5" dirty="0" err="1" smtClean="0">
                <a:latin typeface="Trebuchet MS" panose="020B0603020202020204" pitchFamily="34" charset="0"/>
                <a:cs typeface="Trebuchet MS"/>
              </a:rPr>
              <a:t>kVAr</a:t>
            </a:r>
            <a:endParaRPr lang="es-ES" sz="1100" b="1" spc="5" dirty="0">
              <a:latin typeface="Trebuchet MS" panose="020B0603020202020204" pitchFamily="34" charset="0"/>
              <a:cs typeface="Trebuchet MS"/>
            </a:endParaRPr>
          </a:p>
          <a:p>
            <a:pPr marL="12700" algn="just">
              <a:lnSpc>
                <a:spcPct val="100000"/>
              </a:lnSpc>
              <a:spcBef>
                <a:spcPts val="170"/>
              </a:spcBef>
            </a:pPr>
            <a:r>
              <a:rPr lang="es-ES" sz="1100" b="1" spc="5" dirty="0" smtClean="0">
                <a:latin typeface="Trebuchet MS" panose="020B0603020202020204" pitchFamily="34" charset="0"/>
                <a:cs typeface="Trebuchet MS"/>
              </a:rPr>
              <a:t>I0    Corriente en vacío </a:t>
            </a:r>
            <a:r>
              <a:rPr lang="es-ES" sz="1100" b="1" spc="5" dirty="0">
                <a:latin typeface="Trebuchet MS" panose="020B0603020202020204" pitchFamily="34" charset="0"/>
                <a:cs typeface="Trebuchet MS"/>
              </a:rPr>
              <a:t>en A</a:t>
            </a:r>
          </a:p>
          <a:p>
            <a:pPr marL="12700" algn="just">
              <a:lnSpc>
                <a:spcPct val="100000"/>
              </a:lnSpc>
              <a:spcBef>
                <a:spcPts val="170"/>
              </a:spcBef>
            </a:pPr>
            <a:endParaRPr lang="es-ES" sz="1100" spc="5" dirty="0">
              <a:latin typeface="Trebuchet MS" panose="020B0603020202020204" pitchFamily="34" charset="0"/>
              <a:cs typeface="Trebuchet MS"/>
            </a:endParaRPr>
          </a:p>
        </p:txBody>
      </p:sp>
      <p:pic>
        <p:nvPicPr>
          <p:cNvPr id="3" name="Imagen 2"/>
          <p:cNvPicPr>
            <a:picLocks noChangeAspect="1"/>
          </p:cNvPicPr>
          <p:nvPr/>
        </p:nvPicPr>
        <p:blipFill>
          <a:blip r:embed="rId2"/>
          <a:stretch>
            <a:fillRect/>
          </a:stretch>
        </p:blipFill>
        <p:spPr>
          <a:xfrm>
            <a:off x="251520" y="769269"/>
            <a:ext cx="5472608" cy="792088"/>
          </a:xfrm>
          <a:prstGeom prst="rect">
            <a:avLst/>
          </a:prstGeom>
        </p:spPr>
      </p:pic>
      <p:pic>
        <p:nvPicPr>
          <p:cNvPr id="49" name="Imagen 48"/>
          <p:cNvPicPr>
            <a:picLocks noChangeAspect="1"/>
          </p:cNvPicPr>
          <p:nvPr/>
        </p:nvPicPr>
        <p:blipFill>
          <a:blip r:embed="rId3"/>
          <a:stretch>
            <a:fillRect/>
          </a:stretch>
        </p:blipFill>
        <p:spPr>
          <a:xfrm>
            <a:off x="251520" y="1705373"/>
            <a:ext cx="5472608" cy="576064"/>
          </a:xfrm>
          <a:prstGeom prst="rect">
            <a:avLst/>
          </a:prstGeom>
        </p:spPr>
      </p:pic>
      <p:pic>
        <p:nvPicPr>
          <p:cNvPr id="50" name="Imagen 49"/>
          <p:cNvPicPr>
            <a:picLocks noChangeAspect="1"/>
          </p:cNvPicPr>
          <p:nvPr/>
        </p:nvPicPr>
        <p:blipFill>
          <a:blip r:embed="rId4"/>
          <a:stretch>
            <a:fillRect/>
          </a:stretch>
        </p:blipFill>
        <p:spPr>
          <a:xfrm>
            <a:off x="251520" y="2713484"/>
            <a:ext cx="5472608" cy="1008112"/>
          </a:xfrm>
          <a:prstGeom prst="rect">
            <a:avLst/>
          </a:prstGeom>
        </p:spPr>
      </p:pic>
      <p:pic>
        <p:nvPicPr>
          <p:cNvPr id="51" name="Imagen 50"/>
          <p:cNvPicPr>
            <a:picLocks noChangeAspect="1"/>
          </p:cNvPicPr>
          <p:nvPr/>
        </p:nvPicPr>
        <p:blipFill>
          <a:blip r:embed="rId5"/>
          <a:stretch>
            <a:fillRect/>
          </a:stretch>
        </p:blipFill>
        <p:spPr>
          <a:xfrm>
            <a:off x="251521" y="4657769"/>
            <a:ext cx="5472607" cy="287964"/>
          </a:xfrm>
          <a:prstGeom prst="rect">
            <a:avLst/>
          </a:prstGeom>
        </p:spPr>
      </p:pic>
      <p:sp>
        <p:nvSpPr>
          <p:cNvPr id="52" name="Rectángulo 51"/>
          <p:cNvSpPr/>
          <p:nvPr/>
        </p:nvSpPr>
        <p:spPr>
          <a:xfrm>
            <a:off x="4752528" y="5140044"/>
            <a:ext cx="4572000" cy="456535"/>
          </a:xfrm>
          <a:prstGeom prst="rect">
            <a:avLst/>
          </a:prstGeom>
        </p:spPr>
        <p:txBody>
          <a:bodyPr>
            <a:spAutoFit/>
          </a:bodyPr>
          <a:lstStyle/>
          <a:p>
            <a:pPr marL="12700" algn="just">
              <a:lnSpc>
                <a:spcPct val="100000"/>
              </a:lnSpc>
              <a:spcBef>
                <a:spcPts val="170"/>
              </a:spcBef>
            </a:pPr>
            <a:r>
              <a:rPr lang="es-ES" sz="1100" b="1" spc="5" dirty="0" err="1" smtClean="0">
                <a:latin typeface="Trebuchet MS" panose="020B0603020202020204" pitchFamily="34" charset="0"/>
                <a:cs typeface="Trebuchet MS"/>
              </a:rPr>
              <a:t>SrT</a:t>
            </a:r>
            <a:r>
              <a:rPr lang="es-ES" sz="1100" b="1" spc="5" dirty="0" smtClean="0">
                <a:latin typeface="Trebuchet MS" panose="020B0603020202020204" pitchFamily="34" charset="0"/>
                <a:cs typeface="Trebuchet MS"/>
              </a:rPr>
              <a:t>    Potencia </a:t>
            </a:r>
            <a:r>
              <a:rPr lang="es-ES" sz="1100" b="1" spc="5" dirty="0">
                <a:latin typeface="Trebuchet MS" panose="020B0603020202020204" pitchFamily="34" charset="0"/>
                <a:cs typeface="Trebuchet MS"/>
              </a:rPr>
              <a:t>nominal del transformador</a:t>
            </a:r>
          </a:p>
          <a:p>
            <a:pPr marL="12700" algn="just">
              <a:lnSpc>
                <a:spcPct val="100000"/>
              </a:lnSpc>
              <a:spcBef>
                <a:spcPts val="170"/>
              </a:spcBef>
            </a:pPr>
            <a:r>
              <a:rPr lang="es-ES" sz="1100" b="1" spc="5" dirty="0" smtClean="0">
                <a:latin typeface="Trebuchet MS" panose="020B0603020202020204" pitchFamily="34" charset="0"/>
                <a:cs typeface="Trebuchet MS"/>
              </a:rPr>
              <a:t>S0      Potencia </a:t>
            </a:r>
            <a:r>
              <a:rPr lang="es-ES" sz="1100" b="1" spc="5" dirty="0">
                <a:latin typeface="Trebuchet MS" panose="020B0603020202020204" pitchFamily="34" charset="0"/>
                <a:cs typeface="Trebuchet MS"/>
              </a:rPr>
              <a:t>aparente en vacío del transformador en </a:t>
            </a:r>
            <a:r>
              <a:rPr lang="es-ES" sz="1100" b="1" spc="5" dirty="0" err="1">
                <a:latin typeface="Trebuchet MS" panose="020B0603020202020204" pitchFamily="34" charset="0"/>
                <a:cs typeface="Trebuchet MS"/>
              </a:rPr>
              <a:t>kVA</a:t>
            </a:r>
            <a:endParaRPr lang="es-ES" sz="1100" b="1" dirty="0">
              <a:latin typeface="Arial MT"/>
              <a:cs typeface="Arial MT"/>
            </a:endParaRPr>
          </a:p>
        </p:txBody>
      </p:sp>
    </p:spTree>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79513" y="273919"/>
            <a:ext cx="5328591" cy="5259773"/>
          </a:xfrm>
          <a:prstGeom prst="rect">
            <a:avLst/>
          </a:prstGeom>
        </p:spPr>
        <p:txBody>
          <a:bodyPr vert="horz" wrap="square" lIns="0" tIns="12065" rIns="0" bIns="0" rtlCol="0">
            <a:spAutoFit/>
          </a:bodyPr>
          <a:lstStyle/>
          <a:p>
            <a:pPr algn="just">
              <a:lnSpc>
                <a:spcPct val="100000"/>
              </a:lnSpc>
            </a:pPr>
            <a:r>
              <a:rPr lang="es-ES" sz="1100" b="1" spc="5" dirty="0" smtClean="0">
                <a:latin typeface="Trebuchet MS" panose="020B0603020202020204" pitchFamily="34" charset="0"/>
                <a:cs typeface="Trebuchet MS"/>
              </a:rPr>
              <a:t>15.4 </a:t>
            </a:r>
            <a:r>
              <a:rPr lang="es-ES" sz="1100" b="1" spc="5" dirty="0">
                <a:latin typeface="Trebuchet MS" panose="020B0603020202020204" pitchFamily="34" charset="0"/>
                <a:cs typeface="Trebuchet MS"/>
              </a:rPr>
              <a:t>Compensación de Motores Asíncronos</a:t>
            </a:r>
          </a:p>
          <a:p>
            <a:pPr algn="just">
              <a:lnSpc>
                <a:spcPct val="100000"/>
              </a:lnSpc>
            </a:pPr>
            <a:endParaRPr lang="es-ES" sz="1100" spc="5" dirty="0">
              <a:latin typeface="Trebuchet MS" panose="020B0603020202020204" pitchFamily="34" charset="0"/>
              <a:cs typeface="Trebuchet MS"/>
            </a:endParaRPr>
          </a:p>
          <a:p>
            <a:pPr algn="just">
              <a:lnSpc>
                <a:spcPct val="100000"/>
              </a:lnSpc>
            </a:pPr>
            <a:r>
              <a:rPr lang="es-ES" sz="1100" spc="5" dirty="0">
                <a:latin typeface="Trebuchet MS" panose="020B0603020202020204" pitchFamily="34" charset="0"/>
                <a:cs typeface="Trebuchet MS"/>
              </a:rPr>
              <a:t>En la práctica, la potencia del condensador es como máximo el 90 % de la potencia del motor </a:t>
            </a:r>
            <a:r>
              <a:rPr lang="es-ES" sz="1100" spc="5" dirty="0" smtClean="0">
                <a:latin typeface="Trebuchet MS" panose="020B0603020202020204" pitchFamily="34" charset="0"/>
                <a:cs typeface="Trebuchet MS"/>
              </a:rPr>
              <a:t>en vacío, </a:t>
            </a:r>
            <a:r>
              <a:rPr lang="es-ES" sz="1100" spc="5" dirty="0">
                <a:latin typeface="Trebuchet MS" panose="020B0603020202020204" pitchFamily="34" charset="0"/>
                <a:cs typeface="Trebuchet MS"/>
              </a:rPr>
              <a:t>por lo que no puede producirse una autoexcitación peligrosa. La potencia máxima admisible del condensador viene dada por:</a:t>
            </a:r>
          </a:p>
          <a:p>
            <a:pPr algn="just">
              <a:lnSpc>
                <a:spcPct val="100000"/>
              </a:lnSpc>
            </a:pPr>
            <a:endParaRPr lang="es-ES" sz="1100" spc="5" dirty="0">
              <a:latin typeface="Trebuchet MS" panose="020B0603020202020204" pitchFamily="34" charset="0"/>
              <a:cs typeface="Trebuchet MS"/>
            </a:endParaRPr>
          </a:p>
          <a:p>
            <a:pPr algn="just">
              <a:lnSpc>
                <a:spcPct val="100000"/>
              </a:lnSpc>
            </a:pPr>
            <a:endParaRPr lang="es-ES" sz="1100" spc="5" dirty="0">
              <a:latin typeface="Trebuchet MS" panose="020B0603020202020204" pitchFamily="34" charset="0"/>
              <a:cs typeface="Trebuchet MS"/>
            </a:endParaRPr>
          </a:p>
          <a:p>
            <a:pPr algn="just">
              <a:lnSpc>
                <a:spcPct val="100000"/>
              </a:lnSpc>
            </a:pPr>
            <a:r>
              <a:rPr lang="es-ES" sz="1100" spc="5" dirty="0" smtClean="0">
                <a:latin typeface="Trebuchet MS" panose="020B0603020202020204" pitchFamily="34" charset="0"/>
                <a:cs typeface="Trebuchet MS"/>
              </a:rPr>
              <a:t>En </a:t>
            </a:r>
            <a:r>
              <a:rPr lang="es-ES" sz="1100" spc="5" dirty="0">
                <a:latin typeface="Trebuchet MS" panose="020B0603020202020204" pitchFamily="34" charset="0"/>
                <a:cs typeface="Trebuchet MS"/>
              </a:rPr>
              <a:t>condiciones </a:t>
            </a:r>
            <a:r>
              <a:rPr lang="es-ES" sz="1100" spc="5" dirty="0" smtClean="0">
                <a:latin typeface="Trebuchet MS" panose="020B0603020202020204" pitchFamily="34" charset="0"/>
                <a:cs typeface="Trebuchet MS"/>
              </a:rPr>
              <a:t>en vacío, </a:t>
            </a:r>
            <a:r>
              <a:rPr lang="es-ES" sz="1100" spc="5" dirty="0">
                <a:latin typeface="Trebuchet MS" panose="020B0603020202020204" pitchFamily="34" charset="0"/>
                <a:cs typeface="Trebuchet MS"/>
              </a:rPr>
              <a:t>con </a:t>
            </a:r>
            <a:r>
              <a:rPr lang="es-ES" sz="1100" spc="5" dirty="0" err="1">
                <a:latin typeface="Trebuchet MS" panose="020B0603020202020204" pitchFamily="34" charset="0"/>
                <a:cs typeface="Trebuchet MS"/>
              </a:rPr>
              <a:t>sen</a:t>
            </a:r>
            <a:r>
              <a:rPr lang="es-ES" sz="1100" spc="5" dirty="0">
                <a:latin typeface="Trebuchet MS" panose="020B0603020202020204" pitchFamily="34" charset="0"/>
                <a:cs typeface="Trebuchet MS"/>
              </a:rPr>
              <a:t> φ0 ≈ 1, obtenemos:</a:t>
            </a:r>
          </a:p>
          <a:p>
            <a:pPr algn="just">
              <a:lnSpc>
                <a:spcPct val="100000"/>
              </a:lnSpc>
            </a:pPr>
            <a:endParaRPr lang="es-ES" sz="1100" spc="5" dirty="0">
              <a:latin typeface="Trebuchet MS" panose="020B0603020202020204" pitchFamily="34" charset="0"/>
              <a:cs typeface="Trebuchet MS"/>
            </a:endParaRPr>
          </a:p>
          <a:p>
            <a:pPr algn="just">
              <a:lnSpc>
                <a:spcPct val="100000"/>
              </a:lnSpc>
            </a:pPr>
            <a:endParaRPr lang="es-ES" sz="1100" spc="5" dirty="0">
              <a:latin typeface="Trebuchet MS" panose="020B0603020202020204" pitchFamily="34" charset="0"/>
              <a:cs typeface="Trebuchet MS"/>
            </a:endParaRPr>
          </a:p>
          <a:p>
            <a:pPr algn="just">
              <a:lnSpc>
                <a:spcPct val="100000"/>
              </a:lnSpc>
            </a:pPr>
            <a:r>
              <a:rPr lang="es-ES" sz="1100" spc="5" dirty="0" smtClean="0">
                <a:latin typeface="Trebuchet MS" panose="020B0603020202020204" pitchFamily="34" charset="0"/>
                <a:cs typeface="Trebuchet MS"/>
              </a:rPr>
              <a:t>Por </a:t>
            </a:r>
            <a:r>
              <a:rPr lang="es-ES" sz="1100" spc="5" dirty="0">
                <a:latin typeface="Trebuchet MS" panose="020B0603020202020204" pitchFamily="34" charset="0"/>
                <a:cs typeface="Trebuchet MS"/>
              </a:rPr>
              <a:t>lo general, se conocen la potencia del motor y el </a:t>
            </a:r>
            <a:r>
              <a:rPr lang="es-ES" sz="1100" spc="5" dirty="0" err="1">
                <a:latin typeface="Trebuchet MS" panose="020B0603020202020204" pitchFamily="34" charset="0"/>
                <a:cs typeface="Trebuchet MS"/>
              </a:rPr>
              <a:t>cos</a:t>
            </a:r>
            <a:r>
              <a:rPr lang="es-ES" sz="1100" spc="5" dirty="0">
                <a:latin typeface="Trebuchet MS" panose="020B0603020202020204" pitchFamily="34" charset="0"/>
                <a:cs typeface="Trebuchet MS"/>
              </a:rPr>
              <a:t> φ, y no se puede medir la corriente </a:t>
            </a:r>
            <a:r>
              <a:rPr lang="es-ES" sz="1100" spc="5" dirty="0" smtClean="0">
                <a:latin typeface="Trebuchet MS" panose="020B0603020202020204" pitchFamily="34" charset="0"/>
                <a:cs typeface="Trebuchet MS"/>
              </a:rPr>
              <a:t>en vacío. </a:t>
            </a:r>
            <a:r>
              <a:rPr lang="es-ES" sz="1100" spc="5" dirty="0">
                <a:latin typeface="Trebuchet MS" panose="020B0603020202020204" pitchFamily="34" charset="0"/>
                <a:cs typeface="Trebuchet MS"/>
              </a:rPr>
              <a:t>En este caso, el cálculo se basa en la potencia del motor </a:t>
            </a:r>
            <a:r>
              <a:rPr lang="es-ES" sz="1100" spc="5" dirty="0" err="1">
                <a:latin typeface="Trebuchet MS" panose="020B0603020202020204" pitchFamily="34" charset="0"/>
                <a:cs typeface="Trebuchet MS"/>
              </a:rPr>
              <a:t>PrM</a:t>
            </a:r>
            <a:r>
              <a:rPr lang="es-ES" sz="1100" spc="5" dirty="0">
                <a:latin typeface="Trebuchet MS" panose="020B0603020202020204" pitchFamily="34" charset="0"/>
                <a:cs typeface="Trebuchet MS"/>
              </a:rPr>
              <a:t>: </a:t>
            </a:r>
            <a:endParaRPr lang="es-ES" sz="1100" spc="5" dirty="0" smtClean="0">
              <a:latin typeface="Trebuchet MS" panose="020B0603020202020204" pitchFamily="34" charset="0"/>
              <a:cs typeface="Trebuchet MS"/>
            </a:endParaRPr>
          </a:p>
          <a:p>
            <a:pPr algn="just">
              <a:lnSpc>
                <a:spcPct val="100000"/>
              </a:lnSpc>
            </a:pPr>
            <a:endParaRPr lang="es-ES" sz="1100" spc="5" dirty="0" smtClean="0">
              <a:latin typeface="Trebuchet MS" panose="020B0603020202020204" pitchFamily="34" charset="0"/>
              <a:cs typeface="Trebuchet MS"/>
            </a:endParaRPr>
          </a:p>
          <a:p>
            <a:pPr marL="354013" indent="-354013" algn="just">
              <a:lnSpc>
                <a:spcPct val="100000"/>
              </a:lnSpc>
              <a:buFont typeface="Wingdings" panose="05000000000000000000" pitchFamily="2" charset="2"/>
              <a:buChar char="q"/>
            </a:pPr>
            <a:r>
              <a:rPr lang="es-ES" sz="1100" b="1" spc="5" dirty="0" smtClean="0">
                <a:latin typeface="Trebuchet MS" panose="020B0603020202020204" pitchFamily="34" charset="0"/>
                <a:cs typeface="Trebuchet MS"/>
              </a:rPr>
              <a:t>hasta </a:t>
            </a:r>
            <a:r>
              <a:rPr lang="es-ES" sz="1100" b="1" spc="5" dirty="0">
                <a:latin typeface="Trebuchet MS" panose="020B0603020202020204" pitchFamily="34" charset="0"/>
                <a:cs typeface="Trebuchet MS"/>
              </a:rPr>
              <a:t>40 kW, 40 % de la potencia nominal del motor </a:t>
            </a:r>
            <a:endParaRPr lang="es-ES" sz="1100" b="1" spc="5" dirty="0" smtClean="0">
              <a:latin typeface="Trebuchet MS" panose="020B0603020202020204" pitchFamily="34" charset="0"/>
              <a:cs typeface="Trebuchet MS"/>
            </a:endParaRPr>
          </a:p>
          <a:p>
            <a:pPr marL="354013" indent="-354013" algn="just">
              <a:lnSpc>
                <a:spcPct val="100000"/>
              </a:lnSpc>
              <a:buFont typeface="Wingdings" panose="05000000000000000000" pitchFamily="2" charset="2"/>
              <a:buChar char="q"/>
            </a:pPr>
            <a:r>
              <a:rPr lang="es-ES" sz="1100" b="1" spc="5" dirty="0" smtClean="0">
                <a:latin typeface="Trebuchet MS" panose="020B0603020202020204" pitchFamily="34" charset="0"/>
                <a:cs typeface="Trebuchet MS"/>
              </a:rPr>
              <a:t>por </a:t>
            </a:r>
            <a:r>
              <a:rPr lang="es-ES" sz="1100" b="1" spc="5" dirty="0">
                <a:latin typeface="Trebuchet MS" panose="020B0603020202020204" pitchFamily="34" charset="0"/>
                <a:cs typeface="Trebuchet MS"/>
              </a:rPr>
              <a:t>encima de 40 kW, 35 % de la potencia nominal del motor</a:t>
            </a:r>
          </a:p>
          <a:p>
            <a:pPr algn="just">
              <a:lnSpc>
                <a:spcPct val="100000"/>
              </a:lnSpc>
            </a:pPr>
            <a:endParaRPr lang="es-ES" sz="1100" spc="5" dirty="0" smtClean="0">
              <a:latin typeface="Trebuchet MS" panose="020B0603020202020204" pitchFamily="34" charset="0"/>
              <a:cs typeface="Trebuchet MS"/>
            </a:endParaRPr>
          </a:p>
          <a:p>
            <a:pPr algn="just">
              <a:lnSpc>
                <a:spcPct val="100000"/>
              </a:lnSpc>
            </a:pPr>
            <a:endParaRPr lang="es-ES" sz="1100" spc="5" dirty="0">
              <a:latin typeface="Trebuchet MS" panose="020B0603020202020204" pitchFamily="34" charset="0"/>
              <a:cs typeface="Trebuchet MS"/>
            </a:endParaRPr>
          </a:p>
          <a:p>
            <a:pPr algn="just">
              <a:lnSpc>
                <a:spcPct val="100000"/>
              </a:lnSpc>
            </a:pPr>
            <a:r>
              <a:rPr lang="es-ES" sz="1100" spc="5" dirty="0" smtClean="0">
                <a:latin typeface="Trebuchet MS" panose="020B0603020202020204" pitchFamily="34" charset="0"/>
                <a:cs typeface="Trebuchet MS"/>
              </a:rPr>
              <a:t>Los </a:t>
            </a:r>
            <a:r>
              <a:rPr lang="es-ES" sz="1100" spc="5" dirty="0">
                <a:latin typeface="Trebuchet MS" panose="020B0603020202020204" pitchFamily="34" charset="0"/>
                <a:cs typeface="Trebuchet MS"/>
              </a:rPr>
              <a:t>significados de los símbolos son:</a:t>
            </a:r>
          </a:p>
          <a:p>
            <a:pPr lvl="1" algn="just"/>
            <a:r>
              <a:rPr lang="hy-AM" sz="1100" b="1" spc="5" dirty="0" smtClean="0">
                <a:latin typeface="Arial" panose="020B0604020202020204" pitchFamily="34" charset="0"/>
                <a:cs typeface="Arial" panose="020B0604020202020204" pitchFamily="34" charset="0"/>
              </a:rPr>
              <a:t>ղ</a:t>
            </a:r>
            <a:r>
              <a:rPr lang="es-ES" sz="1100" b="1" spc="5" dirty="0" smtClean="0">
                <a:latin typeface="Arial" panose="020B0604020202020204" pitchFamily="34" charset="0"/>
                <a:cs typeface="Arial" panose="020B0604020202020204" pitchFamily="34" charset="0"/>
              </a:rPr>
              <a:t>      </a:t>
            </a:r>
            <a:r>
              <a:rPr lang="es-ES" sz="1100" b="1" spc="5" dirty="0" smtClean="0">
                <a:latin typeface="Trebuchet MS" panose="020B0603020202020204" pitchFamily="34" charset="0"/>
                <a:cs typeface="Trebuchet MS"/>
              </a:rPr>
              <a:t>Eficiencia </a:t>
            </a:r>
            <a:r>
              <a:rPr lang="es-ES" sz="1100" b="1" spc="5" dirty="0">
                <a:latin typeface="Trebuchet MS" panose="020B0603020202020204" pitchFamily="34" charset="0"/>
                <a:cs typeface="Trebuchet MS"/>
              </a:rPr>
              <a:t>del motor</a:t>
            </a:r>
          </a:p>
          <a:p>
            <a:pPr lvl="1" algn="just"/>
            <a:r>
              <a:rPr lang="es-ES" sz="1100" b="1" spc="5" dirty="0">
                <a:latin typeface="Trebuchet MS" panose="020B0603020202020204" pitchFamily="34" charset="0"/>
                <a:cs typeface="Trebuchet MS"/>
              </a:rPr>
              <a:t>I0 </a:t>
            </a:r>
            <a:r>
              <a:rPr lang="es-ES" sz="1100" b="1" spc="5" dirty="0" smtClean="0">
                <a:latin typeface="Trebuchet MS" panose="020B0603020202020204" pitchFamily="34" charset="0"/>
                <a:cs typeface="Trebuchet MS"/>
              </a:rPr>
              <a:t>   Corriente en vacío </a:t>
            </a:r>
            <a:r>
              <a:rPr lang="es-ES" sz="1100" b="1" spc="5" dirty="0">
                <a:latin typeface="Trebuchet MS" panose="020B0603020202020204" pitchFamily="34" charset="0"/>
                <a:cs typeface="Trebuchet MS"/>
              </a:rPr>
              <a:t>en A</a:t>
            </a:r>
          </a:p>
          <a:p>
            <a:pPr lvl="1" algn="just"/>
            <a:r>
              <a:rPr lang="es-ES" sz="1100" b="1" spc="5" dirty="0">
                <a:latin typeface="Trebuchet MS" panose="020B0603020202020204" pitchFamily="34" charset="0"/>
                <a:cs typeface="Trebuchet MS"/>
              </a:rPr>
              <a:t>0,9 </a:t>
            </a:r>
            <a:r>
              <a:rPr lang="es-ES" sz="1100" b="1" spc="5" dirty="0" smtClean="0">
                <a:latin typeface="Trebuchet MS" panose="020B0603020202020204" pitchFamily="34" charset="0"/>
                <a:cs typeface="Trebuchet MS"/>
              </a:rPr>
              <a:t> Factor </a:t>
            </a:r>
            <a:r>
              <a:rPr lang="es-ES" sz="1100" b="1" spc="5" dirty="0">
                <a:latin typeface="Trebuchet MS" panose="020B0603020202020204" pitchFamily="34" charset="0"/>
                <a:cs typeface="Trebuchet MS"/>
              </a:rPr>
              <a:t>de potencia reactiva </a:t>
            </a:r>
            <a:r>
              <a:rPr lang="es-ES" sz="1100" b="1" spc="5" dirty="0" smtClean="0">
                <a:latin typeface="Trebuchet MS" panose="020B0603020202020204" pitchFamily="34" charset="0"/>
                <a:cs typeface="Trebuchet MS"/>
              </a:rPr>
              <a:t>en vacío </a:t>
            </a:r>
            <a:r>
              <a:rPr lang="es-ES" sz="1100" b="1" spc="5" dirty="0">
                <a:latin typeface="Trebuchet MS" panose="020B0603020202020204" pitchFamily="34" charset="0"/>
                <a:cs typeface="Trebuchet MS"/>
              </a:rPr>
              <a:t>requerida</a:t>
            </a:r>
          </a:p>
          <a:p>
            <a:pPr algn="just">
              <a:lnSpc>
                <a:spcPct val="100000"/>
              </a:lnSpc>
            </a:pPr>
            <a:endParaRPr lang="es-ES" sz="1100" b="1" spc="5" dirty="0" smtClean="0">
              <a:latin typeface="Trebuchet MS" panose="020B0603020202020204" pitchFamily="34" charset="0"/>
              <a:cs typeface="Trebuchet MS"/>
            </a:endParaRPr>
          </a:p>
          <a:p>
            <a:pPr algn="just">
              <a:lnSpc>
                <a:spcPct val="100000"/>
              </a:lnSpc>
            </a:pPr>
            <a:r>
              <a:rPr lang="es-ES" sz="1100" b="1" spc="5" dirty="0" smtClean="0">
                <a:latin typeface="Trebuchet MS" panose="020B0603020202020204" pitchFamily="34" charset="0"/>
                <a:cs typeface="Trebuchet MS"/>
              </a:rPr>
              <a:t>15.5 </a:t>
            </a:r>
            <a:r>
              <a:rPr lang="es-ES" sz="1100" b="1" spc="5" dirty="0">
                <a:latin typeface="Trebuchet MS" panose="020B0603020202020204" pitchFamily="34" charset="0"/>
                <a:cs typeface="Trebuchet MS"/>
              </a:rPr>
              <a:t>Compensación por Lámparas de Descarga</a:t>
            </a:r>
          </a:p>
          <a:p>
            <a:pPr algn="just">
              <a:lnSpc>
                <a:spcPct val="100000"/>
              </a:lnSpc>
            </a:pPr>
            <a:endParaRPr lang="es-ES" sz="1100" spc="5" dirty="0">
              <a:latin typeface="Trebuchet MS" panose="020B0603020202020204" pitchFamily="34" charset="0"/>
              <a:cs typeface="Trebuchet MS"/>
            </a:endParaRPr>
          </a:p>
          <a:p>
            <a:pPr algn="just">
              <a:lnSpc>
                <a:spcPct val="100000"/>
              </a:lnSpc>
            </a:pPr>
            <a:r>
              <a:rPr lang="es-ES" sz="1100" spc="5" dirty="0">
                <a:latin typeface="Trebuchet MS" panose="020B0603020202020204" pitchFamily="34" charset="0"/>
                <a:cs typeface="Trebuchet MS"/>
              </a:rPr>
              <a:t>Los sistemas de iluminación modernos normalmente funcionan con equipo de control inductivo, cuyo factor de potencia está entre 0,3 y 0,6. En comparación, con equipo de control electrónico el factor de potencia es 0,95. También es posible la compensación de grupo monofásica o trifásica para lámparas de descarga. Para la distribución uniforme de los grupos de luminarias en las fases individuales, solo se requiere un tercio de la potencia del condensador, que se calcula a partir de:</a:t>
            </a:r>
          </a:p>
          <a:p>
            <a:pPr algn="just">
              <a:lnSpc>
                <a:spcPct val="100000"/>
              </a:lnSpc>
            </a:pPr>
            <a:endParaRPr lang="es-ES" sz="1100" spc="5" dirty="0">
              <a:latin typeface="Trebuchet MS" panose="020B0603020202020204" pitchFamily="34" charset="0"/>
              <a:cs typeface="Trebuchet MS"/>
            </a:endParaRPr>
          </a:p>
        </p:txBody>
      </p:sp>
      <p:pic>
        <p:nvPicPr>
          <p:cNvPr id="31" name="Imagen 30"/>
          <p:cNvPicPr>
            <a:picLocks noChangeAspect="1"/>
          </p:cNvPicPr>
          <p:nvPr/>
        </p:nvPicPr>
        <p:blipFill>
          <a:blip r:embed="rId2"/>
          <a:stretch>
            <a:fillRect/>
          </a:stretch>
        </p:blipFill>
        <p:spPr>
          <a:xfrm>
            <a:off x="467544" y="1129308"/>
            <a:ext cx="4968552" cy="288032"/>
          </a:xfrm>
          <a:prstGeom prst="rect">
            <a:avLst/>
          </a:prstGeom>
        </p:spPr>
      </p:pic>
      <p:pic>
        <p:nvPicPr>
          <p:cNvPr id="32" name="Imagen 31"/>
          <p:cNvPicPr>
            <a:picLocks noChangeAspect="1"/>
          </p:cNvPicPr>
          <p:nvPr/>
        </p:nvPicPr>
        <p:blipFill>
          <a:blip r:embed="rId3"/>
          <a:stretch>
            <a:fillRect/>
          </a:stretch>
        </p:blipFill>
        <p:spPr>
          <a:xfrm>
            <a:off x="467544" y="1709763"/>
            <a:ext cx="4968552" cy="189645"/>
          </a:xfrm>
          <a:prstGeom prst="rect">
            <a:avLst/>
          </a:prstGeom>
        </p:spPr>
      </p:pic>
      <p:pic>
        <p:nvPicPr>
          <p:cNvPr id="33" name="Imagen 32"/>
          <p:cNvPicPr>
            <a:picLocks noChangeAspect="1"/>
          </p:cNvPicPr>
          <p:nvPr/>
        </p:nvPicPr>
        <p:blipFill>
          <a:blip r:embed="rId4"/>
          <a:stretch>
            <a:fillRect/>
          </a:stretch>
        </p:blipFill>
        <p:spPr>
          <a:xfrm>
            <a:off x="467545" y="2785492"/>
            <a:ext cx="4968551" cy="341561"/>
          </a:xfrm>
          <a:prstGeom prst="rect">
            <a:avLst/>
          </a:prstGeom>
        </p:spPr>
      </p:pic>
      <p:pic>
        <p:nvPicPr>
          <p:cNvPr id="34" name="Imagen 33"/>
          <p:cNvPicPr>
            <a:picLocks noChangeAspect="1"/>
          </p:cNvPicPr>
          <p:nvPr/>
        </p:nvPicPr>
        <p:blipFill>
          <a:blip r:embed="rId5"/>
          <a:stretch>
            <a:fillRect/>
          </a:stretch>
        </p:blipFill>
        <p:spPr>
          <a:xfrm>
            <a:off x="467544" y="5317668"/>
            <a:ext cx="5040560" cy="196385"/>
          </a:xfrm>
          <a:prstGeom prst="rect">
            <a:avLst/>
          </a:prstGeom>
        </p:spPr>
      </p:pic>
      <p:pic>
        <p:nvPicPr>
          <p:cNvPr id="35" name="Imagen 34"/>
          <p:cNvPicPr>
            <a:picLocks noChangeAspect="1"/>
          </p:cNvPicPr>
          <p:nvPr/>
        </p:nvPicPr>
        <p:blipFill>
          <a:blip r:embed="rId6"/>
          <a:stretch>
            <a:fillRect/>
          </a:stretch>
        </p:blipFill>
        <p:spPr>
          <a:xfrm>
            <a:off x="5713679" y="1089502"/>
            <a:ext cx="3178801" cy="903902"/>
          </a:xfrm>
          <a:prstGeom prst="rect">
            <a:avLst/>
          </a:prstGeom>
        </p:spPr>
      </p:pic>
      <p:sp>
        <p:nvSpPr>
          <p:cNvPr id="36" name="Rectángulo 35"/>
          <p:cNvSpPr/>
          <p:nvPr/>
        </p:nvSpPr>
        <p:spPr>
          <a:xfrm>
            <a:off x="5580112" y="625252"/>
            <a:ext cx="3312368" cy="430887"/>
          </a:xfrm>
          <a:prstGeom prst="rect">
            <a:avLst/>
          </a:prstGeom>
        </p:spPr>
        <p:txBody>
          <a:bodyPr wrap="square">
            <a:spAutoFit/>
          </a:bodyPr>
          <a:lstStyle/>
          <a:p>
            <a:pPr algn="just">
              <a:lnSpc>
                <a:spcPct val="100000"/>
              </a:lnSpc>
            </a:pPr>
            <a:r>
              <a:rPr lang="es-ES" sz="1100" spc="5" dirty="0">
                <a:latin typeface="Trebuchet MS" panose="020B0603020202020204" pitchFamily="34" charset="0"/>
                <a:cs typeface="Trebuchet MS"/>
              </a:rPr>
              <a:t>La capacidad requerida del condensador es entonces:</a:t>
            </a:r>
            <a:endParaRPr lang="es-ES" sz="1100" dirty="0">
              <a:latin typeface="Trebuchet MS" panose="020B0603020202020204" pitchFamily="34" charset="0"/>
              <a:cs typeface="Arial MT"/>
            </a:endParaRPr>
          </a:p>
        </p:txBody>
      </p:sp>
      <p:sp>
        <p:nvSpPr>
          <p:cNvPr id="37" name="Rectángulo 36"/>
          <p:cNvSpPr/>
          <p:nvPr/>
        </p:nvSpPr>
        <p:spPr>
          <a:xfrm>
            <a:off x="5580113" y="2186831"/>
            <a:ext cx="3312368" cy="1107996"/>
          </a:xfrm>
          <a:prstGeom prst="rect">
            <a:avLst/>
          </a:prstGeom>
        </p:spPr>
        <p:txBody>
          <a:bodyPr wrap="square">
            <a:spAutoFit/>
          </a:bodyPr>
          <a:lstStyle/>
          <a:p>
            <a:pPr algn="just"/>
            <a:r>
              <a:rPr lang="en-US" sz="1100" dirty="0" err="1">
                <a:latin typeface="Trebuchet MS" panose="020B0603020202020204" pitchFamily="34" charset="0"/>
              </a:rPr>
              <a:t>Aquí</a:t>
            </a:r>
            <a:r>
              <a:rPr lang="en-US" sz="1100" dirty="0">
                <a:latin typeface="Trebuchet MS" panose="020B0603020202020204" pitchFamily="34" charset="0"/>
              </a:rPr>
              <a:t>, </a:t>
            </a:r>
            <a:r>
              <a:rPr lang="en-US" sz="1100" dirty="0" err="1">
                <a:latin typeface="Trebuchet MS" panose="020B0603020202020204" pitchFamily="34" charset="0"/>
              </a:rPr>
              <a:t>los</a:t>
            </a:r>
            <a:r>
              <a:rPr lang="en-US" sz="1100" dirty="0">
                <a:latin typeface="Trebuchet MS" panose="020B0603020202020204" pitchFamily="34" charset="0"/>
              </a:rPr>
              <a:t> </a:t>
            </a:r>
            <a:r>
              <a:rPr lang="en-US" sz="1100" dirty="0" err="1">
                <a:latin typeface="Trebuchet MS" panose="020B0603020202020204" pitchFamily="34" charset="0"/>
              </a:rPr>
              <a:t>significados</a:t>
            </a:r>
            <a:r>
              <a:rPr lang="en-US" sz="1100" dirty="0">
                <a:latin typeface="Trebuchet MS" panose="020B0603020202020204" pitchFamily="34" charset="0"/>
              </a:rPr>
              <a:t> de </a:t>
            </a:r>
            <a:r>
              <a:rPr lang="en-US" sz="1100" dirty="0" err="1">
                <a:latin typeface="Trebuchet MS" panose="020B0603020202020204" pitchFamily="34" charset="0"/>
              </a:rPr>
              <a:t>los</a:t>
            </a:r>
            <a:r>
              <a:rPr lang="en-US" sz="1100" dirty="0">
                <a:latin typeface="Trebuchet MS" panose="020B0603020202020204" pitchFamily="34" charset="0"/>
              </a:rPr>
              <a:t> </a:t>
            </a:r>
            <a:r>
              <a:rPr lang="en-US" sz="1100" dirty="0" err="1">
                <a:latin typeface="Trebuchet MS" panose="020B0603020202020204" pitchFamily="34" charset="0"/>
              </a:rPr>
              <a:t>símbolos</a:t>
            </a:r>
            <a:r>
              <a:rPr lang="en-US" sz="1100" dirty="0">
                <a:latin typeface="Trebuchet MS" panose="020B0603020202020204" pitchFamily="34" charset="0"/>
              </a:rPr>
              <a:t> son</a:t>
            </a:r>
            <a:r>
              <a:rPr lang="en-US" sz="1100" dirty="0" smtClean="0">
                <a:latin typeface="Trebuchet MS" panose="020B0603020202020204" pitchFamily="34" charset="0"/>
              </a:rPr>
              <a:t>:</a:t>
            </a:r>
          </a:p>
          <a:p>
            <a:pPr algn="just"/>
            <a:endParaRPr lang="en-US" sz="1100" dirty="0">
              <a:latin typeface="Trebuchet MS" panose="020B0603020202020204" pitchFamily="34" charset="0"/>
            </a:endParaRPr>
          </a:p>
          <a:p>
            <a:pPr algn="just"/>
            <a:r>
              <a:rPr lang="en-US" sz="1100" b="1" dirty="0">
                <a:latin typeface="Trebuchet MS" panose="020B0603020202020204" pitchFamily="34" charset="0"/>
              </a:rPr>
              <a:t>PL </a:t>
            </a:r>
            <a:r>
              <a:rPr lang="en-US" sz="1100" b="1" dirty="0" smtClean="0">
                <a:latin typeface="Trebuchet MS" panose="020B0603020202020204" pitchFamily="34" charset="0"/>
              </a:rPr>
              <a:t>   </a:t>
            </a:r>
            <a:r>
              <a:rPr lang="en-US" sz="1100" b="1" dirty="0" err="1" smtClean="0">
                <a:latin typeface="Trebuchet MS" panose="020B0603020202020204" pitchFamily="34" charset="0"/>
              </a:rPr>
              <a:t>Potencia</a:t>
            </a:r>
            <a:r>
              <a:rPr lang="en-US" sz="1100" b="1" dirty="0" smtClean="0">
                <a:latin typeface="Trebuchet MS" panose="020B0603020202020204" pitchFamily="34" charset="0"/>
              </a:rPr>
              <a:t> </a:t>
            </a:r>
            <a:r>
              <a:rPr lang="en-US" sz="1100" b="1" dirty="0">
                <a:latin typeface="Trebuchet MS" panose="020B0603020202020204" pitchFamily="34" charset="0"/>
              </a:rPr>
              <a:t>de la </a:t>
            </a:r>
            <a:r>
              <a:rPr lang="en-US" sz="1100" b="1" dirty="0" err="1" smtClean="0">
                <a:latin typeface="Trebuchet MS" panose="020B0603020202020204" pitchFamily="34" charset="0"/>
              </a:rPr>
              <a:t>lámpara</a:t>
            </a:r>
            <a:endParaRPr lang="en-US" sz="1100" b="1" dirty="0">
              <a:latin typeface="Trebuchet MS" panose="020B0603020202020204" pitchFamily="34" charset="0"/>
            </a:endParaRPr>
          </a:p>
          <a:p>
            <a:pPr algn="just"/>
            <a:r>
              <a:rPr lang="en-US" sz="1100" b="1" dirty="0" err="1">
                <a:latin typeface="Trebuchet MS" panose="020B0603020202020204" pitchFamily="34" charset="0"/>
              </a:rPr>
              <a:t>Pv</a:t>
            </a:r>
            <a:r>
              <a:rPr lang="en-US" sz="1100" b="1" dirty="0">
                <a:latin typeface="Trebuchet MS" panose="020B0603020202020204" pitchFamily="34" charset="0"/>
              </a:rPr>
              <a:t> </a:t>
            </a:r>
            <a:r>
              <a:rPr lang="en-US" sz="1100" b="1" dirty="0" smtClean="0">
                <a:latin typeface="Trebuchet MS" panose="020B0603020202020204" pitchFamily="34" charset="0"/>
              </a:rPr>
              <a:t>   </a:t>
            </a:r>
            <a:r>
              <a:rPr lang="en-US" sz="1100" b="1" dirty="0" err="1" smtClean="0">
                <a:latin typeface="Trebuchet MS" panose="020B0603020202020204" pitchFamily="34" charset="0"/>
              </a:rPr>
              <a:t>Pérdida</a:t>
            </a:r>
            <a:r>
              <a:rPr lang="en-US" sz="1100" b="1" dirty="0" smtClean="0">
                <a:latin typeface="Trebuchet MS" panose="020B0603020202020204" pitchFamily="34" charset="0"/>
              </a:rPr>
              <a:t> </a:t>
            </a:r>
            <a:r>
              <a:rPr lang="en-US" sz="1100" b="1" dirty="0">
                <a:latin typeface="Trebuchet MS" panose="020B0603020202020204" pitchFamily="34" charset="0"/>
              </a:rPr>
              <a:t>de </a:t>
            </a:r>
            <a:r>
              <a:rPr lang="en-US" sz="1100" b="1" dirty="0" err="1">
                <a:latin typeface="Trebuchet MS" panose="020B0603020202020204" pitchFamily="34" charset="0"/>
              </a:rPr>
              <a:t>potencia</a:t>
            </a:r>
            <a:r>
              <a:rPr lang="en-US" sz="1100" b="1" dirty="0">
                <a:latin typeface="Trebuchet MS" panose="020B0603020202020204" pitchFamily="34" charset="0"/>
              </a:rPr>
              <a:t> del </a:t>
            </a:r>
            <a:r>
              <a:rPr lang="en-US" sz="1100" b="1" dirty="0" err="1">
                <a:latin typeface="Trebuchet MS" panose="020B0603020202020204" pitchFamily="34" charset="0"/>
              </a:rPr>
              <a:t>equipo</a:t>
            </a:r>
            <a:r>
              <a:rPr lang="en-US" sz="1100" b="1" dirty="0">
                <a:latin typeface="Trebuchet MS" panose="020B0603020202020204" pitchFamily="34" charset="0"/>
              </a:rPr>
              <a:t> de control </a:t>
            </a:r>
            <a:r>
              <a:rPr lang="en-US" sz="1100" b="1" dirty="0" err="1">
                <a:latin typeface="Trebuchet MS" panose="020B0603020202020204" pitchFamily="34" charset="0"/>
              </a:rPr>
              <a:t>Cstr</a:t>
            </a:r>
            <a:r>
              <a:rPr lang="en-US" sz="1100" b="1" dirty="0">
                <a:latin typeface="Trebuchet MS" panose="020B0603020202020204" pitchFamily="34" charset="0"/>
              </a:rPr>
              <a:t> </a:t>
            </a:r>
            <a:r>
              <a:rPr lang="en-US" sz="1100" b="1" dirty="0" smtClean="0">
                <a:latin typeface="Trebuchet MS" panose="020B0603020202020204" pitchFamily="34" charset="0"/>
              </a:rPr>
              <a:t> </a:t>
            </a:r>
            <a:r>
              <a:rPr lang="en-US" sz="1100" b="1" dirty="0" err="1" smtClean="0">
                <a:latin typeface="Trebuchet MS" panose="020B0603020202020204" pitchFamily="34" charset="0"/>
              </a:rPr>
              <a:t>Capacidad</a:t>
            </a:r>
            <a:r>
              <a:rPr lang="en-US" sz="1100" b="1" dirty="0" smtClean="0">
                <a:latin typeface="Trebuchet MS" panose="020B0603020202020204" pitchFamily="34" charset="0"/>
              </a:rPr>
              <a:t> </a:t>
            </a:r>
            <a:r>
              <a:rPr lang="en-US" sz="1100" b="1" dirty="0">
                <a:latin typeface="Trebuchet MS" panose="020B0603020202020204" pitchFamily="34" charset="0"/>
              </a:rPr>
              <a:t>de la </a:t>
            </a:r>
            <a:r>
              <a:rPr lang="en-US" sz="1100" b="1" dirty="0" err="1">
                <a:latin typeface="Trebuchet MS" panose="020B0603020202020204" pitchFamily="34" charset="0"/>
              </a:rPr>
              <a:t>fase</a:t>
            </a:r>
            <a:r>
              <a:rPr lang="en-US" sz="1100" b="1" dirty="0">
                <a:latin typeface="Trebuchet MS" panose="020B0603020202020204" pitchFamily="34" charset="0"/>
              </a:rPr>
              <a:t> del </a:t>
            </a:r>
            <a:r>
              <a:rPr lang="en-US" sz="1100" b="1" dirty="0" err="1">
                <a:latin typeface="Trebuchet MS" panose="020B0603020202020204" pitchFamily="34" charset="0"/>
              </a:rPr>
              <a:t>devanado</a:t>
            </a:r>
            <a:r>
              <a:rPr lang="en-US" sz="1100" b="1" dirty="0">
                <a:latin typeface="Trebuchet MS" panose="020B0603020202020204" pitchFamily="34" charset="0"/>
              </a:rPr>
              <a:t> </a:t>
            </a:r>
            <a:endParaRPr lang="en-US" sz="1100" b="1" dirty="0" smtClean="0">
              <a:latin typeface="Trebuchet MS" panose="020B0603020202020204" pitchFamily="34" charset="0"/>
            </a:endParaRPr>
          </a:p>
          <a:p>
            <a:pPr algn="just"/>
            <a:r>
              <a:rPr lang="en-US" sz="1100" b="1" dirty="0" err="1" smtClean="0">
                <a:latin typeface="Trebuchet MS" panose="020B0603020202020204" pitchFamily="34" charset="0"/>
              </a:rPr>
              <a:t>fn</a:t>
            </a:r>
            <a:r>
              <a:rPr lang="en-US" sz="1100" b="1" dirty="0" smtClean="0">
                <a:latin typeface="Trebuchet MS" panose="020B0603020202020204" pitchFamily="34" charset="0"/>
              </a:rPr>
              <a:t>     </a:t>
            </a:r>
            <a:r>
              <a:rPr lang="en-US" sz="1100" b="1" dirty="0" err="1" smtClean="0">
                <a:latin typeface="Trebuchet MS" panose="020B0603020202020204" pitchFamily="34" charset="0"/>
              </a:rPr>
              <a:t>Frecuencia</a:t>
            </a:r>
            <a:r>
              <a:rPr lang="en-US" sz="1100" b="1" dirty="0" smtClean="0">
                <a:latin typeface="Trebuchet MS" panose="020B0603020202020204" pitchFamily="34" charset="0"/>
              </a:rPr>
              <a:t> </a:t>
            </a:r>
            <a:r>
              <a:rPr lang="en-US" sz="1100" b="1" dirty="0">
                <a:latin typeface="Trebuchet MS" panose="020B0603020202020204" pitchFamily="34" charset="0"/>
              </a:rPr>
              <a:t>de la red</a:t>
            </a:r>
          </a:p>
        </p:txBody>
      </p:sp>
    </p:spTree>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51519" y="121196"/>
            <a:ext cx="4546723" cy="5443798"/>
          </a:xfrm>
          <a:prstGeom prst="rect">
            <a:avLst/>
          </a:prstGeom>
        </p:spPr>
        <p:txBody>
          <a:bodyPr vert="horz" wrap="square" lIns="0" tIns="26670" rIns="0" bIns="0" rtlCol="0">
            <a:spAutoFit/>
          </a:bodyPr>
          <a:lstStyle/>
          <a:p>
            <a:pPr marL="38100" algn="just">
              <a:lnSpc>
                <a:spcPct val="100000"/>
              </a:lnSpc>
            </a:pPr>
            <a:r>
              <a:rPr lang="es-ES" sz="1100" b="1" spc="5" dirty="0">
                <a:latin typeface="Trebuchet MS"/>
                <a:cs typeface="Trebuchet MS"/>
              </a:rPr>
              <a:t>15,6 c/k Valor</a:t>
            </a:r>
          </a:p>
          <a:p>
            <a:pPr marL="38100" algn="just">
              <a:lnSpc>
                <a:spcPct val="100000"/>
              </a:lnSpc>
            </a:pPr>
            <a:endParaRPr lang="es-ES" sz="1100" spc="5" dirty="0">
              <a:latin typeface="Trebuchet MS"/>
              <a:cs typeface="Trebuchet MS"/>
            </a:endParaRPr>
          </a:p>
          <a:p>
            <a:pPr marL="38100" algn="just">
              <a:lnSpc>
                <a:spcPct val="100000"/>
              </a:lnSpc>
            </a:pPr>
            <a:r>
              <a:rPr lang="es-ES" sz="1100" spc="5" dirty="0">
                <a:latin typeface="Trebuchet MS"/>
                <a:cs typeface="Trebuchet MS"/>
              </a:rPr>
              <a:t>El valor c/k define la magnitud de la potencia reactiva requerida que debe estar presente antes de que se produzca una conexión o un apagado. En la práctica, este umbral de respuesta se establece en alrededor del 60 % del paso más pequeño. El valor c/k se calcula a partir de:</a:t>
            </a:r>
          </a:p>
          <a:p>
            <a:pPr marL="38100" algn="just">
              <a:lnSpc>
                <a:spcPct val="100000"/>
              </a:lnSpc>
            </a:pPr>
            <a:endParaRPr lang="es-ES" sz="1100" spc="5" dirty="0" smtClean="0">
              <a:latin typeface="Trebuchet MS"/>
              <a:cs typeface="Trebuchet MS"/>
            </a:endParaRPr>
          </a:p>
          <a:p>
            <a:pPr marL="38100" algn="just">
              <a:lnSpc>
                <a:spcPct val="100000"/>
              </a:lnSpc>
            </a:pPr>
            <a:endParaRPr lang="es-ES" sz="1100" spc="5" dirty="0">
              <a:latin typeface="Trebuchet MS"/>
              <a:cs typeface="Trebuchet MS"/>
            </a:endParaRPr>
          </a:p>
          <a:p>
            <a:pPr marL="38100" algn="just">
              <a:lnSpc>
                <a:spcPct val="100000"/>
              </a:lnSpc>
            </a:pPr>
            <a:endParaRPr lang="es-ES" sz="1100" spc="5" dirty="0" smtClean="0">
              <a:latin typeface="Trebuchet MS"/>
              <a:cs typeface="Trebuchet MS"/>
            </a:endParaRPr>
          </a:p>
          <a:p>
            <a:pPr marL="38100" algn="just">
              <a:lnSpc>
                <a:spcPct val="100000"/>
              </a:lnSpc>
            </a:pPr>
            <a:r>
              <a:rPr lang="es-ES" sz="1100" spc="5" dirty="0" smtClean="0">
                <a:latin typeface="Trebuchet MS"/>
                <a:cs typeface="Trebuchet MS"/>
              </a:rPr>
              <a:t>Aquí</a:t>
            </a:r>
            <a:r>
              <a:rPr lang="es-ES" sz="1100" spc="5" dirty="0">
                <a:latin typeface="Trebuchet MS"/>
                <a:cs typeface="Trebuchet MS"/>
              </a:rPr>
              <a:t>, los significados de los símbolos son</a:t>
            </a:r>
            <a:r>
              <a:rPr lang="es-ES" sz="1100" spc="5" dirty="0" smtClean="0">
                <a:latin typeface="Trebuchet MS"/>
                <a:cs typeface="Trebuchet MS"/>
              </a:rPr>
              <a:t>:</a:t>
            </a:r>
            <a:endParaRPr lang="es-ES" sz="1100" spc="5" dirty="0">
              <a:latin typeface="Trebuchet MS"/>
              <a:cs typeface="Trebuchet MS"/>
            </a:endParaRPr>
          </a:p>
          <a:p>
            <a:pPr marL="495300" lvl="1" algn="just"/>
            <a:r>
              <a:rPr lang="es-ES" sz="1100" b="1" spc="5" dirty="0" smtClean="0">
                <a:latin typeface="Trebuchet MS"/>
                <a:cs typeface="Trebuchet MS"/>
              </a:rPr>
              <a:t>c   Paso </a:t>
            </a:r>
            <a:r>
              <a:rPr lang="es-ES" sz="1100" b="1" spc="5" dirty="0">
                <a:latin typeface="Trebuchet MS"/>
                <a:cs typeface="Trebuchet MS"/>
              </a:rPr>
              <a:t>de potencia más pequeño</a:t>
            </a:r>
          </a:p>
          <a:p>
            <a:pPr marL="495300" lvl="1" algn="just"/>
            <a:r>
              <a:rPr lang="es-ES" sz="1100" b="1" spc="5" dirty="0">
                <a:latin typeface="Trebuchet MS"/>
                <a:cs typeface="Trebuchet MS"/>
              </a:rPr>
              <a:t>C </a:t>
            </a:r>
            <a:r>
              <a:rPr lang="es-ES" sz="1100" b="1" spc="5" dirty="0" smtClean="0">
                <a:latin typeface="Trebuchet MS"/>
                <a:cs typeface="Trebuchet MS"/>
              </a:rPr>
              <a:t>  Potencia </a:t>
            </a:r>
            <a:r>
              <a:rPr lang="es-ES" sz="1100" b="1" spc="5" dirty="0">
                <a:latin typeface="Trebuchet MS"/>
                <a:cs typeface="Trebuchet MS"/>
              </a:rPr>
              <a:t>del condensador en </a:t>
            </a:r>
            <a:r>
              <a:rPr lang="es-ES" sz="1100" b="1" spc="5" dirty="0" err="1" smtClean="0">
                <a:latin typeface="Trebuchet MS"/>
                <a:cs typeface="Trebuchet MS"/>
              </a:rPr>
              <a:t>VAr</a:t>
            </a:r>
            <a:endParaRPr lang="es-ES" sz="1100" b="1" spc="5" dirty="0">
              <a:latin typeface="Trebuchet MS"/>
              <a:cs typeface="Trebuchet MS"/>
            </a:endParaRPr>
          </a:p>
          <a:p>
            <a:pPr marL="495300" lvl="1" algn="just"/>
            <a:r>
              <a:rPr lang="es-ES" sz="1100" b="1" spc="5" dirty="0" smtClean="0">
                <a:latin typeface="Trebuchet MS"/>
                <a:cs typeface="Trebuchet MS"/>
              </a:rPr>
              <a:t>V   Un </a:t>
            </a:r>
            <a:r>
              <a:rPr lang="es-ES" sz="1100" b="1" spc="5" dirty="0">
                <a:latin typeface="Trebuchet MS"/>
                <a:cs typeface="Trebuchet MS"/>
              </a:rPr>
              <a:t>Tensión de línea externa en </a:t>
            </a:r>
          </a:p>
          <a:p>
            <a:pPr marL="495300" lvl="1" algn="just"/>
            <a:r>
              <a:rPr lang="es-ES" sz="1100" b="1" spc="5" dirty="0">
                <a:latin typeface="Trebuchet MS"/>
                <a:cs typeface="Trebuchet MS"/>
              </a:rPr>
              <a:t>k </a:t>
            </a:r>
            <a:r>
              <a:rPr lang="es-ES" sz="1100" b="1" spc="5" dirty="0" smtClean="0">
                <a:latin typeface="Trebuchet MS"/>
                <a:cs typeface="Trebuchet MS"/>
              </a:rPr>
              <a:t>  Relación </a:t>
            </a:r>
            <a:r>
              <a:rPr lang="es-ES" sz="1100" b="1" spc="5" dirty="0">
                <a:latin typeface="Trebuchet MS"/>
                <a:cs typeface="Trebuchet MS"/>
              </a:rPr>
              <a:t>de transformación del transformador (por ejemplo, 100 A/5 A)</a:t>
            </a:r>
          </a:p>
          <a:p>
            <a:pPr marL="38100" algn="just">
              <a:lnSpc>
                <a:spcPct val="100000"/>
              </a:lnSpc>
            </a:pPr>
            <a:endParaRPr lang="es-ES" sz="1100" spc="5" dirty="0">
              <a:latin typeface="Trebuchet MS"/>
              <a:cs typeface="Trebuchet MS"/>
            </a:endParaRPr>
          </a:p>
          <a:p>
            <a:pPr marL="38100" algn="just">
              <a:lnSpc>
                <a:spcPct val="100000"/>
              </a:lnSpc>
            </a:pPr>
            <a:r>
              <a:rPr lang="es-ES" sz="1100" b="1" spc="5" dirty="0">
                <a:latin typeface="Trebuchet MS"/>
                <a:cs typeface="Trebuchet MS"/>
              </a:rPr>
              <a:t>15.7 Circuitos resonantes</a:t>
            </a:r>
          </a:p>
          <a:p>
            <a:pPr marL="38100" algn="just">
              <a:lnSpc>
                <a:spcPct val="100000"/>
              </a:lnSpc>
            </a:pPr>
            <a:endParaRPr lang="es-ES" sz="1100" spc="5" dirty="0">
              <a:latin typeface="Trebuchet MS"/>
              <a:cs typeface="Trebuchet MS"/>
            </a:endParaRPr>
          </a:p>
          <a:p>
            <a:pPr marL="38100" algn="just">
              <a:lnSpc>
                <a:spcPct val="100000"/>
              </a:lnSpc>
            </a:pPr>
            <a:r>
              <a:rPr lang="es-ES" sz="1100" spc="5" dirty="0">
                <a:latin typeface="Trebuchet MS"/>
                <a:cs typeface="Trebuchet MS"/>
              </a:rPr>
              <a:t>Los circuitos resonantes son fenómenos indeseables en las redes. Un circuito resonante en serie (figura 15.5) consta de una inductancia L y una capacitancia C. Dado que la resistencia efectiva es pequeña en relación con L y C, se puede despreciar. A bajas frecuencias predomina la reactancia del condensador, es decir, el circuito resonante en serie es capacitivo. Por encima de la frecuencia de resonancia </a:t>
            </a:r>
            <a:r>
              <a:rPr lang="es-ES" sz="1100" spc="5" dirty="0" err="1">
                <a:latin typeface="Trebuchet MS"/>
                <a:cs typeface="Trebuchet MS"/>
              </a:rPr>
              <a:t>fr</a:t>
            </a:r>
            <a:r>
              <a:rPr lang="es-ES" sz="1100" spc="5" dirty="0">
                <a:latin typeface="Trebuchet MS"/>
                <a:cs typeface="Trebuchet MS"/>
              </a:rPr>
              <a:t>, el circuito resonante en serie se comporta inductivamente. La figura 15.6 muestra el comportamiento de la impedancia, corriente y voltaje.</a:t>
            </a:r>
          </a:p>
          <a:p>
            <a:pPr marL="38100" algn="just">
              <a:lnSpc>
                <a:spcPct val="100000"/>
              </a:lnSpc>
            </a:pPr>
            <a:r>
              <a:rPr lang="es-ES" sz="1100" spc="5" dirty="0">
                <a:latin typeface="Trebuchet MS"/>
                <a:cs typeface="Trebuchet MS"/>
              </a:rPr>
              <a:t>Un circuito resonante en paralelo consiste en una inductancia, por un lado, y una capacitancia y resistencia, por otro lado, en paralelo (Figura 15.7). Aquí, el comportamiento es opuesto al del circuito resonante en serie (Figura 15.8).</a:t>
            </a:r>
            <a:endParaRPr sz="1100" dirty="0">
              <a:latin typeface="Arial MT"/>
              <a:cs typeface="Arial MT"/>
            </a:endParaRPr>
          </a:p>
        </p:txBody>
      </p:sp>
      <p:pic>
        <p:nvPicPr>
          <p:cNvPr id="10" name="Imagen 9"/>
          <p:cNvPicPr>
            <a:picLocks noChangeAspect="1"/>
          </p:cNvPicPr>
          <p:nvPr/>
        </p:nvPicPr>
        <p:blipFill>
          <a:blip r:embed="rId2"/>
          <a:stretch>
            <a:fillRect/>
          </a:stretch>
        </p:blipFill>
        <p:spPr>
          <a:xfrm>
            <a:off x="263106" y="1345333"/>
            <a:ext cx="4380902" cy="360040"/>
          </a:xfrm>
          <a:prstGeom prst="rect">
            <a:avLst/>
          </a:prstGeom>
        </p:spPr>
      </p:pic>
      <p:pic>
        <p:nvPicPr>
          <p:cNvPr id="11" name="Imagen 10"/>
          <p:cNvPicPr>
            <a:picLocks noChangeAspect="1"/>
          </p:cNvPicPr>
          <p:nvPr/>
        </p:nvPicPr>
        <p:blipFill>
          <a:blip r:embed="rId3"/>
          <a:stretch>
            <a:fillRect/>
          </a:stretch>
        </p:blipFill>
        <p:spPr>
          <a:xfrm>
            <a:off x="5436096" y="193205"/>
            <a:ext cx="3384376" cy="3024335"/>
          </a:xfrm>
          <a:prstGeom prst="rect">
            <a:avLst/>
          </a:prstGeom>
        </p:spPr>
      </p:pic>
      <p:pic>
        <p:nvPicPr>
          <p:cNvPr id="12" name="Imagen 11"/>
          <p:cNvPicPr>
            <a:picLocks noChangeAspect="1"/>
          </p:cNvPicPr>
          <p:nvPr/>
        </p:nvPicPr>
        <p:blipFill>
          <a:blip r:embed="rId4"/>
          <a:stretch>
            <a:fillRect/>
          </a:stretch>
        </p:blipFill>
        <p:spPr>
          <a:xfrm>
            <a:off x="5868144" y="2841162"/>
            <a:ext cx="3171825" cy="2723832"/>
          </a:xfrm>
          <a:prstGeom prst="rect">
            <a:avLst/>
          </a:prstGeom>
        </p:spPr>
      </p:pic>
      <p:sp>
        <p:nvSpPr>
          <p:cNvPr id="13" name="Rectángulo 12"/>
          <p:cNvSpPr/>
          <p:nvPr/>
        </p:nvSpPr>
        <p:spPr>
          <a:xfrm>
            <a:off x="4950296" y="553244"/>
            <a:ext cx="1205880" cy="1277273"/>
          </a:xfrm>
          <a:prstGeom prst="rect">
            <a:avLst/>
          </a:prstGeom>
        </p:spPr>
        <p:txBody>
          <a:bodyPr wrap="square">
            <a:spAutoFit/>
          </a:bodyPr>
          <a:lstStyle/>
          <a:p>
            <a:r>
              <a:rPr lang="en-US" sz="1100" b="1" dirty="0" err="1">
                <a:latin typeface="Trebuchet MS" panose="020B0603020202020204" pitchFamily="34" charset="0"/>
              </a:rPr>
              <a:t>Figura</a:t>
            </a:r>
            <a:r>
              <a:rPr lang="en-US" sz="1100" b="1" dirty="0">
                <a:latin typeface="Trebuchet MS" panose="020B0603020202020204" pitchFamily="34" charset="0"/>
              </a:rPr>
              <a:t> </a:t>
            </a:r>
            <a:r>
              <a:rPr lang="en-US" sz="1100" b="1" dirty="0" smtClean="0">
                <a:latin typeface="Trebuchet MS" panose="020B0603020202020204" pitchFamily="34" charset="0"/>
              </a:rPr>
              <a:t>15.5</a:t>
            </a:r>
            <a:r>
              <a:rPr lang="en-US" sz="1100" b="1" dirty="0">
                <a:latin typeface="Trebuchet MS" panose="020B0603020202020204" pitchFamily="34" charset="0"/>
              </a:rPr>
              <a:t>: </a:t>
            </a:r>
            <a:r>
              <a:rPr lang="en-US" sz="1100" b="1" dirty="0" err="1">
                <a:latin typeface="Trebuchet MS" panose="020B0603020202020204" pitchFamily="34" charset="0"/>
              </a:rPr>
              <a:t>Circuito</a:t>
            </a:r>
            <a:r>
              <a:rPr lang="en-US" sz="1100" b="1" dirty="0">
                <a:latin typeface="Trebuchet MS" panose="020B0603020202020204" pitchFamily="34" charset="0"/>
              </a:rPr>
              <a:t> </a:t>
            </a:r>
            <a:r>
              <a:rPr lang="en-US" sz="1100" b="1" dirty="0" err="1">
                <a:latin typeface="Trebuchet MS" panose="020B0603020202020204" pitchFamily="34" charset="0"/>
              </a:rPr>
              <a:t>resonante</a:t>
            </a:r>
            <a:r>
              <a:rPr lang="en-US" sz="1100" b="1" dirty="0">
                <a:latin typeface="Trebuchet MS" panose="020B0603020202020204" pitchFamily="34" charset="0"/>
              </a:rPr>
              <a:t> </a:t>
            </a:r>
            <a:r>
              <a:rPr lang="en-US" sz="1100" b="1" dirty="0" err="1">
                <a:latin typeface="Trebuchet MS" panose="020B0603020202020204" pitchFamily="34" charset="0"/>
              </a:rPr>
              <a:t>en</a:t>
            </a:r>
            <a:r>
              <a:rPr lang="en-US" sz="1100" b="1" dirty="0">
                <a:latin typeface="Trebuchet MS" panose="020B0603020202020204" pitchFamily="34" charset="0"/>
              </a:rPr>
              <a:t> </a:t>
            </a:r>
            <a:r>
              <a:rPr lang="en-US" sz="1100" b="1" dirty="0" err="1">
                <a:latin typeface="Trebuchet MS" panose="020B0603020202020204" pitchFamily="34" charset="0"/>
              </a:rPr>
              <a:t>serie</a:t>
            </a:r>
            <a:r>
              <a:rPr lang="en-US" sz="1100" b="1" dirty="0">
                <a:latin typeface="Trebuchet MS" panose="020B0603020202020204" pitchFamily="34" charset="0"/>
              </a:rPr>
              <a:t> y </a:t>
            </a:r>
            <a:r>
              <a:rPr lang="en-US" sz="1100" b="1" dirty="0" err="1">
                <a:latin typeface="Trebuchet MS" panose="020B0603020202020204" pitchFamily="34" charset="0"/>
              </a:rPr>
              <a:t>diagrama</a:t>
            </a:r>
            <a:r>
              <a:rPr lang="en-US" sz="1100" b="1" dirty="0">
                <a:latin typeface="Trebuchet MS" panose="020B0603020202020204" pitchFamily="34" charset="0"/>
              </a:rPr>
              <a:t> de </a:t>
            </a:r>
            <a:r>
              <a:rPr lang="en-US" sz="1100" b="1" dirty="0" err="1">
                <a:latin typeface="Trebuchet MS" panose="020B0603020202020204" pitchFamily="34" charset="0"/>
              </a:rPr>
              <a:t>circuito</a:t>
            </a:r>
            <a:r>
              <a:rPr lang="en-US" sz="1100" b="1" dirty="0">
                <a:latin typeface="Trebuchet MS" panose="020B0603020202020204" pitchFamily="34" charset="0"/>
              </a:rPr>
              <a:t> </a:t>
            </a:r>
            <a:r>
              <a:rPr lang="en-US" sz="1100" b="1" dirty="0" err="1">
                <a:latin typeface="Trebuchet MS" panose="020B0603020202020204" pitchFamily="34" charset="0"/>
              </a:rPr>
              <a:t>equivalente</a:t>
            </a:r>
            <a:endParaRPr lang="en-US" sz="1100" b="1" dirty="0">
              <a:latin typeface="Trebuchet MS" panose="020B0603020202020204" pitchFamily="34" charset="0"/>
            </a:endParaRPr>
          </a:p>
        </p:txBody>
      </p:sp>
      <p:sp>
        <p:nvSpPr>
          <p:cNvPr id="14" name="Rectángulo 13"/>
          <p:cNvSpPr/>
          <p:nvPr/>
        </p:nvSpPr>
        <p:spPr>
          <a:xfrm>
            <a:off x="4950296" y="3752630"/>
            <a:ext cx="989856" cy="1277273"/>
          </a:xfrm>
          <a:prstGeom prst="rect">
            <a:avLst/>
          </a:prstGeom>
        </p:spPr>
        <p:txBody>
          <a:bodyPr wrap="square">
            <a:spAutoFit/>
          </a:bodyPr>
          <a:lstStyle/>
          <a:p>
            <a:r>
              <a:rPr lang="en-US" sz="1100" b="1" dirty="0" err="1">
                <a:latin typeface="Trebuchet MS" panose="020B0603020202020204" pitchFamily="34" charset="0"/>
              </a:rPr>
              <a:t>Figura</a:t>
            </a:r>
            <a:r>
              <a:rPr lang="en-US" sz="1100" b="1" dirty="0">
                <a:latin typeface="Trebuchet MS" panose="020B0603020202020204" pitchFamily="34" charset="0"/>
              </a:rPr>
              <a:t> </a:t>
            </a:r>
            <a:r>
              <a:rPr lang="en-US" sz="1100" b="1" dirty="0" smtClean="0">
                <a:latin typeface="Trebuchet MS" panose="020B0603020202020204" pitchFamily="34" charset="0"/>
              </a:rPr>
              <a:t>15.6</a:t>
            </a:r>
            <a:r>
              <a:rPr lang="en-US" sz="1100" b="1" dirty="0">
                <a:latin typeface="Trebuchet MS" panose="020B0603020202020204" pitchFamily="34" charset="0"/>
              </a:rPr>
              <a:t>: </a:t>
            </a:r>
            <a:r>
              <a:rPr lang="en-US" sz="1100" b="1" dirty="0" err="1">
                <a:latin typeface="Trebuchet MS" panose="020B0603020202020204" pitchFamily="34" charset="0"/>
              </a:rPr>
              <a:t>Curva</a:t>
            </a:r>
            <a:r>
              <a:rPr lang="en-US" sz="1100" b="1" dirty="0">
                <a:latin typeface="Trebuchet MS" panose="020B0603020202020204" pitchFamily="34" charset="0"/>
              </a:rPr>
              <a:t> de </a:t>
            </a:r>
            <a:r>
              <a:rPr lang="en-US" sz="1100" b="1" dirty="0" err="1">
                <a:latin typeface="Trebuchet MS" panose="020B0603020202020204" pitchFamily="34" charset="0"/>
              </a:rPr>
              <a:t>resonancia</a:t>
            </a:r>
            <a:r>
              <a:rPr lang="en-US" sz="1100" b="1" dirty="0">
                <a:latin typeface="Trebuchet MS" panose="020B0603020202020204" pitchFamily="34" charset="0"/>
              </a:rPr>
              <a:t> para un </a:t>
            </a:r>
            <a:r>
              <a:rPr lang="en-US" sz="1100" b="1" dirty="0" err="1">
                <a:latin typeface="Trebuchet MS" panose="020B0603020202020204" pitchFamily="34" charset="0"/>
              </a:rPr>
              <a:t>circuito</a:t>
            </a:r>
            <a:r>
              <a:rPr lang="en-US" sz="1100" b="1" dirty="0">
                <a:latin typeface="Trebuchet MS" panose="020B0603020202020204" pitchFamily="34" charset="0"/>
              </a:rPr>
              <a:t> </a:t>
            </a:r>
            <a:r>
              <a:rPr lang="en-US" sz="1100" b="1" dirty="0" err="1">
                <a:latin typeface="Trebuchet MS" panose="020B0603020202020204" pitchFamily="34" charset="0"/>
              </a:rPr>
              <a:t>resonante</a:t>
            </a:r>
            <a:r>
              <a:rPr lang="en-US" sz="1100" b="1" dirty="0">
                <a:latin typeface="Trebuchet MS" panose="020B0603020202020204" pitchFamily="34" charset="0"/>
              </a:rPr>
              <a:t> </a:t>
            </a:r>
            <a:r>
              <a:rPr lang="en-US" sz="1100" b="1" dirty="0" err="1">
                <a:latin typeface="Trebuchet MS" panose="020B0603020202020204" pitchFamily="34" charset="0"/>
              </a:rPr>
              <a:t>en</a:t>
            </a:r>
            <a:r>
              <a:rPr lang="en-US" sz="1100" b="1" dirty="0">
                <a:latin typeface="Trebuchet MS" panose="020B0603020202020204" pitchFamily="34" charset="0"/>
              </a:rPr>
              <a:t> </a:t>
            </a:r>
            <a:r>
              <a:rPr lang="en-US" sz="1100" b="1" dirty="0" err="1">
                <a:latin typeface="Trebuchet MS" panose="020B0603020202020204" pitchFamily="34" charset="0"/>
              </a:rPr>
              <a:t>serie</a:t>
            </a:r>
            <a:endParaRPr lang="en-US" sz="1100" b="1" dirty="0">
              <a:latin typeface="Trebuchet MS" panose="020B0603020202020204" pitchFamily="34" charset="0"/>
            </a:endParaRPr>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 name="object 54"/>
          <p:cNvSpPr txBox="1"/>
          <p:nvPr/>
        </p:nvSpPr>
        <p:spPr>
          <a:xfrm>
            <a:off x="899592" y="4081636"/>
            <a:ext cx="2534225" cy="350737"/>
          </a:xfrm>
          <a:prstGeom prst="rect">
            <a:avLst/>
          </a:prstGeom>
        </p:spPr>
        <p:txBody>
          <a:bodyPr vert="horz" wrap="square" lIns="0" tIns="12065" rIns="0" bIns="0" rtlCol="0">
            <a:spAutoFit/>
          </a:bodyPr>
          <a:lstStyle/>
          <a:p>
            <a:pPr marL="12700" algn="ctr">
              <a:lnSpc>
                <a:spcPct val="100000"/>
              </a:lnSpc>
              <a:spcBef>
                <a:spcPts val="95"/>
              </a:spcBef>
            </a:pPr>
            <a:r>
              <a:rPr lang="en-US" sz="1100" b="1" dirty="0" err="1">
                <a:latin typeface="Trebuchet MS"/>
                <a:cs typeface="Trebuchet MS"/>
              </a:rPr>
              <a:t>Figura</a:t>
            </a:r>
            <a:r>
              <a:rPr lang="en-US" sz="1100" b="1" dirty="0">
                <a:latin typeface="Trebuchet MS"/>
                <a:cs typeface="Trebuchet MS"/>
              </a:rPr>
              <a:t> </a:t>
            </a:r>
            <a:r>
              <a:rPr lang="en-US" sz="1100" b="1" dirty="0" smtClean="0">
                <a:latin typeface="Trebuchet MS"/>
                <a:cs typeface="Trebuchet MS"/>
              </a:rPr>
              <a:t>15.8</a:t>
            </a:r>
            <a:r>
              <a:rPr lang="en-US" sz="1100" b="1" dirty="0">
                <a:latin typeface="Trebuchet MS"/>
                <a:cs typeface="Trebuchet MS"/>
              </a:rPr>
              <a:t>: </a:t>
            </a:r>
            <a:r>
              <a:rPr lang="en-US" sz="1100" b="1" dirty="0" err="1">
                <a:latin typeface="Trebuchet MS"/>
                <a:cs typeface="Trebuchet MS"/>
              </a:rPr>
              <a:t>Curva</a:t>
            </a:r>
            <a:r>
              <a:rPr lang="en-US" sz="1100" b="1" dirty="0">
                <a:latin typeface="Trebuchet MS"/>
                <a:cs typeface="Trebuchet MS"/>
              </a:rPr>
              <a:t> de </a:t>
            </a:r>
            <a:r>
              <a:rPr lang="en-US" sz="1100" b="1" dirty="0" err="1">
                <a:latin typeface="Trebuchet MS"/>
                <a:cs typeface="Trebuchet MS"/>
              </a:rPr>
              <a:t>resonancia</a:t>
            </a:r>
            <a:r>
              <a:rPr lang="en-US" sz="1100" b="1" dirty="0">
                <a:latin typeface="Trebuchet MS"/>
                <a:cs typeface="Trebuchet MS"/>
              </a:rPr>
              <a:t> para un </a:t>
            </a:r>
            <a:r>
              <a:rPr lang="en-US" sz="1100" b="1" dirty="0" err="1">
                <a:latin typeface="Trebuchet MS"/>
                <a:cs typeface="Trebuchet MS"/>
              </a:rPr>
              <a:t>circuito</a:t>
            </a:r>
            <a:r>
              <a:rPr lang="en-US" sz="1100" b="1" dirty="0">
                <a:latin typeface="Trebuchet MS"/>
                <a:cs typeface="Trebuchet MS"/>
              </a:rPr>
              <a:t> </a:t>
            </a:r>
            <a:r>
              <a:rPr lang="en-US" sz="1100" b="1" dirty="0" err="1">
                <a:latin typeface="Trebuchet MS"/>
                <a:cs typeface="Trebuchet MS"/>
              </a:rPr>
              <a:t>resonante</a:t>
            </a:r>
            <a:r>
              <a:rPr lang="en-US" sz="1100" b="1" dirty="0">
                <a:latin typeface="Trebuchet MS"/>
                <a:cs typeface="Trebuchet MS"/>
              </a:rPr>
              <a:t> </a:t>
            </a:r>
            <a:r>
              <a:rPr lang="en-US" sz="1100" b="1" dirty="0" err="1">
                <a:latin typeface="Trebuchet MS"/>
                <a:cs typeface="Trebuchet MS"/>
              </a:rPr>
              <a:t>en</a:t>
            </a:r>
            <a:r>
              <a:rPr lang="en-US" sz="1100" b="1" dirty="0">
                <a:latin typeface="Trebuchet MS"/>
                <a:cs typeface="Trebuchet MS"/>
              </a:rPr>
              <a:t> </a:t>
            </a:r>
            <a:r>
              <a:rPr lang="en-US" sz="1100" b="1" dirty="0" err="1">
                <a:latin typeface="Trebuchet MS"/>
                <a:cs typeface="Trebuchet MS"/>
              </a:rPr>
              <a:t>paralelo</a:t>
            </a:r>
            <a:endParaRPr sz="1100" b="1" dirty="0">
              <a:latin typeface="Trebuchet MS"/>
              <a:cs typeface="Trebuchet MS"/>
            </a:endParaRPr>
          </a:p>
        </p:txBody>
      </p:sp>
      <p:sp>
        <p:nvSpPr>
          <p:cNvPr id="57" name="Rectángulo 56"/>
          <p:cNvSpPr/>
          <p:nvPr/>
        </p:nvSpPr>
        <p:spPr>
          <a:xfrm>
            <a:off x="6385652" y="1203856"/>
            <a:ext cx="2592520" cy="430887"/>
          </a:xfrm>
          <a:prstGeom prst="rect">
            <a:avLst/>
          </a:prstGeom>
        </p:spPr>
        <p:txBody>
          <a:bodyPr wrap="square">
            <a:spAutoFit/>
          </a:bodyPr>
          <a:lstStyle/>
          <a:p>
            <a:pPr algn="ctr"/>
            <a:r>
              <a:rPr lang="en-US" sz="1100" b="1" dirty="0" err="1">
                <a:latin typeface="Trebuchet MS" panose="020B0603020202020204" pitchFamily="34" charset="0"/>
              </a:rPr>
              <a:t>Figura</a:t>
            </a:r>
            <a:r>
              <a:rPr lang="en-US" sz="1100" b="1" dirty="0">
                <a:latin typeface="Trebuchet MS" panose="020B0603020202020204" pitchFamily="34" charset="0"/>
              </a:rPr>
              <a:t> </a:t>
            </a:r>
            <a:r>
              <a:rPr lang="en-US" sz="1100" b="1" dirty="0" smtClean="0">
                <a:latin typeface="Trebuchet MS" panose="020B0603020202020204" pitchFamily="34" charset="0"/>
              </a:rPr>
              <a:t>15.7</a:t>
            </a:r>
            <a:r>
              <a:rPr lang="en-US" sz="1100" b="1" dirty="0">
                <a:latin typeface="Trebuchet MS" panose="020B0603020202020204" pitchFamily="34" charset="0"/>
              </a:rPr>
              <a:t>: </a:t>
            </a:r>
            <a:r>
              <a:rPr lang="en-US" sz="1100" b="1" dirty="0" err="1">
                <a:latin typeface="Trebuchet MS" panose="020B0603020202020204" pitchFamily="34" charset="0"/>
              </a:rPr>
              <a:t>Circuito</a:t>
            </a:r>
            <a:r>
              <a:rPr lang="en-US" sz="1100" b="1" dirty="0">
                <a:latin typeface="Trebuchet MS" panose="020B0603020202020204" pitchFamily="34" charset="0"/>
              </a:rPr>
              <a:t> </a:t>
            </a:r>
            <a:r>
              <a:rPr lang="en-US" sz="1100" b="1" dirty="0" err="1">
                <a:latin typeface="Trebuchet MS" panose="020B0603020202020204" pitchFamily="34" charset="0"/>
              </a:rPr>
              <a:t>resonante</a:t>
            </a:r>
            <a:r>
              <a:rPr lang="en-US" sz="1100" b="1" dirty="0">
                <a:latin typeface="Trebuchet MS" panose="020B0603020202020204" pitchFamily="34" charset="0"/>
              </a:rPr>
              <a:t> </a:t>
            </a:r>
            <a:r>
              <a:rPr lang="en-US" sz="1100" b="1" dirty="0" err="1">
                <a:latin typeface="Trebuchet MS" panose="020B0603020202020204" pitchFamily="34" charset="0"/>
              </a:rPr>
              <a:t>en</a:t>
            </a:r>
            <a:r>
              <a:rPr lang="en-US" sz="1100" b="1" dirty="0">
                <a:latin typeface="Trebuchet MS" panose="020B0603020202020204" pitchFamily="34" charset="0"/>
              </a:rPr>
              <a:t> </a:t>
            </a:r>
            <a:r>
              <a:rPr lang="en-US" sz="1100" b="1" dirty="0" err="1">
                <a:latin typeface="Trebuchet MS" panose="020B0603020202020204" pitchFamily="34" charset="0"/>
              </a:rPr>
              <a:t>paralelo</a:t>
            </a:r>
            <a:endParaRPr lang="en-US" sz="1100" b="1" dirty="0">
              <a:latin typeface="Trebuchet MS" panose="020B0603020202020204" pitchFamily="34" charset="0"/>
            </a:endParaRPr>
          </a:p>
        </p:txBody>
      </p:sp>
      <p:pic>
        <p:nvPicPr>
          <p:cNvPr id="60" name="Imagen 59"/>
          <p:cNvPicPr>
            <a:picLocks noChangeAspect="1"/>
          </p:cNvPicPr>
          <p:nvPr/>
        </p:nvPicPr>
        <p:blipFill>
          <a:blip r:embed="rId2"/>
          <a:stretch>
            <a:fillRect/>
          </a:stretch>
        </p:blipFill>
        <p:spPr>
          <a:xfrm>
            <a:off x="251520" y="232539"/>
            <a:ext cx="5991225" cy="3129017"/>
          </a:xfrm>
          <a:prstGeom prst="rect">
            <a:avLst/>
          </a:prstGeom>
        </p:spPr>
      </p:pic>
      <p:pic>
        <p:nvPicPr>
          <p:cNvPr id="61" name="Imagen 60"/>
          <p:cNvPicPr>
            <a:picLocks noChangeAspect="1"/>
          </p:cNvPicPr>
          <p:nvPr/>
        </p:nvPicPr>
        <p:blipFill>
          <a:blip r:embed="rId3"/>
          <a:stretch>
            <a:fillRect/>
          </a:stretch>
        </p:blipFill>
        <p:spPr>
          <a:xfrm>
            <a:off x="3851921" y="2857500"/>
            <a:ext cx="5126252" cy="2799007"/>
          </a:xfrm>
          <a:prstGeom prst="rect">
            <a:avLst/>
          </a:prstGeom>
        </p:spPr>
      </p:pic>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object 56"/>
          <p:cNvSpPr txBox="1"/>
          <p:nvPr/>
        </p:nvSpPr>
        <p:spPr>
          <a:xfrm>
            <a:off x="251520" y="265212"/>
            <a:ext cx="3456384" cy="3545842"/>
          </a:xfrm>
          <a:prstGeom prst="rect">
            <a:avLst/>
          </a:prstGeom>
        </p:spPr>
        <p:txBody>
          <a:bodyPr vert="horz" wrap="square" lIns="0" tIns="21590" rIns="0" bIns="0" rtlCol="0">
            <a:spAutoFit/>
          </a:bodyPr>
          <a:lstStyle/>
          <a:p>
            <a:pPr marL="19050" algn="just">
              <a:lnSpc>
                <a:spcPct val="100000"/>
              </a:lnSpc>
              <a:spcBef>
                <a:spcPts val="170"/>
              </a:spcBef>
            </a:pPr>
            <a:r>
              <a:rPr lang="es-ES" sz="1100" b="1" spc="5" dirty="0" smtClean="0">
                <a:latin typeface="Trebuchet MS"/>
                <a:cs typeface="Trebuchet MS"/>
              </a:rPr>
              <a:t>15.8 </a:t>
            </a:r>
            <a:r>
              <a:rPr lang="es-ES" sz="1100" b="1" spc="5" dirty="0">
                <a:latin typeface="Trebuchet MS"/>
                <a:cs typeface="Trebuchet MS"/>
              </a:rPr>
              <a:t>Calidad de voltaje y armónicos</a:t>
            </a:r>
          </a:p>
          <a:p>
            <a:pPr marL="19050" algn="just">
              <a:lnSpc>
                <a:spcPct val="100000"/>
              </a:lnSpc>
              <a:spcBef>
                <a:spcPts val="170"/>
              </a:spcBef>
            </a:pPr>
            <a:endParaRPr lang="es-ES" sz="1100" spc="5" dirty="0">
              <a:latin typeface="Trebuchet MS"/>
              <a:cs typeface="Trebuchet MS"/>
            </a:endParaRPr>
          </a:p>
          <a:p>
            <a:pPr marL="19050" algn="just">
              <a:lnSpc>
                <a:spcPct val="100000"/>
              </a:lnSpc>
              <a:spcBef>
                <a:spcPts val="170"/>
              </a:spcBef>
            </a:pPr>
            <a:r>
              <a:rPr lang="es-ES" sz="1100" spc="5" dirty="0">
                <a:latin typeface="Trebuchet MS"/>
                <a:cs typeface="Trebuchet MS"/>
              </a:rPr>
              <a:t>El sistema de alimentación es de 230/400V, 50 Hz y tiene curvas de tensión y corriente en forma de onda </a:t>
            </a:r>
            <a:r>
              <a:rPr lang="es-ES" sz="1100" spc="5" dirty="0" err="1">
                <a:latin typeface="Trebuchet MS"/>
                <a:cs typeface="Trebuchet MS"/>
              </a:rPr>
              <a:t>senoidal</a:t>
            </a:r>
            <a:r>
              <a:rPr lang="es-ES" sz="1100" spc="5" dirty="0">
                <a:latin typeface="Trebuchet MS"/>
                <a:cs typeface="Trebuchet MS"/>
              </a:rPr>
              <a:t>. Las cargas no lineales producen armónicos no deseados (la figura 15.9 ilustra el principio), que fluyen directamente a la red y, por lo tanto, dan lugar a los siguientes problemas:</a:t>
            </a:r>
          </a:p>
          <a:p>
            <a:pPr marL="19050" algn="just">
              <a:lnSpc>
                <a:spcPct val="100000"/>
              </a:lnSpc>
              <a:spcBef>
                <a:spcPts val="170"/>
              </a:spcBef>
            </a:pPr>
            <a:endParaRPr lang="es-ES" sz="1100" spc="5" dirty="0">
              <a:latin typeface="Trebuchet MS"/>
              <a:cs typeface="Trebuchet MS"/>
            </a:endParaRPr>
          </a:p>
          <a:p>
            <a:pPr marL="247650" indent="-228600" algn="just">
              <a:lnSpc>
                <a:spcPct val="100000"/>
              </a:lnSpc>
              <a:spcBef>
                <a:spcPts val="170"/>
              </a:spcBef>
              <a:buFont typeface="+mj-lt"/>
              <a:buAutoNum type="arabicPeriod"/>
            </a:pPr>
            <a:r>
              <a:rPr lang="es-ES" sz="1100" b="1" spc="5" dirty="0">
                <a:latin typeface="Trebuchet MS"/>
                <a:cs typeface="Trebuchet MS"/>
              </a:rPr>
              <a:t>Asimetría</a:t>
            </a:r>
          </a:p>
          <a:p>
            <a:pPr marL="247650" indent="-228600" algn="just">
              <a:lnSpc>
                <a:spcPct val="100000"/>
              </a:lnSpc>
              <a:spcBef>
                <a:spcPts val="170"/>
              </a:spcBef>
              <a:buFont typeface="+mj-lt"/>
              <a:buAutoNum type="arabicPeriod"/>
            </a:pPr>
            <a:r>
              <a:rPr lang="es-ES" sz="1100" b="1" spc="5" dirty="0">
                <a:latin typeface="Trebuchet MS"/>
                <a:cs typeface="Trebuchet MS"/>
              </a:rPr>
              <a:t>Errores de medidor</a:t>
            </a:r>
          </a:p>
          <a:p>
            <a:pPr marL="247650" indent="-228600" algn="just">
              <a:lnSpc>
                <a:spcPct val="100000"/>
              </a:lnSpc>
              <a:spcBef>
                <a:spcPts val="170"/>
              </a:spcBef>
              <a:buFont typeface="+mj-lt"/>
              <a:buAutoNum type="arabicPeriod"/>
            </a:pPr>
            <a:r>
              <a:rPr lang="es-ES" sz="1100" b="1" spc="5" dirty="0">
                <a:latin typeface="Trebuchet MS"/>
                <a:cs typeface="Trebuchet MS"/>
              </a:rPr>
              <a:t>Errores de cable de alimentación</a:t>
            </a:r>
          </a:p>
          <a:p>
            <a:pPr marL="247650" indent="-228600" algn="just">
              <a:lnSpc>
                <a:spcPct val="100000"/>
              </a:lnSpc>
              <a:spcBef>
                <a:spcPts val="170"/>
              </a:spcBef>
              <a:buFont typeface="+mj-lt"/>
              <a:buAutoNum type="arabicPeriod"/>
            </a:pPr>
            <a:r>
              <a:rPr lang="es-ES" sz="1100" b="1" spc="5" dirty="0">
                <a:latin typeface="Trebuchet MS"/>
                <a:cs typeface="Trebuchet MS"/>
              </a:rPr>
              <a:t>Distorsiones de voltaje</a:t>
            </a:r>
          </a:p>
          <a:p>
            <a:pPr marL="247650" indent="-228600" algn="just">
              <a:lnSpc>
                <a:spcPct val="100000"/>
              </a:lnSpc>
              <a:spcBef>
                <a:spcPts val="170"/>
              </a:spcBef>
              <a:buFont typeface="+mj-lt"/>
              <a:buAutoNum type="arabicPeriod"/>
            </a:pPr>
            <a:r>
              <a:rPr lang="es-ES" sz="1100" b="1" spc="5" dirty="0">
                <a:latin typeface="Trebuchet MS"/>
                <a:cs typeface="Trebuchet MS"/>
              </a:rPr>
              <a:t>Resonancias en serie y en paralelo</a:t>
            </a:r>
          </a:p>
          <a:p>
            <a:pPr marL="247650" indent="-228600" algn="just">
              <a:lnSpc>
                <a:spcPct val="100000"/>
              </a:lnSpc>
              <a:spcBef>
                <a:spcPts val="170"/>
              </a:spcBef>
              <a:buFont typeface="+mj-lt"/>
              <a:buAutoNum type="arabicPeriod"/>
            </a:pPr>
            <a:r>
              <a:rPr lang="es-ES" sz="1100" b="1" spc="5" dirty="0" smtClean="0">
                <a:latin typeface="Trebuchet MS"/>
                <a:cs typeface="Trebuchet MS"/>
              </a:rPr>
              <a:t>Disminución </a:t>
            </a:r>
            <a:r>
              <a:rPr lang="es-ES" sz="1100" b="1" spc="5" dirty="0">
                <a:latin typeface="Trebuchet MS"/>
                <a:cs typeface="Trebuchet MS"/>
              </a:rPr>
              <a:t>del factor de potencia</a:t>
            </a:r>
          </a:p>
          <a:p>
            <a:pPr marL="247650" indent="-228600" algn="just">
              <a:lnSpc>
                <a:spcPct val="100000"/>
              </a:lnSpc>
              <a:spcBef>
                <a:spcPts val="170"/>
              </a:spcBef>
              <a:buFont typeface="+mj-lt"/>
              <a:buAutoNum type="arabicPeriod"/>
            </a:pPr>
            <a:r>
              <a:rPr lang="es-ES" sz="1100" b="1" spc="5" dirty="0">
                <a:latin typeface="Trebuchet MS"/>
                <a:cs typeface="Trebuchet MS"/>
              </a:rPr>
              <a:t>Aumento de temperatura y sobrecarga de transformadores.</a:t>
            </a:r>
          </a:p>
          <a:p>
            <a:pPr marL="247650" indent="-228600" algn="just">
              <a:lnSpc>
                <a:spcPct val="100000"/>
              </a:lnSpc>
              <a:spcBef>
                <a:spcPts val="170"/>
              </a:spcBef>
              <a:buFont typeface="+mj-lt"/>
              <a:buAutoNum type="arabicPeriod"/>
            </a:pPr>
            <a:r>
              <a:rPr lang="es-ES" sz="1100" b="1" spc="5" dirty="0">
                <a:latin typeface="Trebuchet MS"/>
                <a:cs typeface="Trebuchet MS"/>
              </a:rPr>
              <a:t>Errores de comunicación</a:t>
            </a:r>
          </a:p>
          <a:p>
            <a:pPr marL="247650" indent="-228600" algn="just">
              <a:lnSpc>
                <a:spcPct val="100000"/>
              </a:lnSpc>
              <a:spcBef>
                <a:spcPts val="170"/>
              </a:spcBef>
              <a:buFont typeface="+mj-lt"/>
              <a:buAutoNum type="arabicPeriod"/>
            </a:pPr>
            <a:r>
              <a:rPr lang="es-ES" sz="1100" b="1" spc="5" dirty="0">
                <a:latin typeface="Trebuchet MS"/>
                <a:cs typeface="Trebuchet MS"/>
              </a:rPr>
              <a:t>Reducción de potencias de </a:t>
            </a:r>
            <a:r>
              <a:rPr lang="es-ES" sz="1100" b="1" spc="5" dirty="0" smtClean="0">
                <a:latin typeface="Trebuchet MS"/>
                <a:cs typeface="Trebuchet MS"/>
              </a:rPr>
              <a:t>motores</a:t>
            </a:r>
            <a:endParaRPr lang="es-ES" sz="1100" b="1" spc="5" dirty="0">
              <a:latin typeface="Trebuchet MS"/>
              <a:cs typeface="Trebuchet MS"/>
            </a:endParaRPr>
          </a:p>
        </p:txBody>
      </p:sp>
      <p:sp>
        <p:nvSpPr>
          <p:cNvPr id="57" name="Rectángulo 56"/>
          <p:cNvSpPr/>
          <p:nvPr/>
        </p:nvSpPr>
        <p:spPr>
          <a:xfrm>
            <a:off x="5598533" y="5305772"/>
            <a:ext cx="1728358" cy="261610"/>
          </a:xfrm>
          <a:prstGeom prst="rect">
            <a:avLst/>
          </a:prstGeom>
        </p:spPr>
        <p:txBody>
          <a:bodyPr wrap="none">
            <a:spAutoFit/>
          </a:bodyPr>
          <a:lstStyle/>
          <a:p>
            <a:r>
              <a:rPr lang="en-US" sz="1100" b="1" dirty="0" err="1">
                <a:latin typeface="Trebuchet MS" panose="020B0603020202020204" pitchFamily="34" charset="0"/>
              </a:rPr>
              <a:t>Figura</a:t>
            </a:r>
            <a:r>
              <a:rPr lang="en-US" sz="1100" b="1" dirty="0">
                <a:latin typeface="Trebuchet MS" panose="020B0603020202020204" pitchFamily="34" charset="0"/>
              </a:rPr>
              <a:t> </a:t>
            </a:r>
            <a:r>
              <a:rPr lang="en-US" sz="1100" b="1" dirty="0" smtClean="0">
                <a:latin typeface="Trebuchet MS" panose="020B0603020202020204" pitchFamily="34" charset="0"/>
              </a:rPr>
              <a:t>15.9</a:t>
            </a:r>
            <a:r>
              <a:rPr lang="en-US" sz="1100" b="1" dirty="0">
                <a:latin typeface="Trebuchet MS" panose="020B0603020202020204" pitchFamily="34" charset="0"/>
              </a:rPr>
              <a:t>: </a:t>
            </a:r>
            <a:r>
              <a:rPr lang="en-US" sz="1100" b="1" dirty="0" err="1">
                <a:latin typeface="Trebuchet MS" panose="020B0603020202020204" pitchFamily="34" charset="0"/>
              </a:rPr>
              <a:t>Armónicos</a:t>
            </a:r>
            <a:endParaRPr lang="en-US" sz="1100" b="1" dirty="0">
              <a:latin typeface="Trebuchet MS" panose="020B0603020202020204" pitchFamily="34" charset="0"/>
            </a:endParaRPr>
          </a:p>
        </p:txBody>
      </p:sp>
      <p:pic>
        <p:nvPicPr>
          <p:cNvPr id="58" name="Imagen 57"/>
          <p:cNvPicPr>
            <a:picLocks noChangeAspect="1"/>
          </p:cNvPicPr>
          <p:nvPr/>
        </p:nvPicPr>
        <p:blipFill>
          <a:blip r:embed="rId2"/>
          <a:stretch>
            <a:fillRect/>
          </a:stretch>
        </p:blipFill>
        <p:spPr>
          <a:xfrm>
            <a:off x="3781425" y="883360"/>
            <a:ext cx="5111055" cy="4410075"/>
          </a:xfrm>
          <a:prstGeom prst="rect">
            <a:avLst/>
          </a:prstGeom>
        </p:spPr>
      </p:pic>
    </p:spTree>
    <p:extLst>
      <p:ext uri="{BB962C8B-B14F-4D97-AF65-F5344CB8AC3E}">
        <p14:creationId xmlns:p14="http://schemas.microsoft.com/office/powerpoint/2010/main" val="2244886753"/>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object 56"/>
          <p:cNvSpPr txBox="1"/>
          <p:nvPr/>
        </p:nvSpPr>
        <p:spPr>
          <a:xfrm>
            <a:off x="251519" y="265212"/>
            <a:ext cx="3096345" cy="5146281"/>
          </a:xfrm>
          <a:prstGeom prst="rect">
            <a:avLst/>
          </a:prstGeom>
        </p:spPr>
        <p:txBody>
          <a:bodyPr vert="horz" wrap="square" lIns="0" tIns="21590" rIns="0" bIns="0" rtlCol="0">
            <a:spAutoFit/>
          </a:bodyPr>
          <a:lstStyle/>
          <a:p>
            <a:pPr marL="19050" algn="just">
              <a:lnSpc>
                <a:spcPct val="100000"/>
              </a:lnSpc>
              <a:spcBef>
                <a:spcPts val="170"/>
              </a:spcBef>
            </a:pPr>
            <a:endParaRPr lang="es-ES" sz="1100" spc="5" dirty="0">
              <a:latin typeface="Trebuchet MS" panose="020B0603020202020204" pitchFamily="34" charset="0"/>
              <a:cs typeface="Trebuchet MS"/>
            </a:endParaRPr>
          </a:p>
          <a:p>
            <a:pPr marL="19050" algn="just">
              <a:lnSpc>
                <a:spcPct val="100000"/>
              </a:lnSpc>
              <a:spcBef>
                <a:spcPts val="170"/>
              </a:spcBef>
            </a:pPr>
            <a:r>
              <a:rPr lang="es-ES" sz="1100" b="1" spc="5" dirty="0">
                <a:latin typeface="Trebuchet MS" panose="020B0603020202020204" pitchFamily="34" charset="0"/>
                <a:cs typeface="Trebuchet MS"/>
              </a:rPr>
              <a:t>15.8.1 Compensación con condensadores </a:t>
            </a:r>
            <a:r>
              <a:rPr lang="es-ES" sz="1100" b="1" spc="5" dirty="0" smtClean="0">
                <a:latin typeface="Trebuchet MS" panose="020B0603020202020204" pitchFamily="34" charset="0"/>
                <a:cs typeface="Trebuchet MS"/>
              </a:rPr>
              <a:t>sin bobinas de </a:t>
            </a:r>
            <a:r>
              <a:rPr lang="es-ES" sz="1100" b="1" spc="5" dirty="0" err="1" smtClean="0">
                <a:latin typeface="Trebuchet MS" panose="020B0603020202020204" pitchFamily="34" charset="0"/>
                <a:cs typeface="Trebuchet MS"/>
              </a:rPr>
              <a:t>choke</a:t>
            </a:r>
            <a:endParaRPr lang="es-ES" sz="1100" b="1" spc="5" dirty="0">
              <a:latin typeface="Trebuchet MS" panose="020B0603020202020204" pitchFamily="34" charset="0"/>
              <a:cs typeface="Trebuchet MS"/>
            </a:endParaRPr>
          </a:p>
          <a:p>
            <a:pPr marL="19050" algn="just">
              <a:lnSpc>
                <a:spcPct val="100000"/>
              </a:lnSpc>
              <a:spcBef>
                <a:spcPts val="170"/>
              </a:spcBef>
            </a:pPr>
            <a:endParaRPr lang="es-ES" sz="1100" spc="5" dirty="0">
              <a:latin typeface="Trebuchet MS" panose="020B0603020202020204" pitchFamily="34" charset="0"/>
              <a:cs typeface="Trebuchet MS"/>
            </a:endParaRPr>
          </a:p>
          <a:p>
            <a:pPr marL="19050" algn="just">
              <a:lnSpc>
                <a:spcPct val="100000"/>
              </a:lnSpc>
              <a:spcBef>
                <a:spcPts val="170"/>
              </a:spcBef>
            </a:pPr>
            <a:r>
              <a:rPr lang="es-ES" sz="1100" spc="5" dirty="0">
                <a:latin typeface="Trebuchet MS" panose="020B0603020202020204" pitchFamily="34" charset="0"/>
                <a:cs typeface="Trebuchet MS"/>
              </a:rPr>
              <a:t>Los capacitores se combinan con la reactancia del transformador para formar un circuito resonante (Figura 15.10). La figura 15.11 muestra la curva de impedancia de la red, tal como la ve el consumidor que genera los armónicos</a:t>
            </a:r>
            <a:r>
              <a:rPr lang="es-ES" sz="1100" spc="5" dirty="0" smtClean="0">
                <a:latin typeface="Trebuchet MS" panose="020B0603020202020204" pitchFamily="34" charset="0"/>
                <a:cs typeface="Trebuchet MS"/>
              </a:rPr>
              <a:t>.</a:t>
            </a:r>
          </a:p>
          <a:p>
            <a:pPr marL="19050" algn="just">
              <a:lnSpc>
                <a:spcPct val="100000"/>
              </a:lnSpc>
              <a:spcBef>
                <a:spcPts val="170"/>
              </a:spcBef>
            </a:pPr>
            <a:endParaRPr lang="es-ES" sz="1100" spc="5" dirty="0" smtClean="0">
              <a:latin typeface="Trebuchet MS" panose="020B0603020202020204" pitchFamily="34" charset="0"/>
              <a:cs typeface="Trebuchet MS"/>
            </a:endParaRPr>
          </a:p>
          <a:p>
            <a:pPr marL="19050" algn="just">
              <a:lnSpc>
                <a:spcPct val="100000"/>
              </a:lnSpc>
              <a:spcBef>
                <a:spcPts val="170"/>
              </a:spcBef>
            </a:pPr>
            <a:r>
              <a:rPr lang="es-ES" sz="1100" dirty="0">
                <a:latin typeface="Trebuchet MS" panose="020B0603020202020204" pitchFamily="34" charset="0"/>
                <a:cs typeface="Arial MT"/>
              </a:rPr>
              <a:t>La potencia del capacitor para un orden armónico dado u se encuentra a partir de la relación</a:t>
            </a:r>
            <a:r>
              <a:rPr lang="es-ES" sz="1100" dirty="0" smtClean="0">
                <a:latin typeface="Trebuchet MS" panose="020B0603020202020204" pitchFamily="34" charset="0"/>
                <a:cs typeface="Arial MT"/>
              </a:rPr>
              <a:t>:</a:t>
            </a:r>
          </a:p>
          <a:p>
            <a:pPr marL="19050" algn="just">
              <a:lnSpc>
                <a:spcPct val="100000"/>
              </a:lnSpc>
              <a:spcBef>
                <a:spcPts val="170"/>
              </a:spcBef>
            </a:pPr>
            <a:endParaRPr lang="es-ES" sz="1100" dirty="0" smtClean="0">
              <a:latin typeface="Trebuchet MS" panose="020B0603020202020204" pitchFamily="34" charset="0"/>
              <a:cs typeface="Arial MT"/>
            </a:endParaRPr>
          </a:p>
          <a:p>
            <a:pPr marL="19050" algn="just">
              <a:lnSpc>
                <a:spcPct val="100000"/>
              </a:lnSpc>
              <a:spcBef>
                <a:spcPts val="170"/>
              </a:spcBef>
            </a:pPr>
            <a:endParaRPr lang="es-ES" sz="1100" dirty="0">
              <a:latin typeface="Trebuchet MS" panose="020B0603020202020204" pitchFamily="34" charset="0"/>
              <a:cs typeface="Arial MT"/>
            </a:endParaRPr>
          </a:p>
          <a:p>
            <a:pPr marL="19050" algn="just">
              <a:lnSpc>
                <a:spcPct val="100000"/>
              </a:lnSpc>
              <a:spcBef>
                <a:spcPts val="170"/>
              </a:spcBef>
            </a:pPr>
            <a:endParaRPr lang="es-ES" sz="1100" dirty="0" smtClean="0">
              <a:latin typeface="Trebuchet MS" panose="020B0603020202020204" pitchFamily="34" charset="0"/>
              <a:cs typeface="Arial MT"/>
            </a:endParaRPr>
          </a:p>
          <a:p>
            <a:pPr marL="19050" algn="just">
              <a:lnSpc>
                <a:spcPct val="100000"/>
              </a:lnSpc>
              <a:spcBef>
                <a:spcPts val="170"/>
              </a:spcBef>
            </a:pPr>
            <a:r>
              <a:rPr lang="es-ES" sz="1100" dirty="0" smtClean="0">
                <a:latin typeface="Trebuchet MS" panose="020B0603020202020204" pitchFamily="34" charset="0"/>
                <a:cs typeface="Arial MT"/>
              </a:rPr>
              <a:t>Esto </a:t>
            </a:r>
            <a:r>
              <a:rPr lang="es-ES" sz="1100" dirty="0">
                <a:latin typeface="Trebuchet MS" panose="020B0603020202020204" pitchFamily="34" charset="0"/>
                <a:cs typeface="Arial MT"/>
              </a:rPr>
              <a:t>corresponde a una frecuencia</a:t>
            </a:r>
            <a:r>
              <a:rPr lang="es-ES" sz="1100" dirty="0" smtClean="0">
                <a:latin typeface="Trebuchet MS" panose="020B0603020202020204" pitchFamily="34" charset="0"/>
                <a:cs typeface="Arial MT"/>
              </a:rPr>
              <a:t>:</a:t>
            </a:r>
          </a:p>
          <a:p>
            <a:pPr marL="19050" algn="just">
              <a:lnSpc>
                <a:spcPct val="100000"/>
              </a:lnSpc>
              <a:spcBef>
                <a:spcPts val="170"/>
              </a:spcBef>
            </a:pPr>
            <a:endParaRPr lang="es-ES" sz="1100" dirty="0">
              <a:latin typeface="Trebuchet MS" panose="020B0603020202020204" pitchFamily="34" charset="0"/>
              <a:cs typeface="Arial MT"/>
            </a:endParaRPr>
          </a:p>
          <a:p>
            <a:pPr marL="19050" algn="just">
              <a:lnSpc>
                <a:spcPct val="100000"/>
              </a:lnSpc>
              <a:spcBef>
                <a:spcPts val="170"/>
              </a:spcBef>
            </a:pPr>
            <a:endParaRPr lang="es-ES" sz="1100" dirty="0" smtClean="0">
              <a:latin typeface="Trebuchet MS" panose="020B0603020202020204" pitchFamily="34" charset="0"/>
              <a:cs typeface="Arial MT"/>
            </a:endParaRPr>
          </a:p>
          <a:p>
            <a:pPr marL="19050" algn="just">
              <a:lnSpc>
                <a:spcPct val="100000"/>
              </a:lnSpc>
              <a:spcBef>
                <a:spcPts val="170"/>
              </a:spcBef>
            </a:pPr>
            <a:endParaRPr lang="es-ES" sz="1100" dirty="0">
              <a:latin typeface="Trebuchet MS" panose="020B0603020202020204" pitchFamily="34" charset="0"/>
              <a:cs typeface="Arial MT"/>
            </a:endParaRPr>
          </a:p>
          <a:p>
            <a:pPr marL="19050" algn="just">
              <a:lnSpc>
                <a:spcPct val="100000"/>
              </a:lnSpc>
              <a:spcBef>
                <a:spcPts val="170"/>
              </a:spcBef>
            </a:pPr>
            <a:r>
              <a:rPr lang="es-ES" sz="1100" dirty="0" smtClean="0">
                <a:latin typeface="Trebuchet MS" panose="020B0603020202020204" pitchFamily="34" charset="0"/>
                <a:cs typeface="Arial MT"/>
              </a:rPr>
              <a:t>Para </a:t>
            </a:r>
            <a:r>
              <a:rPr lang="es-ES" sz="1100" dirty="0">
                <a:latin typeface="Trebuchet MS" panose="020B0603020202020204" pitchFamily="34" charset="0"/>
                <a:cs typeface="Arial MT"/>
              </a:rPr>
              <a:t>evitar resonancias, la potencia reactiva instalada debe ser inferior a la potencia reactiva (crítica) calculada. </a:t>
            </a:r>
            <a:endParaRPr lang="es-ES" sz="1100" dirty="0" smtClean="0">
              <a:latin typeface="Trebuchet MS" panose="020B0603020202020204" pitchFamily="34" charset="0"/>
              <a:cs typeface="Arial MT"/>
            </a:endParaRPr>
          </a:p>
          <a:p>
            <a:pPr marL="19050" algn="just">
              <a:lnSpc>
                <a:spcPct val="100000"/>
              </a:lnSpc>
              <a:spcBef>
                <a:spcPts val="170"/>
              </a:spcBef>
            </a:pPr>
            <a:endParaRPr lang="es-ES" sz="1100" dirty="0">
              <a:latin typeface="Trebuchet MS" panose="020B0603020202020204" pitchFamily="34" charset="0"/>
              <a:cs typeface="Arial MT"/>
            </a:endParaRPr>
          </a:p>
          <a:p>
            <a:pPr marL="19050" algn="just">
              <a:lnSpc>
                <a:spcPct val="100000"/>
              </a:lnSpc>
              <a:spcBef>
                <a:spcPts val="170"/>
              </a:spcBef>
            </a:pPr>
            <a:r>
              <a:rPr lang="es-ES" sz="1100" dirty="0" smtClean="0">
                <a:latin typeface="Trebuchet MS" panose="020B0603020202020204" pitchFamily="34" charset="0"/>
                <a:cs typeface="Arial MT"/>
              </a:rPr>
              <a:t>En </a:t>
            </a:r>
            <a:r>
              <a:rPr lang="es-ES" sz="1100" dirty="0">
                <a:latin typeface="Trebuchet MS" panose="020B0603020202020204" pitchFamily="34" charset="0"/>
                <a:cs typeface="Arial MT"/>
              </a:rPr>
              <a:t>general, no se producen </a:t>
            </a:r>
            <a:r>
              <a:rPr lang="es-ES" sz="1100" dirty="0" err="1">
                <a:latin typeface="Trebuchet MS" panose="020B0603020202020204" pitchFamily="34" charset="0"/>
                <a:cs typeface="Arial MT"/>
              </a:rPr>
              <a:t>sobreintensidades</a:t>
            </a:r>
            <a:r>
              <a:rPr lang="es-ES" sz="1100" dirty="0">
                <a:latin typeface="Trebuchet MS" panose="020B0603020202020204" pitchFamily="34" charset="0"/>
                <a:cs typeface="Arial MT"/>
              </a:rPr>
              <a:t> en redes con cargas no lineales inferiores al 20 % de la carga total.</a:t>
            </a:r>
            <a:endParaRPr sz="1100" dirty="0">
              <a:latin typeface="Trebuchet MS" panose="020B0603020202020204" pitchFamily="34" charset="0"/>
              <a:cs typeface="Arial MT"/>
            </a:endParaRPr>
          </a:p>
        </p:txBody>
      </p:sp>
      <p:pic>
        <p:nvPicPr>
          <p:cNvPr id="2" name="Imagen 1"/>
          <p:cNvPicPr>
            <a:picLocks noChangeAspect="1"/>
          </p:cNvPicPr>
          <p:nvPr/>
        </p:nvPicPr>
        <p:blipFill rotWithShape="1">
          <a:blip r:embed="rId2"/>
          <a:srcRect t="14416"/>
          <a:stretch/>
        </p:blipFill>
        <p:spPr>
          <a:xfrm>
            <a:off x="287524" y="2857500"/>
            <a:ext cx="2844316" cy="360040"/>
          </a:xfrm>
          <a:prstGeom prst="rect">
            <a:avLst/>
          </a:prstGeom>
        </p:spPr>
      </p:pic>
      <p:pic>
        <p:nvPicPr>
          <p:cNvPr id="3" name="Imagen 2"/>
          <p:cNvPicPr>
            <a:picLocks noChangeAspect="1"/>
          </p:cNvPicPr>
          <p:nvPr/>
        </p:nvPicPr>
        <p:blipFill>
          <a:blip r:embed="rId3"/>
          <a:stretch>
            <a:fillRect/>
          </a:stretch>
        </p:blipFill>
        <p:spPr>
          <a:xfrm>
            <a:off x="251520" y="3643663"/>
            <a:ext cx="2880320" cy="365965"/>
          </a:xfrm>
          <a:prstGeom prst="rect">
            <a:avLst/>
          </a:prstGeom>
        </p:spPr>
      </p:pic>
      <p:pic>
        <p:nvPicPr>
          <p:cNvPr id="4" name="Imagen 3"/>
          <p:cNvPicPr>
            <a:picLocks noChangeAspect="1"/>
          </p:cNvPicPr>
          <p:nvPr/>
        </p:nvPicPr>
        <p:blipFill>
          <a:blip r:embed="rId4"/>
          <a:stretch>
            <a:fillRect/>
          </a:stretch>
        </p:blipFill>
        <p:spPr>
          <a:xfrm>
            <a:off x="3347865" y="96577"/>
            <a:ext cx="3672407" cy="3481003"/>
          </a:xfrm>
          <a:prstGeom prst="rect">
            <a:avLst/>
          </a:prstGeom>
        </p:spPr>
      </p:pic>
      <p:pic>
        <p:nvPicPr>
          <p:cNvPr id="5" name="Imagen 4"/>
          <p:cNvPicPr>
            <a:picLocks noChangeAspect="1"/>
          </p:cNvPicPr>
          <p:nvPr/>
        </p:nvPicPr>
        <p:blipFill>
          <a:blip r:embed="rId5"/>
          <a:stretch>
            <a:fillRect/>
          </a:stretch>
        </p:blipFill>
        <p:spPr>
          <a:xfrm>
            <a:off x="4499992" y="3073524"/>
            <a:ext cx="4493276" cy="2376264"/>
          </a:xfrm>
          <a:prstGeom prst="rect">
            <a:avLst/>
          </a:prstGeom>
        </p:spPr>
      </p:pic>
      <p:sp>
        <p:nvSpPr>
          <p:cNvPr id="6" name="Rectángulo 5"/>
          <p:cNvSpPr/>
          <p:nvPr/>
        </p:nvSpPr>
        <p:spPr>
          <a:xfrm>
            <a:off x="7092280" y="1279814"/>
            <a:ext cx="1828980" cy="600164"/>
          </a:xfrm>
          <a:prstGeom prst="rect">
            <a:avLst/>
          </a:prstGeom>
        </p:spPr>
        <p:txBody>
          <a:bodyPr wrap="square">
            <a:spAutoFit/>
          </a:bodyPr>
          <a:lstStyle/>
          <a:p>
            <a:pPr algn="ctr"/>
            <a:r>
              <a:rPr lang="en-US" sz="1100" b="1" dirty="0" err="1">
                <a:latin typeface="Trebuchet MS" panose="020B0603020202020204" pitchFamily="34" charset="0"/>
              </a:rPr>
              <a:t>Figura</a:t>
            </a:r>
            <a:r>
              <a:rPr lang="en-US" sz="1100" b="1" dirty="0">
                <a:latin typeface="Trebuchet MS" panose="020B0603020202020204" pitchFamily="34" charset="0"/>
              </a:rPr>
              <a:t> </a:t>
            </a:r>
            <a:r>
              <a:rPr lang="en-US" sz="1100" b="1" dirty="0" smtClean="0">
                <a:latin typeface="Trebuchet MS" panose="020B0603020202020204" pitchFamily="34" charset="0"/>
              </a:rPr>
              <a:t>15.10</a:t>
            </a:r>
            <a:r>
              <a:rPr lang="en-US" sz="1100" b="1" dirty="0">
                <a:latin typeface="Trebuchet MS" panose="020B0603020202020204" pitchFamily="34" charset="0"/>
              </a:rPr>
              <a:t>: Sistema de </a:t>
            </a:r>
            <a:r>
              <a:rPr lang="en-US" sz="1100" b="1" dirty="0" err="1">
                <a:latin typeface="Trebuchet MS" panose="020B0603020202020204" pitchFamily="34" charset="0"/>
              </a:rPr>
              <a:t>compensación</a:t>
            </a:r>
            <a:r>
              <a:rPr lang="en-US" sz="1100" b="1" dirty="0">
                <a:latin typeface="Trebuchet MS" panose="020B0603020202020204" pitchFamily="34" charset="0"/>
              </a:rPr>
              <a:t> no </a:t>
            </a:r>
            <a:r>
              <a:rPr lang="en-US" sz="1100" b="1" dirty="0" err="1">
                <a:latin typeface="Trebuchet MS" panose="020B0603020202020204" pitchFamily="34" charset="0"/>
              </a:rPr>
              <a:t>obstruido</a:t>
            </a:r>
            <a:endParaRPr lang="en-US" sz="1100" b="1" dirty="0">
              <a:latin typeface="Trebuchet MS" panose="020B0603020202020204" pitchFamily="34" charset="0"/>
            </a:endParaRPr>
          </a:p>
        </p:txBody>
      </p:sp>
      <p:sp>
        <p:nvSpPr>
          <p:cNvPr id="7" name="Rectángulo 6"/>
          <p:cNvSpPr/>
          <p:nvPr/>
        </p:nvSpPr>
        <p:spPr>
          <a:xfrm>
            <a:off x="3347865" y="4369668"/>
            <a:ext cx="1351373" cy="938719"/>
          </a:xfrm>
          <a:prstGeom prst="rect">
            <a:avLst/>
          </a:prstGeom>
        </p:spPr>
        <p:txBody>
          <a:bodyPr wrap="square">
            <a:spAutoFit/>
          </a:bodyPr>
          <a:lstStyle/>
          <a:p>
            <a:pPr algn="ctr"/>
            <a:r>
              <a:rPr lang="en-US" sz="1100" b="1" dirty="0" err="1">
                <a:latin typeface="Trebuchet MS" panose="020B0603020202020204" pitchFamily="34" charset="0"/>
              </a:rPr>
              <a:t>Figura</a:t>
            </a:r>
            <a:r>
              <a:rPr lang="en-US" sz="1100" b="1" dirty="0">
                <a:latin typeface="Trebuchet MS" panose="020B0603020202020204" pitchFamily="34" charset="0"/>
              </a:rPr>
              <a:t> </a:t>
            </a:r>
            <a:r>
              <a:rPr lang="en-US" sz="1100" b="1" dirty="0" smtClean="0">
                <a:latin typeface="Trebuchet MS" panose="020B0603020202020204" pitchFamily="34" charset="0"/>
              </a:rPr>
              <a:t>15.11: </a:t>
            </a:r>
            <a:r>
              <a:rPr lang="en-US" sz="1100" b="1" dirty="0" err="1">
                <a:latin typeface="Trebuchet MS" panose="020B0603020202020204" pitchFamily="34" charset="0"/>
              </a:rPr>
              <a:t>Característica</a:t>
            </a:r>
            <a:r>
              <a:rPr lang="en-US" sz="1100" b="1" dirty="0">
                <a:latin typeface="Trebuchet MS" panose="020B0603020202020204" pitchFamily="34" charset="0"/>
              </a:rPr>
              <a:t> de </a:t>
            </a:r>
            <a:r>
              <a:rPr lang="en-US" sz="1100" b="1" dirty="0" err="1">
                <a:latin typeface="Trebuchet MS" panose="020B0603020202020204" pitchFamily="34" charset="0"/>
              </a:rPr>
              <a:t>impedancia</a:t>
            </a:r>
            <a:r>
              <a:rPr lang="en-US" sz="1100" b="1" dirty="0">
                <a:latin typeface="Trebuchet MS" panose="020B0603020202020204" pitchFamily="34" charset="0"/>
              </a:rPr>
              <a:t> de </a:t>
            </a:r>
            <a:r>
              <a:rPr lang="en-US" sz="1100" b="1" dirty="0" err="1">
                <a:latin typeface="Trebuchet MS" panose="020B0603020202020204" pitchFamily="34" charset="0"/>
              </a:rPr>
              <a:t>una</a:t>
            </a:r>
            <a:r>
              <a:rPr lang="en-US" sz="1100" b="1" dirty="0">
                <a:latin typeface="Trebuchet MS" panose="020B0603020202020204" pitchFamily="34" charset="0"/>
              </a:rPr>
              <a:t> red </a:t>
            </a:r>
            <a:r>
              <a:rPr lang="en-US" sz="1100" b="1" dirty="0" smtClean="0">
                <a:latin typeface="Trebuchet MS" panose="020B0603020202020204" pitchFamily="34" charset="0"/>
              </a:rPr>
              <a:t>sin </a:t>
            </a:r>
            <a:r>
              <a:rPr lang="en-US" sz="1100" b="1" dirty="0" err="1" smtClean="0">
                <a:latin typeface="Trebuchet MS" panose="020B0603020202020204" pitchFamily="34" charset="0"/>
              </a:rPr>
              <a:t>bobina</a:t>
            </a:r>
            <a:r>
              <a:rPr lang="en-US" sz="1100" b="1" dirty="0" smtClean="0">
                <a:latin typeface="Trebuchet MS" panose="020B0603020202020204" pitchFamily="34" charset="0"/>
              </a:rPr>
              <a:t> de choke </a:t>
            </a:r>
            <a:endParaRPr lang="en-US" sz="1100" b="1" dirty="0">
              <a:latin typeface="Trebuchet MS" panose="020B0603020202020204" pitchFamily="34" charset="0"/>
            </a:endParaRPr>
          </a:p>
        </p:txBody>
      </p:sp>
    </p:spTree>
    <p:extLst>
      <p:ext uri="{BB962C8B-B14F-4D97-AF65-F5344CB8AC3E}">
        <p14:creationId xmlns:p14="http://schemas.microsoft.com/office/powerpoint/2010/main" val="4002251462"/>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1520" y="193204"/>
            <a:ext cx="4392488" cy="4582665"/>
          </a:xfrm>
          <a:prstGeom prst="rect">
            <a:avLst/>
          </a:prstGeom>
        </p:spPr>
        <p:txBody>
          <a:bodyPr vert="horz" wrap="square" lIns="0" tIns="12065" rIns="0" bIns="0" rtlCol="0">
            <a:spAutoFit/>
          </a:bodyPr>
          <a:lstStyle/>
          <a:p>
            <a:pPr algn="just">
              <a:lnSpc>
                <a:spcPct val="100000"/>
              </a:lnSpc>
            </a:pPr>
            <a:r>
              <a:rPr lang="es-ES" sz="1100" b="1" spc="-50" dirty="0">
                <a:latin typeface="Trebuchet MS" panose="020B0603020202020204" pitchFamily="34" charset="0"/>
                <a:cs typeface="Trebuchet MS"/>
              </a:rPr>
              <a:t>15.8.2 Unidades inductor-capacitor</a:t>
            </a: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spc="-50" dirty="0">
                <a:latin typeface="Trebuchet MS" panose="020B0603020202020204" pitchFamily="34" charset="0"/>
                <a:cs typeface="Trebuchet MS"/>
              </a:rPr>
              <a:t>Con un sistema de estrangulación, el capacitor y la bobina de estrangulación están en serie (Figura 15.12). La figura 15.13 muestra la curva de impedancia para dicha red.</a:t>
            </a:r>
          </a:p>
          <a:p>
            <a:pPr algn="just">
              <a:lnSpc>
                <a:spcPct val="100000"/>
              </a:lnSpc>
            </a:pPr>
            <a:endParaRPr lang="es-ES" sz="1100" spc="-50" dirty="0">
              <a:latin typeface="Trebuchet MS" panose="020B0603020202020204" pitchFamily="34" charset="0"/>
              <a:cs typeface="Trebuchet MS"/>
            </a:endParaRPr>
          </a:p>
          <a:p>
            <a:pPr algn="just">
              <a:lnSpc>
                <a:spcPct val="100000"/>
              </a:lnSpc>
            </a:pPr>
            <a:r>
              <a:rPr lang="es-ES" sz="1100" spc="-50" dirty="0">
                <a:latin typeface="Trebuchet MS" panose="020B0603020202020204" pitchFamily="34" charset="0"/>
                <a:cs typeface="Trebuchet MS"/>
              </a:rPr>
              <a:t>Cuando los componentes no lineales constituyen más del 20 % de la carga total, surgen </a:t>
            </a:r>
            <a:r>
              <a:rPr lang="es-ES" sz="1100" spc="-50" dirty="0" err="1">
                <a:latin typeface="Trebuchet MS" panose="020B0603020202020204" pitchFamily="34" charset="0"/>
                <a:cs typeface="Trebuchet MS"/>
              </a:rPr>
              <a:t>sobrecorrientes</a:t>
            </a:r>
            <a:r>
              <a:rPr lang="es-ES" sz="1100" spc="-50" dirty="0">
                <a:latin typeface="Trebuchet MS" panose="020B0603020202020204" pitchFamily="34" charset="0"/>
                <a:cs typeface="Trebuchet MS"/>
              </a:rPr>
              <a:t> críticas. El factor de estrangulamiento se puede calcular sumando las potencias de los componentes armónicos y dividiendo por la potencia nominal del transformador, es decir</a:t>
            </a:r>
            <a:r>
              <a:rPr lang="es-ES" sz="1100" spc="-50" dirty="0" smtClean="0">
                <a:latin typeface="Trebuchet MS" panose="020B0603020202020204" pitchFamily="34" charset="0"/>
                <a:cs typeface="Trebuchet MS"/>
              </a:rPr>
              <a:t>:</a:t>
            </a:r>
          </a:p>
          <a:p>
            <a:pPr algn="just">
              <a:lnSpc>
                <a:spcPct val="100000"/>
              </a:lnSpc>
            </a:pPr>
            <a:endParaRPr lang="es-ES" sz="1100" spc="-50" dirty="0">
              <a:latin typeface="Trebuchet MS" panose="020B0603020202020204" pitchFamily="34" charset="0"/>
              <a:cs typeface="Arial MT"/>
            </a:endParaRPr>
          </a:p>
          <a:p>
            <a:pPr algn="just">
              <a:lnSpc>
                <a:spcPct val="100000"/>
              </a:lnSpc>
            </a:pPr>
            <a:endParaRPr lang="es-ES" sz="1100" spc="-50" dirty="0" smtClean="0">
              <a:latin typeface="Trebuchet MS" panose="020B0603020202020204" pitchFamily="34" charset="0"/>
              <a:cs typeface="Arial MT"/>
            </a:endParaRPr>
          </a:p>
          <a:p>
            <a:pPr algn="just">
              <a:lnSpc>
                <a:spcPct val="100000"/>
              </a:lnSpc>
            </a:pPr>
            <a:r>
              <a:rPr lang="es-ES" sz="1100" dirty="0" smtClean="0">
                <a:latin typeface="Trebuchet MS" panose="020B0603020202020204" pitchFamily="34" charset="0"/>
                <a:cs typeface="Arial MT"/>
              </a:rPr>
              <a:t>Cuando </a:t>
            </a:r>
            <a:r>
              <a:rPr lang="es-ES" sz="1100" dirty="0">
                <a:latin typeface="Trebuchet MS" panose="020B0603020202020204" pitchFamily="34" charset="0"/>
                <a:cs typeface="Arial MT"/>
              </a:rPr>
              <a:t>el condensador y la bobina del estrangulador se combinan correctamente, la frecuencia de resonancia se encuentra por debajo de las frecuencias de las corrientes armónicas críticas.</a:t>
            </a:r>
          </a:p>
          <a:p>
            <a:pPr algn="just">
              <a:lnSpc>
                <a:spcPct val="100000"/>
              </a:lnSpc>
            </a:pPr>
            <a:r>
              <a:rPr lang="es-ES" sz="1100" dirty="0">
                <a:latin typeface="Trebuchet MS" panose="020B0603020202020204" pitchFamily="34" charset="0"/>
                <a:cs typeface="Arial MT"/>
              </a:rPr>
              <a:t>Con el uso de bobinas de choque, es necesario tener en cuenta el aumento de tensión del condensador. El aumento de la rigidez dieléctrica prolonga la vida útil. El aumento en el voltaje y la potencia del condensador se puede calcular de la siguiente manera</a:t>
            </a:r>
            <a:r>
              <a:rPr lang="es-ES" sz="1100" dirty="0" smtClean="0">
                <a:latin typeface="Trebuchet MS" panose="020B0603020202020204" pitchFamily="34" charset="0"/>
                <a:cs typeface="Arial MT"/>
              </a:rPr>
              <a:t>:</a:t>
            </a:r>
          </a:p>
          <a:p>
            <a:pPr algn="just">
              <a:lnSpc>
                <a:spcPct val="100000"/>
              </a:lnSpc>
            </a:pPr>
            <a:endParaRPr lang="es-ES" sz="1100" dirty="0">
              <a:latin typeface="Trebuchet MS" panose="020B0603020202020204" pitchFamily="34" charset="0"/>
              <a:cs typeface="Arial MT"/>
            </a:endParaRPr>
          </a:p>
          <a:p>
            <a:pPr algn="just">
              <a:lnSpc>
                <a:spcPct val="100000"/>
              </a:lnSpc>
            </a:pPr>
            <a:endParaRPr lang="es-ES" sz="1100" dirty="0" smtClean="0">
              <a:latin typeface="Trebuchet MS" panose="020B0603020202020204" pitchFamily="34" charset="0"/>
              <a:cs typeface="Arial MT"/>
            </a:endParaRPr>
          </a:p>
          <a:p>
            <a:pPr algn="just">
              <a:lnSpc>
                <a:spcPct val="100000"/>
              </a:lnSpc>
            </a:pPr>
            <a:endParaRPr lang="es-ES" sz="1100" dirty="0">
              <a:latin typeface="Trebuchet MS" panose="020B0603020202020204" pitchFamily="34" charset="0"/>
              <a:cs typeface="Arial MT"/>
            </a:endParaRPr>
          </a:p>
          <a:p>
            <a:pPr algn="just">
              <a:lnSpc>
                <a:spcPct val="100000"/>
              </a:lnSpc>
            </a:pPr>
            <a:r>
              <a:rPr lang="es-ES" sz="1100" dirty="0">
                <a:latin typeface="Trebuchet MS" panose="020B0603020202020204" pitchFamily="34" charset="0"/>
                <a:cs typeface="Arial MT"/>
              </a:rPr>
              <a:t>El factor de estrangulamiento p en % da la relación entre la reactancia estrangulada y la reactancia capacitiva a la frecuencia de la red</a:t>
            </a:r>
            <a:r>
              <a:rPr lang="es-ES" sz="1100" dirty="0" smtClean="0">
                <a:latin typeface="Trebuchet MS" panose="020B0603020202020204" pitchFamily="34" charset="0"/>
                <a:cs typeface="Arial MT"/>
              </a:rPr>
              <a:t>:</a:t>
            </a:r>
          </a:p>
          <a:p>
            <a:pPr algn="just">
              <a:lnSpc>
                <a:spcPct val="100000"/>
              </a:lnSpc>
            </a:pPr>
            <a:endParaRPr lang="es-ES" sz="1100" dirty="0">
              <a:latin typeface="Trebuchet MS" panose="020B0603020202020204" pitchFamily="34" charset="0"/>
              <a:cs typeface="Arial MT"/>
            </a:endParaRPr>
          </a:p>
          <a:p>
            <a:pPr algn="just">
              <a:lnSpc>
                <a:spcPct val="100000"/>
              </a:lnSpc>
            </a:pPr>
            <a:r>
              <a:rPr lang="es-ES" sz="1100" dirty="0">
                <a:latin typeface="Trebuchet MS" panose="020B0603020202020204" pitchFamily="34" charset="0"/>
                <a:cs typeface="Arial MT"/>
              </a:rPr>
              <a:t>La frecuencia de resonancia relativa es:</a:t>
            </a:r>
            <a:endParaRPr sz="1100" dirty="0">
              <a:latin typeface="Trebuchet MS" panose="020B0603020202020204" pitchFamily="34" charset="0"/>
              <a:cs typeface="Arial MT"/>
            </a:endParaRPr>
          </a:p>
        </p:txBody>
      </p:sp>
      <p:sp>
        <p:nvSpPr>
          <p:cNvPr id="35" name="object 35"/>
          <p:cNvSpPr txBox="1"/>
          <p:nvPr/>
        </p:nvSpPr>
        <p:spPr>
          <a:xfrm>
            <a:off x="5145635" y="4527294"/>
            <a:ext cx="3818853" cy="350737"/>
          </a:xfrm>
          <a:prstGeom prst="rect">
            <a:avLst/>
          </a:prstGeom>
        </p:spPr>
        <p:txBody>
          <a:bodyPr vert="horz" wrap="square" lIns="0" tIns="12065" rIns="0" bIns="0" rtlCol="0">
            <a:spAutoFit/>
          </a:bodyPr>
          <a:lstStyle/>
          <a:p>
            <a:pPr marL="12700" algn="ctr">
              <a:lnSpc>
                <a:spcPct val="100000"/>
              </a:lnSpc>
              <a:spcBef>
                <a:spcPts val="95"/>
              </a:spcBef>
            </a:pPr>
            <a:r>
              <a:rPr lang="en-US" sz="1100" b="1" dirty="0" err="1">
                <a:latin typeface="Trebuchet MS"/>
                <a:cs typeface="Trebuchet MS"/>
              </a:rPr>
              <a:t>Figura</a:t>
            </a:r>
            <a:r>
              <a:rPr lang="en-US" sz="1100" b="1" dirty="0">
                <a:latin typeface="Trebuchet MS"/>
                <a:cs typeface="Trebuchet MS"/>
              </a:rPr>
              <a:t> </a:t>
            </a:r>
            <a:r>
              <a:rPr lang="en-US" sz="1100" b="1" dirty="0" smtClean="0">
                <a:latin typeface="Trebuchet MS"/>
                <a:cs typeface="Trebuchet MS"/>
              </a:rPr>
              <a:t>15.13: </a:t>
            </a:r>
            <a:r>
              <a:rPr lang="en-US" sz="1100" b="1" dirty="0" err="1">
                <a:latin typeface="Trebuchet MS"/>
                <a:cs typeface="Trebuchet MS"/>
              </a:rPr>
              <a:t>Característica</a:t>
            </a:r>
            <a:r>
              <a:rPr lang="en-US" sz="1100" b="1" dirty="0">
                <a:latin typeface="Trebuchet MS"/>
                <a:cs typeface="Trebuchet MS"/>
              </a:rPr>
              <a:t> de </a:t>
            </a:r>
            <a:r>
              <a:rPr lang="en-US" sz="1100" b="1" dirty="0" err="1">
                <a:latin typeface="Trebuchet MS"/>
                <a:cs typeface="Trebuchet MS"/>
              </a:rPr>
              <a:t>impedancia</a:t>
            </a:r>
            <a:r>
              <a:rPr lang="en-US" sz="1100" b="1" dirty="0">
                <a:latin typeface="Trebuchet MS"/>
                <a:cs typeface="Trebuchet MS"/>
              </a:rPr>
              <a:t> de </a:t>
            </a:r>
            <a:r>
              <a:rPr lang="en-US" sz="1100" b="1" dirty="0" err="1">
                <a:latin typeface="Trebuchet MS"/>
                <a:cs typeface="Trebuchet MS"/>
              </a:rPr>
              <a:t>una</a:t>
            </a:r>
            <a:r>
              <a:rPr lang="en-US" sz="1100" b="1" dirty="0">
                <a:latin typeface="Trebuchet MS"/>
                <a:cs typeface="Trebuchet MS"/>
              </a:rPr>
              <a:t> red </a:t>
            </a:r>
            <a:r>
              <a:rPr lang="en-US" sz="1100" b="1" dirty="0" smtClean="0">
                <a:latin typeface="Trebuchet MS"/>
                <a:cs typeface="Trebuchet MS"/>
              </a:rPr>
              <a:t>con </a:t>
            </a:r>
            <a:r>
              <a:rPr lang="en-US" sz="1100" b="1" dirty="0" err="1" smtClean="0">
                <a:latin typeface="Trebuchet MS"/>
                <a:cs typeface="Trebuchet MS"/>
              </a:rPr>
              <a:t>bobina</a:t>
            </a:r>
            <a:r>
              <a:rPr lang="en-US" sz="1100" b="1" dirty="0" smtClean="0">
                <a:latin typeface="Trebuchet MS"/>
                <a:cs typeface="Trebuchet MS"/>
              </a:rPr>
              <a:t> </a:t>
            </a:r>
            <a:r>
              <a:rPr lang="en-US" sz="1100" b="1" dirty="0" err="1" smtClean="0">
                <a:latin typeface="Trebuchet MS"/>
                <a:cs typeface="Trebuchet MS"/>
              </a:rPr>
              <a:t>dechoke</a:t>
            </a:r>
            <a:endParaRPr sz="1100" b="1" dirty="0">
              <a:latin typeface="Trebuchet MS"/>
              <a:cs typeface="Trebuchet MS"/>
            </a:endParaRPr>
          </a:p>
        </p:txBody>
      </p:sp>
      <p:pic>
        <p:nvPicPr>
          <p:cNvPr id="37" name="Imagen 36"/>
          <p:cNvPicPr>
            <a:picLocks noChangeAspect="1"/>
          </p:cNvPicPr>
          <p:nvPr/>
        </p:nvPicPr>
        <p:blipFill>
          <a:blip r:embed="rId2"/>
          <a:stretch>
            <a:fillRect/>
          </a:stretch>
        </p:blipFill>
        <p:spPr>
          <a:xfrm>
            <a:off x="251519" y="1884239"/>
            <a:ext cx="4392487" cy="325189"/>
          </a:xfrm>
          <a:prstGeom prst="rect">
            <a:avLst/>
          </a:prstGeom>
        </p:spPr>
      </p:pic>
      <p:sp>
        <p:nvSpPr>
          <p:cNvPr id="38" name="Rectángulo 37"/>
          <p:cNvSpPr/>
          <p:nvPr/>
        </p:nvSpPr>
        <p:spPr>
          <a:xfrm>
            <a:off x="4705651" y="2192860"/>
            <a:ext cx="4572000" cy="430887"/>
          </a:xfrm>
          <a:prstGeom prst="rect">
            <a:avLst/>
          </a:prstGeom>
        </p:spPr>
        <p:txBody>
          <a:bodyPr>
            <a:spAutoFit/>
          </a:bodyPr>
          <a:lstStyle/>
          <a:p>
            <a:pPr algn="ctr"/>
            <a:r>
              <a:rPr lang="en-US" sz="1100" b="1" dirty="0" err="1">
                <a:latin typeface="Trebuchet MS" panose="020B0603020202020204" pitchFamily="34" charset="0"/>
              </a:rPr>
              <a:t>Figura</a:t>
            </a:r>
            <a:r>
              <a:rPr lang="en-US" sz="1100" b="1" dirty="0">
                <a:latin typeface="Trebuchet MS" panose="020B0603020202020204" pitchFamily="34" charset="0"/>
              </a:rPr>
              <a:t> </a:t>
            </a:r>
            <a:r>
              <a:rPr lang="en-US" sz="1100" b="1" dirty="0" smtClean="0">
                <a:latin typeface="Trebuchet MS" panose="020B0603020202020204" pitchFamily="34" charset="0"/>
              </a:rPr>
              <a:t>15.12</a:t>
            </a:r>
            <a:r>
              <a:rPr lang="en-US" sz="1100" b="1" dirty="0">
                <a:latin typeface="Trebuchet MS" panose="020B0603020202020204" pitchFamily="34" charset="0"/>
              </a:rPr>
              <a:t>: Sistema de </a:t>
            </a:r>
            <a:r>
              <a:rPr lang="en-US" sz="1100" b="1" dirty="0" err="1">
                <a:latin typeface="Trebuchet MS" panose="020B0603020202020204" pitchFamily="34" charset="0"/>
              </a:rPr>
              <a:t>compensación</a:t>
            </a:r>
            <a:r>
              <a:rPr lang="en-US" sz="1100" b="1" dirty="0">
                <a:latin typeface="Trebuchet MS" panose="020B0603020202020204" pitchFamily="34" charset="0"/>
              </a:rPr>
              <a:t> con 7 % de </a:t>
            </a:r>
            <a:r>
              <a:rPr lang="en-US" sz="1100" b="1" dirty="0" err="1">
                <a:latin typeface="Trebuchet MS" panose="020B0603020202020204" pitchFamily="34" charset="0"/>
              </a:rPr>
              <a:t>atragantamiento</a:t>
            </a:r>
            <a:endParaRPr lang="en-US" sz="1100" b="1" dirty="0">
              <a:latin typeface="Trebuchet MS" panose="020B0603020202020204" pitchFamily="34" charset="0"/>
            </a:endParaRPr>
          </a:p>
        </p:txBody>
      </p:sp>
      <p:pic>
        <p:nvPicPr>
          <p:cNvPr id="40" name="Imagen 39"/>
          <p:cNvPicPr>
            <a:picLocks noChangeAspect="1"/>
          </p:cNvPicPr>
          <p:nvPr/>
        </p:nvPicPr>
        <p:blipFill>
          <a:blip r:embed="rId3"/>
          <a:stretch>
            <a:fillRect/>
          </a:stretch>
        </p:blipFill>
        <p:spPr>
          <a:xfrm>
            <a:off x="5220072" y="215260"/>
            <a:ext cx="3456384" cy="1994167"/>
          </a:xfrm>
          <a:prstGeom prst="rect">
            <a:avLst/>
          </a:prstGeom>
        </p:spPr>
      </p:pic>
      <p:pic>
        <p:nvPicPr>
          <p:cNvPr id="41" name="Imagen 40"/>
          <p:cNvPicPr>
            <a:picLocks noChangeAspect="1"/>
          </p:cNvPicPr>
          <p:nvPr/>
        </p:nvPicPr>
        <p:blipFill>
          <a:blip r:embed="rId4"/>
          <a:stretch>
            <a:fillRect/>
          </a:stretch>
        </p:blipFill>
        <p:spPr>
          <a:xfrm>
            <a:off x="5171704" y="2569468"/>
            <a:ext cx="3744416" cy="1955749"/>
          </a:xfrm>
          <a:prstGeom prst="rect">
            <a:avLst/>
          </a:prstGeom>
        </p:spPr>
      </p:pic>
      <p:pic>
        <p:nvPicPr>
          <p:cNvPr id="42" name="Imagen 41"/>
          <p:cNvPicPr>
            <a:picLocks noChangeAspect="1"/>
          </p:cNvPicPr>
          <p:nvPr/>
        </p:nvPicPr>
        <p:blipFill>
          <a:blip r:embed="rId5"/>
          <a:stretch>
            <a:fillRect/>
          </a:stretch>
        </p:blipFill>
        <p:spPr>
          <a:xfrm>
            <a:off x="219220" y="3384364"/>
            <a:ext cx="4424787" cy="543693"/>
          </a:xfrm>
          <a:prstGeom prst="rect">
            <a:avLst/>
          </a:prstGeom>
        </p:spPr>
      </p:pic>
      <p:pic>
        <p:nvPicPr>
          <p:cNvPr id="43" name="Imagen 42"/>
          <p:cNvPicPr>
            <a:picLocks noChangeAspect="1"/>
          </p:cNvPicPr>
          <p:nvPr/>
        </p:nvPicPr>
        <p:blipFill>
          <a:blip r:embed="rId6"/>
          <a:stretch>
            <a:fillRect/>
          </a:stretch>
        </p:blipFill>
        <p:spPr>
          <a:xfrm>
            <a:off x="683569" y="4225652"/>
            <a:ext cx="3960440" cy="268000"/>
          </a:xfrm>
          <a:prstGeom prst="rect">
            <a:avLst/>
          </a:prstGeom>
        </p:spPr>
      </p:pic>
      <p:pic>
        <p:nvPicPr>
          <p:cNvPr id="44" name="Imagen 43"/>
          <p:cNvPicPr>
            <a:picLocks noChangeAspect="1"/>
          </p:cNvPicPr>
          <p:nvPr/>
        </p:nvPicPr>
        <p:blipFill>
          <a:blip r:embed="rId7"/>
          <a:stretch>
            <a:fillRect/>
          </a:stretch>
        </p:blipFill>
        <p:spPr>
          <a:xfrm>
            <a:off x="219221" y="4712269"/>
            <a:ext cx="4424787" cy="737519"/>
          </a:xfrm>
          <a:prstGeom prst="rect">
            <a:avLst/>
          </a:prstGeom>
        </p:spPr>
      </p:pic>
      <p:sp>
        <p:nvSpPr>
          <p:cNvPr id="45" name="Rectángulo 44"/>
          <p:cNvSpPr/>
          <p:nvPr/>
        </p:nvSpPr>
        <p:spPr>
          <a:xfrm>
            <a:off x="4716015" y="4849624"/>
            <a:ext cx="4248473" cy="600164"/>
          </a:xfrm>
          <a:prstGeom prst="rect">
            <a:avLst/>
          </a:prstGeom>
        </p:spPr>
        <p:txBody>
          <a:bodyPr wrap="square">
            <a:spAutoFit/>
          </a:bodyPr>
          <a:lstStyle/>
          <a:p>
            <a:pPr algn="just"/>
            <a:r>
              <a:rPr lang="en-US" sz="1100" dirty="0">
                <a:latin typeface="Trebuchet MS" panose="020B0603020202020204" pitchFamily="34" charset="0"/>
              </a:rPr>
              <a:t>El factor de </a:t>
            </a:r>
            <a:r>
              <a:rPr lang="en-US" sz="1100" dirty="0" smtClean="0">
                <a:latin typeface="Trebuchet MS" panose="020B0603020202020204" pitchFamily="34" charset="0"/>
              </a:rPr>
              <a:t>choke </a:t>
            </a:r>
            <a:r>
              <a:rPr lang="en-US" sz="1100" dirty="0" err="1">
                <a:latin typeface="Trebuchet MS" panose="020B0603020202020204" pitchFamily="34" charset="0"/>
              </a:rPr>
              <a:t>también</a:t>
            </a:r>
            <a:r>
              <a:rPr lang="en-US" sz="1100" dirty="0">
                <a:latin typeface="Trebuchet MS" panose="020B0603020202020204" pitchFamily="34" charset="0"/>
              </a:rPr>
              <a:t> </a:t>
            </a:r>
            <a:r>
              <a:rPr lang="en-US" sz="1100" dirty="0" err="1">
                <a:latin typeface="Trebuchet MS" panose="020B0603020202020204" pitchFamily="34" charset="0"/>
              </a:rPr>
              <a:t>es</a:t>
            </a:r>
            <a:r>
              <a:rPr lang="en-US" sz="1100" dirty="0">
                <a:latin typeface="Trebuchet MS" panose="020B0603020202020204" pitchFamily="34" charset="0"/>
              </a:rPr>
              <a:t> </a:t>
            </a:r>
            <a:r>
              <a:rPr lang="en-US" sz="1100" dirty="0" err="1">
                <a:latin typeface="Trebuchet MS" panose="020B0603020202020204" pitchFamily="34" charset="0"/>
              </a:rPr>
              <a:t>una</a:t>
            </a:r>
            <a:r>
              <a:rPr lang="en-US" sz="1100" dirty="0">
                <a:latin typeface="Trebuchet MS" panose="020B0603020202020204" pitchFamily="34" charset="0"/>
              </a:rPr>
              <a:t> </a:t>
            </a:r>
            <a:r>
              <a:rPr lang="en-US" sz="1100" dirty="0" err="1">
                <a:latin typeface="Trebuchet MS" panose="020B0603020202020204" pitchFamily="34" charset="0"/>
              </a:rPr>
              <a:t>medida</a:t>
            </a:r>
            <a:r>
              <a:rPr lang="en-US" sz="1100" dirty="0">
                <a:latin typeface="Trebuchet MS" panose="020B0603020202020204" pitchFamily="34" charset="0"/>
              </a:rPr>
              <a:t> para la </a:t>
            </a:r>
            <a:r>
              <a:rPr lang="en-US" sz="1100" dirty="0" err="1">
                <a:latin typeface="Trebuchet MS" panose="020B0603020202020204" pitchFamily="34" charset="0"/>
              </a:rPr>
              <a:t>supresión</a:t>
            </a:r>
            <a:r>
              <a:rPr lang="en-US" sz="1100" dirty="0">
                <a:latin typeface="Trebuchet MS" panose="020B0603020202020204" pitchFamily="34" charset="0"/>
              </a:rPr>
              <a:t> de </a:t>
            </a:r>
            <a:r>
              <a:rPr lang="en-US" sz="1100" dirty="0" err="1">
                <a:latin typeface="Trebuchet MS" panose="020B0603020202020204" pitchFamily="34" charset="0"/>
              </a:rPr>
              <a:t>armónicos</a:t>
            </a:r>
            <a:r>
              <a:rPr lang="en-US" sz="1100" dirty="0">
                <a:latin typeface="Trebuchet MS" panose="020B0603020202020204" pitchFamily="34" charset="0"/>
              </a:rPr>
              <a:t>, </a:t>
            </a:r>
            <a:r>
              <a:rPr lang="en-US" sz="1100" dirty="0" err="1">
                <a:latin typeface="Trebuchet MS" panose="020B0603020202020204" pitchFamily="34" charset="0"/>
              </a:rPr>
              <a:t>es</a:t>
            </a:r>
            <a:r>
              <a:rPr lang="en-US" sz="1100" dirty="0">
                <a:latin typeface="Trebuchet MS" panose="020B0603020202020204" pitchFamily="34" charset="0"/>
              </a:rPr>
              <a:t> </a:t>
            </a:r>
            <a:r>
              <a:rPr lang="en-US" sz="1100" dirty="0" err="1">
                <a:latin typeface="Trebuchet MS" panose="020B0603020202020204" pitchFamily="34" charset="0"/>
              </a:rPr>
              <a:t>decir</a:t>
            </a:r>
            <a:r>
              <a:rPr lang="en-US" sz="1100" dirty="0">
                <a:latin typeface="Trebuchet MS" panose="020B0603020202020204" pitchFamily="34" charset="0"/>
              </a:rPr>
              <a:t>, </a:t>
            </a:r>
            <a:r>
              <a:rPr lang="en-US" sz="1100" dirty="0" err="1">
                <a:latin typeface="Trebuchet MS" panose="020B0603020202020204" pitchFamily="34" charset="0"/>
              </a:rPr>
              <a:t>cuanto</a:t>
            </a:r>
            <a:r>
              <a:rPr lang="en-US" sz="1100" dirty="0">
                <a:latin typeface="Trebuchet MS" panose="020B0603020202020204" pitchFamily="34" charset="0"/>
              </a:rPr>
              <a:t> </a:t>
            </a:r>
            <a:r>
              <a:rPr lang="en-US" sz="1100" dirty="0" err="1">
                <a:latin typeface="Trebuchet MS" panose="020B0603020202020204" pitchFamily="34" charset="0"/>
              </a:rPr>
              <a:t>menor</a:t>
            </a:r>
            <a:r>
              <a:rPr lang="en-US" sz="1100" dirty="0">
                <a:latin typeface="Trebuchet MS" panose="020B0603020202020204" pitchFamily="34" charset="0"/>
              </a:rPr>
              <a:t> </a:t>
            </a:r>
            <a:r>
              <a:rPr lang="en-US" sz="1100" dirty="0" err="1">
                <a:latin typeface="Trebuchet MS" panose="020B0603020202020204" pitchFamily="34" charset="0"/>
              </a:rPr>
              <a:t>es</a:t>
            </a:r>
            <a:r>
              <a:rPr lang="en-US" sz="1100" dirty="0">
                <a:latin typeface="Trebuchet MS" panose="020B0603020202020204" pitchFamily="34" charset="0"/>
              </a:rPr>
              <a:t> el valor de p, </a:t>
            </a:r>
            <a:r>
              <a:rPr lang="en-US" sz="1100" dirty="0" err="1">
                <a:latin typeface="Trebuchet MS" panose="020B0603020202020204" pitchFamily="34" charset="0"/>
              </a:rPr>
              <a:t>más</a:t>
            </a:r>
            <a:r>
              <a:rPr lang="en-US" sz="1100" dirty="0">
                <a:latin typeface="Trebuchet MS" panose="020B0603020202020204" pitchFamily="34" charset="0"/>
              </a:rPr>
              <a:t> </a:t>
            </a:r>
            <a:r>
              <a:rPr lang="en-US" sz="1100" dirty="0" err="1">
                <a:latin typeface="Trebuchet MS" panose="020B0603020202020204" pitchFamily="34" charset="0"/>
              </a:rPr>
              <a:t>efectivo</a:t>
            </a:r>
            <a:r>
              <a:rPr lang="en-US" sz="1100" dirty="0">
                <a:latin typeface="Trebuchet MS" panose="020B0603020202020204" pitchFamily="34" charset="0"/>
              </a:rPr>
              <a:t> </a:t>
            </a:r>
            <a:r>
              <a:rPr lang="en-US" sz="1100" dirty="0" err="1">
                <a:latin typeface="Trebuchet MS" panose="020B0603020202020204" pitchFamily="34" charset="0"/>
              </a:rPr>
              <a:t>es</a:t>
            </a:r>
            <a:r>
              <a:rPr lang="en-US" sz="1100" dirty="0">
                <a:latin typeface="Trebuchet MS" panose="020B0603020202020204" pitchFamily="34" charset="0"/>
              </a:rPr>
              <a:t> el </a:t>
            </a:r>
            <a:r>
              <a:rPr lang="en-US" sz="1100" dirty="0" err="1">
                <a:latin typeface="Trebuchet MS" panose="020B0603020202020204" pitchFamily="34" charset="0"/>
              </a:rPr>
              <a:t>filtrado</a:t>
            </a:r>
            <a:r>
              <a:rPr lang="en-US" sz="1100" dirty="0">
                <a:latin typeface="Trebuchet MS" panose="020B0603020202020204" pitchFamily="34" charset="0"/>
              </a:rPr>
              <a:t>.</a:t>
            </a:r>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 name="object 36"/>
          <p:cNvSpPr txBox="1"/>
          <p:nvPr/>
        </p:nvSpPr>
        <p:spPr>
          <a:xfrm>
            <a:off x="251520" y="121196"/>
            <a:ext cx="4392488" cy="2043508"/>
          </a:xfrm>
          <a:prstGeom prst="rect">
            <a:avLst/>
          </a:prstGeom>
        </p:spPr>
        <p:txBody>
          <a:bodyPr vert="horz" wrap="square" lIns="0" tIns="12065" rIns="0" bIns="0" rtlCol="0">
            <a:spAutoFit/>
          </a:bodyPr>
          <a:lstStyle/>
          <a:p>
            <a:pPr marL="12700" algn="just">
              <a:lnSpc>
                <a:spcPct val="100000"/>
              </a:lnSpc>
            </a:pPr>
            <a:r>
              <a:rPr lang="es-ES" sz="1100" b="1" spc="-50" dirty="0">
                <a:latin typeface="Trebuchet MS" panose="020B0603020202020204" pitchFamily="34" charset="0"/>
                <a:cs typeface="Trebuchet MS"/>
              </a:rPr>
              <a:t>15.8.3 Circuitos de filtros resonantes en serie</a:t>
            </a:r>
          </a:p>
          <a:p>
            <a:pPr marL="12700" algn="just">
              <a:lnSpc>
                <a:spcPct val="100000"/>
              </a:lnSpc>
            </a:pPr>
            <a:endParaRPr lang="es-ES" sz="1100" spc="-50" dirty="0">
              <a:latin typeface="Trebuchet MS" panose="020B0603020202020204" pitchFamily="34" charset="0"/>
              <a:cs typeface="Trebuchet MS"/>
            </a:endParaRPr>
          </a:p>
          <a:p>
            <a:pPr marL="12700" algn="just">
              <a:lnSpc>
                <a:spcPct val="100000"/>
              </a:lnSpc>
            </a:pPr>
            <a:r>
              <a:rPr lang="es-ES" sz="1100" spc="-50" dirty="0">
                <a:latin typeface="Trebuchet MS" panose="020B0603020202020204" pitchFamily="34" charset="0"/>
                <a:cs typeface="Trebuchet MS"/>
              </a:rPr>
              <a:t>Para evitar fenómenos de resonancia, se colocan bobinas de choque aguas arriba de los condensadores (</a:t>
            </a:r>
            <a:r>
              <a:rPr lang="es-ES" sz="1100" spc="-50" dirty="0" err="1">
                <a:latin typeface="Trebuchet MS" panose="020B0603020202020204" pitchFamily="34" charset="0"/>
                <a:cs typeface="Trebuchet MS"/>
              </a:rPr>
              <a:t>choking</a:t>
            </a:r>
            <a:r>
              <a:rPr lang="es-ES" sz="1100" spc="-50" dirty="0">
                <a:latin typeface="Trebuchet MS" panose="020B0603020202020204" pitchFamily="34" charset="0"/>
                <a:cs typeface="Trebuchet MS"/>
              </a:rPr>
              <a:t>). Los circuitos de filtro se ajustan exactamente a las frecuencias de las corrientes armónicas y, por lo tanto, suprimen hasta el 90 % de estas corrientes. En general se puede decir que los circuitos de filtrado </a:t>
            </a:r>
            <a:r>
              <a:rPr lang="es-ES" sz="1100" spc="-50" dirty="0" smtClean="0">
                <a:latin typeface="Trebuchet MS" panose="020B0603020202020204" pitchFamily="34" charset="0"/>
                <a:cs typeface="Trebuchet MS"/>
              </a:rPr>
              <a:t>sirven, </a:t>
            </a:r>
            <a:r>
              <a:rPr lang="es-ES" sz="1100" spc="-50" dirty="0">
                <a:latin typeface="Trebuchet MS" panose="020B0603020202020204" pitchFamily="34" charset="0"/>
                <a:cs typeface="Trebuchet MS"/>
              </a:rPr>
              <a:t>no solo para la compensación de cargas de potencia reactiva, sino también para la supresión de corrientes armónicas. La figura 15.14 ilustra esquemáticamente el principio de los circuitos de filtro.</a:t>
            </a:r>
          </a:p>
          <a:p>
            <a:pPr marL="12700" algn="just">
              <a:lnSpc>
                <a:spcPct val="100000"/>
              </a:lnSpc>
            </a:pPr>
            <a:r>
              <a:rPr lang="es-ES" sz="1100" spc="-50" dirty="0">
                <a:latin typeface="Trebuchet MS" panose="020B0603020202020204" pitchFamily="34" charset="0"/>
                <a:cs typeface="Trebuchet MS"/>
              </a:rPr>
              <a:t>La figura 15.15 da la característica de impedancia de una red con atenuación de carga.</a:t>
            </a:r>
            <a:endParaRPr sz="1100" dirty="0">
              <a:latin typeface="Trebuchet MS" panose="020B0603020202020204" pitchFamily="34" charset="0"/>
              <a:cs typeface="Arial MT"/>
            </a:endParaRPr>
          </a:p>
        </p:txBody>
      </p:sp>
      <p:pic>
        <p:nvPicPr>
          <p:cNvPr id="38" name="Imagen 37"/>
          <p:cNvPicPr>
            <a:picLocks noChangeAspect="1"/>
          </p:cNvPicPr>
          <p:nvPr/>
        </p:nvPicPr>
        <p:blipFill>
          <a:blip r:embed="rId2"/>
          <a:stretch>
            <a:fillRect/>
          </a:stretch>
        </p:blipFill>
        <p:spPr>
          <a:xfrm>
            <a:off x="253845" y="1849388"/>
            <a:ext cx="5867400" cy="3724275"/>
          </a:xfrm>
          <a:prstGeom prst="rect">
            <a:avLst/>
          </a:prstGeom>
        </p:spPr>
      </p:pic>
      <p:pic>
        <p:nvPicPr>
          <p:cNvPr id="39" name="Imagen 38"/>
          <p:cNvPicPr>
            <a:picLocks noChangeAspect="1"/>
          </p:cNvPicPr>
          <p:nvPr/>
        </p:nvPicPr>
        <p:blipFill>
          <a:blip r:embed="rId3"/>
          <a:stretch>
            <a:fillRect/>
          </a:stretch>
        </p:blipFill>
        <p:spPr>
          <a:xfrm>
            <a:off x="4788024" y="124158"/>
            <a:ext cx="4171578" cy="2976873"/>
          </a:xfrm>
          <a:prstGeom prst="rect">
            <a:avLst/>
          </a:prstGeom>
        </p:spPr>
      </p:pic>
      <p:sp>
        <p:nvSpPr>
          <p:cNvPr id="40" name="Rectángulo 39"/>
          <p:cNvSpPr/>
          <p:nvPr/>
        </p:nvSpPr>
        <p:spPr>
          <a:xfrm>
            <a:off x="490258" y="2331591"/>
            <a:ext cx="1349896" cy="769441"/>
          </a:xfrm>
          <a:prstGeom prst="rect">
            <a:avLst/>
          </a:prstGeom>
        </p:spPr>
        <p:txBody>
          <a:bodyPr wrap="square">
            <a:spAutoFit/>
          </a:bodyPr>
          <a:lstStyle/>
          <a:p>
            <a:r>
              <a:rPr lang="en-US" sz="1100" b="1" dirty="0" err="1">
                <a:latin typeface="Trebuchet MS" panose="020B0603020202020204" pitchFamily="34" charset="0"/>
              </a:rPr>
              <a:t>Figura</a:t>
            </a:r>
            <a:r>
              <a:rPr lang="en-US" sz="1100" b="1" dirty="0">
                <a:latin typeface="Trebuchet MS" panose="020B0603020202020204" pitchFamily="34" charset="0"/>
              </a:rPr>
              <a:t> </a:t>
            </a:r>
            <a:r>
              <a:rPr lang="en-US" sz="1100" b="1" dirty="0" smtClean="0">
                <a:latin typeface="Trebuchet MS" panose="020B0603020202020204" pitchFamily="34" charset="0"/>
              </a:rPr>
              <a:t>15.14</a:t>
            </a:r>
            <a:r>
              <a:rPr lang="en-US" sz="1100" b="1" dirty="0">
                <a:latin typeface="Trebuchet MS" panose="020B0603020202020204" pitchFamily="34" charset="0"/>
              </a:rPr>
              <a:t>: </a:t>
            </a:r>
            <a:r>
              <a:rPr lang="en-US" sz="1100" b="1" dirty="0" err="1">
                <a:latin typeface="Trebuchet MS" panose="020B0603020202020204" pitchFamily="34" charset="0"/>
              </a:rPr>
              <a:t>Circuitos</a:t>
            </a:r>
            <a:r>
              <a:rPr lang="en-US" sz="1100" b="1" dirty="0">
                <a:latin typeface="Trebuchet MS" panose="020B0603020202020204" pitchFamily="34" charset="0"/>
              </a:rPr>
              <a:t> de </a:t>
            </a:r>
            <a:r>
              <a:rPr lang="en-US" sz="1100" b="1" dirty="0" err="1">
                <a:latin typeface="Trebuchet MS" panose="020B0603020202020204" pitchFamily="34" charset="0"/>
              </a:rPr>
              <a:t>filtros</a:t>
            </a:r>
            <a:r>
              <a:rPr lang="en-US" sz="1100" b="1" dirty="0">
                <a:latin typeface="Trebuchet MS" panose="020B0603020202020204" pitchFamily="34" charset="0"/>
              </a:rPr>
              <a:t> </a:t>
            </a:r>
            <a:r>
              <a:rPr lang="en-US" sz="1100" b="1" dirty="0" err="1">
                <a:latin typeface="Trebuchet MS" panose="020B0603020202020204" pitchFamily="34" charset="0"/>
              </a:rPr>
              <a:t>resonantes</a:t>
            </a:r>
            <a:r>
              <a:rPr lang="en-US" sz="1100" b="1" dirty="0">
                <a:latin typeface="Trebuchet MS" panose="020B0603020202020204" pitchFamily="34" charset="0"/>
              </a:rPr>
              <a:t> </a:t>
            </a:r>
            <a:r>
              <a:rPr lang="en-US" sz="1100" b="1" dirty="0" err="1">
                <a:latin typeface="Trebuchet MS" panose="020B0603020202020204" pitchFamily="34" charset="0"/>
              </a:rPr>
              <a:t>en</a:t>
            </a:r>
            <a:r>
              <a:rPr lang="en-US" sz="1100" b="1" dirty="0">
                <a:latin typeface="Trebuchet MS" panose="020B0603020202020204" pitchFamily="34" charset="0"/>
              </a:rPr>
              <a:t> </a:t>
            </a:r>
            <a:r>
              <a:rPr lang="en-US" sz="1100" b="1" dirty="0" err="1">
                <a:latin typeface="Trebuchet MS" panose="020B0603020202020204" pitchFamily="34" charset="0"/>
              </a:rPr>
              <a:t>serie</a:t>
            </a:r>
            <a:endParaRPr lang="en-US" sz="1100" b="1" dirty="0">
              <a:latin typeface="Trebuchet MS" panose="020B0603020202020204" pitchFamily="34" charset="0"/>
            </a:endParaRPr>
          </a:p>
        </p:txBody>
      </p:sp>
      <p:sp>
        <p:nvSpPr>
          <p:cNvPr id="41" name="Rectángulo 40"/>
          <p:cNvSpPr/>
          <p:nvPr/>
        </p:nvSpPr>
        <p:spPr>
          <a:xfrm>
            <a:off x="7167846" y="3411443"/>
            <a:ext cx="1800200" cy="600164"/>
          </a:xfrm>
          <a:prstGeom prst="rect">
            <a:avLst/>
          </a:prstGeom>
        </p:spPr>
        <p:txBody>
          <a:bodyPr wrap="square">
            <a:spAutoFit/>
          </a:bodyPr>
          <a:lstStyle/>
          <a:p>
            <a:r>
              <a:rPr lang="en-US" sz="1100" b="1" dirty="0" err="1">
                <a:latin typeface="Trebuchet MS" panose="020B0603020202020204" pitchFamily="34" charset="0"/>
              </a:rPr>
              <a:t>Figura</a:t>
            </a:r>
            <a:r>
              <a:rPr lang="en-US" sz="1100" b="1" dirty="0">
                <a:latin typeface="Trebuchet MS" panose="020B0603020202020204" pitchFamily="34" charset="0"/>
              </a:rPr>
              <a:t> l5.l5: </a:t>
            </a:r>
            <a:r>
              <a:rPr lang="en-US" sz="1100" b="1" dirty="0" err="1">
                <a:latin typeface="Trebuchet MS" panose="020B0603020202020204" pitchFamily="34" charset="0"/>
              </a:rPr>
              <a:t>Característica</a:t>
            </a:r>
            <a:r>
              <a:rPr lang="en-US" sz="1100" b="1" dirty="0">
                <a:latin typeface="Trebuchet MS" panose="020B0603020202020204" pitchFamily="34" charset="0"/>
              </a:rPr>
              <a:t> de </a:t>
            </a:r>
            <a:r>
              <a:rPr lang="en-US" sz="1100" b="1" dirty="0" err="1">
                <a:latin typeface="Trebuchet MS" panose="020B0603020202020204" pitchFamily="34" charset="0"/>
              </a:rPr>
              <a:t>frecuencia-impedancia</a:t>
            </a:r>
            <a:endParaRPr lang="en-US" sz="1100" b="1" dirty="0">
              <a:latin typeface="Trebuchet MS" panose="020B0603020202020204" pitchFamily="34" charset="0"/>
            </a:endParaRPr>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 name="object 59"/>
          <p:cNvSpPr txBox="1"/>
          <p:nvPr/>
        </p:nvSpPr>
        <p:spPr>
          <a:xfrm>
            <a:off x="251520" y="193204"/>
            <a:ext cx="5184576" cy="5849037"/>
          </a:xfrm>
          <a:prstGeom prst="rect">
            <a:avLst/>
          </a:prstGeom>
        </p:spPr>
        <p:txBody>
          <a:bodyPr vert="horz" wrap="square" lIns="0" tIns="21590" rIns="0" bIns="0" rtlCol="0">
            <a:spAutoFit/>
          </a:bodyPr>
          <a:lstStyle/>
          <a:p>
            <a:pPr marL="19685" algn="just">
              <a:lnSpc>
                <a:spcPct val="100000"/>
              </a:lnSpc>
              <a:spcBef>
                <a:spcPts val="170"/>
              </a:spcBef>
            </a:pPr>
            <a:r>
              <a:rPr lang="es-ES" sz="1100" b="1" spc="5" dirty="0">
                <a:latin typeface="Trebuchet MS" panose="020B0603020202020204" pitchFamily="34" charset="0"/>
                <a:cs typeface="Trebuchet MS"/>
              </a:rPr>
              <a:t>15.9 Compensación Estática por Potencia Reactiva</a:t>
            </a:r>
          </a:p>
          <a:p>
            <a:pPr marL="19685" algn="just">
              <a:lnSpc>
                <a:spcPct val="100000"/>
              </a:lnSpc>
              <a:spcBef>
                <a:spcPts val="170"/>
              </a:spcBef>
            </a:pPr>
            <a:endParaRPr lang="es-ES" sz="1100" spc="5" dirty="0">
              <a:latin typeface="Trebuchet MS" panose="020B0603020202020204" pitchFamily="34" charset="0"/>
              <a:cs typeface="Trebuchet MS"/>
            </a:endParaRPr>
          </a:p>
          <a:p>
            <a:pPr marL="19685" algn="just">
              <a:lnSpc>
                <a:spcPct val="100000"/>
              </a:lnSpc>
              <a:spcBef>
                <a:spcPts val="170"/>
              </a:spcBef>
            </a:pPr>
            <a:r>
              <a:rPr lang="es-ES" sz="1100" spc="5" dirty="0">
                <a:latin typeface="Trebuchet MS" panose="020B0603020202020204" pitchFamily="34" charset="0"/>
                <a:cs typeface="Trebuchet MS"/>
              </a:rPr>
              <a:t>La potencia reactiva se puede controlar de forma rápida y precisa con componentes electrónicos de potencia. Es posible el control continuo y la estabilidad mejorada de las redes []. Esta sección proporciona una breve descripción de los equipos utilizados en los sistemas eléctricos para la compensación de potencia reactiva.</a:t>
            </a:r>
          </a:p>
          <a:p>
            <a:pPr marL="248285" indent="-228600" algn="just">
              <a:lnSpc>
                <a:spcPct val="100000"/>
              </a:lnSpc>
              <a:spcBef>
                <a:spcPts val="170"/>
              </a:spcBef>
              <a:buFont typeface="+mj-lt"/>
              <a:buAutoNum type="arabicPeriod"/>
            </a:pPr>
            <a:r>
              <a:rPr lang="es-ES" sz="1100" b="1" spc="5" dirty="0" smtClean="0">
                <a:latin typeface="Trebuchet MS" panose="020B0603020202020204" pitchFamily="34" charset="0"/>
                <a:cs typeface="Trebuchet MS"/>
              </a:rPr>
              <a:t>Inductancias. </a:t>
            </a:r>
            <a:r>
              <a:rPr lang="es-ES" sz="1100" b="1" spc="5" dirty="0">
                <a:latin typeface="Trebuchet MS" panose="020B0603020202020204" pitchFamily="34" charset="0"/>
                <a:cs typeface="Trebuchet MS"/>
              </a:rPr>
              <a:t>Las inductancias están en paralelo con las redes para absorber la potencia reactiva. Están conectados al devanado terciario de un transformador, p. a 12 </a:t>
            </a:r>
            <a:r>
              <a:rPr lang="es-ES" sz="1100" b="1" spc="5" dirty="0" err="1">
                <a:latin typeface="Trebuchet MS" panose="020B0603020202020204" pitchFamily="34" charset="0"/>
                <a:cs typeface="Trebuchet MS"/>
              </a:rPr>
              <a:t>kV</a:t>
            </a:r>
            <a:r>
              <a:rPr lang="es-ES" sz="1100" b="1" spc="5" dirty="0">
                <a:latin typeface="Trebuchet MS" panose="020B0603020202020204" pitchFamily="34" charset="0"/>
                <a:cs typeface="Trebuchet MS"/>
              </a:rPr>
              <a:t>, o directamente a la barra de un generador.</a:t>
            </a:r>
          </a:p>
          <a:p>
            <a:pPr marL="248285" indent="-228600" algn="just">
              <a:lnSpc>
                <a:spcPct val="100000"/>
              </a:lnSpc>
              <a:spcBef>
                <a:spcPts val="170"/>
              </a:spcBef>
              <a:buFont typeface="+mj-lt"/>
              <a:buAutoNum type="arabicPeriod"/>
            </a:pPr>
            <a:r>
              <a:rPr lang="es-ES" sz="1100" b="1" spc="5" dirty="0" smtClean="0">
                <a:latin typeface="Trebuchet MS" panose="020B0603020202020204" pitchFamily="34" charset="0"/>
                <a:cs typeface="Trebuchet MS"/>
              </a:rPr>
              <a:t>Capacitancias. </a:t>
            </a:r>
            <a:r>
              <a:rPr lang="es-ES" sz="1100" b="1" spc="5" dirty="0">
                <a:latin typeface="Trebuchet MS" panose="020B0603020202020204" pitchFamily="34" charset="0"/>
                <a:cs typeface="Trebuchet MS"/>
              </a:rPr>
              <a:t>Las capacitancias se conectan ya sea como un capacitor permanente o como un banco de capacitores a la red para reducir la potencia reactiva. La solución económica es la compensación de potencia reactiva controlada por tensión con factor de potencia mejorado.</a:t>
            </a:r>
          </a:p>
          <a:p>
            <a:pPr marL="248285" indent="-228600" algn="just">
              <a:lnSpc>
                <a:spcPct val="100000"/>
              </a:lnSpc>
              <a:spcBef>
                <a:spcPts val="170"/>
              </a:spcBef>
              <a:buFont typeface="+mj-lt"/>
              <a:buAutoNum type="arabicPeriod"/>
            </a:pPr>
            <a:r>
              <a:rPr lang="es-ES" sz="1100" b="1" spc="5" dirty="0">
                <a:latin typeface="Trebuchet MS" panose="020B0603020202020204" pitchFamily="34" charset="0"/>
                <a:cs typeface="Trebuchet MS"/>
              </a:rPr>
              <a:t>Compensación estática controlada por </a:t>
            </a:r>
            <a:r>
              <a:rPr lang="es-ES" sz="1100" b="1" spc="5" dirty="0" smtClean="0">
                <a:latin typeface="Trebuchet MS" panose="020B0603020202020204" pitchFamily="34" charset="0"/>
                <a:cs typeface="Trebuchet MS"/>
              </a:rPr>
              <a:t>tiristores. </a:t>
            </a:r>
            <a:r>
              <a:rPr lang="es-ES" sz="1100" b="1" spc="5" dirty="0">
                <a:latin typeface="Trebuchet MS" panose="020B0603020202020204" pitchFamily="34" charset="0"/>
                <a:cs typeface="Trebuchet MS"/>
              </a:rPr>
              <a:t>Estos compensadores estáticos son unidades de potencia reactiva conectadas en paralelo, en las que el control de tiristores genera o absorbe potencia reactiva.</a:t>
            </a:r>
          </a:p>
          <a:p>
            <a:pPr marL="248285" indent="-228600" algn="just">
              <a:lnSpc>
                <a:spcPct val="100000"/>
              </a:lnSpc>
              <a:spcBef>
                <a:spcPts val="170"/>
              </a:spcBef>
              <a:buFont typeface="+mj-lt"/>
              <a:buAutoNum type="arabicPeriod"/>
            </a:pPr>
            <a:r>
              <a:rPr lang="es-ES" sz="1100" b="1" spc="5" dirty="0">
                <a:latin typeface="Trebuchet MS" panose="020B0603020202020204" pitchFamily="34" charset="0"/>
                <a:cs typeface="Trebuchet MS"/>
              </a:rPr>
              <a:t>Capacitancias conmutadas por </a:t>
            </a:r>
            <a:r>
              <a:rPr lang="es-ES" sz="1100" b="1" spc="5" dirty="0" smtClean="0">
                <a:latin typeface="Trebuchet MS" panose="020B0603020202020204" pitchFamily="34" charset="0"/>
                <a:cs typeface="Trebuchet MS"/>
              </a:rPr>
              <a:t>tiristores. </a:t>
            </a:r>
            <a:r>
              <a:rPr lang="es-ES" sz="1100" b="1" spc="5" dirty="0">
                <a:latin typeface="Trebuchet MS" panose="020B0603020202020204" pitchFamily="34" charset="0"/>
                <a:cs typeface="Trebuchet MS"/>
              </a:rPr>
              <a:t>La figura 15.16 ilustra esquemáticamente el principio de estas capacitancias. El tiristor enciende y apaga la capacitancia C. La inductancia L limita el aumento de corriente a través de los tiristores y provoca resonancias dentro del sistema.</a:t>
            </a:r>
          </a:p>
          <a:p>
            <a:pPr marL="19685" algn="just">
              <a:lnSpc>
                <a:spcPct val="100000"/>
              </a:lnSpc>
              <a:spcBef>
                <a:spcPts val="170"/>
              </a:spcBef>
            </a:pPr>
            <a:r>
              <a:rPr lang="es-ES" sz="1100" spc="5" dirty="0">
                <a:latin typeface="Trebuchet MS" panose="020B0603020202020204" pitchFamily="34" charset="0"/>
                <a:cs typeface="Trebuchet MS"/>
              </a:rPr>
              <a:t>Las propiedades de estos sistemas son:</a:t>
            </a:r>
          </a:p>
          <a:p>
            <a:pPr marL="541338" indent="-358775" algn="just">
              <a:lnSpc>
                <a:spcPct val="100000"/>
              </a:lnSpc>
              <a:spcBef>
                <a:spcPts val="170"/>
              </a:spcBef>
              <a:buFont typeface="Wingdings" panose="05000000000000000000" pitchFamily="2" charset="2"/>
              <a:buChar char="q"/>
            </a:pPr>
            <a:r>
              <a:rPr lang="es-ES" sz="1100" spc="5" dirty="0">
                <a:latin typeface="Trebuchet MS" panose="020B0603020202020204" pitchFamily="34" charset="0"/>
                <a:cs typeface="Trebuchet MS"/>
              </a:rPr>
              <a:t>Altos precios</a:t>
            </a:r>
          </a:p>
          <a:p>
            <a:pPr marL="541338" indent="-358775" algn="just">
              <a:lnSpc>
                <a:spcPct val="100000"/>
              </a:lnSpc>
              <a:spcBef>
                <a:spcPts val="170"/>
              </a:spcBef>
              <a:buFont typeface="Wingdings" panose="05000000000000000000" pitchFamily="2" charset="2"/>
              <a:buChar char="q"/>
            </a:pPr>
            <a:r>
              <a:rPr lang="es-ES" sz="1100" spc="5" dirty="0">
                <a:latin typeface="Trebuchet MS" panose="020B0603020202020204" pitchFamily="34" charset="0"/>
                <a:cs typeface="Trebuchet MS"/>
              </a:rPr>
              <a:t>Sin transitorios</a:t>
            </a:r>
          </a:p>
          <a:p>
            <a:pPr marL="541338" indent="-358775" algn="just">
              <a:lnSpc>
                <a:spcPct val="100000"/>
              </a:lnSpc>
              <a:spcBef>
                <a:spcPts val="170"/>
              </a:spcBef>
              <a:buFont typeface="Wingdings" panose="05000000000000000000" pitchFamily="2" charset="2"/>
              <a:buChar char="q"/>
            </a:pPr>
            <a:r>
              <a:rPr lang="es-ES" sz="1100" spc="5" dirty="0">
                <a:latin typeface="Trebuchet MS" panose="020B0603020202020204" pitchFamily="34" charset="0"/>
                <a:cs typeface="Trebuchet MS"/>
              </a:rPr>
              <a:t>control escalonado</a:t>
            </a:r>
          </a:p>
          <a:p>
            <a:pPr marL="541338" indent="-358775" algn="just">
              <a:lnSpc>
                <a:spcPct val="100000"/>
              </a:lnSpc>
              <a:spcBef>
                <a:spcPts val="170"/>
              </a:spcBef>
              <a:buFont typeface="Wingdings" panose="05000000000000000000" pitchFamily="2" charset="2"/>
              <a:buChar char="q"/>
            </a:pPr>
            <a:r>
              <a:rPr lang="es-ES" sz="1100" spc="5" dirty="0">
                <a:latin typeface="Trebuchet MS" panose="020B0603020202020204" pitchFamily="34" charset="0"/>
                <a:cs typeface="Trebuchet MS"/>
              </a:rPr>
              <a:t>Evitación o generación de armónicos de compensación</a:t>
            </a:r>
          </a:p>
          <a:p>
            <a:pPr marL="541338" indent="-358775" algn="just">
              <a:lnSpc>
                <a:spcPct val="100000"/>
              </a:lnSpc>
              <a:spcBef>
                <a:spcPts val="170"/>
              </a:spcBef>
              <a:buFont typeface="Wingdings" panose="05000000000000000000" pitchFamily="2" charset="2"/>
              <a:buChar char="q"/>
            </a:pPr>
            <a:r>
              <a:rPr lang="es-ES" sz="1100" spc="5" dirty="0">
                <a:latin typeface="Trebuchet MS" panose="020B0603020202020204" pitchFamily="34" charset="0"/>
                <a:cs typeface="Trebuchet MS"/>
              </a:rPr>
              <a:t>Muy bajas pérdidas a la salida del compensador.</a:t>
            </a:r>
          </a:p>
          <a:p>
            <a:pPr marL="19685" algn="just">
              <a:lnSpc>
                <a:spcPct val="100000"/>
              </a:lnSpc>
              <a:spcBef>
                <a:spcPts val="170"/>
              </a:spcBef>
            </a:pPr>
            <a:r>
              <a:rPr lang="es-ES" sz="1100" b="1" spc="5" dirty="0">
                <a:latin typeface="Trebuchet MS" panose="020B0603020202020204" pitchFamily="34" charset="0"/>
                <a:cs typeface="Trebuchet MS"/>
              </a:rPr>
              <a:t>5. Inductancias controladas por tiristores</a:t>
            </a:r>
          </a:p>
          <a:p>
            <a:pPr marL="176213" algn="just">
              <a:lnSpc>
                <a:spcPct val="100000"/>
              </a:lnSpc>
              <a:spcBef>
                <a:spcPts val="170"/>
              </a:spcBef>
            </a:pPr>
            <a:r>
              <a:rPr lang="es-ES" sz="1100" spc="5" dirty="0">
                <a:latin typeface="Trebuchet MS" panose="020B0603020202020204" pitchFamily="34" charset="0"/>
                <a:cs typeface="Trebuchet MS"/>
              </a:rPr>
              <a:t>La figura 15.17 muestra esquemáticamente el principio de este método de compensación.</a:t>
            </a:r>
            <a:endParaRPr lang="es-ES" sz="1100" dirty="0">
              <a:latin typeface="Trebuchet MS" panose="020B0603020202020204" pitchFamily="34" charset="0"/>
              <a:cs typeface="Arial MT"/>
            </a:endParaRPr>
          </a:p>
          <a:p>
            <a:pPr marL="19685" algn="just">
              <a:lnSpc>
                <a:spcPct val="100000"/>
              </a:lnSpc>
              <a:spcBef>
                <a:spcPts val="170"/>
              </a:spcBef>
            </a:pPr>
            <a:endParaRPr lang="es-ES" sz="1100" spc="5" dirty="0">
              <a:latin typeface="Trebuchet MS" panose="020B0603020202020204" pitchFamily="34" charset="0"/>
              <a:cs typeface="Trebuchet MS"/>
            </a:endParaRPr>
          </a:p>
          <a:p>
            <a:pPr marL="19685" algn="just">
              <a:lnSpc>
                <a:spcPct val="100000"/>
              </a:lnSpc>
              <a:spcBef>
                <a:spcPts val="170"/>
              </a:spcBef>
            </a:pPr>
            <a:endParaRPr lang="es-ES" sz="1100" spc="5" dirty="0">
              <a:latin typeface="Trebuchet MS" panose="020B0603020202020204" pitchFamily="34" charset="0"/>
              <a:cs typeface="Trebuchet MS"/>
            </a:endParaRPr>
          </a:p>
        </p:txBody>
      </p:sp>
      <p:pic>
        <p:nvPicPr>
          <p:cNvPr id="61" name="Imagen 60"/>
          <p:cNvPicPr>
            <a:picLocks noChangeAspect="1"/>
          </p:cNvPicPr>
          <p:nvPr/>
        </p:nvPicPr>
        <p:blipFill>
          <a:blip r:embed="rId2"/>
          <a:stretch>
            <a:fillRect/>
          </a:stretch>
        </p:blipFill>
        <p:spPr>
          <a:xfrm>
            <a:off x="5436097" y="193204"/>
            <a:ext cx="3456384" cy="2880320"/>
          </a:xfrm>
          <a:prstGeom prst="rect">
            <a:avLst/>
          </a:prstGeom>
        </p:spPr>
      </p:pic>
      <p:pic>
        <p:nvPicPr>
          <p:cNvPr id="62" name="Imagen 61"/>
          <p:cNvPicPr>
            <a:picLocks noChangeAspect="1"/>
          </p:cNvPicPr>
          <p:nvPr/>
        </p:nvPicPr>
        <p:blipFill>
          <a:blip r:embed="rId3"/>
          <a:stretch>
            <a:fillRect/>
          </a:stretch>
        </p:blipFill>
        <p:spPr>
          <a:xfrm>
            <a:off x="5575541" y="3361556"/>
            <a:ext cx="3421667" cy="1728192"/>
          </a:xfrm>
          <a:prstGeom prst="rect">
            <a:avLst/>
          </a:prstGeom>
        </p:spPr>
      </p:pic>
      <p:sp>
        <p:nvSpPr>
          <p:cNvPr id="63" name="Rectángulo 62"/>
          <p:cNvSpPr/>
          <p:nvPr/>
        </p:nvSpPr>
        <p:spPr>
          <a:xfrm>
            <a:off x="5580112" y="3099592"/>
            <a:ext cx="3456384" cy="430887"/>
          </a:xfrm>
          <a:prstGeom prst="rect">
            <a:avLst/>
          </a:prstGeom>
        </p:spPr>
        <p:txBody>
          <a:bodyPr wrap="square">
            <a:spAutoFit/>
          </a:bodyPr>
          <a:lstStyle/>
          <a:p>
            <a:pPr marL="19685" algn="ctr">
              <a:lnSpc>
                <a:spcPct val="100000"/>
              </a:lnSpc>
              <a:spcBef>
                <a:spcPts val="170"/>
              </a:spcBef>
            </a:pPr>
            <a:r>
              <a:rPr lang="es-ES" sz="1100" b="1" spc="5" dirty="0">
                <a:latin typeface="Trebuchet MS" panose="020B0603020202020204" pitchFamily="34" charset="0"/>
                <a:cs typeface="Trebuchet MS"/>
              </a:rPr>
              <a:t>Figura 15.16: Capacitancias conmutadas por tiristores</a:t>
            </a:r>
          </a:p>
        </p:txBody>
      </p:sp>
      <p:sp>
        <p:nvSpPr>
          <p:cNvPr id="64" name="Rectángulo 63"/>
          <p:cNvSpPr/>
          <p:nvPr/>
        </p:nvSpPr>
        <p:spPr>
          <a:xfrm>
            <a:off x="5000374" y="5192901"/>
            <a:ext cx="4572000" cy="261610"/>
          </a:xfrm>
          <a:prstGeom prst="rect">
            <a:avLst/>
          </a:prstGeom>
        </p:spPr>
        <p:txBody>
          <a:bodyPr>
            <a:spAutoFit/>
          </a:bodyPr>
          <a:lstStyle/>
          <a:p>
            <a:pPr algn="ctr"/>
            <a:r>
              <a:rPr lang="en-US" sz="1100" b="1" dirty="0" err="1">
                <a:latin typeface="Trebuchet MS" panose="020B0603020202020204" pitchFamily="34" charset="0"/>
              </a:rPr>
              <a:t>Figura</a:t>
            </a:r>
            <a:r>
              <a:rPr lang="en-US" sz="1100" b="1" dirty="0">
                <a:latin typeface="Trebuchet MS" panose="020B0603020202020204" pitchFamily="34" charset="0"/>
              </a:rPr>
              <a:t> </a:t>
            </a:r>
            <a:r>
              <a:rPr lang="en-US" sz="1100" b="1" dirty="0" smtClean="0">
                <a:latin typeface="Trebuchet MS" panose="020B0603020202020204" pitchFamily="34" charset="0"/>
              </a:rPr>
              <a:t>15.17</a:t>
            </a:r>
            <a:r>
              <a:rPr lang="en-US" sz="1100" b="1" dirty="0">
                <a:latin typeface="Trebuchet MS" panose="020B0603020202020204" pitchFamily="34" charset="0"/>
              </a:rPr>
              <a:t>: </a:t>
            </a:r>
            <a:r>
              <a:rPr lang="en-US" sz="1100" b="1" dirty="0" err="1">
                <a:latin typeface="Trebuchet MS" panose="020B0603020202020204" pitchFamily="34" charset="0"/>
              </a:rPr>
              <a:t>Inductancias</a:t>
            </a:r>
            <a:r>
              <a:rPr lang="en-US" sz="1100" b="1" dirty="0">
                <a:latin typeface="Trebuchet MS" panose="020B0603020202020204" pitchFamily="34" charset="0"/>
              </a:rPr>
              <a:t> </a:t>
            </a:r>
            <a:r>
              <a:rPr lang="en-US" sz="1100" b="1" dirty="0" err="1">
                <a:latin typeface="Trebuchet MS" panose="020B0603020202020204" pitchFamily="34" charset="0"/>
              </a:rPr>
              <a:t>controladas</a:t>
            </a:r>
            <a:r>
              <a:rPr lang="en-US" sz="1100" b="1" dirty="0">
                <a:latin typeface="Trebuchet MS" panose="020B0603020202020204" pitchFamily="34" charset="0"/>
              </a:rPr>
              <a:t> </a:t>
            </a:r>
            <a:r>
              <a:rPr lang="en-US" sz="1100" b="1" dirty="0" err="1">
                <a:latin typeface="Trebuchet MS" panose="020B0603020202020204" pitchFamily="34" charset="0"/>
              </a:rPr>
              <a:t>por</a:t>
            </a:r>
            <a:r>
              <a:rPr lang="en-US" sz="1100" b="1" dirty="0">
                <a:latin typeface="Trebuchet MS" panose="020B0603020202020204" pitchFamily="34" charset="0"/>
              </a:rPr>
              <a:t> </a:t>
            </a:r>
            <a:r>
              <a:rPr lang="en-US" sz="1100" b="1" dirty="0" err="1">
                <a:latin typeface="Trebuchet MS" panose="020B0603020202020204" pitchFamily="34" charset="0"/>
              </a:rPr>
              <a:t>tiristores</a:t>
            </a:r>
            <a:endParaRPr lang="en-US" sz="1100" b="1" dirty="0">
              <a:latin typeface="Trebuchet MS" panose="020B0603020202020204" pitchFamily="34" charset="0"/>
            </a:endParaRPr>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23528" y="193204"/>
            <a:ext cx="5256584" cy="5582810"/>
          </a:xfrm>
          <a:prstGeom prst="rect">
            <a:avLst/>
          </a:prstGeom>
        </p:spPr>
        <p:txBody>
          <a:bodyPr vert="horz" wrap="square" lIns="0" tIns="12065" rIns="0" bIns="0" rtlCol="0">
            <a:spAutoFit/>
          </a:bodyPr>
          <a:lstStyle/>
          <a:p>
            <a:pPr algn="just">
              <a:lnSpc>
                <a:spcPct val="100000"/>
              </a:lnSpc>
            </a:pPr>
            <a:r>
              <a:rPr lang="es-ES" sz="1100" spc="-15" dirty="0">
                <a:latin typeface="Trebuchet MS" panose="020B0603020202020204" pitchFamily="34" charset="0"/>
                <a:cs typeface="Arial MT"/>
              </a:rPr>
              <a:t>Las propiedades de estos sistemas son:</a:t>
            </a:r>
          </a:p>
          <a:p>
            <a:pPr marL="541338" indent="-358775" algn="just">
              <a:lnSpc>
                <a:spcPct val="100000"/>
              </a:lnSpc>
              <a:buFont typeface="Wingdings" panose="05000000000000000000" pitchFamily="2" charset="2"/>
              <a:buChar char="ü"/>
            </a:pPr>
            <a:r>
              <a:rPr lang="es-ES" sz="1100" b="1" spc="-15" dirty="0">
                <a:latin typeface="Trebuchet MS" panose="020B0603020202020204" pitchFamily="34" charset="0"/>
                <a:cs typeface="Arial MT"/>
              </a:rPr>
              <a:t>Altos precios</a:t>
            </a:r>
          </a:p>
          <a:p>
            <a:pPr marL="541338" indent="-358775" algn="just">
              <a:lnSpc>
                <a:spcPct val="100000"/>
              </a:lnSpc>
              <a:buFont typeface="Wingdings" panose="05000000000000000000" pitchFamily="2" charset="2"/>
              <a:buChar char="ü"/>
            </a:pPr>
            <a:r>
              <a:rPr lang="es-ES" sz="1100" b="1" spc="-15" dirty="0" smtClean="0">
                <a:latin typeface="Trebuchet MS" panose="020B0603020202020204" pitchFamily="34" charset="0"/>
                <a:cs typeface="Arial MT"/>
              </a:rPr>
              <a:t>Generación </a:t>
            </a:r>
            <a:r>
              <a:rPr lang="es-ES" sz="1100" b="1" spc="-15" dirty="0">
                <a:latin typeface="Trebuchet MS" panose="020B0603020202020204" pitchFamily="34" charset="0"/>
                <a:cs typeface="Arial MT"/>
              </a:rPr>
              <a:t>de armónicos de compensación</a:t>
            </a:r>
          </a:p>
          <a:p>
            <a:pPr marL="541338" indent="-358775" algn="just">
              <a:lnSpc>
                <a:spcPct val="100000"/>
              </a:lnSpc>
              <a:buFont typeface="Wingdings" panose="05000000000000000000" pitchFamily="2" charset="2"/>
              <a:buChar char="ü"/>
            </a:pPr>
            <a:r>
              <a:rPr lang="es-ES" sz="1100" b="1" spc="-15" dirty="0" smtClean="0">
                <a:latin typeface="Trebuchet MS" panose="020B0603020202020204" pitchFamily="34" charset="0"/>
                <a:cs typeface="Arial MT"/>
              </a:rPr>
              <a:t>Control </a:t>
            </a:r>
            <a:r>
              <a:rPr lang="es-ES" sz="1100" b="1" spc="-15" dirty="0">
                <a:latin typeface="Trebuchet MS" panose="020B0603020202020204" pitchFamily="34" charset="0"/>
                <a:cs typeface="Arial MT"/>
              </a:rPr>
              <a:t>continuo</a:t>
            </a:r>
          </a:p>
          <a:p>
            <a:pPr marL="541338" indent="-358775" algn="just">
              <a:lnSpc>
                <a:spcPct val="100000"/>
              </a:lnSpc>
              <a:buFont typeface="Wingdings" panose="05000000000000000000" pitchFamily="2" charset="2"/>
              <a:buChar char="ü"/>
            </a:pPr>
            <a:r>
              <a:rPr lang="es-ES" sz="1100" b="1" spc="-15" dirty="0">
                <a:latin typeface="Trebuchet MS" panose="020B0603020202020204" pitchFamily="34" charset="0"/>
                <a:cs typeface="Arial MT"/>
              </a:rPr>
              <a:t>Voltaje aplicado continuamente</a:t>
            </a:r>
          </a:p>
          <a:p>
            <a:pPr marL="541338" indent="-358775" algn="just">
              <a:lnSpc>
                <a:spcPct val="100000"/>
              </a:lnSpc>
              <a:buFont typeface="Wingdings" panose="05000000000000000000" pitchFamily="2" charset="2"/>
              <a:buChar char="ü"/>
            </a:pPr>
            <a:r>
              <a:rPr lang="es-ES" sz="1100" b="1" spc="-15" dirty="0">
                <a:latin typeface="Trebuchet MS" panose="020B0603020202020204" pitchFamily="34" charset="0"/>
                <a:cs typeface="Arial MT"/>
              </a:rPr>
              <a:t>Pérdidas a la salida del compensador</a:t>
            </a:r>
            <a:r>
              <a:rPr lang="es-ES" sz="1100" b="1" spc="-15" dirty="0" smtClean="0">
                <a:latin typeface="Trebuchet MS" panose="020B0603020202020204" pitchFamily="34" charset="0"/>
                <a:cs typeface="Arial MT"/>
              </a:rPr>
              <a:t>.</a:t>
            </a:r>
          </a:p>
          <a:p>
            <a:pPr marL="541338" indent="-358775" algn="just">
              <a:lnSpc>
                <a:spcPct val="100000"/>
              </a:lnSpc>
              <a:buFont typeface="Wingdings" panose="05000000000000000000" pitchFamily="2" charset="2"/>
              <a:buChar char="ü"/>
            </a:pPr>
            <a:endParaRPr lang="es-ES" sz="1100" b="1" spc="-15" dirty="0">
              <a:latin typeface="Trebuchet MS" panose="020B0603020202020204" pitchFamily="34" charset="0"/>
              <a:cs typeface="Arial MT"/>
            </a:endParaRPr>
          </a:p>
          <a:p>
            <a:pPr marL="228600" indent="-228600" algn="just">
              <a:lnSpc>
                <a:spcPct val="100000"/>
              </a:lnSpc>
              <a:buFont typeface="+mj-lt"/>
              <a:buAutoNum type="arabicPeriod" startAt="6"/>
            </a:pPr>
            <a:r>
              <a:rPr lang="es-ES" sz="1100" b="1" spc="-15" dirty="0" smtClean="0">
                <a:latin typeface="Trebuchet MS" panose="020B0603020202020204" pitchFamily="34" charset="0"/>
                <a:cs typeface="Arial MT"/>
              </a:rPr>
              <a:t>Capacitancias </a:t>
            </a:r>
            <a:r>
              <a:rPr lang="es-ES" sz="1100" b="1" spc="-15" dirty="0">
                <a:latin typeface="Trebuchet MS" panose="020B0603020202020204" pitchFamily="34" charset="0"/>
                <a:cs typeface="Arial MT"/>
              </a:rPr>
              <a:t>en serie </a:t>
            </a:r>
            <a:r>
              <a:rPr lang="es-ES" sz="1100" spc="-15" dirty="0">
                <a:latin typeface="Trebuchet MS" panose="020B0603020202020204" pitchFamily="34" charset="0"/>
                <a:cs typeface="Arial MT"/>
              </a:rPr>
              <a:t>Las capacitancias conectadas en serie son adecuadas para la compensación de reactancia, pero no para la compensación de potencia reactiva. Sin embargo, por supuesto, también afectan la compensación de potencia reactiva para la potencia transmitida. La figura 15.18 ilustra este principio. La potencia reactiva generada en estas capacidades aumenta con la potencia transmitida. La potencia reactiva está entre 100 y 800 </a:t>
            </a:r>
            <a:r>
              <a:rPr lang="es-ES" sz="1100" spc="-15" dirty="0" err="1">
                <a:latin typeface="Trebuchet MS" panose="020B0603020202020204" pitchFamily="34" charset="0"/>
                <a:cs typeface="Arial MT"/>
              </a:rPr>
              <a:t>Mvar</a:t>
            </a:r>
            <a:r>
              <a:rPr lang="es-ES" sz="1100" spc="-15" dirty="0">
                <a:latin typeface="Trebuchet MS" panose="020B0603020202020204" pitchFamily="34" charset="0"/>
                <a:cs typeface="Arial MT"/>
              </a:rPr>
              <a:t>. El mayor problema es proteger las capacitancias de las corrientes de falla.</a:t>
            </a:r>
          </a:p>
          <a:p>
            <a:pPr algn="just">
              <a:lnSpc>
                <a:spcPct val="100000"/>
              </a:lnSpc>
            </a:pPr>
            <a:endParaRPr lang="es-ES" sz="1100" spc="-15" dirty="0">
              <a:latin typeface="Trebuchet MS" panose="020B0603020202020204" pitchFamily="34" charset="0"/>
              <a:cs typeface="Arial MT"/>
            </a:endParaRPr>
          </a:p>
          <a:p>
            <a:pPr algn="just">
              <a:lnSpc>
                <a:spcPct val="100000"/>
              </a:lnSpc>
            </a:pPr>
            <a:r>
              <a:rPr lang="es-ES" sz="1100" b="1" spc="-15" dirty="0" smtClean="0">
                <a:latin typeface="Trebuchet MS" panose="020B0603020202020204" pitchFamily="34" charset="0"/>
                <a:cs typeface="Arial MT"/>
              </a:rPr>
              <a:t>Planificación </a:t>
            </a:r>
            <a:r>
              <a:rPr lang="es-ES" sz="1100" b="1" spc="-15" dirty="0">
                <a:latin typeface="Trebuchet MS" panose="020B0603020202020204" pitchFamily="34" charset="0"/>
                <a:cs typeface="Arial MT"/>
              </a:rPr>
              <a:t>de sistemas de </a:t>
            </a:r>
            <a:r>
              <a:rPr lang="es-ES" sz="1100" b="1" spc="-15" dirty="0" smtClean="0">
                <a:latin typeface="Trebuchet MS" panose="020B0603020202020204" pitchFamily="34" charset="0"/>
                <a:cs typeface="Arial MT"/>
              </a:rPr>
              <a:t>compensación</a:t>
            </a:r>
          </a:p>
          <a:p>
            <a:pPr algn="just">
              <a:lnSpc>
                <a:spcPct val="100000"/>
              </a:lnSpc>
            </a:pPr>
            <a:endParaRPr lang="es-ES" sz="1100" b="1" spc="-15" dirty="0">
              <a:latin typeface="Trebuchet MS" panose="020B0603020202020204" pitchFamily="34" charset="0"/>
              <a:cs typeface="Arial MT"/>
            </a:endParaRPr>
          </a:p>
          <a:p>
            <a:pPr algn="just">
              <a:lnSpc>
                <a:spcPct val="100000"/>
              </a:lnSpc>
            </a:pPr>
            <a:r>
              <a:rPr lang="es-ES" sz="1100" spc="-15" dirty="0">
                <a:latin typeface="Trebuchet MS" panose="020B0603020202020204" pitchFamily="34" charset="0"/>
                <a:cs typeface="Arial MT"/>
              </a:rPr>
              <a:t>Para la planificación y configuración de sistemas de compensación es necesario distinguir entre sistemas eléctricos existentes y nuevos. El estado de corriente de las redes existentes debe determinarse mediante mediciones en la subestación y en las cargas primarias. Los posibles métodos son, p. facturas de la compañía eléctrica, lecturas de contadores, registradores de potencia efectiva y reactiva y análisis de corrientes armónicas. Tras el análisis de los valores medidos y las influencias ambientales, se puede decidir el tipo de compensación</a:t>
            </a:r>
            <a:r>
              <a:rPr lang="es-ES" sz="1100" spc="-15" dirty="0" smtClean="0">
                <a:latin typeface="Trebuchet MS" panose="020B0603020202020204" pitchFamily="34" charset="0"/>
                <a:cs typeface="Arial MT"/>
              </a:rPr>
              <a:t>.</a:t>
            </a:r>
          </a:p>
          <a:p>
            <a:pPr algn="just">
              <a:lnSpc>
                <a:spcPct val="100000"/>
              </a:lnSpc>
            </a:pPr>
            <a:endParaRPr lang="es-ES" sz="1100" spc="-15" dirty="0">
              <a:latin typeface="Trebuchet MS" panose="020B0603020202020204" pitchFamily="34" charset="0"/>
              <a:cs typeface="Arial MT"/>
            </a:endParaRPr>
          </a:p>
          <a:p>
            <a:pPr algn="just">
              <a:lnSpc>
                <a:spcPct val="100000"/>
              </a:lnSpc>
            </a:pPr>
            <a:r>
              <a:rPr lang="es-ES" sz="1100" spc="-15" dirty="0">
                <a:latin typeface="Trebuchet MS" panose="020B0603020202020204" pitchFamily="34" charset="0"/>
                <a:cs typeface="Arial MT"/>
              </a:rPr>
              <a:t>Para los nuevos sistemas, es necesario trabajar en parte con datos estimados. Se debe considerar la concurrencia, el factor de utilización y las extensiones del equipo operativo eléctrico. Se recomienda dimensionar el sistema con una potencia de compensación relativamente baja y determinar el nivel de potencia correcto de los condensadores después de la instalación del sistema. El cálculo y la disposición de un sistema de compensación de potencia reactiva se pueden realizar mejor con el uso de simulaciones por computadora [73].</a:t>
            </a:r>
            <a:endParaRPr lang="en-US" sz="900" dirty="0">
              <a:latin typeface="Arial MT"/>
              <a:cs typeface="Arial MT"/>
            </a:endParaRPr>
          </a:p>
          <a:p>
            <a:pPr marL="228600" marR="5080" indent="-216535" algn="just">
              <a:lnSpc>
                <a:spcPct val="110700"/>
              </a:lnSpc>
            </a:pPr>
            <a:endParaRPr sz="900" dirty="0">
              <a:latin typeface="Arial MT"/>
              <a:cs typeface="Arial MT"/>
            </a:endParaRPr>
          </a:p>
        </p:txBody>
      </p:sp>
      <p:pic>
        <p:nvPicPr>
          <p:cNvPr id="21" name="Imagen 20"/>
          <p:cNvPicPr>
            <a:picLocks noChangeAspect="1"/>
          </p:cNvPicPr>
          <p:nvPr/>
        </p:nvPicPr>
        <p:blipFill>
          <a:blip r:embed="rId2"/>
          <a:stretch>
            <a:fillRect/>
          </a:stretch>
        </p:blipFill>
        <p:spPr>
          <a:xfrm>
            <a:off x="5796136" y="769268"/>
            <a:ext cx="3105150" cy="3209925"/>
          </a:xfrm>
          <a:prstGeom prst="rect">
            <a:avLst/>
          </a:prstGeom>
        </p:spPr>
      </p:pic>
      <p:sp>
        <p:nvSpPr>
          <p:cNvPr id="22" name="Rectángulo 21"/>
          <p:cNvSpPr/>
          <p:nvPr/>
        </p:nvSpPr>
        <p:spPr>
          <a:xfrm>
            <a:off x="6157327" y="4081636"/>
            <a:ext cx="2527935" cy="261610"/>
          </a:xfrm>
          <a:prstGeom prst="rect">
            <a:avLst/>
          </a:prstGeom>
        </p:spPr>
        <p:txBody>
          <a:bodyPr wrap="none">
            <a:spAutoFit/>
          </a:bodyPr>
          <a:lstStyle/>
          <a:p>
            <a:pPr algn="ctr">
              <a:lnSpc>
                <a:spcPct val="100000"/>
              </a:lnSpc>
            </a:pPr>
            <a:r>
              <a:rPr lang="es-ES" sz="1100" b="1" spc="-15" dirty="0">
                <a:latin typeface="Trebuchet MS" panose="020B0603020202020204" pitchFamily="34" charset="0"/>
                <a:cs typeface="Arial MT"/>
              </a:rPr>
              <a:t>Figura 15.18: Capacitancias en serie</a:t>
            </a:r>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1520" y="298377"/>
            <a:ext cx="8784975" cy="5074979"/>
          </a:xfrm>
          <a:prstGeom prst="rect">
            <a:avLst/>
          </a:prstGeom>
        </p:spPr>
        <p:txBody>
          <a:bodyPr vert="horz" wrap="square" lIns="0" tIns="12065" rIns="0" bIns="0" rtlCol="0">
            <a:spAutoFit/>
          </a:bodyPr>
          <a:lstStyle/>
          <a:p>
            <a:pPr>
              <a:lnSpc>
                <a:spcPct val="100000"/>
              </a:lnSpc>
              <a:spcBef>
                <a:spcPts val="5"/>
              </a:spcBef>
            </a:pPr>
            <a:r>
              <a:rPr lang="es-ES" sz="1100" b="1" spc="40" dirty="0">
                <a:latin typeface="Trebuchet MS" panose="020B0603020202020204" pitchFamily="34" charset="0"/>
                <a:cs typeface="Trebuchet MS"/>
              </a:rPr>
              <a:t>15.10 Ejemplos de Compensación por Potencia Reactiva</a:t>
            </a:r>
          </a:p>
          <a:p>
            <a:pPr>
              <a:lnSpc>
                <a:spcPct val="100000"/>
              </a:lnSpc>
              <a:spcBef>
                <a:spcPts val="5"/>
              </a:spcBef>
            </a:pPr>
            <a:endParaRPr lang="es-ES" sz="1100" spc="40" dirty="0">
              <a:latin typeface="Trebuchet MS" panose="020B0603020202020204" pitchFamily="34" charset="0"/>
              <a:cs typeface="Trebuchet MS"/>
            </a:endParaRPr>
          </a:p>
          <a:p>
            <a:pPr>
              <a:lnSpc>
                <a:spcPct val="100000"/>
              </a:lnSpc>
              <a:spcBef>
                <a:spcPts val="5"/>
              </a:spcBef>
            </a:pPr>
            <a:r>
              <a:rPr lang="es-ES" sz="1100" b="1" spc="40" dirty="0">
                <a:latin typeface="Trebuchet MS" panose="020B0603020202020204" pitchFamily="34" charset="0"/>
                <a:cs typeface="Trebuchet MS"/>
              </a:rPr>
              <a:t>15.10.1 Ejemplo l: Determinación de la potencia capacitiva</a:t>
            </a:r>
          </a:p>
          <a:p>
            <a:pPr>
              <a:lnSpc>
                <a:spcPct val="100000"/>
              </a:lnSpc>
              <a:spcBef>
                <a:spcPts val="5"/>
              </a:spcBef>
            </a:pPr>
            <a:endParaRPr lang="es-ES" sz="1100" spc="40" dirty="0">
              <a:latin typeface="Trebuchet MS" panose="020B0603020202020204" pitchFamily="34" charset="0"/>
              <a:cs typeface="Trebuchet MS"/>
            </a:endParaRPr>
          </a:p>
          <a:p>
            <a:pPr>
              <a:lnSpc>
                <a:spcPct val="100000"/>
              </a:lnSpc>
              <a:spcBef>
                <a:spcPts val="5"/>
              </a:spcBef>
            </a:pPr>
            <a:r>
              <a:rPr lang="es-ES" sz="1100" spc="40" dirty="0">
                <a:latin typeface="Trebuchet MS" panose="020B0603020202020204" pitchFamily="34" charset="0"/>
                <a:cs typeface="Trebuchet MS"/>
              </a:rPr>
              <a:t>Una carga tiene una potencia efectiva de P = 50 kW a 400 V y el factor de potencia debe compensarse de </a:t>
            </a:r>
            <a:r>
              <a:rPr lang="es-ES" sz="1100" spc="40" dirty="0" err="1">
                <a:latin typeface="Trebuchet MS" panose="020B0603020202020204" pitchFamily="34" charset="0"/>
                <a:cs typeface="Trebuchet MS"/>
              </a:rPr>
              <a:t>cos</a:t>
            </a:r>
            <a:r>
              <a:rPr lang="es-ES" sz="1100" spc="40" dirty="0">
                <a:latin typeface="Trebuchet MS" panose="020B0603020202020204" pitchFamily="34" charset="0"/>
                <a:cs typeface="Trebuchet MS"/>
              </a:rPr>
              <a:t> φ1 = 0,75 a </a:t>
            </a:r>
            <a:r>
              <a:rPr lang="es-ES" sz="1100" spc="40" dirty="0" err="1">
                <a:latin typeface="Trebuchet MS" panose="020B0603020202020204" pitchFamily="34" charset="0"/>
                <a:cs typeface="Trebuchet MS"/>
              </a:rPr>
              <a:t>cos</a:t>
            </a:r>
            <a:r>
              <a:rPr lang="es-ES" sz="1100" spc="40" dirty="0">
                <a:latin typeface="Trebuchet MS" panose="020B0603020202020204" pitchFamily="34" charset="0"/>
                <a:cs typeface="Trebuchet MS"/>
              </a:rPr>
              <a:t> φ2 = 0,95. Determine la potencia capacitiva requerida. La potencia y la corriente antes de la compensación son:</a:t>
            </a:r>
          </a:p>
          <a:p>
            <a:pPr>
              <a:lnSpc>
                <a:spcPct val="100000"/>
              </a:lnSpc>
              <a:spcBef>
                <a:spcPts val="5"/>
              </a:spcBef>
            </a:pPr>
            <a:endParaRPr lang="es-ES" sz="1100" spc="40" dirty="0" smtClean="0">
              <a:latin typeface="Trebuchet MS" panose="020B0603020202020204" pitchFamily="34" charset="0"/>
              <a:cs typeface="Trebuchet MS"/>
            </a:endParaRPr>
          </a:p>
          <a:p>
            <a:pPr>
              <a:lnSpc>
                <a:spcPct val="100000"/>
              </a:lnSpc>
              <a:spcBef>
                <a:spcPts val="5"/>
              </a:spcBef>
            </a:pPr>
            <a:endParaRPr lang="es-ES" sz="1100" spc="40" dirty="0">
              <a:latin typeface="Trebuchet MS" panose="020B0603020202020204" pitchFamily="34" charset="0"/>
              <a:cs typeface="Trebuchet MS"/>
            </a:endParaRPr>
          </a:p>
          <a:p>
            <a:pPr>
              <a:lnSpc>
                <a:spcPct val="100000"/>
              </a:lnSpc>
              <a:spcBef>
                <a:spcPts val="5"/>
              </a:spcBef>
            </a:pPr>
            <a:endParaRPr lang="es-ES" sz="1100" spc="40" dirty="0" smtClean="0">
              <a:latin typeface="Trebuchet MS" panose="020B0603020202020204" pitchFamily="34" charset="0"/>
              <a:cs typeface="Trebuchet MS"/>
            </a:endParaRPr>
          </a:p>
          <a:p>
            <a:pPr>
              <a:lnSpc>
                <a:spcPct val="100000"/>
              </a:lnSpc>
              <a:spcBef>
                <a:spcPts val="5"/>
              </a:spcBef>
            </a:pPr>
            <a:endParaRPr lang="es-ES" sz="1100" spc="40" dirty="0">
              <a:latin typeface="Trebuchet MS" panose="020B0603020202020204" pitchFamily="34" charset="0"/>
              <a:cs typeface="Trebuchet MS"/>
            </a:endParaRPr>
          </a:p>
          <a:p>
            <a:pPr>
              <a:lnSpc>
                <a:spcPct val="100000"/>
              </a:lnSpc>
              <a:spcBef>
                <a:spcPts val="5"/>
              </a:spcBef>
            </a:pPr>
            <a:endParaRPr lang="es-ES" sz="1100" spc="40" dirty="0">
              <a:latin typeface="Trebuchet MS" panose="020B0603020202020204" pitchFamily="34" charset="0"/>
              <a:cs typeface="Trebuchet MS"/>
            </a:endParaRPr>
          </a:p>
          <a:p>
            <a:pPr>
              <a:lnSpc>
                <a:spcPct val="100000"/>
              </a:lnSpc>
              <a:spcBef>
                <a:spcPts val="5"/>
              </a:spcBef>
            </a:pPr>
            <a:r>
              <a:rPr lang="es-ES" sz="1100" spc="40" dirty="0">
                <a:latin typeface="Trebuchet MS" panose="020B0603020202020204" pitchFamily="34" charset="0"/>
                <a:cs typeface="Trebuchet MS"/>
              </a:rPr>
              <a:t>La potencia y la corriente después de la compensación son:</a:t>
            </a:r>
          </a:p>
          <a:p>
            <a:pPr>
              <a:lnSpc>
                <a:spcPct val="100000"/>
              </a:lnSpc>
              <a:spcBef>
                <a:spcPts val="5"/>
              </a:spcBef>
            </a:pPr>
            <a:endParaRPr lang="es-ES" sz="1100" spc="40" dirty="0">
              <a:latin typeface="Trebuchet MS" panose="020B0603020202020204" pitchFamily="34" charset="0"/>
              <a:cs typeface="Trebuchet MS"/>
            </a:endParaRPr>
          </a:p>
          <a:p>
            <a:pPr>
              <a:lnSpc>
                <a:spcPct val="100000"/>
              </a:lnSpc>
              <a:spcBef>
                <a:spcPts val="5"/>
              </a:spcBef>
            </a:pPr>
            <a:endParaRPr lang="es-ES" sz="1100" spc="40" dirty="0" smtClean="0">
              <a:latin typeface="Trebuchet MS" panose="020B0603020202020204" pitchFamily="34" charset="0"/>
              <a:cs typeface="Trebuchet MS"/>
            </a:endParaRPr>
          </a:p>
          <a:p>
            <a:pPr>
              <a:lnSpc>
                <a:spcPct val="100000"/>
              </a:lnSpc>
              <a:spcBef>
                <a:spcPts val="5"/>
              </a:spcBef>
            </a:pPr>
            <a:endParaRPr lang="es-ES" sz="1100" spc="40" dirty="0">
              <a:latin typeface="Trebuchet MS" panose="020B0603020202020204" pitchFamily="34" charset="0"/>
              <a:cs typeface="Trebuchet MS"/>
            </a:endParaRPr>
          </a:p>
          <a:p>
            <a:pPr>
              <a:lnSpc>
                <a:spcPct val="100000"/>
              </a:lnSpc>
              <a:spcBef>
                <a:spcPts val="5"/>
              </a:spcBef>
            </a:pPr>
            <a:endParaRPr lang="es-ES" sz="1100" spc="40" dirty="0" smtClean="0">
              <a:latin typeface="Trebuchet MS" panose="020B0603020202020204" pitchFamily="34" charset="0"/>
              <a:cs typeface="Trebuchet MS"/>
            </a:endParaRPr>
          </a:p>
          <a:p>
            <a:pPr>
              <a:lnSpc>
                <a:spcPct val="100000"/>
              </a:lnSpc>
              <a:spcBef>
                <a:spcPts val="5"/>
              </a:spcBef>
            </a:pPr>
            <a:endParaRPr lang="es-ES" sz="1100" spc="40" dirty="0">
              <a:latin typeface="Trebuchet MS" panose="020B0603020202020204" pitchFamily="34" charset="0"/>
              <a:cs typeface="Trebuchet MS"/>
            </a:endParaRPr>
          </a:p>
          <a:p>
            <a:pPr>
              <a:lnSpc>
                <a:spcPct val="100000"/>
              </a:lnSpc>
              <a:spcBef>
                <a:spcPts val="5"/>
              </a:spcBef>
            </a:pPr>
            <a:r>
              <a:rPr lang="es-ES" sz="1100" spc="40" dirty="0">
                <a:latin typeface="Trebuchet MS" panose="020B0603020202020204" pitchFamily="34" charset="0"/>
                <a:cs typeface="Trebuchet MS"/>
              </a:rPr>
              <a:t>La potencia capacitiva requerida es</a:t>
            </a:r>
            <a:r>
              <a:rPr lang="es-ES" sz="1100" spc="40" dirty="0" smtClean="0">
                <a:latin typeface="Trebuchet MS" panose="020B0603020202020204" pitchFamily="34" charset="0"/>
                <a:cs typeface="Trebuchet MS"/>
              </a:rPr>
              <a:t>:</a:t>
            </a:r>
          </a:p>
          <a:p>
            <a:pPr>
              <a:lnSpc>
                <a:spcPct val="100000"/>
              </a:lnSpc>
              <a:spcBef>
                <a:spcPts val="5"/>
              </a:spcBef>
            </a:pPr>
            <a:endParaRPr lang="es-ES" sz="1100" spc="40" dirty="0">
              <a:latin typeface="Trebuchet MS" panose="020B0603020202020204" pitchFamily="34" charset="0"/>
              <a:cs typeface="Trebuchet MS"/>
            </a:endParaRPr>
          </a:p>
          <a:p>
            <a:pPr>
              <a:lnSpc>
                <a:spcPct val="100000"/>
              </a:lnSpc>
              <a:spcBef>
                <a:spcPts val="5"/>
              </a:spcBef>
            </a:pPr>
            <a:endParaRPr lang="es-ES" sz="1100" spc="40" dirty="0">
              <a:latin typeface="Trebuchet MS" panose="020B0603020202020204" pitchFamily="34" charset="0"/>
              <a:cs typeface="Trebuchet MS"/>
            </a:endParaRPr>
          </a:p>
          <a:p>
            <a:pPr>
              <a:lnSpc>
                <a:spcPct val="100000"/>
              </a:lnSpc>
              <a:spcBef>
                <a:spcPts val="5"/>
              </a:spcBef>
            </a:pPr>
            <a:endParaRPr lang="es-ES" sz="1100" spc="40" dirty="0" smtClean="0">
              <a:latin typeface="Trebuchet MS" panose="020B0603020202020204" pitchFamily="34" charset="0"/>
              <a:cs typeface="Trebuchet MS"/>
            </a:endParaRPr>
          </a:p>
          <a:p>
            <a:pPr>
              <a:lnSpc>
                <a:spcPct val="100000"/>
              </a:lnSpc>
              <a:spcBef>
                <a:spcPts val="5"/>
              </a:spcBef>
            </a:pPr>
            <a:endParaRPr lang="es-ES" sz="1100" spc="40" dirty="0">
              <a:latin typeface="Trebuchet MS" panose="020B0603020202020204" pitchFamily="34" charset="0"/>
              <a:cs typeface="Trebuchet MS"/>
            </a:endParaRPr>
          </a:p>
          <a:p>
            <a:pPr>
              <a:lnSpc>
                <a:spcPct val="100000"/>
              </a:lnSpc>
              <a:spcBef>
                <a:spcPts val="5"/>
              </a:spcBef>
            </a:pPr>
            <a:r>
              <a:rPr lang="es-ES" sz="1100" b="1" spc="40" dirty="0">
                <a:latin typeface="Trebuchet MS" panose="020B0603020202020204" pitchFamily="34" charset="0"/>
                <a:cs typeface="Trebuchet MS"/>
              </a:rPr>
              <a:t>15.10.2 Ejemplo 2: Potencia capacitiva con factor h</a:t>
            </a:r>
          </a:p>
          <a:p>
            <a:pPr>
              <a:lnSpc>
                <a:spcPct val="100000"/>
              </a:lnSpc>
              <a:spcBef>
                <a:spcPts val="5"/>
              </a:spcBef>
            </a:pPr>
            <a:endParaRPr lang="es-ES" sz="1100" spc="40" dirty="0">
              <a:latin typeface="Trebuchet MS" panose="020B0603020202020204" pitchFamily="34" charset="0"/>
              <a:cs typeface="Trebuchet MS"/>
            </a:endParaRPr>
          </a:p>
          <a:p>
            <a:pPr>
              <a:lnSpc>
                <a:spcPct val="100000"/>
              </a:lnSpc>
              <a:spcBef>
                <a:spcPts val="5"/>
              </a:spcBef>
            </a:pPr>
            <a:r>
              <a:rPr lang="es-ES" sz="1100" spc="40" dirty="0">
                <a:latin typeface="Trebuchet MS" panose="020B0603020202020204" pitchFamily="34" charset="0"/>
                <a:cs typeface="Trebuchet MS"/>
              </a:rPr>
              <a:t>La potencia capacitiva se puede determinar con el factor k para una potencia efectiva dada. El factor k se lee de una tabla [72] y se multiplica por la potencia efectiva. El resultado es la potencia capacitiva requerida.</a:t>
            </a:r>
          </a:p>
          <a:p>
            <a:pPr>
              <a:lnSpc>
                <a:spcPct val="100000"/>
              </a:lnSpc>
              <a:spcBef>
                <a:spcPts val="5"/>
              </a:spcBef>
            </a:pPr>
            <a:r>
              <a:rPr lang="es-ES" sz="1100" spc="40" dirty="0">
                <a:latin typeface="Trebuchet MS" panose="020B0603020202020204" pitchFamily="34" charset="0"/>
                <a:cs typeface="Trebuchet MS"/>
              </a:rPr>
              <a:t>Para un aumento del factor de potencia de </a:t>
            </a:r>
            <a:r>
              <a:rPr lang="es-ES" sz="1100" spc="40" dirty="0" err="1">
                <a:latin typeface="Trebuchet MS" panose="020B0603020202020204" pitchFamily="34" charset="0"/>
                <a:cs typeface="Trebuchet MS"/>
              </a:rPr>
              <a:t>cos</a:t>
            </a:r>
            <a:r>
              <a:rPr lang="es-ES" sz="1100" spc="40" dirty="0">
                <a:latin typeface="Trebuchet MS" panose="020B0603020202020204" pitchFamily="34" charset="0"/>
                <a:cs typeface="Trebuchet MS"/>
              </a:rPr>
              <a:t> φ = 0,75 a </a:t>
            </a:r>
            <a:r>
              <a:rPr lang="es-ES" sz="1100" spc="40" dirty="0" err="1">
                <a:latin typeface="Trebuchet MS" panose="020B0603020202020204" pitchFamily="34" charset="0"/>
                <a:cs typeface="Trebuchet MS"/>
              </a:rPr>
              <a:t>cos</a:t>
            </a:r>
            <a:r>
              <a:rPr lang="es-ES" sz="1100" spc="40" dirty="0">
                <a:latin typeface="Trebuchet MS" panose="020B0603020202020204" pitchFamily="34" charset="0"/>
                <a:cs typeface="Trebuchet MS"/>
              </a:rPr>
              <a:t> φ = 0,95, de la tabla [72] encontramos un factor k = 0,55</a:t>
            </a:r>
            <a:r>
              <a:rPr lang="es-ES" sz="1100" spc="40" dirty="0" smtClean="0">
                <a:latin typeface="Trebuchet MS" panose="020B0603020202020204" pitchFamily="34" charset="0"/>
                <a:cs typeface="Trebuchet MS"/>
              </a:rPr>
              <a:t>:</a:t>
            </a:r>
          </a:p>
          <a:p>
            <a:pPr>
              <a:lnSpc>
                <a:spcPct val="100000"/>
              </a:lnSpc>
              <a:spcBef>
                <a:spcPts val="5"/>
              </a:spcBef>
            </a:pPr>
            <a:endParaRPr lang="es-ES" sz="1100" spc="40" dirty="0">
              <a:latin typeface="Trebuchet MS" panose="020B0603020202020204" pitchFamily="34" charset="0"/>
              <a:cs typeface="Trebuchet MS"/>
            </a:endParaRPr>
          </a:p>
          <a:p>
            <a:pPr>
              <a:lnSpc>
                <a:spcPct val="100000"/>
              </a:lnSpc>
              <a:spcBef>
                <a:spcPts val="5"/>
              </a:spcBef>
            </a:pPr>
            <a:r>
              <a:rPr lang="es-ES" sz="1100" b="1" spc="40" dirty="0">
                <a:latin typeface="Trebuchet MS" panose="020B0603020202020204" pitchFamily="34" charset="0"/>
                <a:cs typeface="Trebuchet MS"/>
              </a:rPr>
              <a:t>QC = </a:t>
            </a:r>
            <a:r>
              <a:rPr lang="es-ES" sz="1100" b="1" spc="40" dirty="0" err="1">
                <a:latin typeface="Trebuchet MS" panose="020B0603020202020204" pitchFamily="34" charset="0"/>
                <a:cs typeface="Trebuchet MS"/>
              </a:rPr>
              <a:t>Pk</a:t>
            </a:r>
            <a:r>
              <a:rPr lang="es-ES" sz="1100" b="1" spc="40" dirty="0">
                <a:latin typeface="Trebuchet MS" panose="020B0603020202020204" pitchFamily="34" charset="0"/>
                <a:cs typeface="Trebuchet MS"/>
              </a:rPr>
              <a:t> = 50 kW · 0,55 = 27,5 </a:t>
            </a:r>
            <a:r>
              <a:rPr lang="es-ES" sz="1100" b="1" spc="40" dirty="0" err="1">
                <a:latin typeface="Trebuchet MS" panose="020B0603020202020204" pitchFamily="34" charset="0"/>
                <a:cs typeface="Trebuchet MS"/>
              </a:rPr>
              <a:t>kvar</a:t>
            </a:r>
            <a:endParaRPr lang="en-US" sz="1100" b="1" dirty="0">
              <a:latin typeface="Trebuchet MS" panose="020B0603020202020204" pitchFamily="34" charset="0"/>
              <a:cs typeface="Arial MT"/>
            </a:endParaRPr>
          </a:p>
          <a:p>
            <a:pPr marL="63500" marR="294640" algn="just">
              <a:lnSpc>
                <a:spcPct val="110800"/>
              </a:lnSpc>
            </a:pPr>
            <a:endParaRPr sz="900" dirty="0">
              <a:latin typeface="Arial MT"/>
              <a:cs typeface="Arial MT"/>
            </a:endParaRPr>
          </a:p>
        </p:txBody>
      </p:sp>
      <p:pic>
        <p:nvPicPr>
          <p:cNvPr id="29" name="Imagen 28"/>
          <p:cNvPicPr>
            <a:picLocks noChangeAspect="1"/>
          </p:cNvPicPr>
          <p:nvPr/>
        </p:nvPicPr>
        <p:blipFill>
          <a:blip r:embed="rId2"/>
          <a:stretch>
            <a:fillRect/>
          </a:stretch>
        </p:blipFill>
        <p:spPr>
          <a:xfrm>
            <a:off x="265965" y="1345332"/>
            <a:ext cx="2433828" cy="864096"/>
          </a:xfrm>
          <a:prstGeom prst="rect">
            <a:avLst/>
          </a:prstGeom>
        </p:spPr>
      </p:pic>
      <p:pic>
        <p:nvPicPr>
          <p:cNvPr id="30" name="Imagen 29"/>
          <p:cNvPicPr>
            <a:picLocks noChangeAspect="1"/>
          </p:cNvPicPr>
          <p:nvPr/>
        </p:nvPicPr>
        <p:blipFill>
          <a:blip r:embed="rId3"/>
          <a:stretch>
            <a:fillRect/>
          </a:stretch>
        </p:blipFill>
        <p:spPr>
          <a:xfrm>
            <a:off x="252053" y="2353445"/>
            <a:ext cx="2447740" cy="864096"/>
          </a:xfrm>
          <a:prstGeom prst="rect">
            <a:avLst/>
          </a:prstGeom>
        </p:spPr>
      </p:pic>
      <p:pic>
        <p:nvPicPr>
          <p:cNvPr id="31" name="Imagen 30"/>
          <p:cNvPicPr>
            <a:picLocks noChangeAspect="1"/>
          </p:cNvPicPr>
          <p:nvPr/>
        </p:nvPicPr>
        <p:blipFill>
          <a:blip r:embed="rId4"/>
          <a:stretch>
            <a:fillRect/>
          </a:stretch>
        </p:blipFill>
        <p:spPr>
          <a:xfrm>
            <a:off x="265393" y="3397201"/>
            <a:ext cx="2650424" cy="540419"/>
          </a:xfrm>
          <a:prstGeom prst="rect">
            <a:avLst/>
          </a:prstGeom>
        </p:spPr>
      </p:pic>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51520" y="298377"/>
            <a:ext cx="8640960" cy="5057154"/>
          </a:xfrm>
          <a:prstGeom prst="rect">
            <a:avLst/>
          </a:prstGeom>
        </p:spPr>
        <p:txBody>
          <a:bodyPr vert="horz" wrap="square" lIns="0" tIns="12065" rIns="0" bIns="0" rtlCol="0">
            <a:spAutoFit/>
          </a:bodyPr>
          <a:lstStyle/>
          <a:p>
            <a:pPr algn="just">
              <a:lnSpc>
                <a:spcPct val="100000"/>
              </a:lnSpc>
            </a:pPr>
            <a:r>
              <a:rPr lang="es-ES" sz="1100" b="1" spc="-45" dirty="0">
                <a:latin typeface="Trebuchet MS" panose="020B0603020202020204" pitchFamily="34" charset="0"/>
                <a:cs typeface="Trebuchet MS"/>
              </a:rPr>
              <a:t>15.10.3 Ejemplos: Determinación de la sección transversal del cable</a:t>
            </a:r>
          </a:p>
          <a:p>
            <a:pPr algn="just">
              <a:lnSpc>
                <a:spcPct val="100000"/>
              </a:lnSpc>
            </a:pPr>
            <a:endParaRPr lang="es-ES" sz="1100" spc="-45" dirty="0">
              <a:latin typeface="Trebuchet MS" panose="020B0603020202020204" pitchFamily="34" charset="0"/>
              <a:cs typeface="Trebuchet MS"/>
            </a:endParaRPr>
          </a:p>
          <a:p>
            <a:pPr algn="just">
              <a:lnSpc>
                <a:spcPct val="100000"/>
              </a:lnSpc>
            </a:pPr>
            <a:r>
              <a:rPr lang="es-ES" sz="1100" spc="-45" dirty="0">
                <a:latin typeface="Trebuchet MS" panose="020B0603020202020204" pitchFamily="34" charset="0"/>
                <a:cs typeface="Trebuchet MS"/>
              </a:rPr>
              <a:t>Por un cable de 80 m de longitud se va a transmitir una potencia trifásica de 250 kW, con Un = 400 V, a 50 Hz. La caída de tensión no debe superar el 4 % </a:t>
            </a:r>
            <a:r>
              <a:rPr lang="es-ES" sz="1100" spc="-45" dirty="0" smtClean="0">
                <a:latin typeface="Trebuchet MS" panose="020B0603020202020204" pitchFamily="34" charset="0"/>
                <a:cs typeface="Trebuchet MS"/>
              </a:rPr>
              <a:t> =16 </a:t>
            </a:r>
            <a:r>
              <a:rPr lang="es-ES" sz="1100" spc="-45" dirty="0">
                <a:latin typeface="Trebuchet MS" panose="020B0603020202020204" pitchFamily="34" charset="0"/>
                <a:cs typeface="Trebuchet MS"/>
              </a:rPr>
              <a:t>V. El factor de potencia debe aumentarse de </a:t>
            </a:r>
            <a:r>
              <a:rPr lang="es-ES" sz="1100" spc="-45" dirty="0" err="1">
                <a:latin typeface="Trebuchet MS" panose="020B0603020202020204" pitchFamily="34" charset="0"/>
                <a:cs typeface="Trebuchet MS"/>
              </a:rPr>
              <a:t>cos</a:t>
            </a:r>
            <a:r>
              <a:rPr lang="es-ES" sz="1100" spc="-45" dirty="0">
                <a:latin typeface="Trebuchet MS" panose="020B0603020202020204" pitchFamily="34" charset="0"/>
                <a:cs typeface="Trebuchet MS"/>
              </a:rPr>
              <a:t> ø = 0,7 a </a:t>
            </a:r>
            <a:r>
              <a:rPr lang="es-ES" sz="1100" spc="-45" dirty="0" err="1">
                <a:latin typeface="Trebuchet MS" panose="020B0603020202020204" pitchFamily="34" charset="0"/>
                <a:cs typeface="Trebuchet MS"/>
              </a:rPr>
              <a:t>cos</a:t>
            </a:r>
            <a:r>
              <a:rPr lang="es-ES" sz="1100" spc="-45" dirty="0">
                <a:latin typeface="Trebuchet MS" panose="020B0603020202020204" pitchFamily="34" charset="0"/>
                <a:cs typeface="Trebuchet MS"/>
              </a:rPr>
              <a:t> ø = 0,95.</a:t>
            </a:r>
          </a:p>
          <a:p>
            <a:pPr algn="just">
              <a:lnSpc>
                <a:spcPct val="100000"/>
              </a:lnSpc>
            </a:pPr>
            <a:r>
              <a:rPr lang="es-ES" sz="1100" spc="-45" dirty="0">
                <a:latin typeface="Trebuchet MS" panose="020B0603020202020204" pitchFamily="34" charset="0"/>
                <a:cs typeface="Trebuchet MS"/>
              </a:rPr>
              <a:t>¿Cuál es la sección de cable requerida?</a:t>
            </a:r>
          </a:p>
          <a:p>
            <a:pPr algn="just">
              <a:lnSpc>
                <a:spcPct val="100000"/>
              </a:lnSpc>
            </a:pPr>
            <a:endParaRPr lang="es-ES" sz="1100" spc="-45" dirty="0" smtClean="0">
              <a:latin typeface="Trebuchet MS" panose="020B0603020202020204" pitchFamily="34" charset="0"/>
              <a:cs typeface="Trebuchet MS"/>
            </a:endParaRPr>
          </a:p>
          <a:p>
            <a:pPr algn="just">
              <a:lnSpc>
                <a:spcPct val="100000"/>
              </a:lnSpc>
            </a:pPr>
            <a:endParaRPr lang="es-ES" sz="1100" spc="-45" dirty="0">
              <a:latin typeface="Trebuchet MS" panose="020B0603020202020204" pitchFamily="34" charset="0"/>
              <a:cs typeface="Trebuchet MS"/>
            </a:endParaRPr>
          </a:p>
          <a:p>
            <a:pPr algn="just">
              <a:lnSpc>
                <a:spcPct val="100000"/>
              </a:lnSpc>
            </a:pPr>
            <a:r>
              <a:rPr lang="es-ES" sz="1100" spc="-45" dirty="0" smtClean="0">
                <a:latin typeface="Trebuchet MS" panose="020B0603020202020204" pitchFamily="34" charset="0"/>
                <a:cs typeface="Trebuchet MS"/>
              </a:rPr>
              <a:t>El </a:t>
            </a:r>
            <a:r>
              <a:rPr lang="es-ES" sz="1100" spc="-45" dirty="0">
                <a:latin typeface="Trebuchet MS" panose="020B0603020202020204" pitchFamily="34" charset="0"/>
                <a:cs typeface="Trebuchet MS"/>
              </a:rPr>
              <a:t>consumo de corriente antes de la compensación es:</a:t>
            </a:r>
          </a:p>
          <a:p>
            <a:pPr algn="just">
              <a:lnSpc>
                <a:spcPct val="100000"/>
              </a:lnSpc>
            </a:pPr>
            <a:endParaRPr lang="es-ES" sz="1100" spc="-45" dirty="0" smtClean="0">
              <a:latin typeface="Trebuchet MS" panose="020B0603020202020204" pitchFamily="34" charset="0"/>
              <a:cs typeface="Trebuchet MS"/>
            </a:endParaRPr>
          </a:p>
          <a:p>
            <a:pPr algn="just">
              <a:lnSpc>
                <a:spcPct val="100000"/>
              </a:lnSpc>
            </a:pPr>
            <a:endParaRPr lang="es-ES" sz="1100" spc="-45" dirty="0">
              <a:latin typeface="Trebuchet MS" panose="020B0603020202020204" pitchFamily="34" charset="0"/>
              <a:cs typeface="Trebuchet MS"/>
            </a:endParaRPr>
          </a:p>
          <a:p>
            <a:pPr algn="just">
              <a:lnSpc>
                <a:spcPct val="100000"/>
              </a:lnSpc>
            </a:pPr>
            <a:r>
              <a:rPr lang="es-ES" sz="1100" spc="-45" dirty="0">
                <a:latin typeface="Trebuchet MS" panose="020B0603020202020204" pitchFamily="34" charset="0"/>
                <a:cs typeface="Trebuchet MS"/>
              </a:rPr>
              <a:t>El consumo de corriente después de la compensación es:</a:t>
            </a:r>
          </a:p>
          <a:p>
            <a:pPr algn="just">
              <a:lnSpc>
                <a:spcPct val="100000"/>
              </a:lnSpc>
            </a:pPr>
            <a:endParaRPr lang="es-ES" sz="1100" spc="-45" dirty="0" smtClean="0">
              <a:latin typeface="Trebuchet MS" panose="020B0603020202020204" pitchFamily="34" charset="0"/>
              <a:cs typeface="Trebuchet MS"/>
            </a:endParaRPr>
          </a:p>
          <a:p>
            <a:pPr algn="just">
              <a:lnSpc>
                <a:spcPct val="100000"/>
              </a:lnSpc>
            </a:pPr>
            <a:endParaRPr lang="es-ES" sz="1100" spc="-45" dirty="0">
              <a:latin typeface="Trebuchet MS" panose="020B0603020202020204" pitchFamily="34" charset="0"/>
              <a:cs typeface="Trebuchet MS"/>
            </a:endParaRPr>
          </a:p>
          <a:p>
            <a:pPr algn="just">
              <a:lnSpc>
                <a:spcPct val="100000"/>
              </a:lnSpc>
            </a:pPr>
            <a:r>
              <a:rPr lang="es-ES" sz="1100" spc="-45" dirty="0">
                <a:latin typeface="Trebuchet MS" panose="020B0603020202020204" pitchFamily="34" charset="0"/>
                <a:cs typeface="Trebuchet MS"/>
              </a:rPr>
              <a:t>La resistencia efectiva por unidad de longitud para 516 A es:</a:t>
            </a:r>
          </a:p>
          <a:p>
            <a:pPr algn="just">
              <a:lnSpc>
                <a:spcPct val="100000"/>
              </a:lnSpc>
            </a:pPr>
            <a:endParaRPr lang="es-ES" sz="1100" spc="-45" dirty="0" smtClean="0">
              <a:latin typeface="Trebuchet MS" panose="020B0603020202020204" pitchFamily="34" charset="0"/>
              <a:cs typeface="Trebuchet MS"/>
            </a:endParaRPr>
          </a:p>
          <a:p>
            <a:pPr algn="just">
              <a:lnSpc>
                <a:spcPct val="100000"/>
              </a:lnSpc>
            </a:pPr>
            <a:endParaRPr lang="es-ES" sz="1100" spc="-45" dirty="0">
              <a:latin typeface="Trebuchet MS" panose="020B0603020202020204" pitchFamily="34" charset="0"/>
              <a:cs typeface="Trebuchet MS"/>
            </a:endParaRPr>
          </a:p>
          <a:p>
            <a:pPr algn="just">
              <a:lnSpc>
                <a:spcPct val="100000"/>
              </a:lnSpc>
            </a:pPr>
            <a:endParaRPr lang="es-ES" sz="1100" spc="-45" dirty="0" smtClean="0">
              <a:latin typeface="Trebuchet MS" panose="020B0603020202020204" pitchFamily="34" charset="0"/>
              <a:cs typeface="Trebuchet MS"/>
            </a:endParaRPr>
          </a:p>
          <a:p>
            <a:pPr algn="just">
              <a:lnSpc>
                <a:spcPct val="100000"/>
              </a:lnSpc>
            </a:pPr>
            <a:endParaRPr lang="es-ES" sz="1100" spc="-45" dirty="0">
              <a:latin typeface="Trebuchet MS" panose="020B0603020202020204" pitchFamily="34" charset="0"/>
              <a:cs typeface="Trebuchet MS"/>
            </a:endParaRPr>
          </a:p>
          <a:p>
            <a:pPr algn="just">
              <a:lnSpc>
                <a:spcPct val="100000"/>
              </a:lnSpc>
            </a:pPr>
            <a:endParaRPr lang="es-ES" sz="1100" spc="-45" dirty="0">
              <a:latin typeface="Trebuchet MS" panose="020B0603020202020204" pitchFamily="34" charset="0"/>
              <a:cs typeface="Trebuchet MS"/>
            </a:endParaRPr>
          </a:p>
          <a:p>
            <a:pPr algn="just">
              <a:lnSpc>
                <a:spcPct val="100000"/>
              </a:lnSpc>
            </a:pPr>
            <a:r>
              <a:rPr lang="es-ES" sz="1100" spc="-45" dirty="0">
                <a:latin typeface="Trebuchet MS" panose="020B0603020202020204" pitchFamily="34" charset="0"/>
                <a:cs typeface="Trebuchet MS"/>
              </a:rPr>
              <a:t>Según la tabla 13.4 debemos elegir un cable con una sección transversal de 4 × </a:t>
            </a:r>
            <a:r>
              <a:rPr lang="es-ES" sz="1100" spc="-45" dirty="0" smtClean="0">
                <a:latin typeface="Trebuchet MS" panose="020B0603020202020204" pitchFamily="34" charset="0"/>
                <a:cs typeface="Trebuchet MS"/>
              </a:rPr>
              <a:t>95</a:t>
            </a:r>
            <a:r>
              <a:rPr lang="es-ES" sz="1100" spc="-45" dirty="0" smtClean="0">
                <a:latin typeface="Arial" panose="020B0604020202020204" pitchFamily="34" charset="0"/>
                <a:cs typeface="Arial" panose="020B0604020202020204" pitchFamily="34" charset="0"/>
              </a:rPr>
              <a:t>²</a:t>
            </a:r>
            <a:r>
              <a:rPr lang="es-ES" sz="1100" spc="-45" dirty="0" smtClean="0">
                <a:latin typeface="Trebuchet MS" panose="020B0603020202020204" pitchFamily="34" charset="0"/>
                <a:cs typeface="Trebuchet MS"/>
              </a:rPr>
              <a:t>. </a:t>
            </a:r>
            <a:r>
              <a:rPr lang="es-ES" sz="1100" spc="-45" dirty="0">
                <a:latin typeface="Trebuchet MS" panose="020B0603020202020204" pitchFamily="34" charset="0"/>
                <a:cs typeface="Trebuchet MS"/>
              </a:rPr>
              <a:t>La resistencia efectiva por unidad de longitud para 380 A es:</a:t>
            </a:r>
          </a:p>
          <a:p>
            <a:pPr algn="just">
              <a:lnSpc>
                <a:spcPct val="100000"/>
              </a:lnSpc>
            </a:pPr>
            <a:endParaRPr lang="es-ES" sz="1100" spc="-45" dirty="0" smtClean="0">
              <a:latin typeface="Trebuchet MS" panose="020B0603020202020204" pitchFamily="34" charset="0"/>
              <a:cs typeface="Trebuchet MS"/>
            </a:endParaRPr>
          </a:p>
          <a:p>
            <a:pPr algn="just">
              <a:lnSpc>
                <a:spcPct val="100000"/>
              </a:lnSpc>
            </a:pPr>
            <a:endParaRPr lang="es-ES" sz="1100" spc="-45" dirty="0">
              <a:latin typeface="Trebuchet MS" panose="020B0603020202020204" pitchFamily="34" charset="0"/>
              <a:cs typeface="Trebuchet MS"/>
            </a:endParaRPr>
          </a:p>
          <a:p>
            <a:pPr algn="just">
              <a:lnSpc>
                <a:spcPct val="100000"/>
              </a:lnSpc>
            </a:pPr>
            <a:endParaRPr lang="es-ES" sz="1100" spc="-45" dirty="0" smtClean="0">
              <a:latin typeface="Trebuchet MS" panose="020B0603020202020204" pitchFamily="34" charset="0"/>
              <a:cs typeface="Trebuchet MS"/>
            </a:endParaRPr>
          </a:p>
          <a:p>
            <a:pPr algn="just">
              <a:lnSpc>
                <a:spcPct val="100000"/>
              </a:lnSpc>
            </a:pPr>
            <a:endParaRPr lang="es-ES" sz="1100" spc="-45" dirty="0">
              <a:latin typeface="Trebuchet MS" panose="020B0603020202020204" pitchFamily="34" charset="0"/>
              <a:cs typeface="Trebuchet MS"/>
            </a:endParaRPr>
          </a:p>
          <a:p>
            <a:pPr algn="just">
              <a:lnSpc>
                <a:spcPct val="100000"/>
              </a:lnSpc>
            </a:pPr>
            <a:endParaRPr lang="es-ES" sz="1100" spc="-45" dirty="0">
              <a:latin typeface="Trebuchet MS" panose="020B0603020202020204" pitchFamily="34" charset="0"/>
              <a:cs typeface="Trebuchet MS"/>
            </a:endParaRPr>
          </a:p>
          <a:p>
            <a:pPr algn="just">
              <a:lnSpc>
                <a:spcPct val="100000"/>
              </a:lnSpc>
            </a:pPr>
            <a:endParaRPr lang="es-ES" sz="1100" spc="-45" dirty="0">
              <a:latin typeface="Trebuchet MS" panose="020B0603020202020204" pitchFamily="34" charset="0"/>
              <a:cs typeface="Trebuchet MS"/>
            </a:endParaRPr>
          </a:p>
          <a:p>
            <a:pPr algn="just">
              <a:lnSpc>
                <a:spcPct val="100000"/>
              </a:lnSpc>
            </a:pPr>
            <a:r>
              <a:rPr lang="es-ES" sz="1100" spc="-45" dirty="0">
                <a:latin typeface="Trebuchet MS" panose="020B0603020202020204" pitchFamily="34" charset="0"/>
                <a:cs typeface="Trebuchet MS"/>
              </a:rPr>
              <a:t>Aquí se requiere una sección de cable de 4 × 70 mm2.</a:t>
            </a:r>
          </a:p>
          <a:p>
            <a:pPr algn="just">
              <a:lnSpc>
                <a:spcPct val="100000"/>
              </a:lnSpc>
            </a:pPr>
            <a:r>
              <a:rPr lang="es-ES" sz="1100" spc="-45" dirty="0">
                <a:latin typeface="Trebuchet MS" panose="020B0603020202020204" pitchFamily="34" charset="0"/>
                <a:cs typeface="Trebuchet MS"/>
              </a:rPr>
              <a:t>Como ilustra este ejemplo, el factor de potencia mejorado conduce a costos más bajos debido a la sección transversal reducida.</a:t>
            </a:r>
            <a:endParaRPr lang="en-US" sz="1100" dirty="0">
              <a:latin typeface="Trebuchet MS" panose="020B0603020202020204" pitchFamily="34" charset="0"/>
              <a:cs typeface="Arial MT"/>
            </a:endParaRPr>
          </a:p>
          <a:p>
            <a:pPr marL="459740">
              <a:lnSpc>
                <a:spcPct val="100000"/>
              </a:lnSpc>
              <a:spcBef>
                <a:spcPts val="1290"/>
              </a:spcBef>
            </a:pPr>
            <a:endParaRPr sz="900" dirty="0">
              <a:latin typeface="Arial MT"/>
              <a:cs typeface="Arial MT"/>
            </a:endParaRPr>
          </a:p>
        </p:txBody>
      </p:sp>
      <p:pic>
        <p:nvPicPr>
          <p:cNvPr id="37" name="Imagen 36"/>
          <p:cNvPicPr>
            <a:picLocks noChangeAspect="1"/>
          </p:cNvPicPr>
          <p:nvPr/>
        </p:nvPicPr>
        <p:blipFill>
          <a:blip r:embed="rId2"/>
          <a:stretch>
            <a:fillRect/>
          </a:stretch>
        </p:blipFill>
        <p:spPr>
          <a:xfrm>
            <a:off x="251520" y="1201316"/>
            <a:ext cx="1323975" cy="247650"/>
          </a:xfrm>
          <a:prstGeom prst="rect">
            <a:avLst/>
          </a:prstGeom>
        </p:spPr>
      </p:pic>
      <p:pic>
        <p:nvPicPr>
          <p:cNvPr id="38" name="Imagen 37"/>
          <p:cNvPicPr>
            <a:picLocks noChangeAspect="1"/>
          </p:cNvPicPr>
          <p:nvPr/>
        </p:nvPicPr>
        <p:blipFill>
          <a:blip r:embed="rId3"/>
          <a:stretch>
            <a:fillRect/>
          </a:stretch>
        </p:blipFill>
        <p:spPr>
          <a:xfrm>
            <a:off x="251521" y="1705372"/>
            <a:ext cx="2736304" cy="300608"/>
          </a:xfrm>
          <a:prstGeom prst="rect">
            <a:avLst/>
          </a:prstGeom>
        </p:spPr>
      </p:pic>
      <p:pic>
        <p:nvPicPr>
          <p:cNvPr id="39" name="Imagen 38"/>
          <p:cNvPicPr>
            <a:picLocks noChangeAspect="1"/>
          </p:cNvPicPr>
          <p:nvPr/>
        </p:nvPicPr>
        <p:blipFill>
          <a:blip r:embed="rId4"/>
          <a:stretch>
            <a:fillRect/>
          </a:stretch>
        </p:blipFill>
        <p:spPr>
          <a:xfrm>
            <a:off x="251519" y="2137421"/>
            <a:ext cx="2736306" cy="360040"/>
          </a:xfrm>
          <a:prstGeom prst="rect">
            <a:avLst/>
          </a:prstGeom>
        </p:spPr>
      </p:pic>
      <p:pic>
        <p:nvPicPr>
          <p:cNvPr id="40" name="Imagen 39"/>
          <p:cNvPicPr>
            <a:picLocks noChangeAspect="1"/>
          </p:cNvPicPr>
          <p:nvPr/>
        </p:nvPicPr>
        <p:blipFill>
          <a:blip r:embed="rId5"/>
          <a:stretch>
            <a:fillRect/>
          </a:stretch>
        </p:blipFill>
        <p:spPr>
          <a:xfrm>
            <a:off x="251520" y="2628901"/>
            <a:ext cx="2736306" cy="876671"/>
          </a:xfrm>
          <a:prstGeom prst="rect">
            <a:avLst/>
          </a:prstGeom>
        </p:spPr>
      </p:pic>
      <p:pic>
        <p:nvPicPr>
          <p:cNvPr id="41" name="Imagen 40"/>
          <p:cNvPicPr>
            <a:picLocks noChangeAspect="1"/>
          </p:cNvPicPr>
          <p:nvPr/>
        </p:nvPicPr>
        <p:blipFill>
          <a:blip r:embed="rId6"/>
          <a:stretch>
            <a:fillRect/>
          </a:stretch>
        </p:blipFill>
        <p:spPr>
          <a:xfrm>
            <a:off x="251519" y="3721596"/>
            <a:ext cx="2736306" cy="936104"/>
          </a:xfrm>
          <a:prstGeom prst="rect">
            <a:avLst/>
          </a:prstGeom>
        </p:spPr>
      </p:pic>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object 15"/>
          <p:cNvSpPr txBox="1"/>
          <p:nvPr/>
        </p:nvSpPr>
        <p:spPr>
          <a:xfrm>
            <a:off x="179512" y="193204"/>
            <a:ext cx="8712968" cy="1719702"/>
          </a:xfrm>
          <a:prstGeom prst="rect">
            <a:avLst/>
          </a:prstGeom>
        </p:spPr>
        <p:txBody>
          <a:bodyPr vert="horz" wrap="square" lIns="0" tIns="26670" rIns="0" bIns="0" rtlCol="0">
            <a:spAutoFit/>
          </a:bodyPr>
          <a:lstStyle/>
          <a:p>
            <a:pPr marL="50165" algn="just">
              <a:lnSpc>
                <a:spcPct val="100000"/>
              </a:lnSpc>
            </a:pPr>
            <a:r>
              <a:rPr lang="es-ES" sz="1100" b="1" spc="-45" dirty="0" smtClean="0">
                <a:latin typeface="Trebuchet MS" panose="020B0603020202020204" pitchFamily="34" charset="0"/>
                <a:cs typeface="Trebuchet MS"/>
              </a:rPr>
              <a:t>15.10.4 </a:t>
            </a:r>
            <a:r>
              <a:rPr lang="es-ES" sz="1100" b="1" spc="-45" dirty="0">
                <a:latin typeface="Trebuchet MS" panose="020B0603020202020204" pitchFamily="34" charset="0"/>
                <a:cs typeface="Trebuchet MS"/>
              </a:rPr>
              <a:t>Ejemplo 4: Cálculo del Valor </a:t>
            </a:r>
            <a:r>
              <a:rPr lang="es-ES" sz="1100" b="1" spc="-45" dirty="0" smtClean="0">
                <a:latin typeface="Trebuchet MS" panose="020B0603020202020204" pitchFamily="34" charset="0"/>
                <a:cs typeface="Trebuchet MS"/>
              </a:rPr>
              <a:t>c/k</a:t>
            </a:r>
            <a:endParaRPr lang="es-ES" sz="1100" b="1" spc="-45" dirty="0">
              <a:latin typeface="Trebuchet MS" panose="020B0603020202020204" pitchFamily="34" charset="0"/>
              <a:cs typeface="Trebuchet MS"/>
            </a:endParaRPr>
          </a:p>
          <a:p>
            <a:pPr marL="50165" algn="just">
              <a:lnSpc>
                <a:spcPct val="100000"/>
              </a:lnSpc>
            </a:pPr>
            <a:endParaRPr lang="es-ES" sz="1100" spc="-45" dirty="0">
              <a:latin typeface="Trebuchet MS" panose="020B0603020202020204" pitchFamily="34" charset="0"/>
              <a:cs typeface="Trebuchet MS"/>
            </a:endParaRPr>
          </a:p>
          <a:p>
            <a:pPr marL="50165" algn="just">
              <a:lnSpc>
                <a:spcPct val="100000"/>
              </a:lnSpc>
            </a:pPr>
            <a:r>
              <a:rPr lang="es-ES" sz="1100" spc="-45" dirty="0">
                <a:latin typeface="Trebuchet MS" panose="020B0603020202020204" pitchFamily="34" charset="0"/>
                <a:cs typeface="Trebuchet MS"/>
              </a:rPr>
              <a:t>Dada una batería de condensadores de 150, es decir, 5 etapas de 30 cada una, una tensión de alimentación de 400 V y un transformador de medida con una k de 500 A/5 A, ¿cuál es el valor de ›/k?</a:t>
            </a:r>
          </a:p>
          <a:p>
            <a:pPr marL="50165" algn="just">
              <a:lnSpc>
                <a:spcPct val="100000"/>
              </a:lnSpc>
            </a:pPr>
            <a:r>
              <a:rPr lang="es-ES" sz="1100" spc="-45" dirty="0">
                <a:latin typeface="Trebuchet MS" panose="020B0603020202020204" pitchFamily="34" charset="0"/>
                <a:cs typeface="Trebuchet MS"/>
              </a:rPr>
              <a:t>La relación </a:t>
            </a:r>
            <a:r>
              <a:rPr lang="es-ES" sz="1100" spc="-45" dirty="0" smtClean="0">
                <a:latin typeface="Trebuchet MS" panose="020B0603020202020204" pitchFamily="34" charset="0"/>
                <a:cs typeface="Trebuchet MS"/>
              </a:rPr>
              <a:t>c/k </a:t>
            </a:r>
            <a:r>
              <a:rPr lang="es-ES" sz="1100" spc="-45" dirty="0">
                <a:latin typeface="Trebuchet MS" panose="020B0603020202020204" pitchFamily="34" charset="0"/>
                <a:cs typeface="Trebuchet MS"/>
              </a:rPr>
              <a:t>viene dada por:</a:t>
            </a:r>
          </a:p>
          <a:p>
            <a:pPr marL="50165" algn="just">
              <a:lnSpc>
                <a:spcPct val="100000"/>
              </a:lnSpc>
            </a:pPr>
            <a:endParaRPr lang="es-ES" sz="1100" spc="-45" dirty="0" smtClean="0">
              <a:latin typeface="Trebuchet MS" panose="020B0603020202020204" pitchFamily="34" charset="0"/>
              <a:cs typeface="Trebuchet MS"/>
            </a:endParaRPr>
          </a:p>
          <a:p>
            <a:pPr marL="50165" algn="just">
              <a:lnSpc>
                <a:spcPct val="100000"/>
              </a:lnSpc>
            </a:pPr>
            <a:endParaRPr lang="es-ES" sz="1100" spc="-45" dirty="0">
              <a:latin typeface="Trebuchet MS" panose="020B0603020202020204" pitchFamily="34" charset="0"/>
              <a:cs typeface="Trebuchet MS"/>
            </a:endParaRPr>
          </a:p>
          <a:p>
            <a:pPr marL="50165" algn="just">
              <a:lnSpc>
                <a:spcPct val="100000"/>
              </a:lnSpc>
            </a:pPr>
            <a:endParaRPr lang="es-ES" sz="1100" spc="-45" dirty="0" smtClean="0">
              <a:latin typeface="Trebuchet MS" panose="020B0603020202020204" pitchFamily="34" charset="0"/>
              <a:cs typeface="Trebuchet MS"/>
            </a:endParaRPr>
          </a:p>
          <a:p>
            <a:pPr marL="50165" algn="just">
              <a:lnSpc>
                <a:spcPct val="100000"/>
              </a:lnSpc>
            </a:pPr>
            <a:endParaRPr lang="es-ES" sz="1100" spc="-45" dirty="0">
              <a:latin typeface="Trebuchet MS" panose="020B0603020202020204" pitchFamily="34" charset="0"/>
              <a:cs typeface="Trebuchet MS"/>
            </a:endParaRPr>
          </a:p>
          <a:p>
            <a:pPr marL="50165" algn="just">
              <a:lnSpc>
                <a:spcPct val="100000"/>
              </a:lnSpc>
            </a:pPr>
            <a:r>
              <a:rPr lang="es-ES" sz="1100" spc="-45" dirty="0">
                <a:latin typeface="Trebuchet MS" panose="020B0603020202020204" pitchFamily="34" charset="0"/>
                <a:cs typeface="Trebuchet MS"/>
              </a:rPr>
              <a:t>El controlador se </a:t>
            </a:r>
            <a:r>
              <a:rPr lang="es-ES" sz="1100" spc="-45" dirty="0" smtClean="0">
                <a:latin typeface="Trebuchet MS" panose="020B0603020202020204" pitchFamily="34" charset="0"/>
                <a:cs typeface="Trebuchet MS"/>
              </a:rPr>
              <a:t>ajusta </a:t>
            </a:r>
            <a:r>
              <a:rPr lang="es-ES" sz="1100" spc="-45" dirty="0">
                <a:latin typeface="Trebuchet MS" panose="020B0603020202020204" pitchFamily="34" charset="0"/>
                <a:cs typeface="Trebuchet MS"/>
              </a:rPr>
              <a:t>en 0,3.</a:t>
            </a:r>
            <a:endParaRPr sz="1100" dirty="0">
              <a:latin typeface="Trebuchet MS" panose="020B0603020202020204" pitchFamily="34" charset="0"/>
              <a:cs typeface="Arial MT"/>
            </a:endParaRPr>
          </a:p>
        </p:txBody>
      </p:sp>
      <p:pic>
        <p:nvPicPr>
          <p:cNvPr id="23" name="Imagen 22"/>
          <p:cNvPicPr>
            <a:picLocks noChangeAspect="1"/>
          </p:cNvPicPr>
          <p:nvPr/>
        </p:nvPicPr>
        <p:blipFill>
          <a:blip r:embed="rId2"/>
          <a:stretch>
            <a:fillRect/>
          </a:stretch>
        </p:blipFill>
        <p:spPr>
          <a:xfrm>
            <a:off x="179513" y="1201316"/>
            <a:ext cx="3816424" cy="432048"/>
          </a:xfrm>
          <a:prstGeom prst="rect">
            <a:avLst/>
          </a:prstGeom>
        </p:spPr>
      </p:pic>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51520" y="193204"/>
            <a:ext cx="8640960" cy="5734902"/>
          </a:xfrm>
          <a:prstGeom prst="rect">
            <a:avLst/>
          </a:prstGeom>
        </p:spPr>
        <p:txBody>
          <a:bodyPr vert="horz" wrap="square" lIns="0" tIns="33019" rIns="0" bIns="0" rtlCol="0">
            <a:spAutoFit/>
          </a:bodyPr>
          <a:lstStyle/>
          <a:p>
            <a:pPr marL="12700">
              <a:lnSpc>
                <a:spcPct val="100000"/>
              </a:lnSpc>
              <a:spcBef>
                <a:spcPts val="259"/>
              </a:spcBef>
            </a:pPr>
            <a:r>
              <a:rPr lang="es-ES" sz="2400" b="1" spc="114" dirty="0" smtClean="0">
                <a:latin typeface="Arial MT"/>
                <a:cs typeface="Arial MT"/>
              </a:rPr>
              <a:t>16</a:t>
            </a:r>
            <a:endParaRPr lang="es-ES" sz="2400" b="1" spc="114" dirty="0">
              <a:latin typeface="Arial MT"/>
              <a:cs typeface="Arial MT"/>
            </a:endParaRPr>
          </a:p>
          <a:p>
            <a:pPr marL="12700">
              <a:lnSpc>
                <a:spcPct val="100000"/>
              </a:lnSpc>
              <a:spcBef>
                <a:spcPts val="259"/>
              </a:spcBef>
            </a:pPr>
            <a:r>
              <a:rPr lang="es-ES" sz="2400" b="1" spc="114" dirty="0">
                <a:latin typeface="Arial MT"/>
                <a:cs typeface="Arial MT"/>
              </a:rPr>
              <a:t>Sistemas de protección contra rayos</a:t>
            </a:r>
          </a:p>
          <a:p>
            <a:pPr marL="12700" algn="just">
              <a:lnSpc>
                <a:spcPts val="1320"/>
              </a:lnSpc>
              <a:spcBef>
                <a:spcPts val="259"/>
              </a:spcBef>
            </a:pPr>
            <a:r>
              <a:rPr lang="es-ES" sz="1100" b="1" spc="114" dirty="0" smtClean="0">
                <a:latin typeface="Arial MT"/>
                <a:cs typeface="Arial MT"/>
              </a:rPr>
              <a:t>IEC 62305</a:t>
            </a:r>
            <a:endParaRPr lang="es-ES" sz="1100" b="1" spc="114" dirty="0">
              <a:latin typeface="Arial MT"/>
              <a:cs typeface="Arial MT"/>
            </a:endParaRPr>
          </a:p>
          <a:p>
            <a:pPr marL="12700" algn="just">
              <a:lnSpc>
                <a:spcPts val="1320"/>
              </a:lnSpc>
              <a:spcBef>
                <a:spcPts val="259"/>
              </a:spcBef>
            </a:pPr>
            <a:r>
              <a:rPr lang="es-ES" sz="1100" spc="114" dirty="0" smtClean="0">
                <a:latin typeface="Arial MT"/>
                <a:cs typeface="Arial MT"/>
              </a:rPr>
              <a:t>IEC </a:t>
            </a:r>
            <a:r>
              <a:rPr lang="es-ES" sz="1100" spc="114" dirty="0">
                <a:latin typeface="Arial MT"/>
                <a:cs typeface="Arial MT"/>
              </a:rPr>
              <a:t>62305 considera nuevos conocimientos técnicos y se basa en el estado actual de la tecnología. Su uso es para la planificación e instalación de sistemas de protección contra rayos de hasta 60 m de altura y ofrece una protección segura de los edificios.</a:t>
            </a:r>
          </a:p>
          <a:p>
            <a:pPr marL="12700" algn="just">
              <a:lnSpc>
                <a:spcPts val="1320"/>
              </a:lnSpc>
              <a:spcBef>
                <a:spcPts val="259"/>
              </a:spcBef>
            </a:pPr>
            <a:r>
              <a:rPr lang="es-ES" sz="1100" spc="114" dirty="0">
                <a:latin typeface="Arial MT"/>
                <a:cs typeface="Arial MT"/>
              </a:rPr>
              <a:t>Este proyecto de norma proporciona información sobre las siguientes áreas:</a:t>
            </a:r>
          </a:p>
          <a:p>
            <a:pPr marL="806450" lvl="1" indent="-336550" algn="just">
              <a:lnSpc>
                <a:spcPts val="1320"/>
              </a:lnSpc>
              <a:spcBef>
                <a:spcPts val="259"/>
              </a:spcBef>
              <a:buFont typeface="Wingdings" panose="05000000000000000000" pitchFamily="2" charset="2"/>
              <a:buChar char="q"/>
            </a:pPr>
            <a:r>
              <a:rPr lang="es-ES" sz="1100" b="1" spc="114" dirty="0" smtClean="0">
                <a:latin typeface="Arial MT"/>
                <a:cs typeface="Arial MT"/>
              </a:rPr>
              <a:t>Clases </a:t>
            </a:r>
            <a:r>
              <a:rPr lang="es-ES" sz="1100" b="1" spc="114" dirty="0">
                <a:latin typeface="Arial MT"/>
                <a:cs typeface="Arial MT"/>
              </a:rPr>
              <a:t>de protección contra rayos</a:t>
            </a:r>
          </a:p>
          <a:p>
            <a:pPr marL="806450" lvl="1" indent="-336550" algn="just">
              <a:lnSpc>
                <a:spcPts val="1320"/>
              </a:lnSpc>
              <a:spcBef>
                <a:spcPts val="259"/>
              </a:spcBef>
              <a:buFont typeface="Wingdings" panose="05000000000000000000" pitchFamily="2" charset="2"/>
              <a:buChar char="q"/>
            </a:pPr>
            <a:r>
              <a:rPr lang="es-ES" sz="1100" b="1" spc="114" dirty="0">
                <a:latin typeface="Arial MT"/>
                <a:cs typeface="Arial MT"/>
              </a:rPr>
              <a:t>Especificaciones para protección exterior contra rayos </a:t>
            </a:r>
            <a:endParaRPr lang="es-ES" sz="1100" b="1" spc="114" dirty="0" smtClean="0">
              <a:latin typeface="Arial MT"/>
              <a:cs typeface="Arial MT"/>
            </a:endParaRPr>
          </a:p>
          <a:p>
            <a:pPr marL="806450" lvl="1" indent="-336550" algn="just">
              <a:lnSpc>
                <a:spcPts val="1320"/>
              </a:lnSpc>
              <a:spcBef>
                <a:spcPts val="259"/>
              </a:spcBef>
              <a:buFont typeface="Wingdings" panose="05000000000000000000" pitchFamily="2" charset="2"/>
              <a:buChar char="q"/>
            </a:pPr>
            <a:r>
              <a:rPr lang="es-ES" sz="1100" b="1" spc="114" dirty="0" smtClean="0">
                <a:latin typeface="Arial MT"/>
                <a:cs typeface="Arial MT"/>
              </a:rPr>
              <a:t>Especificaciones </a:t>
            </a:r>
            <a:r>
              <a:rPr lang="es-ES" sz="1100" b="1" spc="114" dirty="0">
                <a:latin typeface="Arial MT"/>
                <a:cs typeface="Arial MT"/>
              </a:rPr>
              <a:t>para electrodos de tierra</a:t>
            </a:r>
          </a:p>
          <a:p>
            <a:pPr marL="806450" lvl="1" indent="-336550" algn="just">
              <a:lnSpc>
                <a:spcPts val="1320"/>
              </a:lnSpc>
              <a:spcBef>
                <a:spcPts val="259"/>
              </a:spcBef>
              <a:buFont typeface="Wingdings" panose="05000000000000000000" pitchFamily="2" charset="2"/>
              <a:buChar char="q"/>
            </a:pPr>
            <a:r>
              <a:rPr lang="es-ES" sz="1100" b="1" spc="114" dirty="0">
                <a:latin typeface="Arial MT"/>
                <a:cs typeface="Arial MT"/>
              </a:rPr>
              <a:t>Determinación de la distancia de </a:t>
            </a:r>
            <a:r>
              <a:rPr lang="es-ES" sz="1100" b="1" spc="114" dirty="0" smtClean="0">
                <a:latin typeface="Arial MT"/>
                <a:cs typeface="Arial MT"/>
              </a:rPr>
              <a:t>exposición</a:t>
            </a:r>
          </a:p>
          <a:p>
            <a:pPr marL="806450" lvl="1" indent="-336550" algn="just">
              <a:lnSpc>
                <a:spcPts val="1320"/>
              </a:lnSpc>
              <a:spcBef>
                <a:spcPts val="259"/>
              </a:spcBef>
              <a:buFont typeface="Wingdings" panose="05000000000000000000" pitchFamily="2" charset="2"/>
              <a:buChar char="q"/>
            </a:pPr>
            <a:r>
              <a:rPr lang="es-ES" sz="1100" b="1" spc="114" dirty="0" smtClean="0">
                <a:latin typeface="Arial MT"/>
                <a:cs typeface="Arial MT"/>
              </a:rPr>
              <a:t>Conexión </a:t>
            </a:r>
            <a:r>
              <a:rPr lang="es-ES" sz="1100" b="1" spc="114" dirty="0">
                <a:latin typeface="Arial MT"/>
                <a:cs typeface="Arial MT"/>
              </a:rPr>
              <a:t>equipotencial de protección contra rayos</a:t>
            </a:r>
          </a:p>
          <a:p>
            <a:pPr marL="12700" algn="just">
              <a:lnSpc>
                <a:spcPts val="1320"/>
              </a:lnSpc>
              <a:spcBef>
                <a:spcPts val="259"/>
              </a:spcBef>
            </a:pPr>
            <a:r>
              <a:rPr lang="es-ES" sz="1100" spc="114" dirty="0" smtClean="0">
                <a:latin typeface="Arial MT"/>
                <a:cs typeface="Arial MT"/>
              </a:rPr>
              <a:t>Para </a:t>
            </a:r>
            <a:r>
              <a:rPr lang="es-ES" sz="1100" spc="114" dirty="0">
                <a:latin typeface="Arial MT"/>
                <a:cs typeface="Arial MT"/>
              </a:rPr>
              <a:t>la instalación, planificación, ampliación y modificación de los sistemas de protección contra rayos se aplica la norma IEC 62305. En las ordenanzas de edificación aplicables existe información sobre la necesidad de protección contra rayos en los edificios. La protección contra rayos es necesaria para los edificios en los que los rayos pueden entrar fácilmente y causar daños graves. Dichos edificios incluyen, p. escuelas, iglesias, edificios de apartamentos, edificios administrativos, hospitales, estaciones de ferrocarril, torres de telecomunicaciones, bancos, aeropuertos, estadios deportivos, museos, áreas con riesgo de explosión, guarderías, edificios comerciales y edificios de gran altura.</a:t>
            </a:r>
          </a:p>
          <a:p>
            <a:pPr marL="12700" algn="just">
              <a:lnSpc>
                <a:spcPts val="1320"/>
              </a:lnSpc>
              <a:spcBef>
                <a:spcPts val="259"/>
              </a:spcBef>
            </a:pPr>
            <a:r>
              <a:rPr lang="es-ES" sz="1100" spc="114" dirty="0">
                <a:latin typeface="Arial MT"/>
                <a:cs typeface="Arial MT"/>
              </a:rPr>
              <a:t>Los sistemas de protección contra rayos incluyen</a:t>
            </a:r>
          </a:p>
          <a:p>
            <a:pPr marL="806450" lvl="1" indent="-336550" algn="just">
              <a:lnSpc>
                <a:spcPts val="1320"/>
              </a:lnSpc>
              <a:spcBef>
                <a:spcPts val="259"/>
              </a:spcBef>
              <a:buFont typeface="+mj-lt"/>
              <a:buAutoNum type="arabicPeriod"/>
            </a:pPr>
            <a:r>
              <a:rPr lang="es-ES" sz="1100" b="1" spc="114" dirty="0">
                <a:latin typeface="Arial MT"/>
                <a:cs typeface="Arial MT"/>
              </a:rPr>
              <a:t>Protección exterior contra rayos</a:t>
            </a:r>
          </a:p>
          <a:p>
            <a:pPr marL="806450" lvl="1" indent="-336550" algn="just">
              <a:lnSpc>
                <a:spcPts val="1320"/>
              </a:lnSpc>
              <a:spcBef>
                <a:spcPts val="259"/>
              </a:spcBef>
              <a:buFont typeface="+mj-lt"/>
              <a:buAutoNum type="arabicPeriod"/>
            </a:pPr>
            <a:r>
              <a:rPr lang="es-ES" sz="1100" b="1" spc="114" dirty="0">
                <a:latin typeface="Arial MT"/>
                <a:cs typeface="Arial MT"/>
              </a:rPr>
              <a:t>Protección interior contra rayos</a:t>
            </a:r>
          </a:p>
          <a:p>
            <a:pPr marL="806450" lvl="1" indent="-336550" algn="just">
              <a:lnSpc>
                <a:spcPts val="1320"/>
              </a:lnSpc>
              <a:spcBef>
                <a:spcPts val="259"/>
              </a:spcBef>
              <a:buFont typeface="+mj-lt"/>
              <a:buAutoNum type="arabicPeriod"/>
            </a:pPr>
            <a:r>
              <a:rPr lang="es-ES" sz="1100" b="1" spc="114" dirty="0">
                <a:latin typeface="Arial MT"/>
                <a:cs typeface="Arial MT"/>
              </a:rPr>
              <a:t>Protección contra sobretensiones de equipos electrónicos.</a:t>
            </a:r>
          </a:p>
          <a:p>
            <a:pPr marL="12700" algn="just">
              <a:lnSpc>
                <a:spcPts val="1320"/>
              </a:lnSpc>
              <a:spcBef>
                <a:spcPts val="259"/>
              </a:spcBef>
            </a:pPr>
            <a:r>
              <a:rPr lang="es-ES" sz="1100" spc="114" dirty="0">
                <a:latin typeface="Arial MT"/>
                <a:cs typeface="Arial MT"/>
              </a:rPr>
              <a:t>Los sistemas de </a:t>
            </a:r>
            <a:r>
              <a:rPr lang="es-ES" sz="1100" spc="114" dirty="0" smtClean="0">
                <a:latin typeface="Arial MT"/>
                <a:cs typeface="Arial MT"/>
              </a:rPr>
              <a:t>puesta a tierra </a:t>
            </a:r>
            <a:r>
              <a:rPr lang="es-ES" sz="1100" spc="114" dirty="0">
                <a:latin typeface="Arial MT"/>
                <a:cs typeface="Arial MT"/>
              </a:rPr>
              <a:t>HD 637 S1 6 en sistemas de CA por encima de 1 V y IEC </a:t>
            </a:r>
            <a:r>
              <a:rPr lang="es-ES" sz="1100" spc="114" dirty="0" smtClean="0">
                <a:latin typeface="Arial MT"/>
                <a:cs typeface="Arial MT"/>
              </a:rPr>
              <a:t>60364</a:t>
            </a:r>
            <a:r>
              <a:rPr lang="es-ES" sz="1100" spc="114" dirty="0">
                <a:latin typeface="Arial MT"/>
                <a:cs typeface="Arial MT"/>
              </a:rPr>
              <a:t>, Partes 20 y 54, Sistemas de corriente pesada de hasta 1 V, brindan explicaciones y términos completos para los sistemas de puesta a tierra. La figura </a:t>
            </a:r>
            <a:r>
              <a:rPr lang="es-ES" sz="1100" spc="114" dirty="0" smtClean="0">
                <a:latin typeface="Arial MT"/>
                <a:cs typeface="Arial MT"/>
              </a:rPr>
              <a:t>16.1 </a:t>
            </a:r>
            <a:r>
              <a:rPr lang="es-ES" sz="1100" spc="114" dirty="0">
                <a:latin typeface="Arial MT"/>
                <a:cs typeface="Arial MT"/>
              </a:rPr>
              <a:t>explica los términos necesarios para la comprensión.</a:t>
            </a:r>
            <a:endParaRPr lang="en-US" sz="900" dirty="0">
              <a:latin typeface="Arial MT"/>
              <a:cs typeface="Arial MT"/>
            </a:endParaRPr>
          </a:p>
          <a:p>
            <a:pPr marL="131445" algn="just">
              <a:lnSpc>
                <a:spcPts val="1320"/>
              </a:lnSpc>
              <a:spcBef>
                <a:spcPts val="110"/>
              </a:spcBef>
            </a:pPr>
            <a:endParaRPr sz="900" dirty="0">
              <a:latin typeface="Arial MT"/>
              <a:cs typeface="Arial MT"/>
            </a:endParaRPr>
          </a:p>
        </p:txBody>
      </p:sp>
    </p:spTree>
  </p:cSld>
  <p:clrMapOvr>
    <a:masterClrMapping/>
  </p:clrMapOvr>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79512" y="3073524"/>
            <a:ext cx="5753925" cy="2500428"/>
          </a:xfrm>
          <a:prstGeom prst="rect">
            <a:avLst/>
          </a:prstGeom>
        </p:spPr>
        <p:txBody>
          <a:bodyPr vert="horz" wrap="square" lIns="0" tIns="8255" rIns="0" bIns="0" rtlCol="0">
            <a:spAutoFit/>
          </a:bodyPr>
          <a:lstStyle/>
          <a:p>
            <a:pPr marL="63500" marR="1584325" algn="just">
              <a:lnSpc>
                <a:spcPct val="103299"/>
              </a:lnSpc>
              <a:spcBef>
                <a:spcPts val="65"/>
              </a:spcBef>
            </a:pPr>
            <a:endParaRPr lang="es-ES" sz="1100" spc="-30" dirty="0">
              <a:latin typeface="Trebuchet MS" panose="020B0603020202020204" pitchFamily="34" charset="0"/>
              <a:cs typeface="Arial MT"/>
            </a:endParaRPr>
          </a:p>
          <a:p>
            <a:pPr marL="234950" marR="1584325" indent="-171450" algn="just">
              <a:lnSpc>
                <a:spcPct val="103299"/>
              </a:lnSpc>
              <a:spcBef>
                <a:spcPts val="65"/>
              </a:spcBef>
              <a:buFont typeface="Wingdings" panose="05000000000000000000" pitchFamily="2" charset="2"/>
              <a:buChar char="Ø"/>
            </a:pPr>
            <a:r>
              <a:rPr lang="es-ES" sz="1100" b="1" spc="-30" dirty="0">
                <a:latin typeface="Trebuchet MS" panose="020B0603020202020204" pitchFamily="34" charset="0"/>
                <a:cs typeface="Arial MT"/>
              </a:rPr>
              <a:t>Resistencia de tierra</a:t>
            </a:r>
            <a:r>
              <a:rPr lang="es-ES" sz="1100" spc="-30" dirty="0" smtClean="0">
                <a:latin typeface="Trebuchet MS" panose="020B0603020202020204" pitchFamily="34" charset="0"/>
                <a:cs typeface="Arial MT"/>
              </a:rPr>
              <a:t>: Según </a:t>
            </a:r>
            <a:r>
              <a:rPr lang="es-ES" sz="1100" spc="-30" dirty="0">
                <a:latin typeface="Trebuchet MS" panose="020B0603020202020204" pitchFamily="34" charset="0"/>
                <a:cs typeface="Arial MT"/>
              </a:rPr>
              <a:t>HD 637 S1, la resistencia de tierra es la resistencia del sistema de puesta a tierra entre el electrodo de puesta a tierra y el plano de referencia de tierra.</a:t>
            </a:r>
          </a:p>
          <a:p>
            <a:pPr marL="234950" marR="1584325" indent="-171450" algn="just">
              <a:lnSpc>
                <a:spcPct val="103299"/>
              </a:lnSpc>
              <a:spcBef>
                <a:spcPts val="65"/>
              </a:spcBef>
              <a:buFont typeface="Wingdings" panose="05000000000000000000" pitchFamily="2" charset="2"/>
              <a:buChar char="Ø"/>
            </a:pPr>
            <a:r>
              <a:rPr lang="es-ES" sz="1100" b="1" spc="-30" dirty="0">
                <a:latin typeface="Trebuchet MS" panose="020B0603020202020204" pitchFamily="34" charset="0"/>
                <a:cs typeface="Arial MT"/>
              </a:rPr>
              <a:t>Voltaje de contacto</a:t>
            </a:r>
            <a:r>
              <a:rPr lang="es-ES" sz="1100" spc="-30" dirty="0" smtClean="0">
                <a:latin typeface="Trebuchet MS" panose="020B0603020202020204" pitchFamily="34" charset="0"/>
                <a:cs typeface="Arial MT"/>
              </a:rPr>
              <a:t>: El </a:t>
            </a:r>
            <a:r>
              <a:rPr lang="es-ES" sz="1100" spc="-30" dirty="0">
                <a:latin typeface="Trebuchet MS" panose="020B0603020202020204" pitchFamily="34" charset="0"/>
                <a:cs typeface="Arial MT"/>
              </a:rPr>
              <a:t>voltaje de contacto es una parte del aumento del potencial de tierra que se puede desviar a través del cuerpo humano.</a:t>
            </a:r>
          </a:p>
          <a:p>
            <a:pPr marL="234950" marR="1584325" indent="-171450" algn="just">
              <a:lnSpc>
                <a:spcPct val="103299"/>
              </a:lnSpc>
              <a:spcBef>
                <a:spcPts val="65"/>
              </a:spcBef>
              <a:buFont typeface="Wingdings" panose="05000000000000000000" pitchFamily="2" charset="2"/>
              <a:buChar char="Ø"/>
            </a:pPr>
            <a:r>
              <a:rPr lang="es-ES" sz="1100" b="1" spc="-30" dirty="0">
                <a:latin typeface="Trebuchet MS" panose="020B0603020202020204" pitchFamily="34" charset="0"/>
                <a:cs typeface="Arial MT"/>
              </a:rPr>
              <a:t>Plano de referencia</a:t>
            </a:r>
            <a:r>
              <a:rPr lang="es-ES" sz="1100" spc="-30" dirty="0">
                <a:latin typeface="Trebuchet MS" panose="020B0603020202020204" pitchFamily="34" charset="0"/>
                <a:cs typeface="Arial MT"/>
              </a:rPr>
              <a:t> </a:t>
            </a:r>
            <a:r>
              <a:rPr lang="es-ES" sz="1100" b="1" spc="-30" dirty="0">
                <a:latin typeface="Trebuchet MS" panose="020B0603020202020204" pitchFamily="34" charset="0"/>
                <a:cs typeface="Arial MT"/>
              </a:rPr>
              <a:t>de </a:t>
            </a:r>
            <a:r>
              <a:rPr lang="es-ES" sz="1100" b="1" spc="-30" dirty="0" smtClean="0">
                <a:latin typeface="Trebuchet MS" panose="020B0603020202020204" pitchFamily="34" charset="0"/>
                <a:cs typeface="Arial MT"/>
              </a:rPr>
              <a:t>tierra</a:t>
            </a:r>
            <a:r>
              <a:rPr lang="es-ES" sz="1100" spc="-30" dirty="0" smtClean="0">
                <a:latin typeface="Trebuchet MS" panose="020B0603020202020204" pitchFamily="34" charset="0"/>
                <a:cs typeface="Arial MT"/>
              </a:rPr>
              <a:t>: El </a:t>
            </a:r>
            <a:r>
              <a:rPr lang="es-ES" sz="1100" spc="-30" dirty="0">
                <a:latin typeface="Trebuchet MS" panose="020B0603020202020204" pitchFamily="34" charset="0"/>
                <a:cs typeface="Arial MT"/>
              </a:rPr>
              <a:t>plano de referencia de tierra es la parte de tierra, en particular el área fuera del rango de influencia de un electrodo de tierra o un sistema de puesta a tierra, en la que no se producen tensiones medibles entre dos puntos como resultado de la corriente de puesta a tierra.</a:t>
            </a:r>
          </a:p>
          <a:p>
            <a:pPr marL="234950" marR="1584325" indent="-171450" algn="just">
              <a:lnSpc>
                <a:spcPct val="103299"/>
              </a:lnSpc>
              <a:spcBef>
                <a:spcPts val="65"/>
              </a:spcBef>
              <a:buFont typeface="Wingdings" panose="05000000000000000000" pitchFamily="2" charset="2"/>
              <a:buChar char="Ø"/>
            </a:pPr>
            <a:r>
              <a:rPr lang="es-ES" sz="1100" b="1" spc="-30" dirty="0">
                <a:latin typeface="Trebuchet MS" panose="020B0603020202020204" pitchFamily="34" charset="0"/>
                <a:cs typeface="Arial MT"/>
              </a:rPr>
              <a:t>Red de terminación de </a:t>
            </a:r>
            <a:r>
              <a:rPr lang="es-ES" sz="1100" b="1" spc="-30" dirty="0" smtClean="0">
                <a:latin typeface="Trebuchet MS" panose="020B0603020202020204" pitchFamily="34" charset="0"/>
                <a:cs typeface="Arial MT"/>
              </a:rPr>
              <a:t>tierra</a:t>
            </a:r>
            <a:r>
              <a:rPr lang="es-ES" sz="1100" spc="-30" dirty="0" smtClean="0">
                <a:latin typeface="Trebuchet MS" panose="020B0603020202020204" pitchFamily="34" charset="0"/>
                <a:cs typeface="Arial MT"/>
              </a:rPr>
              <a:t>: Puesta a tierra para </a:t>
            </a:r>
            <a:r>
              <a:rPr lang="es-ES" sz="1100" spc="-30" dirty="0">
                <a:latin typeface="Trebuchet MS" panose="020B0603020202020204" pitchFamily="34" charset="0"/>
                <a:cs typeface="Arial MT"/>
              </a:rPr>
              <a:t>conducir la corriente de descarga del rayo a tierra</a:t>
            </a:r>
            <a:r>
              <a:rPr lang="es-ES" sz="1100" spc="-30" dirty="0" smtClean="0">
                <a:latin typeface="Trebuchet MS" panose="020B0603020202020204" pitchFamily="34" charset="0"/>
                <a:cs typeface="Arial MT"/>
              </a:rPr>
              <a:t>.</a:t>
            </a:r>
          </a:p>
        </p:txBody>
      </p:sp>
      <p:pic>
        <p:nvPicPr>
          <p:cNvPr id="27" name="Imagen 26"/>
          <p:cNvPicPr>
            <a:picLocks noChangeAspect="1"/>
          </p:cNvPicPr>
          <p:nvPr/>
        </p:nvPicPr>
        <p:blipFill>
          <a:blip r:embed="rId2"/>
          <a:stretch>
            <a:fillRect/>
          </a:stretch>
        </p:blipFill>
        <p:spPr>
          <a:xfrm>
            <a:off x="4427984" y="2325508"/>
            <a:ext cx="4536504" cy="2665779"/>
          </a:xfrm>
          <a:prstGeom prst="rect">
            <a:avLst/>
          </a:prstGeom>
        </p:spPr>
      </p:pic>
      <p:sp>
        <p:nvSpPr>
          <p:cNvPr id="28" name="Rectángulo 27"/>
          <p:cNvSpPr/>
          <p:nvPr/>
        </p:nvSpPr>
        <p:spPr>
          <a:xfrm>
            <a:off x="160167" y="-24063"/>
            <a:ext cx="5707977" cy="3184398"/>
          </a:xfrm>
          <a:prstGeom prst="rect">
            <a:avLst/>
          </a:prstGeom>
        </p:spPr>
        <p:txBody>
          <a:bodyPr wrap="square">
            <a:spAutoFit/>
          </a:bodyPr>
          <a:lstStyle/>
          <a:p>
            <a:pPr marL="63500" marR="1584325" algn="just" defTabSz="927100">
              <a:lnSpc>
                <a:spcPct val="103299"/>
              </a:lnSpc>
              <a:spcBef>
                <a:spcPts val="65"/>
              </a:spcBef>
              <a:tabLst>
                <a:tab pos="2782888" algn="l"/>
                <a:tab pos="4395788" algn="l"/>
              </a:tabLst>
            </a:pPr>
            <a:endParaRPr lang="es-ES" sz="1100" spc="-30" dirty="0">
              <a:latin typeface="Trebuchet MS" panose="020B0603020202020204" pitchFamily="34" charset="0"/>
              <a:cs typeface="Arial MT"/>
            </a:endParaRPr>
          </a:p>
          <a:p>
            <a:pPr marL="63500" marR="1584325" algn="just" defTabSz="927100">
              <a:lnSpc>
                <a:spcPct val="103299"/>
              </a:lnSpc>
              <a:spcBef>
                <a:spcPts val="65"/>
              </a:spcBef>
              <a:tabLst>
                <a:tab pos="2782888" algn="l"/>
                <a:tab pos="4395788" algn="l"/>
              </a:tabLst>
            </a:pPr>
            <a:r>
              <a:rPr lang="es-ES" sz="1100" spc="-30" dirty="0">
                <a:latin typeface="Trebuchet MS" panose="020B0603020202020204" pitchFamily="34" charset="0"/>
                <a:cs typeface="Arial MT"/>
              </a:rPr>
              <a:t>Aquí, los significados de los símbolos son</a:t>
            </a:r>
            <a:r>
              <a:rPr lang="es-ES" sz="1100" spc="-30" dirty="0" smtClean="0">
                <a:latin typeface="Trebuchet MS" panose="020B0603020202020204" pitchFamily="34" charset="0"/>
                <a:cs typeface="Arial MT"/>
              </a:rPr>
              <a:t>:</a:t>
            </a:r>
          </a:p>
          <a:p>
            <a:pPr marL="520700" marR="1584325" lvl="1" algn="just" defTabSz="927100">
              <a:lnSpc>
                <a:spcPct val="103299"/>
              </a:lnSpc>
              <a:spcBef>
                <a:spcPts val="65"/>
              </a:spcBef>
              <a:tabLst>
                <a:tab pos="2782888" algn="l"/>
                <a:tab pos="4395788" algn="l"/>
              </a:tabLst>
            </a:pPr>
            <a:r>
              <a:rPr lang="es-ES" sz="1100" b="1" spc="-30" dirty="0" err="1" smtClean="0">
                <a:latin typeface="Trebuchet MS" panose="020B0603020202020204" pitchFamily="34" charset="0"/>
                <a:cs typeface="Arial MT"/>
              </a:rPr>
              <a:t>Us</a:t>
            </a:r>
            <a:r>
              <a:rPr lang="es-ES" sz="1100" b="1" spc="-30" dirty="0" smtClean="0">
                <a:latin typeface="Trebuchet MS" panose="020B0603020202020204" pitchFamily="34" charset="0"/>
                <a:cs typeface="Arial MT"/>
              </a:rPr>
              <a:t>  Tensión </a:t>
            </a:r>
            <a:r>
              <a:rPr lang="es-ES" sz="1100" b="1" spc="-30" dirty="0">
                <a:latin typeface="Trebuchet MS" panose="020B0603020202020204" pitchFamily="34" charset="0"/>
                <a:cs typeface="Arial MT"/>
              </a:rPr>
              <a:t>de paso </a:t>
            </a:r>
            <a:endParaRPr lang="es-ES" sz="1100" b="1" spc="-30" dirty="0" smtClean="0">
              <a:latin typeface="Trebuchet MS" panose="020B0603020202020204" pitchFamily="34" charset="0"/>
              <a:cs typeface="Arial MT"/>
            </a:endParaRPr>
          </a:p>
          <a:p>
            <a:pPr marL="520700" marR="1584325" lvl="1" algn="just" defTabSz="927100">
              <a:lnSpc>
                <a:spcPct val="103299"/>
              </a:lnSpc>
              <a:spcBef>
                <a:spcPts val="65"/>
              </a:spcBef>
              <a:tabLst>
                <a:tab pos="2782888" algn="l"/>
                <a:tab pos="4395788" algn="l"/>
              </a:tabLst>
            </a:pPr>
            <a:r>
              <a:rPr lang="es-ES" sz="1100" b="1" spc="-30" dirty="0" smtClean="0">
                <a:latin typeface="Trebuchet MS" panose="020B0603020202020204" pitchFamily="34" charset="0"/>
                <a:cs typeface="Arial MT"/>
              </a:rPr>
              <a:t>φ    Potencial de tierra </a:t>
            </a:r>
            <a:r>
              <a:rPr lang="es-ES" sz="1100" b="1" spc="-30" dirty="0">
                <a:latin typeface="Trebuchet MS" panose="020B0603020202020204" pitchFamily="34" charset="0"/>
                <a:cs typeface="Arial MT"/>
              </a:rPr>
              <a:t>a electrodo</a:t>
            </a:r>
          </a:p>
          <a:p>
            <a:pPr marL="520700" marR="1584325" lvl="1" algn="just" defTabSz="927100">
              <a:lnSpc>
                <a:spcPct val="103299"/>
              </a:lnSpc>
              <a:spcBef>
                <a:spcPts val="65"/>
              </a:spcBef>
              <a:tabLst>
                <a:tab pos="2782888" algn="l"/>
                <a:tab pos="4395788" algn="l"/>
              </a:tabLst>
            </a:pPr>
            <a:r>
              <a:rPr lang="es-ES" sz="1100" b="1" spc="-30" dirty="0">
                <a:latin typeface="Trebuchet MS" panose="020B0603020202020204" pitchFamily="34" charset="0"/>
                <a:cs typeface="Arial MT"/>
              </a:rPr>
              <a:t>FE </a:t>
            </a:r>
            <a:r>
              <a:rPr lang="es-ES" sz="1100" b="1" spc="-30" dirty="0" smtClean="0">
                <a:latin typeface="Trebuchet MS" panose="020B0603020202020204" pitchFamily="34" charset="0"/>
                <a:cs typeface="Arial MT"/>
              </a:rPr>
              <a:t>  Electrodo </a:t>
            </a:r>
            <a:r>
              <a:rPr lang="es-ES" sz="1100" b="1" spc="-30" dirty="0">
                <a:latin typeface="Trebuchet MS" panose="020B0603020202020204" pitchFamily="34" charset="0"/>
                <a:cs typeface="Arial MT"/>
              </a:rPr>
              <a:t>de tierra para zapata de hormigón</a:t>
            </a:r>
          </a:p>
          <a:p>
            <a:pPr marL="520700" marR="1584325" lvl="1" algn="just" defTabSz="927100">
              <a:lnSpc>
                <a:spcPct val="103299"/>
              </a:lnSpc>
              <a:spcBef>
                <a:spcPts val="65"/>
              </a:spcBef>
              <a:tabLst>
                <a:tab pos="2782888" algn="l"/>
                <a:tab pos="4395788" algn="l"/>
              </a:tabLst>
            </a:pPr>
            <a:r>
              <a:rPr lang="es-ES" sz="1100" b="1" spc="-30" dirty="0">
                <a:latin typeface="Trebuchet MS" panose="020B0603020202020204" pitchFamily="34" charset="0"/>
                <a:cs typeface="Arial MT"/>
              </a:rPr>
              <a:t>SE </a:t>
            </a:r>
            <a:r>
              <a:rPr lang="es-ES" sz="1100" b="1" spc="-30" dirty="0" smtClean="0">
                <a:latin typeface="Trebuchet MS" panose="020B0603020202020204" pitchFamily="34" charset="0"/>
                <a:cs typeface="Arial MT"/>
              </a:rPr>
              <a:t>  Electrodo </a:t>
            </a:r>
            <a:r>
              <a:rPr lang="es-ES" sz="1100" b="1" spc="-30" dirty="0">
                <a:latin typeface="Trebuchet MS" panose="020B0603020202020204" pitchFamily="34" charset="0"/>
                <a:cs typeface="Arial MT"/>
              </a:rPr>
              <a:t>de tierra de clasificación de potencial (electrodo de tierra de anillo)</a:t>
            </a:r>
          </a:p>
          <a:p>
            <a:pPr marL="520700" marR="1584325" lvl="1" algn="just" defTabSz="927100">
              <a:lnSpc>
                <a:spcPct val="103299"/>
              </a:lnSpc>
              <a:spcBef>
                <a:spcPts val="65"/>
              </a:spcBef>
              <a:tabLst>
                <a:tab pos="2782888" algn="l"/>
                <a:tab pos="4395788" algn="l"/>
              </a:tabLst>
            </a:pPr>
            <a:r>
              <a:rPr lang="es-ES" sz="1100" b="1" spc="-30" dirty="0">
                <a:latin typeface="Trebuchet MS" panose="020B0603020202020204" pitchFamily="34" charset="0"/>
                <a:cs typeface="Arial MT"/>
              </a:rPr>
              <a:t>x </a:t>
            </a:r>
            <a:r>
              <a:rPr lang="es-ES" sz="1100" b="1" spc="-30" dirty="0" smtClean="0">
                <a:latin typeface="Trebuchet MS" panose="020B0603020202020204" pitchFamily="34" charset="0"/>
                <a:cs typeface="Arial MT"/>
              </a:rPr>
              <a:t>    Distancia </a:t>
            </a:r>
            <a:r>
              <a:rPr lang="es-ES" sz="1100" b="1" spc="-30" dirty="0">
                <a:latin typeface="Trebuchet MS" panose="020B0603020202020204" pitchFamily="34" charset="0"/>
                <a:cs typeface="Arial MT"/>
              </a:rPr>
              <a:t>al electrodo de tierra de la zapata de hormigón</a:t>
            </a:r>
          </a:p>
          <a:p>
            <a:pPr marL="520700" marR="1584325" lvl="1" algn="just" defTabSz="927100">
              <a:lnSpc>
                <a:spcPct val="103299"/>
              </a:lnSpc>
              <a:spcBef>
                <a:spcPts val="65"/>
              </a:spcBef>
              <a:tabLst>
                <a:tab pos="2782888" algn="l"/>
                <a:tab pos="4395788" algn="l"/>
              </a:tabLst>
            </a:pPr>
            <a:r>
              <a:rPr lang="es-ES" sz="1100" b="1" spc="-30" dirty="0">
                <a:latin typeface="Trebuchet MS" panose="020B0603020202020204" pitchFamily="34" charset="0"/>
                <a:cs typeface="Arial MT"/>
              </a:rPr>
              <a:t>UE </a:t>
            </a:r>
            <a:r>
              <a:rPr lang="es-ES" sz="1100" b="1" spc="-30" dirty="0" smtClean="0">
                <a:latin typeface="Trebuchet MS" panose="020B0603020202020204" pitchFamily="34" charset="0"/>
                <a:cs typeface="Arial MT"/>
              </a:rPr>
              <a:t>  Aumento </a:t>
            </a:r>
            <a:r>
              <a:rPr lang="es-ES" sz="1100" b="1" spc="-30" dirty="0">
                <a:latin typeface="Trebuchet MS" panose="020B0603020202020204" pitchFamily="34" charset="0"/>
                <a:cs typeface="Arial MT"/>
              </a:rPr>
              <a:t>de </a:t>
            </a:r>
            <a:r>
              <a:rPr lang="es-ES" sz="1100" b="1" spc="-30" dirty="0" smtClean="0">
                <a:latin typeface="Trebuchet MS" panose="020B0603020202020204" pitchFamily="34" charset="0"/>
                <a:cs typeface="Arial MT"/>
              </a:rPr>
              <a:t>potencial de tierra</a:t>
            </a:r>
            <a:endParaRPr lang="es-ES" sz="1100" b="1" spc="-30" dirty="0">
              <a:latin typeface="Trebuchet MS" panose="020B0603020202020204" pitchFamily="34" charset="0"/>
              <a:cs typeface="Arial MT"/>
            </a:endParaRPr>
          </a:p>
          <a:p>
            <a:pPr marL="520700" marR="1584325" lvl="1" algn="just" defTabSz="927100">
              <a:lnSpc>
                <a:spcPct val="103299"/>
              </a:lnSpc>
              <a:spcBef>
                <a:spcPts val="65"/>
              </a:spcBef>
              <a:tabLst>
                <a:tab pos="2782888" algn="l"/>
                <a:tab pos="4395788" algn="l"/>
              </a:tabLst>
            </a:pPr>
            <a:r>
              <a:rPr lang="es-ES" sz="1100" b="1" spc="-30" dirty="0" smtClean="0">
                <a:latin typeface="Trebuchet MS" panose="020B0603020202020204" pitchFamily="34" charset="0"/>
                <a:cs typeface="Arial MT"/>
              </a:rPr>
              <a:t>UB  Tensión </a:t>
            </a:r>
            <a:r>
              <a:rPr lang="es-ES" sz="1100" b="1" spc="-30" dirty="0">
                <a:latin typeface="Trebuchet MS" panose="020B0603020202020204" pitchFamily="34" charset="0"/>
                <a:cs typeface="Arial MT"/>
              </a:rPr>
              <a:t>de contacto </a:t>
            </a:r>
            <a:endParaRPr lang="es-ES" sz="1100" b="1" spc="-30" dirty="0" smtClean="0">
              <a:latin typeface="Trebuchet MS" panose="020B0603020202020204" pitchFamily="34" charset="0"/>
              <a:cs typeface="Arial MT"/>
            </a:endParaRPr>
          </a:p>
          <a:p>
            <a:pPr marL="520700" marR="1584325" lvl="1" algn="just" defTabSz="927100">
              <a:lnSpc>
                <a:spcPct val="103299"/>
              </a:lnSpc>
              <a:spcBef>
                <a:spcPts val="65"/>
              </a:spcBef>
              <a:tabLst>
                <a:tab pos="2782888" algn="l"/>
                <a:tab pos="4395788" algn="l"/>
              </a:tabLst>
            </a:pPr>
            <a:r>
              <a:rPr lang="es-ES" sz="1100" b="1" spc="-30" dirty="0" smtClean="0">
                <a:latin typeface="Trebuchet MS" panose="020B0603020202020204" pitchFamily="34" charset="0"/>
                <a:cs typeface="Arial MT"/>
              </a:rPr>
              <a:t>UB1 </a:t>
            </a:r>
            <a:r>
              <a:rPr lang="es-ES" sz="1100" b="1" spc="-30" dirty="0">
                <a:latin typeface="Trebuchet MS" panose="020B0603020202020204" pitchFamily="34" charset="0"/>
                <a:cs typeface="Arial MT"/>
              </a:rPr>
              <a:t>Tensión de contacto sin electrodo </a:t>
            </a:r>
            <a:r>
              <a:rPr lang="es-ES" sz="1100" b="1" spc="-30" dirty="0" smtClean="0">
                <a:latin typeface="Trebuchet MS" panose="020B0603020202020204" pitchFamily="34" charset="0"/>
                <a:cs typeface="Arial MT"/>
              </a:rPr>
              <a:t>de potencial de </a:t>
            </a:r>
            <a:r>
              <a:rPr lang="es-ES" sz="1100" b="1" spc="-30" dirty="0">
                <a:latin typeface="Trebuchet MS" panose="020B0603020202020204" pitchFamily="34" charset="0"/>
                <a:cs typeface="Arial MT"/>
              </a:rPr>
              <a:t>tierra </a:t>
            </a:r>
            <a:r>
              <a:rPr lang="es-ES" sz="1100" b="1" spc="-30" dirty="0" smtClean="0">
                <a:latin typeface="Trebuchet MS" panose="020B0603020202020204" pitchFamily="34" charset="0"/>
                <a:cs typeface="Arial MT"/>
              </a:rPr>
              <a:t>granulada </a:t>
            </a:r>
            <a:r>
              <a:rPr lang="es-ES" sz="1100" b="1" spc="-30" dirty="0">
                <a:latin typeface="Trebuchet MS" panose="020B0603020202020204" pitchFamily="34" charset="0"/>
                <a:cs typeface="Arial MT"/>
              </a:rPr>
              <a:t>(sobre electrodo de tierra </a:t>
            </a:r>
            <a:r>
              <a:rPr lang="es-ES" sz="1100" b="1" spc="-30" dirty="0" smtClean="0">
                <a:latin typeface="Trebuchet MS" panose="020B0603020202020204" pitchFamily="34" charset="0"/>
                <a:cs typeface="Arial MT"/>
              </a:rPr>
              <a:t>en </a:t>
            </a:r>
            <a:r>
              <a:rPr lang="es-ES" sz="1100" b="1" spc="-30" dirty="0">
                <a:latin typeface="Trebuchet MS" panose="020B0603020202020204" pitchFamily="34" charset="0"/>
                <a:cs typeface="Arial MT"/>
              </a:rPr>
              <a:t>cimentación de hormigón)</a:t>
            </a:r>
          </a:p>
          <a:p>
            <a:pPr marL="520700" marR="1584325" lvl="1" algn="just" defTabSz="927100">
              <a:lnSpc>
                <a:spcPct val="103299"/>
              </a:lnSpc>
              <a:spcBef>
                <a:spcPts val="65"/>
              </a:spcBef>
              <a:tabLst>
                <a:tab pos="2782888" algn="l"/>
                <a:tab pos="4395788" algn="l"/>
              </a:tabLst>
            </a:pPr>
            <a:r>
              <a:rPr lang="es-ES" sz="1100" b="1" spc="-30" dirty="0">
                <a:latin typeface="Trebuchet MS" panose="020B0603020202020204" pitchFamily="34" charset="0"/>
                <a:cs typeface="Arial MT"/>
              </a:rPr>
              <a:t>UB2 Tensión de contacto sin electrodo de potencial de tierra granulada </a:t>
            </a:r>
            <a:r>
              <a:rPr lang="es-ES" sz="1100" b="1" spc="-30" dirty="0" smtClean="0">
                <a:latin typeface="Trebuchet MS" panose="020B0603020202020204" pitchFamily="34" charset="0"/>
                <a:cs typeface="Arial MT"/>
              </a:rPr>
              <a:t>(</a:t>
            </a:r>
            <a:r>
              <a:rPr lang="es-ES" sz="1100" b="1" spc="-30" dirty="0">
                <a:latin typeface="Trebuchet MS" panose="020B0603020202020204" pitchFamily="34" charset="0"/>
                <a:cs typeface="Arial MT"/>
              </a:rPr>
              <a:t>en electrodo de tierra de base de hormigón y electrodo de tierra </a:t>
            </a:r>
            <a:r>
              <a:rPr lang="es-ES" sz="1100" b="1" spc="-30" dirty="0" smtClean="0">
                <a:latin typeface="Trebuchet MS" panose="020B0603020202020204" pitchFamily="34" charset="0"/>
                <a:cs typeface="Arial MT"/>
              </a:rPr>
              <a:t>granulada)</a:t>
            </a:r>
            <a:endParaRPr lang="es-ES" sz="1100" b="1" spc="-30" dirty="0">
              <a:latin typeface="Trebuchet MS" panose="020B0603020202020204" pitchFamily="34" charset="0"/>
              <a:cs typeface="Arial MT"/>
            </a:endParaRPr>
          </a:p>
        </p:txBody>
      </p:sp>
      <p:sp>
        <p:nvSpPr>
          <p:cNvPr id="29" name="Rectángulo 28"/>
          <p:cNvSpPr/>
          <p:nvPr/>
        </p:nvSpPr>
        <p:spPr>
          <a:xfrm>
            <a:off x="4283968" y="4991287"/>
            <a:ext cx="5904656" cy="441018"/>
          </a:xfrm>
          <a:prstGeom prst="rect">
            <a:avLst/>
          </a:prstGeom>
        </p:spPr>
        <p:txBody>
          <a:bodyPr wrap="square">
            <a:spAutoFit/>
          </a:bodyPr>
          <a:lstStyle/>
          <a:p>
            <a:pPr marL="63500" marR="1584325" algn="ctr" defTabSz="927100">
              <a:lnSpc>
                <a:spcPct val="103299"/>
              </a:lnSpc>
              <a:spcBef>
                <a:spcPts val="65"/>
              </a:spcBef>
              <a:tabLst>
                <a:tab pos="4395788" algn="l"/>
              </a:tabLst>
            </a:pPr>
            <a:r>
              <a:rPr lang="es-ES" sz="1100" b="1" spc="-30" dirty="0">
                <a:latin typeface="Trebuchet MS" panose="020B0603020202020204" pitchFamily="34" charset="0"/>
                <a:cs typeface="Arial MT"/>
              </a:rPr>
              <a:t>Figura l6.l: 6 Potencial de  ronda a electrodo y voltajes para electrodos de puesta a tierra con flujo de corriente [80]</a:t>
            </a:r>
          </a:p>
        </p:txBody>
      </p:sp>
      <p:sp>
        <p:nvSpPr>
          <p:cNvPr id="30" name="Rectángulo 29"/>
          <p:cNvSpPr/>
          <p:nvPr/>
        </p:nvSpPr>
        <p:spPr>
          <a:xfrm>
            <a:off x="3999647" y="212774"/>
            <a:ext cx="6549017" cy="2235740"/>
          </a:xfrm>
          <a:prstGeom prst="rect">
            <a:avLst/>
          </a:prstGeom>
        </p:spPr>
        <p:txBody>
          <a:bodyPr wrap="square">
            <a:spAutoFit/>
          </a:bodyPr>
          <a:lstStyle/>
          <a:p>
            <a:pPr marL="234950" marR="1584325" indent="-171450" algn="just">
              <a:lnSpc>
                <a:spcPct val="103299"/>
              </a:lnSpc>
              <a:spcBef>
                <a:spcPts val="65"/>
              </a:spcBef>
              <a:buFont typeface="Wingdings" panose="05000000000000000000" pitchFamily="2" charset="2"/>
              <a:buChar char="Ø"/>
            </a:pPr>
            <a:r>
              <a:rPr lang="es-ES" sz="1100" b="1" dirty="0">
                <a:latin typeface="Trebuchet MS" panose="020B0603020202020204" pitchFamily="34" charset="0"/>
                <a:cs typeface="Arial MT"/>
              </a:rPr>
              <a:t>Tierra</a:t>
            </a:r>
            <a:r>
              <a:rPr lang="es-ES" sz="1100" dirty="0">
                <a:latin typeface="Trebuchet MS" panose="020B0603020202020204" pitchFamily="34" charset="0"/>
                <a:cs typeface="Arial MT"/>
              </a:rPr>
              <a:t>: tierra es el suelo conductor. </a:t>
            </a:r>
            <a:endParaRPr lang="es-ES" sz="1100" dirty="0" smtClean="0">
              <a:latin typeface="Trebuchet MS" panose="020B0603020202020204" pitchFamily="34" charset="0"/>
              <a:cs typeface="Arial MT"/>
            </a:endParaRPr>
          </a:p>
          <a:p>
            <a:pPr marL="234950" marR="1584325" indent="-171450" algn="just">
              <a:lnSpc>
                <a:spcPct val="103299"/>
              </a:lnSpc>
              <a:spcBef>
                <a:spcPts val="65"/>
              </a:spcBef>
              <a:buFont typeface="Wingdings" panose="05000000000000000000" pitchFamily="2" charset="2"/>
              <a:buChar char="Ø"/>
            </a:pPr>
            <a:r>
              <a:rPr lang="es-ES" sz="1100" b="1" dirty="0" smtClean="0">
                <a:latin typeface="Trebuchet MS" panose="020B0603020202020204" pitchFamily="34" charset="0"/>
                <a:cs typeface="Arial MT"/>
              </a:rPr>
              <a:t>Aumento </a:t>
            </a:r>
            <a:r>
              <a:rPr lang="es-ES" sz="1100" b="1" dirty="0">
                <a:latin typeface="Trebuchet MS" panose="020B0603020202020204" pitchFamily="34" charset="0"/>
                <a:cs typeface="Arial MT"/>
              </a:rPr>
              <a:t>del potencial de tierra</a:t>
            </a:r>
            <a:r>
              <a:rPr lang="es-ES" sz="1100" dirty="0" smtClean="0">
                <a:latin typeface="Trebuchet MS" panose="020B0603020202020204" pitchFamily="34" charset="0"/>
                <a:cs typeface="Arial MT"/>
              </a:rPr>
              <a:t>: El </a:t>
            </a:r>
            <a:r>
              <a:rPr lang="es-ES" sz="1100" dirty="0">
                <a:latin typeface="Trebuchet MS" panose="020B0603020202020204" pitchFamily="34" charset="0"/>
                <a:cs typeface="Arial MT"/>
              </a:rPr>
              <a:t>aumento del potencial de tierra es el voltaje que se produce entre un sistema de puesta a tierra y el plano de referencia de tierra.</a:t>
            </a:r>
          </a:p>
          <a:p>
            <a:pPr marL="234950" marR="1584325" indent="-171450" algn="just">
              <a:lnSpc>
                <a:spcPct val="103299"/>
              </a:lnSpc>
              <a:spcBef>
                <a:spcPts val="65"/>
              </a:spcBef>
              <a:buFont typeface="Wingdings" panose="05000000000000000000" pitchFamily="2" charset="2"/>
              <a:buChar char="Ø"/>
            </a:pPr>
            <a:r>
              <a:rPr lang="es-ES" sz="1100" b="1" dirty="0">
                <a:latin typeface="Trebuchet MS" panose="020B0603020202020204" pitchFamily="34" charset="0"/>
                <a:cs typeface="Arial MT"/>
              </a:rPr>
              <a:t>Resistividad del suelo</a:t>
            </a:r>
            <a:r>
              <a:rPr lang="es-ES" sz="1100" dirty="0">
                <a:latin typeface="Trebuchet MS" panose="020B0603020202020204" pitchFamily="34" charset="0"/>
                <a:cs typeface="Arial MT"/>
              </a:rPr>
              <a:t>: La resistividad del suelo en </a:t>
            </a:r>
            <a:r>
              <a:rPr lang="es-ES" sz="1100" dirty="0" err="1">
                <a:latin typeface="Trebuchet MS" panose="020B0603020202020204" pitchFamily="34" charset="0"/>
                <a:cs typeface="Arial MT"/>
              </a:rPr>
              <a:t>Ωm</a:t>
            </a:r>
            <a:r>
              <a:rPr lang="es-ES" sz="1100" dirty="0">
                <a:latin typeface="Trebuchet MS" panose="020B0603020202020204" pitchFamily="34" charset="0"/>
                <a:cs typeface="Arial MT"/>
              </a:rPr>
              <a:t>. </a:t>
            </a:r>
            <a:endParaRPr lang="es-ES" sz="1100" dirty="0" smtClean="0">
              <a:latin typeface="Trebuchet MS" panose="020B0603020202020204" pitchFamily="34" charset="0"/>
              <a:cs typeface="Arial MT"/>
            </a:endParaRPr>
          </a:p>
          <a:p>
            <a:pPr marL="234950" marR="1584325" indent="-171450" algn="just">
              <a:lnSpc>
                <a:spcPct val="103299"/>
              </a:lnSpc>
              <a:spcBef>
                <a:spcPts val="65"/>
              </a:spcBef>
              <a:buFont typeface="Wingdings" panose="05000000000000000000" pitchFamily="2" charset="2"/>
              <a:buChar char="Ø"/>
            </a:pPr>
            <a:r>
              <a:rPr lang="es-ES" sz="1100" b="1" dirty="0" smtClean="0">
                <a:latin typeface="Trebuchet MS" panose="020B0603020202020204" pitchFamily="34" charset="0"/>
                <a:cs typeface="Arial MT"/>
              </a:rPr>
              <a:t>Electrodo </a:t>
            </a:r>
            <a:r>
              <a:rPr lang="es-ES" sz="1100" b="1" dirty="0">
                <a:latin typeface="Trebuchet MS" panose="020B0603020202020204" pitchFamily="34" charset="0"/>
                <a:cs typeface="Arial MT"/>
              </a:rPr>
              <a:t>de tierra de clasificación potencial</a:t>
            </a:r>
            <a:r>
              <a:rPr lang="es-ES" sz="1100" dirty="0" smtClean="0">
                <a:latin typeface="Trebuchet MS" panose="020B0603020202020204" pitchFamily="34" charset="0"/>
                <a:cs typeface="Arial MT"/>
              </a:rPr>
              <a:t>: El </a:t>
            </a:r>
            <a:r>
              <a:rPr lang="es-ES" sz="1100" dirty="0">
                <a:latin typeface="Trebuchet MS" panose="020B0603020202020204" pitchFamily="34" charset="0"/>
                <a:cs typeface="Arial MT"/>
              </a:rPr>
              <a:t>electrodo de tierra clasificador de potencial es un electrodo de puesta a tierra que, por su forma y disposición, sirve para controlar el potencial.</a:t>
            </a:r>
          </a:p>
          <a:p>
            <a:pPr marL="234950" marR="1584325" indent="-171450" algn="just">
              <a:lnSpc>
                <a:spcPct val="103299"/>
              </a:lnSpc>
              <a:spcBef>
                <a:spcPts val="65"/>
              </a:spcBef>
              <a:buFont typeface="Wingdings" panose="05000000000000000000" pitchFamily="2" charset="2"/>
              <a:buChar char="Ø"/>
            </a:pPr>
            <a:r>
              <a:rPr lang="es-ES" sz="1100" b="1" dirty="0">
                <a:latin typeface="Trebuchet MS" panose="020B0603020202020204" pitchFamily="34" charset="0"/>
                <a:cs typeface="Arial MT"/>
              </a:rPr>
              <a:t>Voltaje de paso</a:t>
            </a:r>
            <a:r>
              <a:rPr lang="es-ES" sz="1100" dirty="0">
                <a:latin typeface="Trebuchet MS" panose="020B0603020202020204" pitchFamily="34" charset="0"/>
                <a:cs typeface="Arial MT"/>
              </a:rPr>
              <a:t>: El voltaje de paso es la parte del aumento del potencial de tierra que se puede desviar en una sección de un metro de largo, de modo que la corriente fluya a través del cuerpo humano de un pie a otro.</a:t>
            </a:r>
          </a:p>
        </p:txBody>
      </p:sp>
    </p:spTree>
  </p:cSld>
  <p:clrMapOvr>
    <a:masterClrMapping/>
  </p:clrMapOvr>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283570" y="193204"/>
            <a:ext cx="8608910" cy="2791790"/>
          </a:xfrm>
          <a:prstGeom prst="rect">
            <a:avLst/>
          </a:prstGeom>
        </p:spPr>
        <p:txBody>
          <a:bodyPr vert="horz" wrap="square" lIns="0" tIns="21590" rIns="0" bIns="0" rtlCol="0">
            <a:spAutoFit/>
          </a:bodyPr>
          <a:lstStyle/>
          <a:p>
            <a:pPr marL="18415" algn="just">
              <a:lnSpc>
                <a:spcPct val="100000"/>
              </a:lnSpc>
              <a:spcBef>
                <a:spcPts val="170"/>
              </a:spcBef>
            </a:pPr>
            <a:r>
              <a:rPr lang="es-ES" sz="1100" b="1" spc="95" dirty="0" smtClean="0">
                <a:latin typeface="Trebuchet MS" panose="020B0603020202020204" pitchFamily="34" charset="0"/>
                <a:cs typeface="Arial MT"/>
              </a:rPr>
              <a:t>16.1 </a:t>
            </a:r>
            <a:r>
              <a:rPr lang="es-ES" sz="1100" b="1" spc="95" dirty="0">
                <a:latin typeface="Trebuchet MS" panose="020B0603020202020204" pitchFamily="34" charset="0"/>
                <a:cs typeface="Arial MT"/>
              </a:rPr>
              <a:t>Clase de protección contra rayos</a:t>
            </a:r>
          </a:p>
          <a:p>
            <a:pPr marL="18415" algn="just">
              <a:lnSpc>
                <a:spcPct val="100000"/>
              </a:lnSpc>
              <a:spcBef>
                <a:spcPts val="170"/>
              </a:spcBef>
            </a:pPr>
            <a:endParaRPr lang="es-ES" sz="1100" spc="95" dirty="0">
              <a:latin typeface="Trebuchet MS" panose="020B0603020202020204" pitchFamily="34" charset="0"/>
              <a:cs typeface="Arial MT"/>
            </a:endParaRPr>
          </a:p>
          <a:p>
            <a:pPr marL="18415" algn="just">
              <a:lnSpc>
                <a:spcPct val="100000"/>
              </a:lnSpc>
              <a:spcBef>
                <a:spcPts val="170"/>
              </a:spcBef>
            </a:pPr>
            <a:r>
              <a:rPr lang="es-ES" sz="1100" spc="95" dirty="0">
                <a:latin typeface="Trebuchet MS" panose="020B0603020202020204" pitchFamily="34" charset="0"/>
                <a:cs typeface="Arial MT"/>
              </a:rPr>
              <a:t>Para poder planificar un sistema de protección contra rayos, primero es necesario determinar la clase de protección para el edificio en la planificación. Las clases de protección contra rayos I a IV se asignan de acuerdo con diferentes valores de la eficiencia del sistema de protección contra rayos, el tamaño de la malla y el tamaño de la esfera del rayo (Tabla 16.1)). Para cada clase de protección podemos determinar el ángulo de apantallamiento de un edificio en función de la altura del terminal aéreo sobre el suelo (Figura 16.2). Para la determinación de la posición del terminal aéreo, en general se utilizan tres métodos</a:t>
            </a:r>
            <a:r>
              <a:rPr lang="es-ES" sz="1100" spc="95" dirty="0" smtClean="0">
                <a:latin typeface="Trebuchet MS" panose="020B0603020202020204" pitchFamily="34" charset="0"/>
                <a:cs typeface="Arial MT"/>
              </a:rPr>
              <a:t>:</a:t>
            </a:r>
          </a:p>
          <a:p>
            <a:pPr marL="18415" algn="just">
              <a:lnSpc>
                <a:spcPct val="100000"/>
              </a:lnSpc>
              <a:spcBef>
                <a:spcPts val="170"/>
              </a:spcBef>
            </a:pPr>
            <a:endParaRPr lang="es-ES" sz="1100" spc="95" dirty="0">
              <a:latin typeface="Trebuchet MS" panose="020B0603020202020204" pitchFamily="34" charset="0"/>
              <a:cs typeface="Arial MT"/>
            </a:endParaRPr>
          </a:p>
          <a:p>
            <a:pPr marL="704215" lvl="1" indent="-228600" algn="just">
              <a:spcBef>
                <a:spcPts val="170"/>
              </a:spcBef>
              <a:buFont typeface="+mj-lt"/>
              <a:buAutoNum type="arabicPeriod"/>
            </a:pPr>
            <a:r>
              <a:rPr lang="es-ES" sz="1100" b="1" spc="95" dirty="0">
                <a:latin typeface="Trebuchet MS" panose="020B0603020202020204" pitchFamily="34" charset="0"/>
                <a:cs typeface="Arial MT"/>
              </a:rPr>
              <a:t>El método del ángulo de protección (a) para formas simples</a:t>
            </a:r>
          </a:p>
          <a:p>
            <a:pPr marL="704215" lvl="1" indent="-228600" algn="just">
              <a:spcBef>
                <a:spcPts val="170"/>
              </a:spcBef>
              <a:buFont typeface="+mj-lt"/>
              <a:buAutoNum type="arabicPeriod"/>
            </a:pPr>
            <a:r>
              <a:rPr lang="es-ES" sz="1100" b="1" spc="95" dirty="0">
                <a:latin typeface="Trebuchet MS" panose="020B0603020202020204" pitchFamily="34" charset="0"/>
                <a:cs typeface="Arial MT"/>
              </a:rPr>
              <a:t>El método de la esfera relámpago (radio r) para casos complicados</a:t>
            </a:r>
          </a:p>
          <a:p>
            <a:pPr marL="704215" lvl="1" indent="-228600" algn="just">
              <a:spcBef>
                <a:spcPts val="170"/>
              </a:spcBef>
              <a:buFont typeface="+mj-lt"/>
              <a:buAutoNum type="arabicPeriod"/>
            </a:pPr>
            <a:r>
              <a:rPr lang="es-ES" sz="1100" b="1" spc="95" dirty="0">
                <a:latin typeface="Trebuchet MS" panose="020B0603020202020204" pitchFamily="34" charset="0"/>
                <a:cs typeface="Arial MT"/>
              </a:rPr>
              <a:t>El método de la malla (w) para superficies planas.</a:t>
            </a:r>
          </a:p>
          <a:p>
            <a:pPr marL="18415" algn="just">
              <a:lnSpc>
                <a:spcPct val="100000"/>
              </a:lnSpc>
              <a:spcBef>
                <a:spcPts val="170"/>
              </a:spcBef>
            </a:pPr>
            <a:endParaRPr lang="es-ES" sz="1100" spc="95" dirty="0">
              <a:latin typeface="Trebuchet MS" panose="020B0603020202020204" pitchFamily="34" charset="0"/>
              <a:cs typeface="Arial MT"/>
            </a:endParaRPr>
          </a:p>
          <a:p>
            <a:pPr marL="18415" algn="just">
              <a:lnSpc>
                <a:spcPct val="100000"/>
              </a:lnSpc>
              <a:spcBef>
                <a:spcPts val="170"/>
              </a:spcBef>
            </a:pPr>
            <a:r>
              <a:rPr lang="es-ES" sz="1100" b="1" spc="95" dirty="0">
                <a:latin typeface="Trebuchet MS" panose="020B0603020202020204" pitchFamily="34" charset="0"/>
                <a:cs typeface="Arial MT"/>
              </a:rPr>
              <a:t>Tabla </a:t>
            </a:r>
            <a:r>
              <a:rPr lang="es-ES" sz="1100" b="1" spc="95" dirty="0" smtClean="0">
                <a:latin typeface="Trebuchet MS" panose="020B0603020202020204" pitchFamily="34" charset="0"/>
                <a:cs typeface="Arial MT"/>
              </a:rPr>
              <a:t>16.1: </a:t>
            </a:r>
            <a:r>
              <a:rPr lang="es-ES" sz="1100" b="1" spc="95" dirty="0">
                <a:latin typeface="Trebuchet MS" panose="020B0603020202020204" pitchFamily="34" charset="0"/>
                <a:cs typeface="Arial MT"/>
              </a:rPr>
              <a:t>Características de las clases de </a:t>
            </a:r>
            <a:endParaRPr lang="es-ES" sz="1100" b="1" spc="95" dirty="0" smtClean="0">
              <a:latin typeface="Trebuchet MS" panose="020B0603020202020204" pitchFamily="34" charset="0"/>
              <a:cs typeface="Arial MT"/>
            </a:endParaRPr>
          </a:p>
          <a:p>
            <a:pPr marL="18415" algn="just">
              <a:lnSpc>
                <a:spcPct val="100000"/>
              </a:lnSpc>
              <a:spcBef>
                <a:spcPts val="170"/>
              </a:spcBef>
            </a:pPr>
            <a:r>
              <a:rPr lang="es-ES" sz="1100" b="1" spc="95" dirty="0" smtClean="0">
                <a:latin typeface="Trebuchet MS" panose="020B0603020202020204" pitchFamily="34" charset="0"/>
                <a:cs typeface="Arial MT"/>
              </a:rPr>
              <a:t>protección </a:t>
            </a:r>
            <a:r>
              <a:rPr lang="es-ES" sz="1100" b="1" spc="95" dirty="0">
                <a:latin typeface="Trebuchet MS" panose="020B0603020202020204" pitchFamily="34" charset="0"/>
                <a:cs typeface="Arial MT"/>
              </a:rPr>
              <a:t>contra el rayo</a:t>
            </a:r>
            <a:endParaRPr sz="1100" b="1" dirty="0">
              <a:latin typeface="Trebuchet MS" panose="020B0603020202020204" pitchFamily="34" charset="0"/>
              <a:cs typeface="Trebuchet MS"/>
            </a:endParaRPr>
          </a:p>
        </p:txBody>
      </p:sp>
      <p:pic>
        <p:nvPicPr>
          <p:cNvPr id="15" name="Imagen 14"/>
          <p:cNvPicPr>
            <a:picLocks noChangeAspect="1"/>
          </p:cNvPicPr>
          <p:nvPr/>
        </p:nvPicPr>
        <p:blipFill>
          <a:blip r:embed="rId2"/>
          <a:stretch>
            <a:fillRect/>
          </a:stretch>
        </p:blipFill>
        <p:spPr>
          <a:xfrm>
            <a:off x="283570" y="3004846"/>
            <a:ext cx="4432446" cy="2552743"/>
          </a:xfrm>
          <a:prstGeom prst="rect">
            <a:avLst/>
          </a:prstGeom>
        </p:spPr>
      </p:pic>
      <p:pic>
        <p:nvPicPr>
          <p:cNvPr id="16" name="Imagen 15"/>
          <p:cNvPicPr>
            <a:picLocks noChangeAspect="1"/>
          </p:cNvPicPr>
          <p:nvPr/>
        </p:nvPicPr>
        <p:blipFill>
          <a:blip r:embed="rId3"/>
          <a:stretch>
            <a:fillRect/>
          </a:stretch>
        </p:blipFill>
        <p:spPr>
          <a:xfrm>
            <a:off x="4510980" y="2497460"/>
            <a:ext cx="4381500" cy="2880320"/>
          </a:xfrm>
          <a:prstGeom prst="rect">
            <a:avLst/>
          </a:prstGeom>
        </p:spPr>
      </p:pic>
      <p:sp>
        <p:nvSpPr>
          <p:cNvPr id="17" name="Rectángulo 16"/>
          <p:cNvSpPr/>
          <p:nvPr/>
        </p:nvSpPr>
        <p:spPr>
          <a:xfrm>
            <a:off x="5508104" y="5295979"/>
            <a:ext cx="3129383" cy="261610"/>
          </a:xfrm>
          <a:prstGeom prst="rect">
            <a:avLst/>
          </a:prstGeom>
        </p:spPr>
        <p:txBody>
          <a:bodyPr wrap="none">
            <a:spAutoFit/>
          </a:bodyPr>
          <a:lstStyle/>
          <a:p>
            <a:r>
              <a:rPr lang="en-US" sz="1100" b="1" dirty="0" err="1">
                <a:latin typeface="Trebuchet MS" panose="020B0603020202020204" pitchFamily="34" charset="0"/>
              </a:rPr>
              <a:t>Figura</a:t>
            </a:r>
            <a:r>
              <a:rPr lang="en-US" sz="1100" b="1" dirty="0">
                <a:latin typeface="Trebuchet MS" panose="020B0603020202020204" pitchFamily="34" charset="0"/>
              </a:rPr>
              <a:t> </a:t>
            </a:r>
            <a:r>
              <a:rPr lang="en-US" sz="1100" b="1" dirty="0" smtClean="0">
                <a:latin typeface="Trebuchet MS" panose="020B0603020202020204" pitchFamily="34" charset="0"/>
              </a:rPr>
              <a:t>16.2</a:t>
            </a:r>
            <a:r>
              <a:rPr lang="en-US" sz="1100" b="1" dirty="0">
                <a:latin typeface="Trebuchet MS" panose="020B0603020202020204" pitchFamily="34" charset="0"/>
              </a:rPr>
              <a:t>: </a:t>
            </a:r>
            <a:r>
              <a:rPr lang="en-US" sz="1100" b="1" dirty="0" err="1">
                <a:latin typeface="Trebuchet MS" panose="020B0603020202020204" pitchFamily="34" charset="0"/>
              </a:rPr>
              <a:t>Ángulo</a:t>
            </a:r>
            <a:r>
              <a:rPr lang="en-US" sz="1100" b="1" dirty="0">
                <a:latin typeface="Trebuchet MS" panose="020B0603020202020204" pitchFamily="34" charset="0"/>
              </a:rPr>
              <a:t> de </a:t>
            </a:r>
            <a:r>
              <a:rPr lang="en-US" sz="1100" b="1" dirty="0" err="1" smtClean="0">
                <a:latin typeface="Trebuchet MS" panose="020B0603020202020204" pitchFamily="34" charset="0"/>
              </a:rPr>
              <a:t>apantallamiento</a:t>
            </a:r>
            <a:r>
              <a:rPr lang="en-US" sz="1100" b="1" dirty="0" smtClean="0">
                <a:latin typeface="Trebuchet MS" panose="020B0603020202020204" pitchFamily="34" charset="0"/>
              </a:rPr>
              <a:t> </a:t>
            </a:r>
            <a:r>
              <a:rPr lang="en-US" sz="1100" b="1" dirty="0">
                <a:latin typeface="Trebuchet MS" panose="020B0603020202020204" pitchFamily="34" charset="0"/>
              </a:rPr>
              <a:t>[</a:t>
            </a:r>
            <a:r>
              <a:rPr lang="en-US" sz="1100" b="1" dirty="0" smtClean="0">
                <a:latin typeface="Trebuchet MS" panose="020B0603020202020204" pitchFamily="34" charset="0"/>
              </a:rPr>
              <a:t>80]</a:t>
            </a:r>
            <a:endParaRPr lang="en-US" sz="1100" b="1" dirty="0">
              <a:latin typeface="Trebuchet MS" panose="020B0603020202020204" pitchFamily="34" charset="0"/>
            </a:endParaRPr>
          </a:p>
        </p:txBody>
      </p:sp>
    </p:spTree>
  </p:cSld>
  <p:clrMapOvr>
    <a:masterClrMapping/>
  </p:clrMapOvr>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object 26"/>
          <p:cNvSpPr txBox="1"/>
          <p:nvPr/>
        </p:nvSpPr>
        <p:spPr>
          <a:xfrm>
            <a:off x="290899" y="193204"/>
            <a:ext cx="4581525" cy="5377113"/>
          </a:xfrm>
          <a:prstGeom prst="rect">
            <a:avLst/>
          </a:prstGeom>
        </p:spPr>
        <p:txBody>
          <a:bodyPr vert="horz" wrap="square" lIns="0" tIns="21590" rIns="0" bIns="0" rtlCol="0">
            <a:spAutoFit/>
          </a:bodyPr>
          <a:lstStyle/>
          <a:p>
            <a:pPr marL="12700" algn="just">
              <a:lnSpc>
                <a:spcPct val="100000"/>
              </a:lnSpc>
              <a:spcBef>
                <a:spcPts val="170"/>
              </a:spcBef>
            </a:pPr>
            <a:r>
              <a:rPr lang="es-ES" sz="1100" b="1" spc="25" dirty="0">
                <a:latin typeface="Trebuchet MS" panose="020B0603020202020204" pitchFamily="34" charset="0"/>
                <a:cs typeface="Arial MT"/>
              </a:rPr>
              <a:t>16.2 Protección contra rayos exterior</a:t>
            </a:r>
          </a:p>
          <a:p>
            <a:pPr marL="12700" algn="just">
              <a:lnSpc>
                <a:spcPct val="100000"/>
              </a:lnSpc>
              <a:spcBef>
                <a:spcPts val="170"/>
              </a:spcBef>
            </a:pPr>
            <a:endParaRPr lang="es-ES" sz="1100" spc="25" dirty="0">
              <a:latin typeface="Trebuchet MS" panose="020B0603020202020204" pitchFamily="34" charset="0"/>
              <a:cs typeface="Arial MT"/>
            </a:endParaRPr>
          </a:p>
          <a:p>
            <a:pPr marL="12700" algn="just">
              <a:lnSpc>
                <a:spcPct val="100000"/>
              </a:lnSpc>
              <a:spcBef>
                <a:spcPts val="170"/>
              </a:spcBef>
            </a:pPr>
            <a:r>
              <a:rPr lang="es-ES" sz="1100" spc="25" dirty="0">
                <a:latin typeface="Trebuchet MS" panose="020B0603020202020204" pitchFamily="34" charset="0"/>
                <a:cs typeface="Arial MT"/>
              </a:rPr>
              <a:t>La protección exterior contra rayos incluye todo el equipo para recolectar y conducir la corriente de descarga del rayo al sistema de puesta a tierra (Figura 16.3).</a:t>
            </a:r>
          </a:p>
          <a:p>
            <a:pPr marL="12700" algn="just">
              <a:lnSpc>
                <a:spcPct val="100000"/>
              </a:lnSpc>
              <a:spcBef>
                <a:spcPts val="170"/>
              </a:spcBef>
            </a:pPr>
            <a:endParaRPr lang="es-ES" sz="1100" spc="25" dirty="0" smtClean="0">
              <a:latin typeface="Trebuchet MS" panose="020B0603020202020204" pitchFamily="34" charset="0"/>
              <a:cs typeface="Arial MT"/>
            </a:endParaRPr>
          </a:p>
          <a:p>
            <a:pPr marL="12700" algn="just">
              <a:lnSpc>
                <a:spcPct val="100000"/>
              </a:lnSpc>
              <a:spcBef>
                <a:spcPts val="170"/>
              </a:spcBef>
            </a:pPr>
            <a:endParaRPr lang="es-ES" sz="1100" spc="25" dirty="0">
              <a:latin typeface="Trebuchet MS" panose="020B0603020202020204" pitchFamily="34" charset="0"/>
              <a:cs typeface="Arial MT"/>
            </a:endParaRPr>
          </a:p>
          <a:p>
            <a:pPr marL="12700" algn="just">
              <a:lnSpc>
                <a:spcPct val="100000"/>
              </a:lnSpc>
              <a:spcBef>
                <a:spcPts val="170"/>
              </a:spcBef>
            </a:pPr>
            <a:endParaRPr lang="es-ES" sz="1100" spc="25" dirty="0" smtClean="0">
              <a:latin typeface="Trebuchet MS" panose="020B0603020202020204" pitchFamily="34" charset="0"/>
              <a:cs typeface="Arial MT"/>
            </a:endParaRPr>
          </a:p>
          <a:p>
            <a:pPr marL="12700" algn="just">
              <a:lnSpc>
                <a:spcPct val="100000"/>
              </a:lnSpc>
              <a:spcBef>
                <a:spcPts val="170"/>
              </a:spcBef>
            </a:pPr>
            <a:endParaRPr lang="es-ES" sz="1100" spc="25" dirty="0">
              <a:latin typeface="Trebuchet MS" panose="020B0603020202020204" pitchFamily="34" charset="0"/>
              <a:cs typeface="Arial MT"/>
            </a:endParaRPr>
          </a:p>
          <a:p>
            <a:pPr marL="12700" algn="just">
              <a:lnSpc>
                <a:spcPct val="100000"/>
              </a:lnSpc>
              <a:spcBef>
                <a:spcPts val="170"/>
              </a:spcBef>
            </a:pPr>
            <a:endParaRPr lang="es-ES" sz="1100" spc="25" dirty="0" smtClean="0">
              <a:latin typeface="Trebuchet MS" panose="020B0603020202020204" pitchFamily="34" charset="0"/>
              <a:cs typeface="Arial MT"/>
            </a:endParaRPr>
          </a:p>
          <a:p>
            <a:pPr marL="12700" algn="just">
              <a:lnSpc>
                <a:spcPct val="100000"/>
              </a:lnSpc>
              <a:spcBef>
                <a:spcPts val="170"/>
              </a:spcBef>
            </a:pPr>
            <a:endParaRPr lang="es-ES" sz="1100" spc="25" dirty="0">
              <a:latin typeface="Trebuchet MS" panose="020B0603020202020204" pitchFamily="34" charset="0"/>
              <a:cs typeface="Arial MT"/>
            </a:endParaRPr>
          </a:p>
          <a:p>
            <a:pPr marL="12700" algn="just">
              <a:lnSpc>
                <a:spcPct val="100000"/>
              </a:lnSpc>
              <a:spcBef>
                <a:spcPts val="170"/>
              </a:spcBef>
            </a:pPr>
            <a:endParaRPr lang="es-ES" sz="1100" spc="25" dirty="0" smtClean="0">
              <a:latin typeface="Trebuchet MS" panose="020B0603020202020204" pitchFamily="34" charset="0"/>
              <a:cs typeface="Arial MT"/>
            </a:endParaRPr>
          </a:p>
          <a:p>
            <a:pPr marL="12700" algn="just">
              <a:lnSpc>
                <a:spcPct val="100000"/>
              </a:lnSpc>
              <a:spcBef>
                <a:spcPts val="170"/>
              </a:spcBef>
            </a:pPr>
            <a:endParaRPr lang="es-ES" sz="1100" spc="25" dirty="0">
              <a:latin typeface="Trebuchet MS" panose="020B0603020202020204" pitchFamily="34" charset="0"/>
              <a:cs typeface="Arial MT"/>
            </a:endParaRPr>
          </a:p>
          <a:p>
            <a:pPr marL="12700" algn="just">
              <a:lnSpc>
                <a:spcPct val="100000"/>
              </a:lnSpc>
              <a:spcBef>
                <a:spcPts val="170"/>
              </a:spcBef>
            </a:pPr>
            <a:endParaRPr lang="es-ES" sz="1100" spc="25" dirty="0" smtClean="0">
              <a:latin typeface="Trebuchet MS" panose="020B0603020202020204" pitchFamily="34" charset="0"/>
              <a:cs typeface="Arial MT"/>
            </a:endParaRPr>
          </a:p>
          <a:p>
            <a:pPr marL="12700" algn="just">
              <a:lnSpc>
                <a:spcPct val="100000"/>
              </a:lnSpc>
              <a:spcBef>
                <a:spcPts val="170"/>
              </a:spcBef>
            </a:pPr>
            <a:endParaRPr lang="es-ES" sz="1100" spc="25" dirty="0" smtClean="0">
              <a:latin typeface="Trebuchet MS" panose="020B0603020202020204" pitchFamily="34" charset="0"/>
              <a:cs typeface="Arial MT"/>
            </a:endParaRPr>
          </a:p>
          <a:p>
            <a:pPr marL="12700" algn="just">
              <a:lnSpc>
                <a:spcPct val="100000"/>
              </a:lnSpc>
              <a:spcBef>
                <a:spcPts val="170"/>
              </a:spcBef>
            </a:pPr>
            <a:endParaRPr lang="es-ES" sz="1100" spc="25" dirty="0">
              <a:latin typeface="Trebuchet MS" panose="020B0603020202020204" pitchFamily="34" charset="0"/>
              <a:cs typeface="Arial MT"/>
            </a:endParaRPr>
          </a:p>
          <a:p>
            <a:pPr marL="12700" algn="just">
              <a:lnSpc>
                <a:spcPct val="100000"/>
              </a:lnSpc>
              <a:spcBef>
                <a:spcPts val="170"/>
              </a:spcBef>
            </a:pPr>
            <a:endParaRPr lang="es-ES" sz="1100" spc="25" dirty="0" smtClean="0">
              <a:latin typeface="Trebuchet MS" panose="020B0603020202020204" pitchFamily="34" charset="0"/>
              <a:cs typeface="Arial MT"/>
            </a:endParaRPr>
          </a:p>
          <a:p>
            <a:pPr marL="12700" algn="just">
              <a:lnSpc>
                <a:spcPct val="100000"/>
              </a:lnSpc>
              <a:spcBef>
                <a:spcPts val="170"/>
              </a:spcBef>
            </a:pPr>
            <a:endParaRPr lang="es-ES" sz="1100" spc="25" dirty="0">
              <a:latin typeface="Trebuchet MS" panose="020B0603020202020204" pitchFamily="34" charset="0"/>
              <a:cs typeface="Arial MT"/>
            </a:endParaRPr>
          </a:p>
          <a:p>
            <a:pPr marL="12700" algn="just">
              <a:lnSpc>
                <a:spcPct val="100000"/>
              </a:lnSpc>
              <a:spcBef>
                <a:spcPts val="170"/>
              </a:spcBef>
            </a:pPr>
            <a:endParaRPr lang="es-ES" sz="1100" spc="25" dirty="0">
              <a:latin typeface="Trebuchet MS" panose="020B0603020202020204" pitchFamily="34" charset="0"/>
              <a:cs typeface="Arial MT"/>
            </a:endParaRPr>
          </a:p>
          <a:p>
            <a:pPr marL="12700" algn="just">
              <a:lnSpc>
                <a:spcPct val="100000"/>
              </a:lnSpc>
              <a:spcBef>
                <a:spcPts val="170"/>
              </a:spcBef>
            </a:pPr>
            <a:endParaRPr lang="es-ES" sz="1100" spc="25" dirty="0" smtClean="0">
              <a:latin typeface="Trebuchet MS" panose="020B0603020202020204" pitchFamily="34" charset="0"/>
              <a:cs typeface="Arial MT"/>
            </a:endParaRPr>
          </a:p>
          <a:p>
            <a:pPr marL="12700" algn="just">
              <a:lnSpc>
                <a:spcPct val="100000"/>
              </a:lnSpc>
              <a:spcBef>
                <a:spcPts val="170"/>
              </a:spcBef>
            </a:pPr>
            <a:endParaRPr lang="es-ES" sz="1100" spc="25" dirty="0">
              <a:latin typeface="Trebuchet MS" panose="020B0603020202020204" pitchFamily="34" charset="0"/>
              <a:cs typeface="Arial MT"/>
            </a:endParaRPr>
          </a:p>
          <a:p>
            <a:pPr marL="12700" algn="just">
              <a:lnSpc>
                <a:spcPct val="100000"/>
              </a:lnSpc>
              <a:spcBef>
                <a:spcPts val="170"/>
              </a:spcBef>
            </a:pPr>
            <a:endParaRPr lang="es-ES" sz="1100" spc="25" dirty="0">
              <a:latin typeface="Trebuchet MS" panose="020B0603020202020204" pitchFamily="34" charset="0"/>
              <a:cs typeface="Arial MT"/>
            </a:endParaRPr>
          </a:p>
          <a:p>
            <a:pPr marL="12700" algn="just">
              <a:lnSpc>
                <a:spcPct val="100000"/>
              </a:lnSpc>
              <a:spcBef>
                <a:spcPts val="170"/>
              </a:spcBef>
            </a:pPr>
            <a:r>
              <a:rPr lang="es-ES" sz="1100" b="1" spc="25" dirty="0">
                <a:latin typeface="Trebuchet MS" panose="020B0603020202020204" pitchFamily="34" charset="0"/>
                <a:cs typeface="Arial MT"/>
              </a:rPr>
              <a:t>Figura 16.3 Protección exterior contra rayos</a:t>
            </a:r>
          </a:p>
          <a:p>
            <a:pPr marL="12700" algn="just">
              <a:lnSpc>
                <a:spcPct val="100000"/>
              </a:lnSpc>
              <a:spcBef>
                <a:spcPts val="170"/>
              </a:spcBef>
            </a:pPr>
            <a:endParaRPr lang="es-ES" sz="1100" spc="25" dirty="0">
              <a:latin typeface="Trebuchet MS" panose="020B0603020202020204" pitchFamily="34" charset="0"/>
              <a:cs typeface="Arial MT"/>
            </a:endParaRPr>
          </a:p>
          <a:p>
            <a:pPr marL="12700" algn="just">
              <a:lnSpc>
                <a:spcPct val="100000"/>
              </a:lnSpc>
              <a:spcBef>
                <a:spcPts val="170"/>
              </a:spcBef>
            </a:pPr>
            <a:r>
              <a:rPr lang="es-ES" sz="1100" b="1" spc="25" dirty="0">
                <a:latin typeface="Trebuchet MS" panose="020B0603020202020204" pitchFamily="34" charset="0"/>
                <a:cs typeface="Arial MT"/>
              </a:rPr>
              <a:t>16.2.1 Terminal Aéreo</a:t>
            </a:r>
          </a:p>
          <a:p>
            <a:pPr marL="12700" algn="just">
              <a:lnSpc>
                <a:spcPct val="100000"/>
              </a:lnSpc>
              <a:spcBef>
                <a:spcPts val="170"/>
              </a:spcBef>
            </a:pPr>
            <a:endParaRPr lang="es-ES" sz="1100" spc="25" dirty="0">
              <a:latin typeface="Trebuchet MS" panose="020B0603020202020204" pitchFamily="34" charset="0"/>
              <a:cs typeface="Arial MT"/>
            </a:endParaRPr>
          </a:p>
          <a:p>
            <a:pPr marL="12700" algn="just">
              <a:lnSpc>
                <a:spcPct val="100000"/>
              </a:lnSpc>
              <a:spcBef>
                <a:spcPts val="170"/>
              </a:spcBef>
            </a:pPr>
            <a:r>
              <a:rPr lang="es-ES" sz="1100" spc="25" dirty="0">
                <a:latin typeface="Trebuchet MS" panose="020B0603020202020204" pitchFamily="34" charset="0"/>
                <a:cs typeface="Arial MT"/>
              </a:rPr>
              <a:t>La terminal aérea (Figura 16.4) sirve como punto de impacto para los rayos. </a:t>
            </a:r>
            <a:endParaRPr sz="900" dirty="0">
              <a:latin typeface="Arial MT"/>
              <a:cs typeface="Arial MT"/>
            </a:endParaRPr>
          </a:p>
        </p:txBody>
      </p:sp>
      <p:pic>
        <p:nvPicPr>
          <p:cNvPr id="50" name="Imagen 49"/>
          <p:cNvPicPr>
            <a:picLocks noChangeAspect="1"/>
          </p:cNvPicPr>
          <p:nvPr/>
        </p:nvPicPr>
        <p:blipFill>
          <a:blip r:embed="rId2"/>
          <a:stretch>
            <a:fillRect/>
          </a:stretch>
        </p:blipFill>
        <p:spPr>
          <a:xfrm>
            <a:off x="290899" y="985292"/>
            <a:ext cx="4581525" cy="3312368"/>
          </a:xfrm>
          <a:prstGeom prst="rect">
            <a:avLst/>
          </a:prstGeom>
        </p:spPr>
      </p:pic>
      <p:sp>
        <p:nvSpPr>
          <p:cNvPr id="51" name="Rectángulo 50"/>
          <p:cNvSpPr/>
          <p:nvPr/>
        </p:nvSpPr>
        <p:spPr>
          <a:xfrm>
            <a:off x="5004048" y="265212"/>
            <a:ext cx="3888432" cy="4493538"/>
          </a:xfrm>
          <a:prstGeom prst="rect">
            <a:avLst/>
          </a:prstGeom>
        </p:spPr>
        <p:txBody>
          <a:bodyPr wrap="square">
            <a:spAutoFit/>
          </a:bodyPr>
          <a:lstStyle/>
          <a:p>
            <a:pPr algn="just"/>
            <a:r>
              <a:rPr lang="es-ES" sz="1100" spc="25" dirty="0">
                <a:latin typeface="Trebuchet MS" panose="020B0603020202020204" pitchFamily="34" charset="0"/>
                <a:cs typeface="Arial MT"/>
              </a:rPr>
              <a:t>El tamaño de malla de las terminales aéreas es de 10 m x 20 m como máximo para edificios normales y de 10 m x 10 m para </a:t>
            </a:r>
            <a:r>
              <a:rPr lang="es-ES" sz="1100" spc="25" dirty="0" smtClean="0">
                <a:latin typeface="Trebuchet MS" panose="020B0603020202020204" pitchFamily="34" charset="0"/>
                <a:cs typeface="Arial MT"/>
              </a:rPr>
              <a:t>hospitales. </a:t>
            </a:r>
          </a:p>
          <a:p>
            <a:pPr algn="just"/>
            <a:endParaRPr lang="es-ES" sz="1100" spc="25" dirty="0">
              <a:latin typeface="Trebuchet MS" panose="020B0603020202020204" pitchFamily="34" charset="0"/>
              <a:cs typeface="Arial MT"/>
            </a:endParaRPr>
          </a:p>
          <a:p>
            <a:pPr algn="just"/>
            <a:r>
              <a:rPr lang="es-ES" sz="1100" spc="25" dirty="0" smtClean="0">
                <a:latin typeface="Trebuchet MS" panose="020B0603020202020204" pitchFamily="34" charset="0"/>
                <a:cs typeface="Arial MT"/>
              </a:rPr>
              <a:t>La </a:t>
            </a:r>
            <a:r>
              <a:rPr lang="es-ES" sz="1100" spc="25" dirty="0">
                <a:latin typeface="Trebuchet MS" panose="020B0603020202020204" pitchFamily="34" charset="0"/>
                <a:cs typeface="Arial MT"/>
              </a:rPr>
              <a:t>malla debe instalarse de manera que ningún punto de la superficie del techo esté a más de cinco metros de un conductor terminal aéreo (Figura 16.5). La altura del pararrayos no puede ser superior a 20 m, y la distancia al edificio debe ser de al menos 2 m (Figura 16.6). </a:t>
            </a:r>
            <a:endParaRPr lang="es-ES" sz="1100" spc="25" dirty="0" smtClean="0">
              <a:latin typeface="Trebuchet MS" panose="020B0603020202020204" pitchFamily="34" charset="0"/>
              <a:cs typeface="Arial MT"/>
            </a:endParaRPr>
          </a:p>
          <a:p>
            <a:pPr algn="just"/>
            <a:endParaRPr lang="es-ES" sz="1100" spc="25" dirty="0">
              <a:latin typeface="Trebuchet MS" panose="020B0603020202020204" pitchFamily="34" charset="0"/>
              <a:cs typeface="Arial MT"/>
            </a:endParaRPr>
          </a:p>
          <a:p>
            <a:pPr algn="just"/>
            <a:r>
              <a:rPr lang="es-ES" sz="1100" spc="25" dirty="0" smtClean="0">
                <a:latin typeface="Trebuchet MS" panose="020B0603020202020204" pitchFamily="34" charset="0"/>
                <a:cs typeface="Arial MT"/>
              </a:rPr>
              <a:t>El </a:t>
            </a:r>
            <a:r>
              <a:rPr lang="es-ES" sz="1100" spc="25" dirty="0">
                <a:latin typeface="Trebuchet MS" panose="020B0603020202020204" pitchFamily="34" charset="0"/>
                <a:cs typeface="Arial MT"/>
              </a:rPr>
              <a:t>edificio se considera protegido cuando el ángulo es de 45°. El área protegida por los pararrayos se muestra para H &lt; 30 m en la Figura 16.7 y para H &gt; 30 m en la Figura 16.8. </a:t>
            </a:r>
            <a:endParaRPr lang="es-ES" sz="1100" spc="25" dirty="0" smtClean="0">
              <a:latin typeface="Trebuchet MS" panose="020B0603020202020204" pitchFamily="34" charset="0"/>
              <a:cs typeface="Arial MT"/>
            </a:endParaRPr>
          </a:p>
          <a:p>
            <a:pPr algn="just"/>
            <a:endParaRPr lang="es-ES" sz="1100" spc="25" dirty="0">
              <a:latin typeface="Trebuchet MS" panose="020B0603020202020204" pitchFamily="34" charset="0"/>
              <a:cs typeface="Arial MT"/>
            </a:endParaRPr>
          </a:p>
          <a:p>
            <a:pPr algn="just"/>
            <a:r>
              <a:rPr lang="es-ES" sz="1100" spc="25" dirty="0" smtClean="0">
                <a:latin typeface="Trebuchet MS" panose="020B0603020202020204" pitchFamily="34" charset="0"/>
                <a:cs typeface="Arial MT"/>
              </a:rPr>
              <a:t>Las </a:t>
            </a:r>
            <a:r>
              <a:rPr lang="es-ES" sz="1100" spc="25" dirty="0">
                <a:latin typeface="Trebuchet MS" panose="020B0603020202020204" pitchFamily="34" charset="0"/>
                <a:cs typeface="Arial MT"/>
              </a:rPr>
              <a:t>superestructuras del techo, de material no conductor eléctrico, no podrán tener una longitud superior a 0,3 m (Figura 16.9)). </a:t>
            </a:r>
            <a:endParaRPr lang="es-ES" sz="1100" spc="25" dirty="0" smtClean="0">
              <a:latin typeface="Trebuchet MS" panose="020B0603020202020204" pitchFamily="34" charset="0"/>
              <a:cs typeface="Arial MT"/>
            </a:endParaRPr>
          </a:p>
          <a:p>
            <a:pPr algn="just"/>
            <a:endParaRPr lang="es-ES" sz="1100" spc="25" dirty="0">
              <a:latin typeface="Trebuchet MS" panose="020B0603020202020204" pitchFamily="34" charset="0"/>
              <a:cs typeface="Arial MT"/>
            </a:endParaRPr>
          </a:p>
          <a:p>
            <a:pPr algn="just"/>
            <a:r>
              <a:rPr lang="es-ES" sz="1100" spc="25" dirty="0" smtClean="0">
                <a:latin typeface="Trebuchet MS" panose="020B0603020202020204" pitchFamily="34" charset="0"/>
                <a:cs typeface="Arial MT"/>
              </a:rPr>
              <a:t>No </a:t>
            </a:r>
            <a:r>
              <a:rPr lang="es-ES" sz="1100" spc="25" dirty="0">
                <a:latin typeface="Trebuchet MS" panose="020B0603020202020204" pitchFamily="34" charset="0"/>
                <a:cs typeface="Arial MT"/>
              </a:rPr>
              <a:t>se puede conectar un sistema de ventilación del techo sin antes incluirlo en el concepto de protección contra rayos. Si el sistema de ventilación del techo está protegido por un pararrayos, entonces la distancia entre el sistema de ventilación y el pararrayos debe determinarse de acuerdo con la Figura 16.10.</a:t>
            </a:r>
            <a:endParaRPr lang="en-US" sz="1100" dirty="0"/>
          </a:p>
        </p:txBody>
      </p:sp>
    </p:spTree>
  </p:cSld>
  <p:clrMapOvr>
    <a:masterClrMapping/>
  </p:clrMapOvr>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931256" y="5161756"/>
            <a:ext cx="2870015" cy="181460"/>
          </a:xfrm>
          <a:prstGeom prst="rect">
            <a:avLst/>
          </a:prstGeom>
        </p:spPr>
        <p:txBody>
          <a:bodyPr vert="horz" wrap="square" lIns="0" tIns="12065" rIns="0" bIns="0" rtlCol="0">
            <a:spAutoFit/>
          </a:bodyPr>
          <a:lstStyle/>
          <a:p>
            <a:pPr marL="12700">
              <a:lnSpc>
                <a:spcPct val="100000"/>
              </a:lnSpc>
              <a:spcBef>
                <a:spcPts val="95"/>
              </a:spcBef>
            </a:pPr>
            <a:r>
              <a:rPr lang="en-US" sz="1100" b="1" spc="-30" dirty="0" err="1">
                <a:latin typeface="Trebuchet MS" panose="020B0603020202020204" pitchFamily="34" charset="0"/>
                <a:cs typeface="Arial MT"/>
              </a:rPr>
              <a:t>Figura</a:t>
            </a:r>
            <a:r>
              <a:rPr lang="en-US" sz="1100" b="1" spc="-30" dirty="0">
                <a:latin typeface="Trebuchet MS" panose="020B0603020202020204" pitchFamily="34" charset="0"/>
                <a:cs typeface="Arial MT"/>
              </a:rPr>
              <a:t> </a:t>
            </a:r>
            <a:r>
              <a:rPr lang="en-US" sz="1100" b="1" spc="-30" dirty="0" smtClean="0">
                <a:latin typeface="Trebuchet MS" panose="020B0603020202020204" pitchFamily="34" charset="0"/>
                <a:cs typeface="Arial MT"/>
              </a:rPr>
              <a:t>16.5</a:t>
            </a:r>
            <a:r>
              <a:rPr lang="en-US" sz="1100" b="1" spc="-30" dirty="0">
                <a:latin typeface="Trebuchet MS" panose="020B0603020202020204" pitchFamily="34" charset="0"/>
                <a:cs typeface="Arial MT"/>
              </a:rPr>
              <a:t>: Terminal </a:t>
            </a:r>
            <a:r>
              <a:rPr lang="en-US" sz="1100" b="1" spc="-30" dirty="0" err="1">
                <a:latin typeface="Trebuchet MS" panose="020B0603020202020204" pitchFamily="34" charset="0"/>
                <a:cs typeface="Arial MT"/>
              </a:rPr>
              <a:t>aérea</a:t>
            </a:r>
            <a:r>
              <a:rPr lang="en-US" sz="1100" b="1" spc="-30" dirty="0">
                <a:latin typeface="Trebuchet MS" panose="020B0603020202020204" pitchFamily="34" charset="0"/>
                <a:cs typeface="Arial MT"/>
              </a:rPr>
              <a:t> – </a:t>
            </a:r>
            <a:r>
              <a:rPr lang="en-US" sz="1100" b="1" spc="-30" dirty="0" err="1">
                <a:latin typeface="Trebuchet MS" panose="020B0603020202020204" pitchFamily="34" charset="0"/>
                <a:cs typeface="Arial MT"/>
              </a:rPr>
              <a:t>malla</a:t>
            </a:r>
            <a:r>
              <a:rPr lang="en-US" sz="1100" b="1" spc="-30" dirty="0">
                <a:latin typeface="Trebuchet MS" panose="020B0603020202020204" pitchFamily="34" charset="0"/>
                <a:cs typeface="Arial MT"/>
              </a:rPr>
              <a:t> [79]</a:t>
            </a:r>
            <a:endParaRPr sz="1100" b="1" dirty="0">
              <a:latin typeface="Trebuchet MS" panose="020B0603020202020204" pitchFamily="34" charset="0"/>
              <a:cs typeface="Trebuchet MS"/>
            </a:endParaRPr>
          </a:p>
        </p:txBody>
      </p:sp>
      <p:sp>
        <p:nvSpPr>
          <p:cNvPr id="13" name="Rectángulo 12"/>
          <p:cNvSpPr/>
          <p:nvPr/>
        </p:nvSpPr>
        <p:spPr>
          <a:xfrm>
            <a:off x="251520" y="3649588"/>
            <a:ext cx="2574744" cy="261610"/>
          </a:xfrm>
          <a:prstGeom prst="rect">
            <a:avLst/>
          </a:prstGeom>
        </p:spPr>
        <p:txBody>
          <a:bodyPr wrap="none">
            <a:spAutoFit/>
          </a:bodyPr>
          <a:lstStyle/>
          <a:p>
            <a:r>
              <a:rPr lang="en-US" sz="1100" b="1" dirty="0" err="1">
                <a:latin typeface="Trebuchet MS" panose="020B0603020202020204" pitchFamily="34" charset="0"/>
              </a:rPr>
              <a:t>Figura</a:t>
            </a:r>
            <a:r>
              <a:rPr lang="en-US" sz="1100" b="1" dirty="0">
                <a:latin typeface="Trebuchet MS" panose="020B0603020202020204" pitchFamily="34" charset="0"/>
              </a:rPr>
              <a:t> </a:t>
            </a:r>
            <a:r>
              <a:rPr lang="en-US" sz="1100" b="1" dirty="0" smtClean="0">
                <a:latin typeface="Trebuchet MS" panose="020B0603020202020204" pitchFamily="34" charset="0"/>
              </a:rPr>
              <a:t>16.4</a:t>
            </a:r>
            <a:r>
              <a:rPr lang="en-US" sz="1100" b="1" dirty="0">
                <a:latin typeface="Trebuchet MS" panose="020B0603020202020204" pitchFamily="34" charset="0"/>
              </a:rPr>
              <a:t>: </a:t>
            </a:r>
            <a:r>
              <a:rPr lang="en-US" sz="1100" b="1" dirty="0" err="1">
                <a:latin typeface="Trebuchet MS" panose="020B0603020202020204" pitchFamily="34" charset="0"/>
              </a:rPr>
              <a:t>Terminales</a:t>
            </a:r>
            <a:r>
              <a:rPr lang="en-US" sz="1100" b="1" dirty="0">
                <a:latin typeface="Trebuchet MS" panose="020B0603020202020204" pitchFamily="34" charset="0"/>
              </a:rPr>
              <a:t> </a:t>
            </a:r>
            <a:r>
              <a:rPr lang="en-US" sz="1100" b="1" dirty="0" err="1">
                <a:latin typeface="Trebuchet MS" panose="020B0603020202020204" pitchFamily="34" charset="0"/>
              </a:rPr>
              <a:t>aéreas</a:t>
            </a:r>
            <a:r>
              <a:rPr lang="en-US" sz="1100" b="1" dirty="0">
                <a:latin typeface="Trebuchet MS" panose="020B0603020202020204" pitchFamily="34" charset="0"/>
              </a:rPr>
              <a:t> [79]</a:t>
            </a:r>
          </a:p>
        </p:txBody>
      </p:sp>
      <p:pic>
        <p:nvPicPr>
          <p:cNvPr id="14" name="Imagen 13"/>
          <p:cNvPicPr>
            <a:picLocks noChangeAspect="1"/>
          </p:cNvPicPr>
          <p:nvPr/>
        </p:nvPicPr>
        <p:blipFill>
          <a:blip r:embed="rId2"/>
          <a:stretch>
            <a:fillRect/>
          </a:stretch>
        </p:blipFill>
        <p:spPr>
          <a:xfrm>
            <a:off x="179512" y="193204"/>
            <a:ext cx="6248400" cy="3456384"/>
          </a:xfrm>
          <a:prstGeom prst="rect">
            <a:avLst/>
          </a:prstGeom>
        </p:spPr>
      </p:pic>
      <p:pic>
        <p:nvPicPr>
          <p:cNvPr id="15" name="Imagen 14"/>
          <p:cNvPicPr>
            <a:picLocks noChangeAspect="1"/>
          </p:cNvPicPr>
          <p:nvPr/>
        </p:nvPicPr>
        <p:blipFill>
          <a:blip r:embed="rId3"/>
          <a:stretch>
            <a:fillRect/>
          </a:stretch>
        </p:blipFill>
        <p:spPr>
          <a:xfrm>
            <a:off x="3707904" y="3649588"/>
            <a:ext cx="5153025" cy="1758702"/>
          </a:xfrm>
          <a:prstGeom prst="rect">
            <a:avLst/>
          </a:prstGeom>
        </p:spPr>
      </p:pic>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object 24"/>
          <p:cNvSpPr txBox="1"/>
          <p:nvPr/>
        </p:nvSpPr>
        <p:spPr>
          <a:xfrm>
            <a:off x="509765" y="3970062"/>
            <a:ext cx="3735500" cy="181460"/>
          </a:xfrm>
          <a:prstGeom prst="rect">
            <a:avLst/>
          </a:prstGeom>
        </p:spPr>
        <p:txBody>
          <a:bodyPr vert="horz" wrap="square" lIns="0" tIns="12065" rIns="0" bIns="0" rtlCol="0">
            <a:spAutoFit/>
          </a:bodyPr>
          <a:lstStyle/>
          <a:p>
            <a:pPr marL="12700" algn="ctr">
              <a:lnSpc>
                <a:spcPct val="100000"/>
              </a:lnSpc>
              <a:spcBef>
                <a:spcPts val="95"/>
              </a:spcBef>
            </a:pPr>
            <a:r>
              <a:rPr lang="en-US" sz="1100" b="1" dirty="0" err="1">
                <a:latin typeface="Trebuchet MS" panose="020B0603020202020204" pitchFamily="34" charset="0"/>
                <a:cs typeface="Arial MT"/>
              </a:rPr>
              <a:t>Figura</a:t>
            </a:r>
            <a:r>
              <a:rPr lang="en-US" sz="1100" b="1" dirty="0">
                <a:latin typeface="Trebuchet MS" panose="020B0603020202020204" pitchFamily="34" charset="0"/>
                <a:cs typeface="Arial MT"/>
              </a:rPr>
              <a:t> </a:t>
            </a:r>
            <a:r>
              <a:rPr lang="en-US" sz="1100" b="1" dirty="0" smtClean="0">
                <a:latin typeface="Trebuchet MS" panose="020B0603020202020204" pitchFamily="34" charset="0"/>
                <a:cs typeface="Arial MT"/>
              </a:rPr>
              <a:t>16.6</a:t>
            </a:r>
            <a:r>
              <a:rPr lang="en-US" sz="1100" b="1" dirty="0">
                <a:latin typeface="Trebuchet MS" panose="020B0603020202020204" pitchFamily="34" charset="0"/>
                <a:cs typeface="Arial MT"/>
              </a:rPr>
              <a:t>: Terminal </a:t>
            </a:r>
            <a:r>
              <a:rPr lang="en-US" sz="1100" b="1" dirty="0" err="1">
                <a:latin typeface="Trebuchet MS" panose="020B0603020202020204" pitchFamily="34" charset="0"/>
                <a:cs typeface="Arial MT"/>
              </a:rPr>
              <a:t>aérea</a:t>
            </a:r>
            <a:r>
              <a:rPr lang="en-US" sz="1100" b="1" dirty="0">
                <a:latin typeface="Trebuchet MS" panose="020B0603020202020204" pitchFamily="34" charset="0"/>
                <a:cs typeface="Arial MT"/>
              </a:rPr>
              <a:t> con </a:t>
            </a:r>
            <a:r>
              <a:rPr lang="en-US" sz="1100" b="1" dirty="0" err="1">
                <a:latin typeface="Trebuchet MS" panose="020B0603020202020204" pitchFamily="34" charset="0"/>
                <a:cs typeface="Arial MT"/>
              </a:rPr>
              <a:t>área</a:t>
            </a:r>
            <a:r>
              <a:rPr lang="en-US" sz="1100" b="1" dirty="0">
                <a:latin typeface="Trebuchet MS" panose="020B0603020202020204" pitchFamily="34" charset="0"/>
                <a:cs typeface="Arial MT"/>
              </a:rPr>
              <a:t> </a:t>
            </a:r>
            <a:r>
              <a:rPr lang="en-US" sz="1100" b="1" dirty="0" err="1">
                <a:latin typeface="Trebuchet MS" panose="020B0603020202020204" pitchFamily="34" charset="0"/>
                <a:cs typeface="Arial MT"/>
              </a:rPr>
              <a:t>protegida</a:t>
            </a:r>
            <a:r>
              <a:rPr lang="en-US" sz="1100" b="1" dirty="0">
                <a:latin typeface="Trebuchet MS" panose="020B0603020202020204" pitchFamily="34" charset="0"/>
                <a:cs typeface="Arial MT"/>
              </a:rPr>
              <a:t> [79]</a:t>
            </a:r>
            <a:endParaRPr sz="1100" b="1" dirty="0">
              <a:latin typeface="Trebuchet MS" panose="020B0603020202020204" pitchFamily="34" charset="0"/>
              <a:cs typeface="Arial MT"/>
            </a:endParaRPr>
          </a:p>
        </p:txBody>
      </p:sp>
      <p:sp>
        <p:nvSpPr>
          <p:cNvPr id="59" name="object 59"/>
          <p:cNvSpPr/>
          <p:nvPr/>
        </p:nvSpPr>
        <p:spPr>
          <a:xfrm>
            <a:off x="4627871" y="3264719"/>
            <a:ext cx="50273" cy="36559"/>
          </a:xfrm>
          <a:custGeom>
            <a:avLst/>
            <a:gdLst/>
            <a:ahLst/>
            <a:cxnLst/>
            <a:rect l="l" t="t" r="r" b="b"/>
            <a:pathLst>
              <a:path w="33655" h="55245">
                <a:moveTo>
                  <a:pt x="24384" y="51803"/>
                </a:moveTo>
                <a:lnTo>
                  <a:pt x="12192" y="51803"/>
                </a:lnTo>
                <a:lnTo>
                  <a:pt x="12192" y="54851"/>
                </a:lnTo>
                <a:lnTo>
                  <a:pt x="24384" y="54851"/>
                </a:lnTo>
                <a:lnTo>
                  <a:pt x="24384" y="51803"/>
                </a:lnTo>
                <a:close/>
              </a:path>
              <a:path w="33655" h="55245">
                <a:moveTo>
                  <a:pt x="27444" y="48755"/>
                </a:moveTo>
                <a:lnTo>
                  <a:pt x="6108" y="48755"/>
                </a:lnTo>
                <a:lnTo>
                  <a:pt x="6108" y="51803"/>
                </a:lnTo>
                <a:lnTo>
                  <a:pt x="27444" y="51803"/>
                </a:lnTo>
                <a:lnTo>
                  <a:pt x="27444" y="48755"/>
                </a:lnTo>
                <a:close/>
              </a:path>
              <a:path w="33655" h="55245">
                <a:moveTo>
                  <a:pt x="15252" y="3022"/>
                </a:moveTo>
                <a:lnTo>
                  <a:pt x="6108" y="3022"/>
                </a:lnTo>
                <a:lnTo>
                  <a:pt x="3060" y="6083"/>
                </a:lnTo>
                <a:lnTo>
                  <a:pt x="3060" y="9131"/>
                </a:lnTo>
                <a:lnTo>
                  <a:pt x="0" y="9131"/>
                </a:lnTo>
                <a:lnTo>
                  <a:pt x="0" y="42659"/>
                </a:lnTo>
                <a:lnTo>
                  <a:pt x="3060" y="42659"/>
                </a:lnTo>
                <a:lnTo>
                  <a:pt x="3060" y="48755"/>
                </a:lnTo>
                <a:lnTo>
                  <a:pt x="12192" y="48755"/>
                </a:lnTo>
                <a:lnTo>
                  <a:pt x="12192" y="45694"/>
                </a:lnTo>
                <a:lnTo>
                  <a:pt x="9143" y="45694"/>
                </a:lnTo>
                <a:lnTo>
                  <a:pt x="9143" y="39611"/>
                </a:lnTo>
                <a:lnTo>
                  <a:pt x="6108" y="39611"/>
                </a:lnTo>
                <a:lnTo>
                  <a:pt x="6108" y="12192"/>
                </a:lnTo>
                <a:lnTo>
                  <a:pt x="9143" y="12192"/>
                </a:lnTo>
                <a:lnTo>
                  <a:pt x="9143" y="6083"/>
                </a:lnTo>
                <a:lnTo>
                  <a:pt x="15252" y="6083"/>
                </a:lnTo>
                <a:lnTo>
                  <a:pt x="15252" y="3022"/>
                </a:lnTo>
                <a:close/>
              </a:path>
              <a:path w="33655" h="55245">
                <a:moveTo>
                  <a:pt x="30492" y="45694"/>
                </a:moveTo>
                <a:lnTo>
                  <a:pt x="21336" y="45694"/>
                </a:lnTo>
                <a:lnTo>
                  <a:pt x="21336" y="48755"/>
                </a:lnTo>
                <a:lnTo>
                  <a:pt x="30492" y="48755"/>
                </a:lnTo>
                <a:lnTo>
                  <a:pt x="30492" y="45694"/>
                </a:lnTo>
                <a:close/>
              </a:path>
              <a:path w="33655" h="55245">
                <a:moveTo>
                  <a:pt x="30492" y="3022"/>
                </a:moveTo>
                <a:lnTo>
                  <a:pt x="18300" y="3022"/>
                </a:lnTo>
                <a:lnTo>
                  <a:pt x="18300" y="6083"/>
                </a:lnTo>
                <a:lnTo>
                  <a:pt x="24384" y="6083"/>
                </a:lnTo>
                <a:lnTo>
                  <a:pt x="24384" y="9131"/>
                </a:lnTo>
                <a:lnTo>
                  <a:pt x="27444" y="12192"/>
                </a:lnTo>
                <a:lnTo>
                  <a:pt x="27444" y="42659"/>
                </a:lnTo>
                <a:lnTo>
                  <a:pt x="24384" y="42659"/>
                </a:lnTo>
                <a:lnTo>
                  <a:pt x="24384" y="45694"/>
                </a:lnTo>
                <a:lnTo>
                  <a:pt x="33528" y="45694"/>
                </a:lnTo>
                <a:lnTo>
                  <a:pt x="33528" y="9131"/>
                </a:lnTo>
                <a:lnTo>
                  <a:pt x="30492" y="9131"/>
                </a:lnTo>
                <a:lnTo>
                  <a:pt x="30492" y="3022"/>
                </a:lnTo>
                <a:close/>
              </a:path>
              <a:path w="33655" h="55245">
                <a:moveTo>
                  <a:pt x="27444" y="0"/>
                </a:moveTo>
                <a:lnTo>
                  <a:pt x="9143" y="0"/>
                </a:lnTo>
                <a:lnTo>
                  <a:pt x="9143" y="3022"/>
                </a:lnTo>
                <a:lnTo>
                  <a:pt x="27444" y="3022"/>
                </a:lnTo>
                <a:lnTo>
                  <a:pt x="27444" y="0"/>
                </a:lnTo>
                <a:close/>
              </a:path>
            </a:pathLst>
          </a:custGeom>
          <a:solidFill>
            <a:srgbClr val="231F20"/>
          </a:solidFill>
        </p:spPr>
        <p:txBody>
          <a:bodyPr wrap="square" lIns="0" tIns="0" rIns="0" bIns="0" rtlCol="0"/>
          <a:lstStyle/>
          <a:p>
            <a:endParaRPr/>
          </a:p>
        </p:txBody>
      </p:sp>
      <p:sp>
        <p:nvSpPr>
          <p:cNvPr id="60" name="object 60"/>
          <p:cNvSpPr txBox="1"/>
          <p:nvPr/>
        </p:nvSpPr>
        <p:spPr>
          <a:xfrm>
            <a:off x="4953758" y="913284"/>
            <a:ext cx="4018048" cy="345864"/>
          </a:xfrm>
          <a:prstGeom prst="rect">
            <a:avLst/>
          </a:prstGeom>
        </p:spPr>
        <p:txBody>
          <a:bodyPr vert="horz" wrap="square" lIns="0" tIns="8255" rIns="0" bIns="0" rtlCol="0">
            <a:spAutoFit/>
          </a:bodyPr>
          <a:lstStyle/>
          <a:p>
            <a:pPr marL="12700" marR="5080" algn="ctr">
              <a:lnSpc>
                <a:spcPct val="103299"/>
              </a:lnSpc>
              <a:spcBef>
                <a:spcPts val="65"/>
              </a:spcBef>
            </a:pPr>
            <a:r>
              <a:rPr lang="es-ES" sz="1100" b="1" dirty="0">
                <a:latin typeface="Trebuchet MS" panose="020B0603020202020204" pitchFamily="34" charset="0"/>
                <a:cs typeface="Trebuchet MS"/>
              </a:rPr>
              <a:t>Figura l6.7: Terminal aérea – pararrayos con área protegida hasta máx. 30 metros [79]</a:t>
            </a:r>
            <a:endParaRPr sz="1100" b="1" dirty="0">
              <a:latin typeface="Trebuchet MS" panose="020B0603020202020204" pitchFamily="34" charset="0"/>
              <a:cs typeface="Trebuchet MS"/>
            </a:endParaRPr>
          </a:p>
        </p:txBody>
      </p:sp>
      <p:pic>
        <p:nvPicPr>
          <p:cNvPr id="61" name="Imagen 60"/>
          <p:cNvPicPr>
            <a:picLocks noChangeAspect="1"/>
          </p:cNvPicPr>
          <p:nvPr/>
        </p:nvPicPr>
        <p:blipFill>
          <a:blip r:embed="rId2"/>
          <a:stretch>
            <a:fillRect/>
          </a:stretch>
        </p:blipFill>
        <p:spPr>
          <a:xfrm>
            <a:off x="153428" y="193204"/>
            <a:ext cx="4448175" cy="3333750"/>
          </a:xfrm>
          <a:prstGeom prst="rect">
            <a:avLst/>
          </a:prstGeom>
        </p:spPr>
      </p:pic>
      <p:pic>
        <p:nvPicPr>
          <p:cNvPr id="62" name="Imagen 61"/>
          <p:cNvPicPr>
            <a:picLocks noChangeAspect="1"/>
          </p:cNvPicPr>
          <p:nvPr/>
        </p:nvPicPr>
        <p:blipFill>
          <a:blip r:embed="rId3"/>
          <a:stretch>
            <a:fillRect/>
          </a:stretch>
        </p:blipFill>
        <p:spPr>
          <a:xfrm>
            <a:off x="5148064" y="1633364"/>
            <a:ext cx="3838575" cy="3895725"/>
          </a:xfrm>
          <a:prstGeom prst="rect">
            <a:avLst/>
          </a:prstGeom>
        </p:spPr>
      </p:pic>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 name="object 33"/>
          <p:cNvSpPr txBox="1"/>
          <p:nvPr/>
        </p:nvSpPr>
        <p:spPr>
          <a:xfrm>
            <a:off x="107504" y="4225652"/>
            <a:ext cx="3816956" cy="345864"/>
          </a:xfrm>
          <a:prstGeom prst="rect">
            <a:avLst/>
          </a:prstGeom>
        </p:spPr>
        <p:txBody>
          <a:bodyPr vert="horz" wrap="square" lIns="0" tIns="8255" rIns="0" bIns="0" rtlCol="0">
            <a:spAutoFit/>
          </a:bodyPr>
          <a:lstStyle/>
          <a:p>
            <a:pPr marL="12700" marR="5080" algn="ctr">
              <a:lnSpc>
                <a:spcPct val="103299"/>
              </a:lnSpc>
              <a:spcBef>
                <a:spcPts val="65"/>
              </a:spcBef>
            </a:pPr>
            <a:r>
              <a:rPr lang="en-US" sz="1100" b="1" dirty="0" err="1">
                <a:latin typeface="Trebuchet MS"/>
                <a:cs typeface="Trebuchet MS"/>
              </a:rPr>
              <a:t>Figura</a:t>
            </a:r>
            <a:r>
              <a:rPr lang="en-US" sz="1100" b="1" dirty="0">
                <a:latin typeface="Trebuchet MS"/>
                <a:cs typeface="Trebuchet MS"/>
              </a:rPr>
              <a:t> </a:t>
            </a:r>
            <a:r>
              <a:rPr lang="en-US" sz="1100" b="1" dirty="0" smtClean="0">
                <a:latin typeface="Trebuchet MS"/>
                <a:cs typeface="Trebuchet MS"/>
              </a:rPr>
              <a:t>16.8</a:t>
            </a:r>
            <a:r>
              <a:rPr lang="en-US" sz="1100" b="1" dirty="0">
                <a:latin typeface="Trebuchet MS"/>
                <a:cs typeface="Trebuchet MS"/>
              </a:rPr>
              <a:t>: Terminal </a:t>
            </a:r>
            <a:r>
              <a:rPr lang="en-US" sz="1100" b="1" dirty="0" err="1">
                <a:latin typeface="Trebuchet MS"/>
                <a:cs typeface="Trebuchet MS"/>
              </a:rPr>
              <a:t>aérea</a:t>
            </a:r>
            <a:r>
              <a:rPr lang="en-US" sz="1100" b="1" dirty="0">
                <a:latin typeface="Trebuchet MS"/>
                <a:cs typeface="Trebuchet MS"/>
              </a:rPr>
              <a:t> – </a:t>
            </a:r>
            <a:r>
              <a:rPr lang="en-US" sz="1100" b="1" dirty="0" err="1">
                <a:latin typeface="Trebuchet MS"/>
                <a:cs typeface="Trebuchet MS"/>
              </a:rPr>
              <a:t>pararrayos</a:t>
            </a:r>
            <a:r>
              <a:rPr lang="en-US" sz="1100" b="1" dirty="0">
                <a:latin typeface="Trebuchet MS"/>
                <a:cs typeface="Trebuchet MS"/>
              </a:rPr>
              <a:t> con </a:t>
            </a:r>
            <a:r>
              <a:rPr lang="en-US" sz="1100" b="1" dirty="0" err="1">
                <a:latin typeface="Trebuchet MS"/>
                <a:cs typeface="Trebuchet MS"/>
              </a:rPr>
              <a:t>área</a:t>
            </a:r>
            <a:r>
              <a:rPr lang="en-US" sz="1100" b="1" dirty="0">
                <a:latin typeface="Trebuchet MS"/>
                <a:cs typeface="Trebuchet MS"/>
              </a:rPr>
              <a:t> </a:t>
            </a:r>
            <a:r>
              <a:rPr lang="en-US" sz="1100" b="1" dirty="0" err="1">
                <a:latin typeface="Trebuchet MS"/>
                <a:cs typeface="Trebuchet MS"/>
              </a:rPr>
              <a:t>protegida</a:t>
            </a:r>
            <a:r>
              <a:rPr lang="en-US" sz="1100" b="1" dirty="0">
                <a:latin typeface="Trebuchet MS"/>
                <a:cs typeface="Trebuchet MS"/>
              </a:rPr>
              <a:t> mayor a 30 m [79]</a:t>
            </a:r>
            <a:endParaRPr sz="1100" b="1" dirty="0">
              <a:latin typeface="Trebuchet MS"/>
              <a:cs typeface="Trebuchet MS"/>
            </a:endParaRPr>
          </a:p>
        </p:txBody>
      </p:sp>
      <p:sp>
        <p:nvSpPr>
          <p:cNvPr id="93" name="object 93"/>
          <p:cNvSpPr txBox="1"/>
          <p:nvPr/>
        </p:nvSpPr>
        <p:spPr>
          <a:xfrm>
            <a:off x="4788024" y="927460"/>
            <a:ext cx="3894737" cy="345864"/>
          </a:xfrm>
          <a:prstGeom prst="rect">
            <a:avLst/>
          </a:prstGeom>
        </p:spPr>
        <p:txBody>
          <a:bodyPr vert="horz" wrap="square" lIns="0" tIns="8255" rIns="0" bIns="0" rtlCol="0">
            <a:spAutoFit/>
          </a:bodyPr>
          <a:lstStyle/>
          <a:p>
            <a:pPr marL="12700" marR="5080" algn="ctr">
              <a:lnSpc>
                <a:spcPct val="103299"/>
              </a:lnSpc>
              <a:spcBef>
                <a:spcPts val="65"/>
              </a:spcBef>
            </a:pPr>
            <a:r>
              <a:rPr lang="en-US" sz="1100" b="1" dirty="0" err="1" smtClean="0">
                <a:latin typeface="Trebuchet MS"/>
                <a:cs typeface="Trebuchet MS"/>
              </a:rPr>
              <a:t>Figura</a:t>
            </a:r>
            <a:r>
              <a:rPr lang="en-US" sz="1100" b="1" dirty="0" smtClean="0">
                <a:latin typeface="Trebuchet MS"/>
                <a:cs typeface="Trebuchet MS"/>
              </a:rPr>
              <a:t> 16.9</a:t>
            </a:r>
            <a:r>
              <a:rPr lang="en-US" sz="1100" b="1" dirty="0">
                <a:latin typeface="Trebuchet MS"/>
                <a:cs typeface="Trebuchet MS"/>
              </a:rPr>
              <a:t>: Terminal </a:t>
            </a:r>
            <a:r>
              <a:rPr lang="en-US" sz="1100" b="1" dirty="0" err="1">
                <a:latin typeface="Trebuchet MS"/>
                <a:cs typeface="Trebuchet MS"/>
              </a:rPr>
              <a:t>aérea</a:t>
            </a:r>
            <a:r>
              <a:rPr lang="en-US" sz="1100" b="1" dirty="0">
                <a:latin typeface="Trebuchet MS"/>
                <a:cs typeface="Trebuchet MS"/>
              </a:rPr>
              <a:t>: </a:t>
            </a:r>
            <a:r>
              <a:rPr lang="en-US" sz="1100" b="1" dirty="0" err="1">
                <a:latin typeface="Trebuchet MS"/>
                <a:cs typeface="Trebuchet MS"/>
              </a:rPr>
              <a:t>superestructuras</a:t>
            </a:r>
            <a:r>
              <a:rPr lang="en-US" sz="1100" b="1" dirty="0">
                <a:latin typeface="Trebuchet MS"/>
                <a:cs typeface="Trebuchet MS"/>
              </a:rPr>
              <a:t> de </a:t>
            </a:r>
            <a:r>
              <a:rPr lang="en-US" sz="1100" b="1" dirty="0" err="1">
                <a:latin typeface="Trebuchet MS"/>
                <a:cs typeface="Trebuchet MS"/>
              </a:rPr>
              <a:t>techo</a:t>
            </a:r>
            <a:r>
              <a:rPr lang="en-US" sz="1100" b="1" dirty="0">
                <a:latin typeface="Trebuchet MS"/>
                <a:cs typeface="Trebuchet MS"/>
              </a:rPr>
              <a:t> de material conductor de </a:t>
            </a:r>
            <a:r>
              <a:rPr lang="en-US" sz="1100" b="1" dirty="0" err="1">
                <a:latin typeface="Trebuchet MS"/>
                <a:cs typeface="Trebuchet MS"/>
              </a:rPr>
              <a:t>electricidad</a:t>
            </a:r>
            <a:r>
              <a:rPr lang="en-US" sz="1100" b="1" dirty="0">
                <a:latin typeface="Trebuchet MS"/>
                <a:cs typeface="Trebuchet MS"/>
              </a:rPr>
              <a:t> [79]</a:t>
            </a:r>
            <a:endParaRPr sz="1100" b="1" dirty="0">
              <a:latin typeface="Trebuchet MS"/>
              <a:cs typeface="Trebuchet MS"/>
            </a:endParaRPr>
          </a:p>
        </p:txBody>
      </p:sp>
      <p:pic>
        <p:nvPicPr>
          <p:cNvPr id="94" name="Imagen 93"/>
          <p:cNvPicPr>
            <a:picLocks noChangeAspect="1"/>
          </p:cNvPicPr>
          <p:nvPr/>
        </p:nvPicPr>
        <p:blipFill>
          <a:blip r:embed="rId2"/>
          <a:stretch>
            <a:fillRect/>
          </a:stretch>
        </p:blipFill>
        <p:spPr>
          <a:xfrm>
            <a:off x="251520" y="211566"/>
            <a:ext cx="3816956" cy="3726054"/>
          </a:xfrm>
          <a:prstGeom prst="rect">
            <a:avLst/>
          </a:prstGeom>
        </p:spPr>
      </p:pic>
      <p:pic>
        <p:nvPicPr>
          <p:cNvPr id="95" name="Imagen 94"/>
          <p:cNvPicPr>
            <a:picLocks noChangeAspect="1"/>
          </p:cNvPicPr>
          <p:nvPr/>
        </p:nvPicPr>
        <p:blipFill>
          <a:blip r:embed="rId3"/>
          <a:stretch>
            <a:fillRect/>
          </a:stretch>
        </p:blipFill>
        <p:spPr>
          <a:xfrm>
            <a:off x="4139952" y="1451645"/>
            <a:ext cx="4884440" cy="4070151"/>
          </a:xfrm>
          <a:prstGeom prst="rect">
            <a:avLst/>
          </a:prstGeom>
        </p:spPr>
      </p:pic>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txBox="1"/>
          <p:nvPr/>
        </p:nvSpPr>
        <p:spPr>
          <a:xfrm>
            <a:off x="2555776" y="3793604"/>
            <a:ext cx="3974415" cy="350737"/>
          </a:xfrm>
          <a:prstGeom prst="rect">
            <a:avLst/>
          </a:prstGeom>
        </p:spPr>
        <p:txBody>
          <a:bodyPr vert="horz" wrap="square" lIns="0" tIns="12065" rIns="0" bIns="0" rtlCol="0">
            <a:spAutoFit/>
          </a:bodyPr>
          <a:lstStyle/>
          <a:p>
            <a:pPr marL="12700" algn="ctr">
              <a:lnSpc>
                <a:spcPct val="100000"/>
              </a:lnSpc>
              <a:spcBef>
                <a:spcPts val="95"/>
              </a:spcBef>
            </a:pPr>
            <a:r>
              <a:rPr lang="es-ES" sz="1100" b="1" dirty="0" smtClean="0">
                <a:latin typeface="Trebuchet MS"/>
                <a:cs typeface="Trebuchet MS"/>
              </a:rPr>
              <a:t>Figura 16.10</a:t>
            </a:r>
            <a:r>
              <a:rPr lang="es-ES" sz="1100" b="1" dirty="0">
                <a:latin typeface="Trebuchet MS"/>
                <a:cs typeface="Trebuchet MS"/>
              </a:rPr>
              <a:t>: Terminal aérea para superestructuras de techo más pequeñas [79]</a:t>
            </a:r>
            <a:endParaRPr sz="1100" b="1" dirty="0">
              <a:latin typeface="Trebuchet MS"/>
              <a:cs typeface="Trebuchet MS"/>
            </a:endParaRPr>
          </a:p>
        </p:txBody>
      </p:sp>
      <p:pic>
        <p:nvPicPr>
          <p:cNvPr id="66" name="Imagen 65"/>
          <p:cNvPicPr>
            <a:picLocks noChangeAspect="1"/>
          </p:cNvPicPr>
          <p:nvPr/>
        </p:nvPicPr>
        <p:blipFill>
          <a:blip r:embed="rId2"/>
          <a:stretch>
            <a:fillRect/>
          </a:stretch>
        </p:blipFill>
        <p:spPr>
          <a:xfrm>
            <a:off x="1331640" y="625252"/>
            <a:ext cx="6984776" cy="2952328"/>
          </a:xfrm>
          <a:prstGeom prst="rect">
            <a:avLst/>
          </a:prstGeom>
        </p:spPr>
      </p:pic>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179512" y="214776"/>
            <a:ext cx="8640960" cy="5720797"/>
          </a:xfrm>
          <a:prstGeom prst="rect">
            <a:avLst/>
          </a:prstGeom>
        </p:spPr>
        <p:txBody>
          <a:bodyPr vert="horz" wrap="square" lIns="0" tIns="21590" rIns="0" bIns="0" rtlCol="0">
            <a:spAutoFit/>
          </a:bodyPr>
          <a:lstStyle/>
          <a:p>
            <a:pPr marL="19685" algn="just">
              <a:lnSpc>
                <a:spcPct val="100000"/>
              </a:lnSpc>
              <a:spcBef>
                <a:spcPts val="170"/>
              </a:spcBef>
            </a:pPr>
            <a:r>
              <a:rPr lang="es-ES" sz="1100" b="1" spc="-50" dirty="0">
                <a:latin typeface="Trebuchet MS" panose="020B0603020202020204" pitchFamily="34" charset="0"/>
                <a:cs typeface="Trebuchet MS"/>
              </a:rPr>
              <a:t>16.2.2 Bajantes</a:t>
            </a:r>
          </a:p>
          <a:p>
            <a:pPr marL="19685" algn="just">
              <a:lnSpc>
                <a:spcPct val="100000"/>
              </a:lnSpc>
              <a:spcBef>
                <a:spcPts val="170"/>
              </a:spcBef>
            </a:pPr>
            <a:endParaRPr lang="es-ES" sz="1100" spc="-50" dirty="0">
              <a:latin typeface="Trebuchet MS" panose="020B0603020202020204" pitchFamily="34" charset="0"/>
              <a:cs typeface="Trebuchet MS"/>
            </a:endParaRPr>
          </a:p>
          <a:p>
            <a:pPr marL="19685" algn="just">
              <a:lnSpc>
                <a:spcPct val="100000"/>
              </a:lnSpc>
              <a:spcBef>
                <a:spcPts val="170"/>
              </a:spcBef>
            </a:pPr>
            <a:r>
              <a:rPr lang="es-ES" sz="1100" spc="-50" dirty="0">
                <a:latin typeface="Trebuchet MS" panose="020B0603020202020204" pitchFamily="34" charset="0"/>
                <a:cs typeface="Trebuchet MS"/>
              </a:rPr>
              <a:t>El conductor de bajada (Tabla 16.2) conecta el terminal aéreo al sistema de puesta a tierra. Por cada 20 m, medidos a lo largo de los bordes del techo, se debe instalar un conductor de bajada, hacia el exterior de las esquinas del edificio. A través del terminal aéreo se forma entonces una zona de protección con un ángulo de apantallamiento de 45°.</a:t>
            </a:r>
          </a:p>
          <a:p>
            <a:pPr marL="19685" algn="just">
              <a:spcBef>
                <a:spcPts val="170"/>
              </a:spcBef>
            </a:pPr>
            <a:r>
              <a:rPr lang="es-ES" sz="1100" spc="-50" dirty="0" smtClean="0">
                <a:latin typeface="Trebuchet MS" panose="020B0603020202020204" pitchFamily="34" charset="0"/>
                <a:cs typeface="Trebuchet MS"/>
              </a:rPr>
              <a:t>Los conductores de bajada deben tener juntas de prueba para permitir mediciones posteriores en el sistema. </a:t>
            </a:r>
            <a:r>
              <a:rPr lang="es-ES" sz="1100" spc="-50" dirty="0">
                <a:latin typeface="Trebuchet MS" panose="020B0603020202020204" pitchFamily="34" charset="0"/>
                <a:cs typeface="Trebuchet MS"/>
              </a:rPr>
              <a:t>El número necesario de bajantes para edificios se puede calcular de la siguiente manera (en cualquier caso, se deben disponer al menos dos bajantes):</a:t>
            </a:r>
          </a:p>
          <a:p>
            <a:pPr marL="19685" algn="just">
              <a:spcBef>
                <a:spcPts val="170"/>
              </a:spcBef>
            </a:pPr>
            <a:endParaRPr lang="es-ES" sz="800" dirty="0" smtClean="0">
              <a:latin typeface="Trebuchet MS"/>
              <a:cs typeface="Trebuchet MS"/>
            </a:endParaRPr>
          </a:p>
          <a:p>
            <a:pPr marL="19685" algn="just">
              <a:lnSpc>
                <a:spcPct val="100000"/>
              </a:lnSpc>
              <a:spcBef>
                <a:spcPts val="170"/>
              </a:spcBef>
            </a:pPr>
            <a:endParaRPr lang="es-ES" sz="1100" spc="-50" dirty="0" smtClean="0">
              <a:latin typeface="Trebuchet MS" panose="020B0603020202020204" pitchFamily="34" charset="0"/>
              <a:cs typeface="Trebuchet MS"/>
            </a:endParaRPr>
          </a:p>
          <a:p>
            <a:pPr marL="19685" algn="just">
              <a:lnSpc>
                <a:spcPct val="100000"/>
              </a:lnSpc>
              <a:spcBef>
                <a:spcPts val="170"/>
              </a:spcBef>
            </a:pPr>
            <a:endParaRPr lang="es-ES" sz="1100" spc="-50" dirty="0">
              <a:latin typeface="Trebuchet MS" panose="020B0603020202020204" pitchFamily="34" charset="0"/>
              <a:cs typeface="Trebuchet MS"/>
            </a:endParaRPr>
          </a:p>
          <a:p>
            <a:pPr marL="19685" algn="just">
              <a:lnSpc>
                <a:spcPct val="100000"/>
              </a:lnSpc>
              <a:spcBef>
                <a:spcPts val="170"/>
              </a:spcBef>
            </a:pPr>
            <a:r>
              <a:rPr lang="es-ES" sz="1100" b="1" spc="-50" dirty="0" smtClean="0">
                <a:latin typeface="Trebuchet MS" panose="020B0603020202020204" pitchFamily="34" charset="0"/>
                <a:cs typeface="Trebuchet MS"/>
              </a:rPr>
              <a:t>Tabla 16.2</a:t>
            </a:r>
            <a:r>
              <a:rPr lang="es-ES" sz="1100" b="1" spc="-50" dirty="0">
                <a:latin typeface="Trebuchet MS" panose="020B0603020202020204" pitchFamily="34" charset="0"/>
                <a:cs typeface="Trebuchet MS"/>
              </a:rPr>
              <a:t>: Conductores de bajada [79</a:t>
            </a:r>
            <a:r>
              <a:rPr lang="es-ES" sz="1100" b="1" spc="-50" dirty="0" smtClean="0">
                <a:latin typeface="Trebuchet MS" panose="020B0603020202020204" pitchFamily="34" charset="0"/>
                <a:cs typeface="Trebuchet MS"/>
              </a:rPr>
              <a:t>]</a:t>
            </a:r>
          </a:p>
          <a:p>
            <a:pPr marL="19685" algn="just">
              <a:lnSpc>
                <a:spcPct val="100000"/>
              </a:lnSpc>
              <a:spcBef>
                <a:spcPts val="170"/>
              </a:spcBef>
            </a:pPr>
            <a:endParaRPr lang="es-ES" sz="1100" b="1" spc="-50" dirty="0">
              <a:latin typeface="Trebuchet MS" panose="020B0603020202020204" pitchFamily="34" charset="0"/>
              <a:cs typeface="Trebuchet MS"/>
            </a:endParaRPr>
          </a:p>
          <a:p>
            <a:pPr marL="19685" algn="just">
              <a:lnSpc>
                <a:spcPct val="100000"/>
              </a:lnSpc>
              <a:spcBef>
                <a:spcPts val="170"/>
              </a:spcBef>
            </a:pPr>
            <a:endParaRPr lang="es-ES" sz="1100" spc="-50" dirty="0">
              <a:latin typeface="Trebuchet MS" panose="020B0603020202020204" pitchFamily="34" charset="0"/>
              <a:cs typeface="Trebuchet MS"/>
            </a:endParaRPr>
          </a:p>
          <a:p>
            <a:pPr marL="19685" algn="just">
              <a:lnSpc>
                <a:spcPct val="100000"/>
              </a:lnSpc>
              <a:spcBef>
                <a:spcPts val="170"/>
              </a:spcBef>
            </a:pPr>
            <a:endParaRPr lang="es-ES" sz="1100" spc="-50" dirty="0" smtClean="0">
              <a:latin typeface="Trebuchet MS" panose="020B0603020202020204" pitchFamily="34" charset="0"/>
              <a:cs typeface="Trebuchet MS"/>
            </a:endParaRPr>
          </a:p>
          <a:p>
            <a:pPr marL="19685" algn="just">
              <a:lnSpc>
                <a:spcPct val="100000"/>
              </a:lnSpc>
              <a:spcBef>
                <a:spcPts val="170"/>
              </a:spcBef>
            </a:pPr>
            <a:endParaRPr lang="es-ES" sz="1100" spc="-50" dirty="0">
              <a:latin typeface="Trebuchet MS" panose="020B0603020202020204" pitchFamily="34" charset="0"/>
              <a:cs typeface="Trebuchet MS"/>
            </a:endParaRPr>
          </a:p>
          <a:p>
            <a:pPr marL="19685" algn="just">
              <a:lnSpc>
                <a:spcPct val="100000"/>
              </a:lnSpc>
              <a:spcBef>
                <a:spcPts val="170"/>
              </a:spcBef>
            </a:pPr>
            <a:endParaRPr lang="es-ES" sz="1100" spc="-50" dirty="0" smtClean="0">
              <a:latin typeface="Trebuchet MS" panose="020B0603020202020204" pitchFamily="34" charset="0"/>
              <a:cs typeface="Trebuchet MS"/>
            </a:endParaRPr>
          </a:p>
          <a:p>
            <a:pPr marL="19685" algn="just">
              <a:lnSpc>
                <a:spcPct val="100000"/>
              </a:lnSpc>
              <a:spcBef>
                <a:spcPts val="170"/>
              </a:spcBef>
            </a:pPr>
            <a:endParaRPr lang="es-ES" sz="1100" spc="-50" dirty="0">
              <a:latin typeface="Trebuchet MS" panose="020B0603020202020204" pitchFamily="34" charset="0"/>
              <a:cs typeface="Trebuchet MS"/>
            </a:endParaRPr>
          </a:p>
          <a:p>
            <a:pPr marL="19685" algn="just">
              <a:lnSpc>
                <a:spcPct val="100000"/>
              </a:lnSpc>
              <a:spcBef>
                <a:spcPts val="170"/>
              </a:spcBef>
            </a:pPr>
            <a:endParaRPr lang="es-ES" sz="1100" spc="-50" dirty="0" smtClean="0">
              <a:latin typeface="Trebuchet MS" panose="020B0603020202020204" pitchFamily="34" charset="0"/>
              <a:cs typeface="Trebuchet MS"/>
            </a:endParaRPr>
          </a:p>
          <a:p>
            <a:pPr marL="19685" algn="just">
              <a:lnSpc>
                <a:spcPct val="100000"/>
              </a:lnSpc>
              <a:spcBef>
                <a:spcPts val="170"/>
              </a:spcBef>
            </a:pPr>
            <a:endParaRPr lang="es-ES" sz="1100" spc="-50" dirty="0">
              <a:latin typeface="Trebuchet MS" panose="020B0603020202020204" pitchFamily="34" charset="0"/>
              <a:cs typeface="Trebuchet MS"/>
            </a:endParaRPr>
          </a:p>
          <a:p>
            <a:pPr marL="19685" algn="just">
              <a:lnSpc>
                <a:spcPct val="100000"/>
              </a:lnSpc>
              <a:spcBef>
                <a:spcPts val="170"/>
              </a:spcBef>
            </a:pPr>
            <a:endParaRPr lang="es-ES" sz="1100" spc="-50" dirty="0" smtClean="0">
              <a:latin typeface="Trebuchet MS" panose="020B0603020202020204" pitchFamily="34" charset="0"/>
              <a:cs typeface="Trebuchet MS"/>
            </a:endParaRPr>
          </a:p>
          <a:p>
            <a:pPr marL="19685" algn="just">
              <a:lnSpc>
                <a:spcPct val="100000"/>
              </a:lnSpc>
              <a:spcBef>
                <a:spcPts val="170"/>
              </a:spcBef>
            </a:pPr>
            <a:endParaRPr lang="es-ES" sz="1100" spc="-50" dirty="0">
              <a:latin typeface="Trebuchet MS" panose="020B0603020202020204" pitchFamily="34" charset="0"/>
              <a:cs typeface="Trebuchet MS"/>
            </a:endParaRPr>
          </a:p>
          <a:p>
            <a:pPr marL="19685" algn="just">
              <a:lnSpc>
                <a:spcPct val="100000"/>
              </a:lnSpc>
              <a:spcBef>
                <a:spcPts val="170"/>
              </a:spcBef>
            </a:pPr>
            <a:endParaRPr lang="es-ES" sz="1100" spc="-50" dirty="0" smtClean="0">
              <a:latin typeface="Trebuchet MS" panose="020B0603020202020204" pitchFamily="34" charset="0"/>
              <a:cs typeface="Trebuchet MS"/>
            </a:endParaRPr>
          </a:p>
          <a:p>
            <a:pPr marL="19685" algn="just">
              <a:lnSpc>
                <a:spcPct val="100000"/>
              </a:lnSpc>
              <a:spcBef>
                <a:spcPts val="170"/>
              </a:spcBef>
            </a:pPr>
            <a:endParaRPr lang="es-ES" sz="1100" spc="-50" dirty="0">
              <a:latin typeface="Trebuchet MS" panose="020B0603020202020204" pitchFamily="34" charset="0"/>
              <a:cs typeface="Trebuchet MS"/>
            </a:endParaRPr>
          </a:p>
          <a:p>
            <a:pPr marL="19685" algn="just">
              <a:lnSpc>
                <a:spcPct val="100000"/>
              </a:lnSpc>
              <a:spcBef>
                <a:spcPts val="170"/>
              </a:spcBef>
            </a:pPr>
            <a:endParaRPr lang="es-ES" sz="1100" spc="-50" dirty="0" smtClean="0">
              <a:latin typeface="Trebuchet MS" panose="020B0603020202020204" pitchFamily="34" charset="0"/>
              <a:cs typeface="Trebuchet MS"/>
            </a:endParaRPr>
          </a:p>
          <a:p>
            <a:pPr marL="19685" algn="just">
              <a:lnSpc>
                <a:spcPct val="100000"/>
              </a:lnSpc>
              <a:spcBef>
                <a:spcPts val="170"/>
              </a:spcBef>
            </a:pPr>
            <a:endParaRPr lang="es-ES" sz="1100" spc="-50" dirty="0">
              <a:latin typeface="Trebuchet MS" panose="020B0603020202020204" pitchFamily="34" charset="0"/>
              <a:cs typeface="Trebuchet MS"/>
            </a:endParaRPr>
          </a:p>
          <a:p>
            <a:pPr marL="19685" algn="just">
              <a:lnSpc>
                <a:spcPct val="100000"/>
              </a:lnSpc>
              <a:spcBef>
                <a:spcPts val="170"/>
              </a:spcBef>
            </a:pPr>
            <a:endParaRPr lang="es-ES" sz="1100" spc="-50" dirty="0" smtClean="0">
              <a:latin typeface="Trebuchet MS" panose="020B0603020202020204" pitchFamily="34" charset="0"/>
              <a:cs typeface="Trebuchet MS"/>
            </a:endParaRPr>
          </a:p>
          <a:p>
            <a:pPr marL="19685" algn="just">
              <a:lnSpc>
                <a:spcPct val="100000"/>
              </a:lnSpc>
              <a:spcBef>
                <a:spcPts val="170"/>
              </a:spcBef>
            </a:pPr>
            <a:endParaRPr lang="es-ES" sz="1100" spc="-50" dirty="0">
              <a:latin typeface="Trebuchet MS" panose="020B0603020202020204" pitchFamily="34" charset="0"/>
              <a:cs typeface="Trebuchet MS"/>
            </a:endParaRPr>
          </a:p>
          <a:p>
            <a:pPr marL="19685" algn="just">
              <a:lnSpc>
                <a:spcPct val="100000"/>
              </a:lnSpc>
              <a:spcBef>
                <a:spcPts val="170"/>
              </a:spcBef>
            </a:pPr>
            <a:endParaRPr lang="es-ES" sz="1100" spc="-50" dirty="0" smtClean="0">
              <a:latin typeface="Trebuchet MS" panose="020B0603020202020204" pitchFamily="34" charset="0"/>
              <a:cs typeface="Trebuchet MS"/>
            </a:endParaRPr>
          </a:p>
          <a:p>
            <a:pPr marL="19685" algn="just">
              <a:lnSpc>
                <a:spcPct val="100000"/>
              </a:lnSpc>
              <a:spcBef>
                <a:spcPts val="170"/>
              </a:spcBef>
            </a:pPr>
            <a:endParaRPr lang="es-ES" sz="1100" spc="-50" dirty="0">
              <a:latin typeface="Trebuchet MS" panose="020B0603020202020204" pitchFamily="34" charset="0"/>
              <a:cs typeface="Trebuchet MS"/>
            </a:endParaRPr>
          </a:p>
          <a:p>
            <a:pPr marL="19685" algn="just">
              <a:lnSpc>
                <a:spcPct val="100000"/>
              </a:lnSpc>
              <a:spcBef>
                <a:spcPts val="170"/>
              </a:spcBef>
            </a:pPr>
            <a:endParaRPr lang="es-ES" sz="1100" spc="-50" dirty="0" smtClean="0">
              <a:latin typeface="Trebuchet MS" panose="020B0603020202020204" pitchFamily="34" charset="0"/>
              <a:cs typeface="Trebuchet MS"/>
            </a:endParaRPr>
          </a:p>
        </p:txBody>
      </p:sp>
      <p:pic>
        <p:nvPicPr>
          <p:cNvPr id="3" name="Imagen 2"/>
          <p:cNvPicPr>
            <a:picLocks noChangeAspect="1"/>
          </p:cNvPicPr>
          <p:nvPr/>
        </p:nvPicPr>
        <p:blipFill>
          <a:blip r:embed="rId2"/>
          <a:stretch>
            <a:fillRect/>
          </a:stretch>
        </p:blipFill>
        <p:spPr>
          <a:xfrm>
            <a:off x="190500" y="2209428"/>
            <a:ext cx="6181303" cy="3337942"/>
          </a:xfrm>
          <a:prstGeom prst="rect">
            <a:avLst/>
          </a:prstGeom>
        </p:spPr>
      </p:pic>
      <p:sp>
        <p:nvSpPr>
          <p:cNvPr id="67" name="Rectángulo 66"/>
          <p:cNvSpPr/>
          <p:nvPr/>
        </p:nvSpPr>
        <p:spPr>
          <a:xfrm>
            <a:off x="6470449" y="1599525"/>
            <a:ext cx="2376265" cy="3970318"/>
          </a:xfrm>
          <a:prstGeom prst="rect">
            <a:avLst/>
          </a:prstGeom>
        </p:spPr>
        <p:txBody>
          <a:bodyPr wrap="square">
            <a:spAutoFit/>
          </a:bodyPr>
          <a:lstStyle/>
          <a:p>
            <a:pPr marL="19685" algn="just">
              <a:lnSpc>
                <a:spcPct val="100000"/>
              </a:lnSpc>
              <a:spcBef>
                <a:spcPts val="170"/>
              </a:spcBef>
            </a:pPr>
            <a:r>
              <a:rPr lang="es-ES" sz="1100" spc="-50" dirty="0" smtClean="0">
                <a:latin typeface="Trebuchet MS" panose="020B0603020202020204" pitchFamily="34" charset="0"/>
                <a:cs typeface="Trebuchet MS"/>
              </a:rPr>
              <a:t>La </a:t>
            </a:r>
            <a:r>
              <a:rPr lang="es-ES" sz="1100" spc="-50" dirty="0">
                <a:latin typeface="Trebuchet MS" panose="020B0603020202020204" pitchFamily="34" charset="0"/>
                <a:cs typeface="Trebuchet MS"/>
              </a:rPr>
              <a:t>figura 16.11 muestra diferentes arreglos de conductores de bajada. Los conductores de bajada deben instalarse de modo </a:t>
            </a:r>
            <a:r>
              <a:rPr lang="es-ES" sz="1100" spc="-50" dirty="0" smtClean="0">
                <a:latin typeface="Trebuchet MS" panose="020B0603020202020204" pitchFamily="34" charset="0"/>
                <a:cs typeface="Trebuchet MS"/>
              </a:rPr>
              <a:t>que: </a:t>
            </a:r>
          </a:p>
          <a:p>
            <a:pPr marL="191135" indent="-171450" algn="just">
              <a:lnSpc>
                <a:spcPct val="100000"/>
              </a:lnSpc>
              <a:spcBef>
                <a:spcPts val="170"/>
              </a:spcBef>
              <a:buFont typeface="Wingdings" panose="05000000000000000000" pitchFamily="2" charset="2"/>
              <a:buChar char="Ø"/>
            </a:pPr>
            <a:r>
              <a:rPr lang="es-ES" sz="1100" b="1" spc="-50" dirty="0" smtClean="0">
                <a:latin typeface="Trebuchet MS" panose="020B0603020202020204" pitchFamily="34" charset="0"/>
                <a:cs typeface="Trebuchet MS"/>
              </a:rPr>
              <a:t>Existan </a:t>
            </a:r>
            <a:r>
              <a:rPr lang="es-ES" sz="1100" b="1" spc="-50" dirty="0">
                <a:latin typeface="Trebuchet MS" panose="020B0603020202020204" pitchFamily="34" charset="0"/>
                <a:cs typeface="Trebuchet MS"/>
              </a:rPr>
              <a:t>varias rutas de corriente paralelas</a:t>
            </a:r>
          </a:p>
          <a:p>
            <a:pPr marL="191135" indent="-171450" algn="just">
              <a:lnSpc>
                <a:spcPct val="100000"/>
              </a:lnSpc>
              <a:spcBef>
                <a:spcPts val="170"/>
              </a:spcBef>
              <a:buFont typeface="Wingdings" panose="05000000000000000000" pitchFamily="2" charset="2"/>
              <a:buChar char="Ø"/>
            </a:pPr>
            <a:r>
              <a:rPr lang="es-ES" sz="1100" b="1" spc="-50" dirty="0">
                <a:latin typeface="Trebuchet MS" panose="020B0603020202020204" pitchFamily="34" charset="0"/>
                <a:cs typeface="Trebuchet MS"/>
              </a:rPr>
              <a:t>La longitud de las rutas de corriente debe mantenerse lo más corta posible</a:t>
            </a:r>
            <a:r>
              <a:rPr lang="es-ES" sz="1100" b="1" spc="-50" dirty="0" smtClean="0">
                <a:latin typeface="Trebuchet MS" panose="020B0603020202020204" pitchFamily="34" charset="0"/>
                <a:cs typeface="Trebuchet MS"/>
              </a:rPr>
              <a:t>.</a:t>
            </a:r>
          </a:p>
          <a:p>
            <a:pPr marL="191135" indent="-171450" algn="just">
              <a:lnSpc>
                <a:spcPct val="100000"/>
              </a:lnSpc>
              <a:spcBef>
                <a:spcPts val="170"/>
              </a:spcBef>
              <a:buFont typeface="Wingdings" panose="05000000000000000000" pitchFamily="2" charset="2"/>
              <a:buChar char="Ø"/>
            </a:pPr>
            <a:r>
              <a:rPr lang="es-ES" sz="1100" b="1" spc="-50" dirty="0" smtClean="0">
                <a:latin typeface="Trebuchet MS" panose="020B0603020202020204" pitchFamily="34" charset="0"/>
                <a:cs typeface="Trebuchet MS"/>
              </a:rPr>
              <a:t>Las </a:t>
            </a:r>
            <a:r>
              <a:rPr lang="es-ES" sz="1100" b="1" spc="-50" dirty="0">
                <a:latin typeface="Trebuchet MS" panose="020B0603020202020204" pitchFamily="34" charset="0"/>
                <a:cs typeface="Trebuchet MS"/>
              </a:rPr>
              <a:t>conexiones a la conexión equipotencial se </a:t>
            </a:r>
            <a:r>
              <a:rPr lang="es-ES" sz="1100" b="1" spc="-50" dirty="0" smtClean="0">
                <a:latin typeface="Trebuchet MS" panose="020B0603020202020204" pitchFamily="34" charset="0"/>
                <a:cs typeface="Trebuchet MS"/>
              </a:rPr>
              <a:t>realizan </a:t>
            </a:r>
          </a:p>
          <a:p>
            <a:pPr marL="191135" indent="-171450" algn="just">
              <a:lnSpc>
                <a:spcPct val="100000"/>
              </a:lnSpc>
              <a:spcBef>
                <a:spcPts val="170"/>
              </a:spcBef>
              <a:buFont typeface="Wingdings" panose="05000000000000000000" pitchFamily="2" charset="2"/>
              <a:buChar char="Ø"/>
            </a:pPr>
            <a:r>
              <a:rPr lang="es-ES" sz="1100" b="1" spc="-50" dirty="0" smtClean="0">
                <a:latin typeface="Trebuchet MS" panose="020B0603020202020204" pitchFamily="34" charset="0"/>
                <a:cs typeface="Trebuchet MS"/>
              </a:rPr>
              <a:t>Los </a:t>
            </a:r>
            <a:r>
              <a:rPr lang="es-ES" sz="1100" b="1" spc="-50" dirty="0">
                <a:latin typeface="Trebuchet MS" panose="020B0603020202020204" pitchFamily="34" charset="0"/>
                <a:cs typeface="Trebuchet MS"/>
              </a:rPr>
              <a:t>conductores de bajada no tienen efecto en las áreas de seguridad.</a:t>
            </a:r>
          </a:p>
          <a:p>
            <a:pPr marL="191135" indent="-171450" algn="just">
              <a:lnSpc>
                <a:spcPct val="100000"/>
              </a:lnSpc>
              <a:spcBef>
                <a:spcPts val="170"/>
              </a:spcBef>
              <a:buFont typeface="Wingdings" panose="05000000000000000000" pitchFamily="2" charset="2"/>
              <a:buChar char="Ø"/>
            </a:pPr>
            <a:r>
              <a:rPr lang="es-ES" sz="1100" b="1" spc="-50" dirty="0">
                <a:latin typeface="Trebuchet MS" panose="020B0603020202020204" pitchFamily="34" charset="0"/>
                <a:cs typeface="Trebuchet MS"/>
              </a:rPr>
              <a:t>Se pueden conectar entre sí cerca del suelo</a:t>
            </a:r>
            <a:r>
              <a:rPr lang="es-ES" sz="1100" b="1" spc="-50" dirty="0" smtClean="0">
                <a:latin typeface="Trebuchet MS" panose="020B0603020202020204" pitchFamily="34" charset="0"/>
                <a:cs typeface="Trebuchet MS"/>
              </a:rPr>
              <a:t>.</a:t>
            </a:r>
          </a:p>
          <a:p>
            <a:pPr marL="19685" algn="just">
              <a:lnSpc>
                <a:spcPct val="100000"/>
              </a:lnSpc>
              <a:spcBef>
                <a:spcPts val="170"/>
              </a:spcBef>
            </a:pPr>
            <a:r>
              <a:rPr lang="es-ES" sz="1100" dirty="0" smtClean="0">
                <a:latin typeface="Trebuchet MS" panose="020B0603020202020204" pitchFamily="34" charset="0"/>
                <a:cs typeface="Arial MT"/>
              </a:rPr>
              <a:t>La </a:t>
            </a:r>
            <a:r>
              <a:rPr lang="es-ES" sz="1100" dirty="0">
                <a:latin typeface="Trebuchet MS" panose="020B0603020202020204" pitchFamily="34" charset="0"/>
                <a:cs typeface="Arial MT"/>
              </a:rPr>
              <a:t>conexión de la bajante al sistema de puesta a tierra debe ser lo más corta posible (Figura 16.11), y los puntos de conexión deben estar protegidos contra la corrosión.</a:t>
            </a:r>
            <a:endParaRPr lang="en-US" sz="1100" dirty="0">
              <a:latin typeface="Trebuchet MS" panose="020B0603020202020204" pitchFamily="34" charset="0"/>
              <a:cs typeface="Arial MT"/>
            </a:endParaRPr>
          </a:p>
        </p:txBody>
      </p:sp>
      <p:pic>
        <p:nvPicPr>
          <p:cNvPr id="69" name="Imagen 68"/>
          <p:cNvPicPr>
            <a:picLocks noChangeAspect="1"/>
          </p:cNvPicPr>
          <p:nvPr/>
        </p:nvPicPr>
        <p:blipFill>
          <a:blip r:embed="rId3"/>
          <a:stretch>
            <a:fillRect/>
          </a:stretch>
        </p:blipFill>
        <p:spPr>
          <a:xfrm>
            <a:off x="187127" y="1616437"/>
            <a:ext cx="6048375" cy="409575"/>
          </a:xfrm>
          <a:prstGeom prst="rect">
            <a:avLst/>
          </a:prstGeom>
        </p:spPr>
      </p:pic>
    </p:spTree>
    <p:extLst>
      <p:ext uri="{BB962C8B-B14F-4D97-AF65-F5344CB8AC3E}">
        <p14:creationId xmlns:p14="http://schemas.microsoft.com/office/powerpoint/2010/main" val="2754700740"/>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 name="object 38"/>
          <p:cNvSpPr/>
          <p:nvPr/>
        </p:nvSpPr>
        <p:spPr>
          <a:xfrm>
            <a:off x="6123371" y="1638088"/>
            <a:ext cx="84421" cy="106736"/>
          </a:xfrm>
          <a:custGeom>
            <a:avLst/>
            <a:gdLst/>
            <a:ahLst/>
            <a:cxnLst/>
            <a:rect l="l" t="t" r="r" b="b"/>
            <a:pathLst>
              <a:path w="56514" h="161289">
                <a:moveTo>
                  <a:pt x="11290" y="33154"/>
                </a:moveTo>
                <a:lnTo>
                  <a:pt x="11290" y="33858"/>
                </a:lnTo>
                <a:lnTo>
                  <a:pt x="14109" y="33858"/>
                </a:lnTo>
                <a:lnTo>
                  <a:pt x="11290" y="33154"/>
                </a:lnTo>
                <a:close/>
              </a:path>
              <a:path w="56514" h="161289">
                <a:moveTo>
                  <a:pt x="2819" y="0"/>
                </a:moveTo>
                <a:lnTo>
                  <a:pt x="2819" y="31038"/>
                </a:lnTo>
                <a:lnTo>
                  <a:pt x="11290" y="33154"/>
                </a:lnTo>
                <a:lnTo>
                  <a:pt x="11290" y="31038"/>
                </a:lnTo>
                <a:lnTo>
                  <a:pt x="8458" y="31038"/>
                </a:lnTo>
                <a:lnTo>
                  <a:pt x="8458" y="8458"/>
                </a:lnTo>
                <a:lnTo>
                  <a:pt x="11277" y="8458"/>
                </a:lnTo>
                <a:lnTo>
                  <a:pt x="2819" y="0"/>
                </a:lnTo>
                <a:close/>
              </a:path>
              <a:path w="56514" h="161289">
                <a:moveTo>
                  <a:pt x="11277" y="8458"/>
                </a:moveTo>
                <a:lnTo>
                  <a:pt x="8458" y="8458"/>
                </a:lnTo>
                <a:lnTo>
                  <a:pt x="22567" y="22567"/>
                </a:lnTo>
                <a:lnTo>
                  <a:pt x="28219" y="25400"/>
                </a:lnTo>
                <a:lnTo>
                  <a:pt x="31026" y="28219"/>
                </a:lnTo>
                <a:lnTo>
                  <a:pt x="33870" y="31038"/>
                </a:lnTo>
                <a:lnTo>
                  <a:pt x="47967" y="31038"/>
                </a:lnTo>
                <a:lnTo>
                  <a:pt x="53606" y="25400"/>
                </a:lnTo>
                <a:lnTo>
                  <a:pt x="36677" y="25400"/>
                </a:lnTo>
                <a:lnTo>
                  <a:pt x="31026" y="22567"/>
                </a:lnTo>
                <a:lnTo>
                  <a:pt x="28219" y="22567"/>
                </a:lnTo>
                <a:lnTo>
                  <a:pt x="25400" y="19748"/>
                </a:lnTo>
                <a:lnTo>
                  <a:pt x="19748" y="16929"/>
                </a:lnTo>
                <a:lnTo>
                  <a:pt x="11277" y="8458"/>
                </a:lnTo>
                <a:close/>
              </a:path>
              <a:path w="56514" h="161289">
                <a:moveTo>
                  <a:pt x="50787" y="2819"/>
                </a:moveTo>
                <a:lnTo>
                  <a:pt x="45148" y="2819"/>
                </a:lnTo>
                <a:lnTo>
                  <a:pt x="47967" y="5638"/>
                </a:lnTo>
                <a:lnTo>
                  <a:pt x="47967" y="8458"/>
                </a:lnTo>
                <a:lnTo>
                  <a:pt x="50787" y="8458"/>
                </a:lnTo>
                <a:lnTo>
                  <a:pt x="50787" y="16929"/>
                </a:lnTo>
                <a:lnTo>
                  <a:pt x="47967" y="19748"/>
                </a:lnTo>
                <a:lnTo>
                  <a:pt x="47967" y="22567"/>
                </a:lnTo>
                <a:lnTo>
                  <a:pt x="45148" y="22567"/>
                </a:lnTo>
                <a:lnTo>
                  <a:pt x="45148" y="25400"/>
                </a:lnTo>
                <a:lnTo>
                  <a:pt x="56438" y="25400"/>
                </a:lnTo>
                <a:lnTo>
                  <a:pt x="56438" y="8458"/>
                </a:lnTo>
                <a:lnTo>
                  <a:pt x="50787" y="2819"/>
                </a:lnTo>
                <a:close/>
              </a:path>
              <a:path w="56514" h="161289">
                <a:moveTo>
                  <a:pt x="45148" y="0"/>
                </a:moveTo>
                <a:lnTo>
                  <a:pt x="42329" y="0"/>
                </a:lnTo>
                <a:lnTo>
                  <a:pt x="42329" y="2819"/>
                </a:lnTo>
                <a:lnTo>
                  <a:pt x="47967" y="2819"/>
                </a:lnTo>
                <a:lnTo>
                  <a:pt x="45148" y="0"/>
                </a:lnTo>
                <a:close/>
              </a:path>
              <a:path w="56514" h="161289">
                <a:moveTo>
                  <a:pt x="53615" y="50787"/>
                </a:moveTo>
                <a:lnTo>
                  <a:pt x="47967" y="50787"/>
                </a:lnTo>
                <a:lnTo>
                  <a:pt x="50787" y="53606"/>
                </a:lnTo>
                <a:lnTo>
                  <a:pt x="53606" y="53606"/>
                </a:lnTo>
                <a:lnTo>
                  <a:pt x="53606" y="64896"/>
                </a:lnTo>
                <a:lnTo>
                  <a:pt x="50787" y="64896"/>
                </a:lnTo>
                <a:lnTo>
                  <a:pt x="47967" y="67716"/>
                </a:lnTo>
                <a:lnTo>
                  <a:pt x="5651" y="67716"/>
                </a:lnTo>
                <a:lnTo>
                  <a:pt x="11290" y="73355"/>
                </a:lnTo>
                <a:lnTo>
                  <a:pt x="14109" y="73355"/>
                </a:lnTo>
                <a:lnTo>
                  <a:pt x="16929" y="76187"/>
                </a:lnTo>
                <a:lnTo>
                  <a:pt x="42329" y="76187"/>
                </a:lnTo>
                <a:lnTo>
                  <a:pt x="47967" y="73355"/>
                </a:lnTo>
                <a:lnTo>
                  <a:pt x="56438" y="64896"/>
                </a:lnTo>
                <a:lnTo>
                  <a:pt x="56438" y="53606"/>
                </a:lnTo>
                <a:lnTo>
                  <a:pt x="53615" y="50787"/>
                </a:lnTo>
                <a:close/>
              </a:path>
              <a:path w="56514" h="161289">
                <a:moveTo>
                  <a:pt x="5651" y="62077"/>
                </a:moveTo>
                <a:lnTo>
                  <a:pt x="2819" y="62077"/>
                </a:lnTo>
                <a:lnTo>
                  <a:pt x="2819" y="67716"/>
                </a:lnTo>
                <a:lnTo>
                  <a:pt x="8458" y="67716"/>
                </a:lnTo>
                <a:lnTo>
                  <a:pt x="8458" y="64896"/>
                </a:lnTo>
                <a:lnTo>
                  <a:pt x="5651" y="64896"/>
                </a:lnTo>
                <a:lnTo>
                  <a:pt x="5651" y="62077"/>
                </a:lnTo>
                <a:close/>
              </a:path>
              <a:path w="56514" h="161289">
                <a:moveTo>
                  <a:pt x="39497" y="42329"/>
                </a:moveTo>
                <a:lnTo>
                  <a:pt x="14109" y="42329"/>
                </a:lnTo>
                <a:lnTo>
                  <a:pt x="8458" y="45148"/>
                </a:lnTo>
                <a:lnTo>
                  <a:pt x="2819" y="50787"/>
                </a:lnTo>
                <a:lnTo>
                  <a:pt x="2819" y="56438"/>
                </a:lnTo>
                <a:lnTo>
                  <a:pt x="0" y="59258"/>
                </a:lnTo>
                <a:lnTo>
                  <a:pt x="0" y="62077"/>
                </a:lnTo>
                <a:lnTo>
                  <a:pt x="2819" y="62077"/>
                </a:lnTo>
                <a:lnTo>
                  <a:pt x="2819" y="59258"/>
                </a:lnTo>
                <a:lnTo>
                  <a:pt x="5651" y="56438"/>
                </a:lnTo>
                <a:lnTo>
                  <a:pt x="5651" y="53606"/>
                </a:lnTo>
                <a:lnTo>
                  <a:pt x="8458" y="50787"/>
                </a:lnTo>
                <a:lnTo>
                  <a:pt x="53615" y="50787"/>
                </a:lnTo>
                <a:lnTo>
                  <a:pt x="47967" y="45148"/>
                </a:lnTo>
                <a:lnTo>
                  <a:pt x="45148" y="45148"/>
                </a:lnTo>
                <a:lnTo>
                  <a:pt x="39497" y="42329"/>
                </a:lnTo>
                <a:close/>
              </a:path>
              <a:path w="56514" h="161289">
                <a:moveTo>
                  <a:pt x="2819" y="149555"/>
                </a:moveTo>
                <a:lnTo>
                  <a:pt x="2819" y="160832"/>
                </a:lnTo>
                <a:lnTo>
                  <a:pt x="5651" y="160832"/>
                </a:lnTo>
                <a:lnTo>
                  <a:pt x="5651" y="158013"/>
                </a:lnTo>
                <a:lnTo>
                  <a:pt x="33870" y="158013"/>
                </a:lnTo>
                <a:lnTo>
                  <a:pt x="36677" y="155193"/>
                </a:lnTo>
                <a:lnTo>
                  <a:pt x="39497" y="155193"/>
                </a:lnTo>
                <a:lnTo>
                  <a:pt x="39497" y="152374"/>
                </a:lnTo>
                <a:lnTo>
                  <a:pt x="5651" y="152374"/>
                </a:lnTo>
                <a:lnTo>
                  <a:pt x="2819" y="149555"/>
                </a:lnTo>
                <a:close/>
              </a:path>
              <a:path w="56514" h="161289">
                <a:moveTo>
                  <a:pt x="33870" y="138264"/>
                </a:moveTo>
                <a:lnTo>
                  <a:pt x="31026" y="138264"/>
                </a:lnTo>
                <a:lnTo>
                  <a:pt x="33870" y="141084"/>
                </a:lnTo>
                <a:lnTo>
                  <a:pt x="33870" y="149555"/>
                </a:lnTo>
                <a:lnTo>
                  <a:pt x="31026" y="152374"/>
                </a:lnTo>
                <a:lnTo>
                  <a:pt x="39497" y="152374"/>
                </a:lnTo>
                <a:lnTo>
                  <a:pt x="39497" y="143903"/>
                </a:lnTo>
                <a:lnTo>
                  <a:pt x="33870" y="138264"/>
                </a:lnTo>
                <a:close/>
              </a:path>
              <a:path w="56514" h="161289">
                <a:moveTo>
                  <a:pt x="33870" y="115684"/>
                </a:moveTo>
                <a:lnTo>
                  <a:pt x="31026" y="115684"/>
                </a:lnTo>
                <a:lnTo>
                  <a:pt x="31026" y="118503"/>
                </a:lnTo>
                <a:lnTo>
                  <a:pt x="33870" y="121335"/>
                </a:lnTo>
                <a:lnTo>
                  <a:pt x="33870" y="126974"/>
                </a:lnTo>
                <a:lnTo>
                  <a:pt x="31026" y="129793"/>
                </a:lnTo>
                <a:lnTo>
                  <a:pt x="2819" y="129793"/>
                </a:lnTo>
                <a:lnTo>
                  <a:pt x="2819" y="138264"/>
                </a:lnTo>
                <a:lnTo>
                  <a:pt x="31026" y="138264"/>
                </a:lnTo>
                <a:lnTo>
                  <a:pt x="33870" y="135432"/>
                </a:lnTo>
                <a:lnTo>
                  <a:pt x="36677" y="135432"/>
                </a:lnTo>
                <a:lnTo>
                  <a:pt x="36677" y="132613"/>
                </a:lnTo>
                <a:lnTo>
                  <a:pt x="39497" y="132613"/>
                </a:lnTo>
                <a:lnTo>
                  <a:pt x="39497" y="121335"/>
                </a:lnTo>
                <a:lnTo>
                  <a:pt x="36677" y="121335"/>
                </a:lnTo>
                <a:lnTo>
                  <a:pt x="36677" y="118503"/>
                </a:lnTo>
                <a:lnTo>
                  <a:pt x="33870" y="115684"/>
                </a:lnTo>
                <a:close/>
              </a:path>
              <a:path w="56514" h="161289">
                <a:moveTo>
                  <a:pt x="36677" y="101587"/>
                </a:moveTo>
                <a:lnTo>
                  <a:pt x="33870" y="101587"/>
                </a:lnTo>
                <a:lnTo>
                  <a:pt x="33870" y="107226"/>
                </a:lnTo>
                <a:lnTo>
                  <a:pt x="2819" y="107226"/>
                </a:lnTo>
                <a:lnTo>
                  <a:pt x="2819" y="115684"/>
                </a:lnTo>
                <a:lnTo>
                  <a:pt x="39497" y="115684"/>
                </a:lnTo>
                <a:lnTo>
                  <a:pt x="39497" y="112864"/>
                </a:lnTo>
                <a:lnTo>
                  <a:pt x="36677" y="101587"/>
                </a:lnTo>
                <a:close/>
              </a:path>
            </a:pathLst>
          </a:custGeom>
          <a:solidFill>
            <a:srgbClr val="231F20"/>
          </a:solidFill>
        </p:spPr>
        <p:txBody>
          <a:bodyPr wrap="square" lIns="0" tIns="0" rIns="0" bIns="0" rtlCol="0"/>
          <a:lstStyle/>
          <a:p>
            <a:endParaRPr/>
          </a:p>
        </p:txBody>
      </p:sp>
      <p:sp>
        <p:nvSpPr>
          <p:cNvPr id="39" name="object 39"/>
          <p:cNvSpPr txBox="1"/>
          <p:nvPr/>
        </p:nvSpPr>
        <p:spPr>
          <a:xfrm>
            <a:off x="3096555" y="5379652"/>
            <a:ext cx="6222473" cy="335348"/>
          </a:xfrm>
          <a:prstGeom prst="rect">
            <a:avLst/>
          </a:prstGeom>
        </p:spPr>
        <p:txBody>
          <a:bodyPr vert="horz" wrap="square" lIns="0" tIns="12065" rIns="0" bIns="0" rtlCol="0">
            <a:spAutoFit/>
          </a:bodyPr>
          <a:lstStyle/>
          <a:p>
            <a:pPr marL="12700">
              <a:lnSpc>
                <a:spcPct val="100000"/>
              </a:lnSpc>
              <a:spcBef>
                <a:spcPts val="95"/>
              </a:spcBef>
            </a:pPr>
            <a:r>
              <a:rPr sz="1100" b="1" spc="-30" dirty="0">
                <a:latin typeface="Trebuchet MS" panose="020B0603020202020204" pitchFamily="34" charset="0"/>
                <a:cs typeface="Arial MT"/>
              </a:rPr>
              <a:t>Figure</a:t>
            </a:r>
            <a:r>
              <a:rPr sz="1100" b="1" spc="-20" dirty="0">
                <a:latin typeface="Trebuchet MS" panose="020B0603020202020204" pitchFamily="34" charset="0"/>
                <a:cs typeface="Arial MT"/>
              </a:rPr>
              <a:t> </a:t>
            </a:r>
            <a:r>
              <a:rPr lang="es-ES" sz="1100" b="1" spc="-20" dirty="0" smtClean="0">
                <a:latin typeface="Trebuchet MS" panose="020B0603020202020204" pitchFamily="34" charset="0"/>
                <a:cs typeface="Arial MT"/>
              </a:rPr>
              <a:t>1</a:t>
            </a:r>
            <a:r>
              <a:rPr sz="1100" b="1" spc="85" dirty="0" smtClean="0">
                <a:latin typeface="Trebuchet MS" panose="020B0603020202020204" pitchFamily="34" charset="0"/>
                <a:cs typeface="Arial MT"/>
              </a:rPr>
              <a:t>6.</a:t>
            </a:r>
            <a:r>
              <a:rPr lang="es-ES" sz="1100" b="1" spc="85" dirty="0" smtClean="0">
                <a:latin typeface="Trebuchet MS" panose="020B0603020202020204" pitchFamily="34" charset="0"/>
                <a:cs typeface="Arial MT"/>
              </a:rPr>
              <a:t>11</a:t>
            </a:r>
            <a:r>
              <a:rPr sz="1100" b="1" spc="85" dirty="0" smtClean="0">
                <a:latin typeface="Trebuchet MS" panose="020B0603020202020204" pitchFamily="34" charset="0"/>
                <a:cs typeface="Arial MT"/>
              </a:rPr>
              <a:t>: </a:t>
            </a:r>
            <a:r>
              <a:rPr sz="1100" b="1" spc="295" dirty="0" smtClean="0">
                <a:latin typeface="Trebuchet MS" panose="020B0603020202020204" pitchFamily="34" charset="0"/>
                <a:cs typeface="Arial MT"/>
              </a:rPr>
              <a:t> </a:t>
            </a:r>
            <a:r>
              <a:rPr sz="1100" b="1" spc="-35" dirty="0">
                <a:latin typeface="Trebuchet MS" panose="020B0603020202020204" pitchFamily="34" charset="0"/>
                <a:cs typeface="Trebuchet MS"/>
              </a:rPr>
              <a:t>Arrangement</a:t>
            </a:r>
            <a:r>
              <a:rPr sz="1100" b="1" spc="-45" dirty="0">
                <a:latin typeface="Trebuchet MS" panose="020B0603020202020204" pitchFamily="34" charset="0"/>
                <a:cs typeface="Trebuchet MS"/>
              </a:rPr>
              <a:t> </a:t>
            </a:r>
            <a:r>
              <a:rPr sz="1100" b="1" spc="-40" dirty="0">
                <a:latin typeface="Trebuchet MS" panose="020B0603020202020204" pitchFamily="34" charset="0"/>
                <a:cs typeface="Trebuchet MS"/>
              </a:rPr>
              <a:t>of</a:t>
            </a:r>
            <a:r>
              <a:rPr sz="1100" b="1" spc="-45" dirty="0">
                <a:latin typeface="Trebuchet MS" panose="020B0603020202020204" pitchFamily="34" charset="0"/>
                <a:cs typeface="Trebuchet MS"/>
              </a:rPr>
              <a:t> </a:t>
            </a:r>
            <a:r>
              <a:rPr sz="1100" b="1" spc="-25" dirty="0">
                <a:latin typeface="Trebuchet MS" panose="020B0603020202020204" pitchFamily="34" charset="0"/>
                <a:cs typeface="Trebuchet MS"/>
              </a:rPr>
              <a:t>down</a:t>
            </a:r>
            <a:r>
              <a:rPr sz="1100" b="1" spc="-45" dirty="0">
                <a:latin typeface="Trebuchet MS" panose="020B0603020202020204" pitchFamily="34" charset="0"/>
                <a:cs typeface="Trebuchet MS"/>
              </a:rPr>
              <a:t> </a:t>
            </a:r>
            <a:r>
              <a:rPr sz="1100" b="1" spc="-20" dirty="0">
                <a:latin typeface="Trebuchet MS" panose="020B0603020202020204" pitchFamily="34" charset="0"/>
                <a:cs typeface="Trebuchet MS"/>
              </a:rPr>
              <a:t>conductors</a:t>
            </a:r>
            <a:r>
              <a:rPr sz="1100" b="1" spc="-45" dirty="0">
                <a:latin typeface="Trebuchet MS" panose="020B0603020202020204" pitchFamily="34" charset="0"/>
                <a:cs typeface="Trebuchet MS"/>
              </a:rPr>
              <a:t> </a:t>
            </a:r>
            <a:r>
              <a:rPr sz="1100" b="1" spc="-60" dirty="0">
                <a:latin typeface="Trebuchet MS" panose="020B0603020202020204" pitchFamily="34" charset="0"/>
                <a:cs typeface="Trebuchet MS"/>
              </a:rPr>
              <a:t>[79]</a:t>
            </a:r>
            <a:endParaRPr sz="1100" b="1" dirty="0">
              <a:latin typeface="Trebuchet MS" panose="020B0603020202020204" pitchFamily="34" charset="0"/>
              <a:cs typeface="Trebuchet MS"/>
            </a:endParaRPr>
          </a:p>
          <a:p>
            <a:pPr>
              <a:lnSpc>
                <a:spcPct val="100000"/>
              </a:lnSpc>
              <a:spcBef>
                <a:spcPts val="5"/>
              </a:spcBef>
            </a:pPr>
            <a:endParaRPr sz="1000" dirty="0">
              <a:latin typeface="Trebuchet MS"/>
              <a:cs typeface="Trebuchet MS"/>
            </a:endParaRPr>
          </a:p>
        </p:txBody>
      </p:sp>
      <p:pic>
        <p:nvPicPr>
          <p:cNvPr id="40" name="Imagen 39"/>
          <p:cNvPicPr>
            <a:picLocks noChangeAspect="1"/>
          </p:cNvPicPr>
          <p:nvPr/>
        </p:nvPicPr>
        <p:blipFill>
          <a:blip r:embed="rId2"/>
          <a:stretch>
            <a:fillRect/>
          </a:stretch>
        </p:blipFill>
        <p:spPr>
          <a:xfrm>
            <a:off x="1619672" y="320711"/>
            <a:ext cx="6296025" cy="5029200"/>
          </a:xfrm>
          <a:prstGeom prst="rect">
            <a:avLst/>
          </a:prstGeom>
        </p:spPr>
      </p:pic>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670670" y="4369668"/>
            <a:ext cx="4050080" cy="181460"/>
          </a:xfrm>
          <a:prstGeom prst="rect">
            <a:avLst/>
          </a:prstGeom>
        </p:spPr>
        <p:txBody>
          <a:bodyPr vert="horz" wrap="square" lIns="0" tIns="12065" rIns="0" bIns="0" rtlCol="0">
            <a:spAutoFit/>
          </a:bodyPr>
          <a:lstStyle/>
          <a:p>
            <a:pPr marL="12700">
              <a:spcBef>
                <a:spcPts val="95"/>
              </a:spcBef>
            </a:pPr>
            <a:r>
              <a:rPr lang="es-ES" sz="1100" b="1" spc="-30" dirty="0">
                <a:latin typeface="Trebuchet MS" panose="020B0603020202020204" pitchFamily="34" charset="0"/>
                <a:cs typeface="Arial MT"/>
              </a:rPr>
              <a:t>Figura 16.12: Conductor de bajada de acuerdo con</a:t>
            </a:r>
            <a:endParaRPr sz="750" dirty="0">
              <a:latin typeface="Arial MT"/>
              <a:cs typeface="Arial MT"/>
            </a:endParaRPr>
          </a:p>
        </p:txBody>
      </p:sp>
      <p:sp>
        <p:nvSpPr>
          <p:cNvPr id="18" name="object 18"/>
          <p:cNvSpPr txBox="1"/>
          <p:nvPr/>
        </p:nvSpPr>
        <p:spPr>
          <a:xfrm>
            <a:off x="5292080" y="5127104"/>
            <a:ext cx="3329999" cy="181460"/>
          </a:xfrm>
          <a:prstGeom prst="rect">
            <a:avLst/>
          </a:prstGeom>
        </p:spPr>
        <p:txBody>
          <a:bodyPr vert="horz" wrap="square" lIns="0" tIns="12065" rIns="0" bIns="0" rtlCol="0">
            <a:spAutoFit/>
          </a:bodyPr>
          <a:lstStyle/>
          <a:p>
            <a:pPr marL="12700">
              <a:spcBef>
                <a:spcPts val="95"/>
              </a:spcBef>
            </a:pPr>
            <a:r>
              <a:rPr lang="es-ES" sz="1100" b="1" spc="-30" dirty="0">
                <a:latin typeface="Trebuchet MS" panose="020B0603020202020204" pitchFamily="34" charset="0"/>
                <a:cs typeface="Arial MT"/>
              </a:rPr>
              <a:t>Figura 16.13: Conductor de bajada de acuerdo con</a:t>
            </a:r>
            <a:endParaRPr sz="750" dirty="0">
              <a:latin typeface="Arial MT"/>
              <a:cs typeface="Arial MT"/>
            </a:endParaRPr>
          </a:p>
        </p:txBody>
      </p:sp>
      <p:pic>
        <p:nvPicPr>
          <p:cNvPr id="20" name="Imagen 19"/>
          <p:cNvPicPr>
            <a:picLocks noChangeAspect="1"/>
          </p:cNvPicPr>
          <p:nvPr/>
        </p:nvPicPr>
        <p:blipFill>
          <a:blip r:embed="rId2"/>
          <a:stretch>
            <a:fillRect/>
          </a:stretch>
        </p:blipFill>
        <p:spPr>
          <a:xfrm>
            <a:off x="611560" y="265212"/>
            <a:ext cx="3390900" cy="3962400"/>
          </a:xfrm>
          <a:prstGeom prst="rect">
            <a:avLst/>
          </a:prstGeom>
        </p:spPr>
      </p:pic>
      <p:pic>
        <p:nvPicPr>
          <p:cNvPr id="21" name="Imagen 20"/>
          <p:cNvPicPr>
            <a:picLocks noChangeAspect="1"/>
          </p:cNvPicPr>
          <p:nvPr/>
        </p:nvPicPr>
        <p:blipFill>
          <a:blip r:embed="rId3"/>
          <a:stretch>
            <a:fillRect/>
          </a:stretch>
        </p:blipFill>
        <p:spPr>
          <a:xfrm>
            <a:off x="4860032" y="1345332"/>
            <a:ext cx="3829050" cy="3771900"/>
          </a:xfrm>
          <a:prstGeom prst="rect">
            <a:avLst/>
          </a:prstGeom>
        </p:spPr>
      </p:pic>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51520" y="270032"/>
            <a:ext cx="4176464" cy="4417876"/>
          </a:xfrm>
          <a:prstGeom prst="rect">
            <a:avLst/>
          </a:prstGeom>
        </p:spPr>
        <p:txBody>
          <a:bodyPr vert="horz" wrap="square" lIns="0" tIns="21590" rIns="0" bIns="0" rtlCol="0">
            <a:spAutoFit/>
          </a:bodyPr>
          <a:lstStyle/>
          <a:p>
            <a:pPr marL="19685" algn="just">
              <a:lnSpc>
                <a:spcPct val="100000"/>
              </a:lnSpc>
              <a:spcBef>
                <a:spcPts val="170"/>
              </a:spcBef>
            </a:pPr>
            <a:r>
              <a:rPr lang="es-ES" sz="1100" b="1" spc="-50" dirty="0" smtClean="0">
                <a:latin typeface="Trebuchet MS" panose="020B0603020202020204" pitchFamily="34" charset="0"/>
                <a:cs typeface="Trebuchet MS"/>
              </a:rPr>
              <a:t>16.2.3   Sistemas </a:t>
            </a:r>
            <a:r>
              <a:rPr lang="es-ES" sz="1100" b="1" spc="-50" dirty="0">
                <a:latin typeface="Trebuchet MS" panose="020B0603020202020204" pitchFamily="34" charset="0"/>
                <a:cs typeface="Trebuchet MS"/>
              </a:rPr>
              <a:t>de puesta a tierra</a:t>
            </a:r>
          </a:p>
          <a:p>
            <a:pPr marL="19685" algn="just">
              <a:lnSpc>
                <a:spcPct val="100000"/>
              </a:lnSpc>
              <a:spcBef>
                <a:spcPts val="170"/>
              </a:spcBef>
            </a:pPr>
            <a:endParaRPr lang="es-ES" sz="1100" spc="-50" dirty="0">
              <a:latin typeface="Trebuchet MS" panose="020B0603020202020204" pitchFamily="34" charset="0"/>
              <a:cs typeface="Trebuchet MS"/>
            </a:endParaRPr>
          </a:p>
          <a:p>
            <a:pPr marL="19685" algn="just">
              <a:lnSpc>
                <a:spcPct val="100000"/>
              </a:lnSpc>
              <a:spcBef>
                <a:spcPts val="170"/>
              </a:spcBef>
            </a:pPr>
            <a:r>
              <a:rPr lang="es-ES" sz="1100" spc="-50" dirty="0">
                <a:latin typeface="Trebuchet MS" panose="020B0603020202020204" pitchFamily="34" charset="0"/>
                <a:cs typeface="Trebuchet MS"/>
              </a:rPr>
              <a:t>El sistema de puesta a tierra puede tener la forma de un electrodo de tierra de base de hormigón, un electrodo de tierra anular o un electrodo de tierra único. El conductor de bajada está conectado a este sistema de puesta a tierra.</a:t>
            </a:r>
          </a:p>
          <a:p>
            <a:pPr marL="19685" algn="just">
              <a:lnSpc>
                <a:spcPct val="100000"/>
              </a:lnSpc>
              <a:spcBef>
                <a:spcPts val="170"/>
              </a:spcBef>
            </a:pPr>
            <a:r>
              <a:rPr lang="es-ES" sz="1100" spc="-50" dirty="0">
                <a:latin typeface="Trebuchet MS" panose="020B0603020202020204" pitchFamily="34" charset="0"/>
                <a:cs typeface="Trebuchet MS"/>
              </a:rPr>
              <a:t>De acuerdo con IEC 1312-1, la resistencia de puesta a tierra no debe ser superior a 10 Ω. Distinguimos aquí entre dos tipos de sistemas de puesta a tierra:</a:t>
            </a:r>
          </a:p>
          <a:p>
            <a:pPr marL="248285" indent="-228600" algn="just">
              <a:lnSpc>
                <a:spcPct val="100000"/>
              </a:lnSpc>
              <a:spcBef>
                <a:spcPts val="170"/>
              </a:spcBef>
              <a:buFont typeface="+mj-lt"/>
              <a:buAutoNum type="arabicPeriod"/>
            </a:pPr>
            <a:r>
              <a:rPr lang="es-ES" sz="1100" b="1" spc="-50" dirty="0">
                <a:latin typeface="Trebuchet MS" panose="020B0603020202020204" pitchFamily="34" charset="0"/>
                <a:cs typeface="Trebuchet MS"/>
              </a:rPr>
              <a:t>Disposición tipo A</a:t>
            </a:r>
          </a:p>
          <a:p>
            <a:pPr marL="648335" lvl="1" indent="-171450" algn="just">
              <a:spcBef>
                <a:spcPts val="170"/>
              </a:spcBef>
              <a:buFont typeface="Wingdings" panose="05000000000000000000" pitchFamily="2" charset="2"/>
              <a:buChar char="q"/>
            </a:pPr>
            <a:r>
              <a:rPr lang="es-ES" sz="1100" spc="-50" dirty="0">
                <a:latin typeface="Trebuchet MS" panose="020B0603020202020204" pitchFamily="34" charset="0"/>
                <a:cs typeface="Trebuchet MS"/>
              </a:rPr>
              <a:t>Electrodo de tierra superficial</a:t>
            </a:r>
          </a:p>
          <a:p>
            <a:pPr marL="648335" lvl="1" indent="-171450" algn="just">
              <a:spcBef>
                <a:spcPts val="170"/>
              </a:spcBef>
              <a:buFont typeface="Wingdings" panose="05000000000000000000" pitchFamily="2" charset="2"/>
              <a:buChar char="q"/>
            </a:pPr>
            <a:r>
              <a:rPr lang="es-ES" sz="1100" spc="-50" dirty="0">
                <a:latin typeface="Trebuchet MS" panose="020B0603020202020204" pitchFamily="34" charset="0"/>
                <a:cs typeface="Trebuchet MS"/>
              </a:rPr>
              <a:t>Electrodo de tierra enterrado</a:t>
            </a:r>
          </a:p>
          <a:p>
            <a:pPr marL="248285" indent="-228600" algn="just">
              <a:lnSpc>
                <a:spcPct val="100000"/>
              </a:lnSpc>
              <a:spcBef>
                <a:spcPts val="170"/>
              </a:spcBef>
              <a:buFont typeface="+mj-lt"/>
              <a:buAutoNum type="arabicPeriod" startAt="2"/>
            </a:pPr>
            <a:r>
              <a:rPr lang="es-ES" sz="1100" b="1" spc="-50" dirty="0">
                <a:latin typeface="Trebuchet MS" panose="020B0603020202020204" pitchFamily="34" charset="0"/>
                <a:cs typeface="Trebuchet MS"/>
              </a:rPr>
              <a:t>Disposición tipo B</a:t>
            </a:r>
          </a:p>
          <a:p>
            <a:pPr marL="648335" lvl="1" indent="-171450" algn="just">
              <a:spcBef>
                <a:spcPts val="170"/>
              </a:spcBef>
              <a:buFont typeface="Wingdings" panose="05000000000000000000" pitchFamily="2" charset="2"/>
              <a:buChar char="q"/>
            </a:pPr>
            <a:r>
              <a:rPr lang="es-ES" sz="1100" spc="-50" dirty="0">
                <a:latin typeface="Trebuchet MS" panose="020B0603020202020204" pitchFamily="34" charset="0"/>
                <a:cs typeface="Trebuchet MS"/>
              </a:rPr>
              <a:t>Electrodo de tierra anular</a:t>
            </a:r>
          </a:p>
          <a:p>
            <a:pPr marL="648335" lvl="1" indent="-171450" algn="just">
              <a:spcBef>
                <a:spcPts val="170"/>
              </a:spcBef>
              <a:buFont typeface="Wingdings" panose="05000000000000000000" pitchFamily="2" charset="2"/>
              <a:buChar char="q"/>
            </a:pPr>
            <a:r>
              <a:rPr lang="es-ES" sz="1100" spc="-50" dirty="0">
                <a:latin typeface="Trebuchet MS" panose="020B0603020202020204" pitchFamily="34" charset="0"/>
                <a:cs typeface="Trebuchet MS"/>
              </a:rPr>
              <a:t>Electrodo de tierra para zapatas de hormigón.</a:t>
            </a:r>
          </a:p>
          <a:p>
            <a:pPr marL="19685" algn="just">
              <a:lnSpc>
                <a:spcPct val="100000"/>
              </a:lnSpc>
              <a:spcBef>
                <a:spcPts val="170"/>
              </a:spcBef>
            </a:pPr>
            <a:r>
              <a:rPr lang="es-ES" sz="1100" b="1" spc="-50" dirty="0">
                <a:latin typeface="Trebuchet MS" panose="020B0603020202020204" pitchFamily="34" charset="0"/>
                <a:cs typeface="Trebuchet MS"/>
              </a:rPr>
              <a:t>1. Disposición tipo A: electrodo de tierra superficial</a:t>
            </a:r>
          </a:p>
          <a:p>
            <a:pPr marL="180975" algn="just">
              <a:lnSpc>
                <a:spcPct val="100000"/>
              </a:lnSpc>
              <a:spcBef>
                <a:spcPts val="170"/>
              </a:spcBef>
            </a:pPr>
            <a:r>
              <a:rPr lang="es-ES" sz="1100" spc="-50" dirty="0">
                <a:latin typeface="Trebuchet MS" panose="020B0603020202020204" pitchFamily="34" charset="0"/>
                <a:cs typeface="Trebuchet MS"/>
              </a:rPr>
              <a:t>Un electrodo de tierra de superficie es un electrodo de tierra que generalmente se instala a una profundidad de menos de 0,5 m y se conecta en una longitud de 5 m a cada conductor de bajada (Figura 16.14).</a:t>
            </a:r>
          </a:p>
          <a:p>
            <a:pPr marL="19685" algn="just">
              <a:lnSpc>
                <a:spcPct val="100000"/>
              </a:lnSpc>
              <a:spcBef>
                <a:spcPts val="170"/>
              </a:spcBef>
            </a:pPr>
            <a:r>
              <a:rPr lang="es-ES" sz="1100" spc="-50" dirty="0" smtClean="0">
                <a:latin typeface="Trebuchet MS" panose="020B0603020202020204" pitchFamily="34" charset="0"/>
                <a:cs typeface="Trebuchet MS"/>
              </a:rPr>
              <a:t>Puede </a:t>
            </a:r>
            <a:r>
              <a:rPr lang="es-ES" sz="1100" spc="-50" dirty="0">
                <a:latin typeface="Trebuchet MS" panose="020B0603020202020204" pitchFamily="34" charset="0"/>
                <a:cs typeface="Trebuchet MS"/>
              </a:rPr>
              <a:t>consistir en conductores redondos o planos y tener la forma de un electrodo de tierra anular, radial o de malla</a:t>
            </a:r>
            <a:r>
              <a:rPr lang="es-ES" sz="1100" spc="-50" dirty="0" smtClean="0">
                <a:latin typeface="Trebuchet MS" panose="020B0603020202020204" pitchFamily="34" charset="0"/>
                <a:cs typeface="Trebuchet MS"/>
              </a:rPr>
              <a:t>:</a:t>
            </a:r>
          </a:p>
          <a:p>
            <a:pPr marL="19685" algn="just">
              <a:lnSpc>
                <a:spcPct val="100000"/>
              </a:lnSpc>
              <a:spcBef>
                <a:spcPts val="170"/>
              </a:spcBef>
            </a:pPr>
            <a:r>
              <a:rPr lang="es-ES" sz="1100" spc="-50" dirty="0" smtClean="0">
                <a:latin typeface="Trebuchet MS" panose="020B0603020202020204" pitchFamily="34" charset="0"/>
                <a:cs typeface="Trebuchet MS"/>
              </a:rPr>
              <a:t>La </a:t>
            </a:r>
            <a:r>
              <a:rPr lang="es-ES" sz="1100" spc="-50" dirty="0">
                <a:latin typeface="Trebuchet MS" panose="020B0603020202020204" pitchFamily="34" charset="0"/>
                <a:cs typeface="Trebuchet MS"/>
              </a:rPr>
              <a:t>resistencia de tierra del electrodo de tierra enterrado en la superficie viene dada por:</a:t>
            </a:r>
            <a:endParaRPr sz="1100" dirty="0">
              <a:latin typeface="Trebuchet MS" panose="020B0603020202020204" pitchFamily="34" charset="0"/>
              <a:cs typeface="Arial MT"/>
            </a:endParaRPr>
          </a:p>
        </p:txBody>
      </p:sp>
      <p:pic>
        <p:nvPicPr>
          <p:cNvPr id="19" name="Imagen 18"/>
          <p:cNvPicPr>
            <a:picLocks noChangeAspect="1"/>
          </p:cNvPicPr>
          <p:nvPr/>
        </p:nvPicPr>
        <p:blipFill>
          <a:blip r:embed="rId2"/>
          <a:stretch>
            <a:fillRect/>
          </a:stretch>
        </p:blipFill>
        <p:spPr>
          <a:xfrm>
            <a:off x="5292080" y="819894"/>
            <a:ext cx="3562350" cy="4229100"/>
          </a:xfrm>
          <a:prstGeom prst="rect">
            <a:avLst/>
          </a:prstGeom>
        </p:spPr>
      </p:pic>
      <p:sp>
        <p:nvSpPr>
          <p:cNvPr id="20" name="Rectángulo 19"/>
          <p:cNvSpPr/>
          <p:nvPr/>
        </p:nvSpPr>
        <p:spPr>
          <a:xfrm>
            <a:off x="5647704" y="337220"/>
            <a:ext cx="2851102" cy="261610"/>
          </a:xfrm>
          <a:prstGeom prst="rect">
            <a:avLst/>
          </a:prstGeom>
        </p:spPr>
        <p:txBody>
          <a:bodyPr wrap="none">
            <a:spAutoFit/>
          </a:bodyPr>
          <a:lstStyle/>
          <a:p>
            <a:pPr marL="19685" algn="ctr">
              <a:spcBef>
                <a:spcPts val="170"/>
              </a:spcBef>
            </a:pPr>
            <a:r>
              <a:rPr lang="es-ES" sz="1100" b="1" spc="-50" dirty="0">
                <a:latin typeface="Trebuchet MS" panose="020B0603020202020204" pitchFamily="34" charset="0"/>
                <a:cs typeface="Trebuchet MS"/>
              </a:rPr>
              <a:t>Figura </a:t>
            </a:r>
            <a:r>
              <a:rPr lang="es-ES" sz="1100" b="1" spc="-50" dirty="0" smtClean="0">
                <a:latin typeface="Trebuchet MS" panose="020B0603020202020204" pitchFamily="34" charset="0"/>
                <a:cs typeface="Trebuchet MS"/>
              </a:rPr>
              <a:t>16.14</a:t>
            </a:r>
            <a:r>
              <a:rPr lang="es-ES" sz="1100" b="1" spc="-50" dirty="0">
                <a:latin typeface="Trebuchet MS" panose="020B0603020202020204" pitchFamily="34" charset="0"/>
                <a:cs typeface="Trebuchet MS"/>
              </a:rPr>
              <a:t>: Electrodo de tierra superficial</a:t>
            </a:r>
          </a:p>
        </p:txBody>
      </p:sp>
      <p:pic>
        <p:nvPicPr>
          <p:cNvPr id="21" name="Imagen 20"/>
          <p:cNvPicPr>
            <a:picLocks noChangeAspect="1"/>
          </p:cNvPicPr>
          <p:nvPr/>
        </p:nvPicPr>
        <p:blipFill>
          <a:blip r:embed="rId3"/>
          <a:stretch>
            <a:fillRect/>
          </a:stretch>
        </p:blipFill>
        <p:spPr>
          <a:xfrm>
            <a:off x="251148" y="4687908"/>
            <a:ext cx="4176836" cy="361086"/>
          </a:xfrm>
          <a:prstGeom prst="rect">
            <a:avLst/>
          </a:prstGeom>
        </p:spPr>
      </p:pic>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1520" y="298377"/>
            <a:ext cx="4752527" cy="4880823"/>
          </a:xfrm>
          <a:prstGeom prst="rect">
            <a:avLst/>
          </a:prstGeom>
        </p:spPr>
        <p:txBody>
          <a:bodyPr vert="horz" wrap="square" lIns="0" tIns="12065" rIns="0" bIns="0" rtlCol="0">
            <a:spAutoFit/>
          </a:bodyPr>
          <a:lstStyle/>
          <a:p>
            <a:pPr marL="4763" marR="5080" indent="-4763" algn="just">
              <a:lnSpc>
                <a:spcPct val="110800"/>
              </a:lnSpc>
              <a:spcBef>
                <a:spcPts val="800"/>
              </a:spcBef>
            </a:pPr>
            <a:r>
              <a:rPr lang="es-ES" sz="1100" spc="-60" dirty="0">
                <a:latin typeface="Trebuchet MS" panose="020B0603020202020204" pitchFamily="34" charset="0"/>
                <a:cs typeface="Arial MT"/>
              </a:rPr>
              <a:t>Podemos calcular la resistencia del electrodo de tierra con la relación </a:t>
            </a:r>
            <a:r>
              <a:rPr lang="es-ES" sz="1100" spc="-60" dirty="0" smtClean="0">
                <a:latin typeface="Trebuchet MS" panose="020B0603020202020204" pitchFamily="34" charset="0"/>
                <a:cs typeface="Arial MT"/>
              </a:rPr>
              <a:t>aproximada  </a:t>
            </a:r>
          </a:p>
          <a:p>
            <a:pPr marL="4763" marR="5080" indent="-4763" algn="just">
              <a:lnSpc>
                <a:spcPct val="110800"/>
              </a:lnSpc>
              <a:spcBef>
                <a:spcPts val="800"/>
              </a:spcBef>
            </a:pPr>
            <a:r>
              <a:rPr lang="es-ES" sz="1100" spc="-60" dirty="0" smtClean="0">
                <a:latin typeface="Trebuchet MS" panose="020B0603020202020204" pitchFamily="34" charset="0"/>
                <a:cs typeface="Arial MT"/>
              </a:rPr>
              <a:t>para </a:t>
            </a:r>
            <a:r>
              <a:rPr lang="es-ES" sz="1100" spc="-60" dirty="0">
                <a:latin typeface="Trebuchet MS" panose="020B0603020202020204" pitchFamily="34" charset="0"/>
                <a:cs typeface="Arial MT"/>
              </a:rPr>
              <a:t>L ≤ 10 m</a:t>
            </a:r>
          </a:p>
          <a:p>
            <a:pPr marL="4763" marR="5080" indent="-4763" algn="just">
              <a:lnSpc>
                <a:spcPct val="110800"/>
              </a:lnSpc>
              <a:spcBef>
                <a:spcPts val="800"/>
              </a:spcBef>
            </a:pPr>
            <a:endParaRPr lang="es-ES" sz="1100" spc="-60" dirty="0" smtClean="0">
              <a:latin typeface="Trebuchet MS" panose="020B0603020202020204" pitchFamily="34" charset="0"/>
              <a:cs typeface="Arial MT"/>
            </a:endParaRPr>
          </a:p>
          <a:p>
            <a:pPr marL="4763" marR="5080" indent="-4763" algn="just">
              <a:lnSpc>
                <a:spcPct val="110800"/>
              </a:lnSpc>
              <a:spcBef>
                <a:spcPts val="800"/>
              </a:spcBef>
            </a:pPr>
            <a:endParaRPr lang="es-ES" sz="1100" spc="-60" dirty="0">
              <a:latin typeface="Trebuchet MS" panose="020B0603020202020204" pitchFamily="34" charset="0"/>
              <a:cs typeface="Arial MT"/>
            </a:endParaRPr>
          </a:p>
          <a:p>
            <a:pPr marL="4763" marR="5080" indent="-4763" algn="just">
              <a:lnSpc>
                <a:spcPct val="110800"/>
              </a:lnSpc>
              <a:spcBef>
                <a:spcPts val="800"/>
              </a:spcBef>
            </a:pPr>
            <a:endParaRPr lang="es-ES" sz="1100" spc="-60" dirty="0" smtClean="0">
              <a:latin typeface="Trebuchet MS" panose="020B0603020202020204" pitchFamily="34" charset="0"/>
              <a:cs typeface="Arial MT"/>
            </a:endParaRPr>
          </a:p>
          <a:p>
            <a:pPr marL="4763" marR="5080" indent="-4763" algn="just">
              <a:lnSpc>
                <a:spcPct val="110800"/>
              </a:lnSpc>
              <a:spcBef>
                <a:spcPts val="800"/>
              </a:spcBef>
            </a:pPr>
            <a:r>
              <a:rPr lang="es-ES" sz="1100" spc="-60" dirty="0" smtClean="0">
                <a:latin typeface="Trebuchet MS" panose="020B0603020202020204" pitchFamily="34" charset="0"/>
                <a:cs typeface="Arial MT"/>
              </a:rPr>
              <a:t>Los </a:t>
            </a:r>
            <a:r>
              <a:rPr lang="es-ES" sz="1100" spc="-60" dirty="0">
                <a:latin typeface="Trebuchet MS" panose="020B0603020202020204" pitchFamily="34" charset="0"/>
                <a:cs typeface="Arial MT"/>
              </a:rPr>
              <a:t>símbolos tienen los significados:</a:t>
            </a:r>
          </a:p>
          <a:p>
            <a:pPr marL="461963" marR="5080" lvl="1" indent="-4763" algn="just">
              <a:lnSpc>
                <a:spcPct val="110800"/>
              </a:lnSpc>
              <a:spcBef>
                <a:spcPts val="800"/>
              </a:spcBef>
            </a:pPr>
            <a:r>
              <a:rPr lang="es-ES" sz="1100" b="1" spc="-60" dirty="0" smtClean="0">
                <a:latin typeface="Trebuchet MS" panose="020B0603020202020204" pitchFamily="34" charset="0"/>
                <a:cs typeface="Arial MT"/>
              </a:rPr>
              <a:t>L   </a:t>
            </a:r>
            <a:r>
              <a:rPr lang="es-ES" sz="1100" b="1" spc="-60" dirty="0">
                <a:latin typeface="Trebuchet MS" panose="020B0603020202020204" pitchFamily="34" charset="0"/>
                <a:cs typeface="Arial MT"/>
              </a:rPr>
              <a:t>Longitud del electrodo de tierra superficial</a:t>
            </a:r>
          </a:p>
          <a:p>
            <a:pPr marL="461963" marR="5080" lvl="1" indent="-4763" algn="just">
              <a:lnSpc>
                <a:spcPct val="110800"/>
              </a:lnSpc>
              <a:spcBef>
                <a:spcPts val="800"/>
              </a:spcBef>
            </a:pPr>
            <a:r>
              <a:rPr lang="es-ES" sz="1100" b="1" spc="-60" dirty="0">
                <a:latin typeface="Trebuchet MS" panose="020B0603020202020204" pitchFamily="34" charset="0"/>
                <a:cs typeface="Arial MT"/>
              </a:rPr>
              <a:t>d </a:t>
            </a:r>
            <a:r>
              <a:rPr lang="es-ES" sz="1100" b="1" spc="-60" dirty="0" smtClean="0">
                <a:latin typeface="Trebuchet MS" panose="020B0603020202020204" pitchFamily="34" charset="0"/>
                <a:cs typeface="Arial MT"/>
              </a:rPr>
              <a:t>  diámetro </a:t>
            </a:r>
            <a:r>
              <a:rPr lang="es-ES" sz="1100" b="1" spc="-60" dirty="0">
                <a:latin typeface="Trebuchet MS" panose="020B0603020202020204" pitchFamily="34" charset="0"/>
                <a:cs typeface="Arial MT"/>
              </a:rPr>
              <a:t>del electrodo de tierra superficial</a:t>
            </a:r>
          </a:p>
          <a:p>
            <a:pPr marL="4763" marR="5080" indent="-4763" algn="just">
              <a:lnSpc>
                <a:spcPct val="110800"/>
              </a:lnSpc>
              <a:spcBef>
                <a:spcPts val="800"/>
              </a:spcBef>
            </a:pPr>
            <a:r>
              <a:rPr lang="es-ES" sz="1100" b="1" spc="-60" dirty="0">
                <a:latin typeface="Trebuchet MS" panose="020B0603020202020204" pitchFamily="34" charset="0"/>
                <a:cs typeface="Arial MT"/>
              </a:rPr>
              <a:t>2. Disposición tipo A: electrodo de tierra enterrado</a:t>
            </a:r>
          </a:p>
          <a:p>
            <a:pPr marL="180975" marR="5080" indent="-4763" algn="just">
              <a:lnSpc>
                <a:spcPct val="110800"/>
              </a:lnSpc>
              <a:spcBef>
                <a:spcPts val="800"/>
              </a:spcBef>
            </a:pPr>
            <a:r>
              <a:rPr lang="es-ES" sz="1100" spc="-60" dirty="0">
                <a:latin typeface="Trebuchet MS" panose="020B0603020202020204" pitchFamily="34" charset="0"/>
                <a:cs typeface="Arial MT"/>
              </a:rPr>
              <a:t>No es posible en todos los casos utilizar electrodos de tierra de base de hormigón o electrodos de tierra anulares como electrodos de tierra de protección contra rayos. En tales casos, </a:t>
            </a:r>
            <a:r>
              <a:rPr lang="es-ES" sz="1100" spc="-60" dirty="0" smtClean="0">
                <a:latin typeface="Trebuchet MS" panose="020B0603020202020204" pitchFamily="34" charset="0"/>
                <a:cs typeface="Arial MT"/>
              </a:rPr>
              <a:t>la IEC </a:t>
            </a:r>
            <a:r>
              <a:rPr lang="es-ES" sz="1100" spc="-60" dirty="0">
                <a:latin typeface="Trebuchet MS" panose="020B0603020202020204" pitchFamily="34" charset="0"/>
                <a:cs typeface="Arial MT"/>
              </a:rPr>
              <a:t>1024-1, Parte 1 ofrece la posibilidad de instalar un solo electrodo de tierra para cada conductor de bajada. Como un solo electrodo de tierra, ya sea un electrodo de tierra superficial con una longitud de 20 m o un electrodo de tierra enterrado (Figura 16.15) con una longitud de 9 m se coloca verticalmente en el suelo 1 m lejos de los cimientos del edificio. Los electrodos de tierra enterrados tienen la ventaja de que se colocan más adentro del suelo, donde la resistividad del suelo es menor que hacia la superficie. Con electrodos de tierra colocados verticalmente, las condiciones de heladas no tienen efectos negativos en la resistencia de tierra. La resistencia de tierra de un electrodo de tierra enterrado está dada por [36]:</a:t>
            </a:r>
          </a:p>
        </p:txBody>
      </p:sp>
      <p:pic>
        <p:nvPicPr>
          <p:cNvPr id="24" name="Imagen 23"/>
          <p:cNvPicPr>
            <a:picLocks noChangeAspect="1"/>
          </p:cNvPicPr>
          <p:nvPr/>
        </p:nvPicPr>
        <p:blipFill>
          <a:blip r:embed="rId2"/>
          <a:stretch>
            <a:fillRect/>
          </a:stretch>
        </p:blipFill>
        <p:spPr>
          <a:xfrm>
            <a:off x="251520" y="769269"/>
            <a:ext cx="4752527" cy="1152127"/>
          </a:xfrm>
          <a:prstGeom prst="rect">
            <a:avLst/>
          </a:prstGeom>
        </p:spPr>
      </p:pic>
      <p:sp>
        <p:nvSpPr>
          <p:cNvPr id="25" name="Rectángulo 24"/>
          <p:cNvSpPr/>
          <p:nvPr/>
        </p:nvSpPr>
        <p:spPr>
          <a:xfrm>
            <a:off x="4860032" y="5233764"/>
            <a:ext cx="4572000" cy="265650"/>
          </a:xfrm>
          <a:prstGeom prst="rect">
            <a:avLst/>
          </a:prstGeom>
        </p:spPr>
        <p:txBody>
          <a:bodyPr>
            <a:spAutoFit/>
          </a:bodyPr>
          <a:lstStyle/>
          <a:p>
            <a:pPr marL="4763" marR="5080" indent="-4763" algn="ctr">
              <a:lnSpc>
                <a:spcPct val="110800"/>
              </a:lnSpc>
              <a:spcBef>
                <a:spcPts val="800"/>
              </a:spcBef>
            </a:pPr>
            <a:r>
              <a:rPr lang="es-ES" sz="1100" b="1" spc="-60" dirty="0" smtClean="0">
                <a:latin typeface="Trebuchet MS" panose="020B0603020202020204" pitchFamily="34" charset="0"/>
                <a:cs typeface="Arial MT"/>
              </a:rPr>
              <a:t>Figura </a:t>
            </a:r>
            <a:r>
              <a:rPr lang="es-ES" sz="1100" b="1" spc="-60" dirty="0">
                <a:latin typeface="Trebuchet MS" panose="020B0603020202020204" pitchFamily="34" charset="0"/>
                <a:cs typeface="Arial MT"/>
              </a:rPr>
              <a:t>16.l5: Electrodo de tierra enterrado</a:t>
            </a:r>
            <a:endParaRPr lang="es-ES" sz="1100" b="1" dirty="0">
              <a:latin typeface="Trebuchet MS" panose="020B0603020202020204" pitchFamily="34" charset="0"/>
              <a:cs typeface="Arial MT"/>
            </a:endParaRPr>
          </a:p>
        </p:txBody>
      </p:sp>
      <p:pic>
        <p:nvPicPr>
          <p:cNvPr id="26" name="Imagen 25"/>
          <p:cNvPicPr>
            <a:picLocks noChangeAspect="1"/>
          </p:cNvPicPr>
          <p:nvPr/>
        </p:nvPicPr>
        <p:blipFill>
          <a:blip r:embed="rId3"/>
          <a:stretch>
            <a:fillRect/>
          </a:stretch>
        </p:blipFill>
        <p:spPr>
          <a:xfrm>
            <a:off x="5148062" y="409228"/>
            <a:ext cx="3813822" cy="4824536"/>
          </a:xfrm>
          <a:prstGeom prst="rect">
            <a:avLst/>
          </a:prstGeom>
        </p:spPr>
      </p:pic>
      <p:pic>
        <p:nvPicPr>
          <p:cNvPr id="27" name="Imagen 26"/>
          <p:cNvPicPr>
            <a:picLocks noChangeAspect="1"/>
          </p:cNvPicPr>
          <p:nvPr/>
        </p:nvPicPr>
        <p:blipFill>
          <a:blip r:embed="rId4"/>
          <a:stretch>
            <a:fillRect/>
          </a:stretch>
        </p:blipFill>
        <p:spPr>
          <a:xfrm>
            <a:off x="395537" y="5125441"/>
            <a:ext cx="4608510" cy="373974"/>
          </a:xfrm>
          <a:prstGeom prst="rect">
            <a:avLst/>
          </a:prstGeom>
        </p:spPr>
      </p:pic>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193120" y="244273"/>
            <a:ext cx="4882936" cy="4616648"/>
          </a:xfrm>
          <a:prstGeom prst="rect">
            <a:avLst/>
          </a:prstGeom>
        </p:spPr>
        <p:txBody>
          <a:bodyPr vert="horz" wrap="square" lIns="0" tIns="15240" rIns="0" bIns="0" rtlCol="0">
            <a:spAutoFit/>
          </a:bodyPr>
          <a:lstStyle/>
          <a:p>
            <a:pPr marL="12700" algn="just">
              <a:lnSpc>
                <a:spcPct val="100000"/>
              </a:lnSpc>
              <a:spcBef>
                <a:spcPts val="120"/>
              </a:spcBef>
            </a:pPr>
            <a:r>
              <a:rPr lang="es-ES" sz="1100" spc="5" dirty="0">
                <a:latin typeface="Trebuchet MS" panose="020B0603020202020204" pitchFamily="34" charset="0"/>
                <a:cs typeface="Arial MT"/>
              </a:rPr>
              <a:t>Esto se puede aproximar por la relación:</a:t>
            </a:r>
          </a:p>
          <a:p>
            <a:pPr marL="12700" algn="just">
              <a:lnSpc>
                <a:spcPct val="100000"/>
              </a:lnSpc>
              <a:spcBef>
                <a:spcPts val="120"/>
              </a:spcBef>
            </a:pPr>
            <a:endParaRPr lang="es-ES" sz="1100" spc="5" dirty="0" smtClean="0">
              <a:latin typeface="Trebuchet MS" panose="020B0603020202020204" pitchFamily="34" charset="0"/>
              <a:cs typeface="Arial MT"/>
            </a:endParaRPr>
          </a:p>
          <a:p>
            <a:pPr marL="12700" algn="just">
              <a:lnSpc>
                <a:spcPct val="100000"/>
              </a:lnSpc>
              <a:spcBef>
                <a:spcPts val="120"/>
              </a:spcBef>
            </a:pPr>
            <a:endParaRPr lang="es-ES" sz="1100" spc="5" dirty="0">
              <a:latin typeface="Trebuchet MS" panose="020B0603020202020204" pitchFamily="34" charset="0"/>
              <a:cs typeface="Arial MT"/>
            </a:endParaRPr>
          </a:p>
          <a:p>
            <a:pPr marL="12700" algn="just">
              <a:lnSpc>
                <a:spcPct val="100000"/>
              </a:lnSpc>
              <a:spcBef>
                <a:spcPts val="120"/>
              </a:spcBef>
            </a:pPr>
            <a:r>
              <a:rPr lang="es-ES" sz="1100" spc="5" dirty="0">
                <a:latin typeface="Trebuchet MS" panose="020B0603020202020204" pitchFamily="34" charset="0"/>
                <a:cs typeface="Arial MT"/>
              </a:rPr>
              <a:t>Los símbolos tienen los significados</a:t>
            </a:r>
            <a:r>
              <a:rPr lang="es-ES" sz="1100" spc="5" dirty="0" smtClean="0">
                <a:latin typeface="Trebuchet MS" panose="020B0603020202020204" pitchFamily="34" charset="0"/>
                <a:cs typeface="Arial MT"/>
              </a:rPr>
              <a:t>:</a:t>
            </a:r>
          </a:p>
          <a:p>
            <a:pPr marL="469900" lvl="1" algn="just">
              <a:spcBef>
                <a:spcPts val="120"/>
              </a:spcBef>
            </a:pPr>
            <a:r>
              <a:rPr lang="es-ES" sz="1100" b="1" spc="5" dirty="0" smtClean="0">
                <a:latin typeface="Trebuchet MS" panose="020B0603020202020204" pitchFamily="34" charset="0"/>
                <a:cs typeface="Arial MT"/>
              </a:rPr>
              <a:t>L   Longitud </a:t>
            </a:r>
            <a:r>
              <a:rPr lang="es-ES" sz="1100" b="1" spc="5" dirty="0">
                <a:latin typeface="Trebuchet MS" panose="020B0603020202020204" pitchFamily="34" charset="0"/>
                <a:cs typeface="Arial MT"/>
              </a:rPr>
              <a:t>del electrodo de tierra enterrado</a:t>
            </a:r>
          </a:p>
          <a:p>
            <a:pPr marL="469900" lvl="1" algn="just">
              <a:spcBef>
                <a:spcPts val="120"/>
              </a:spcBef>
            </a:pPr>
            <a:r>
              <a:rPr lang="es-ES" sz="1100" b="1" spc="5" dirty="0">
                <a:latin typeface="Trebuchet MS" panose="020B0603020202020204" pitchFamily="34" charset="0"/>
                <a:cs typeface="Arial MT"/>
              </a:rPr>
              <a:t>d </a:t>
            </a:r>
            <a:r>
              <a:rPr lang="es-ES" sz="1100" b="1" spc="5" dirty="0" smtClean="0">
                <a:latin typeface="Trebuchet MS" panose="020B0603020202020204" pitchFamily="34" charset="0"/>
                <a:cs typeface="Arial MT"/>
              </a:rPr>
              <a:t>  Diámetro </a:t>
            </a:r>
            <a:r>
              <a:rPr lang="es-ES" sz="1100" b="1" spc="5" dirty="0">
                <a:latin typeface="Trebuchet MS" panose="020B0603020202020204" pitchFamily="34" charset="0"/>
                <a:cs typeface="Arial MT"/>
              </a:rPr>
              <a:t>de la varilla del electrodo de </a:t>
            </a:r>
            <a:r>
              <a:rPr lang="es-ES" sz="1100" b="1" spc="5" dirty="0" smtClean="0">
                <a:latin typeface="Trebuchet MS" panose="020B0603020202020204" pitchFamily="34" charset="0"/>
                <a:cs typeface="Arial MT"/>
              </a:rPr>
              <a:t>tierra</a:t>
            </a:r>
          </a:p>
          <a:p>
            <a:pPr marL="12700" algn="just">
              <a:lnSpc>
                <a:spcPct val="100000"/>
              </a:lnSpc>
              <a:spcBef>
                <a:spcPts val="120"/>
              </a:spcBef>
            </a:pPr>
            <a:r>
              <a:rPr lang="es-ES" sz="1100" spc="5" dirty="0" smtClean="0">
                <a:latin typeface="Trebuchet MS" panose="020B0603020202020204" pitchFamily="34" charset="0"/>
                <a:cs typeface="Arial MT"/>
              </a:rPr>
              <a:t>La </a:t>
            </a:r>
            <a:r>
              <a:rPr lang="es-ES" sz="1100" spc="5" dirty="0">
                <a:latin typeface="Trebuchet MS" panose="020B0603020202020204" pitchFamily="34" charset="0"/>
                <a:cs typeface="Arial MT"/>
              </a:rPr>
              <a:t>Figura 16.16 muestra la resistencia de tierra para electrodos de tierra enterrados</a:t>
            </a:r>
            <a:r>
              <a:rPr lang="es-ES" sz="1100" spc="5" dirty="0" smtClean="0">
                <a:latin typeface="Trebuchet MS" panose="020B0603020202020204" pitchFamily="34" charset="0"/>
                <a:cs typeface="Arial MT"/>
              </a:rPr>
              <a:t>.</a:t>
            </a:r>
          </a:p>
          <a:p>
            <a:pPr marL="12700" algn="just">
              <a:lnSpc>
                <a:spcPct val="100000"/>
              </a:lnSpc>
              <a:spcBef>
                <a:spcPts val="120"/>
              </a:spcBef>
            </a:pPr>
            <a:endParaRPr lang="es-ES" sz="1100" spc="5" dirty="0" smtClean="0">
              <a:latin typeface="Trebuchet MS" panose="020B0603020202020204" pitchFamily="34" charset="0"/>
              <a:cs typeface="Arial MT"/>
            </a:endParaRPr>
          </a:p>
          <a:p>
            <a:pPr algn="just">
              <a:lnSpc>
                <a:spcPct val="100000"/>
              </a:lnSpc>
              <a:spcBef>
                <a:spcPts val="5"/>
              </a:spcBef>
            </a:pPr>
            <a:r>
              <a:rPr lang="es-ES" sz="1100" b="1" spc="-30" dirty="0">
                <a:latin typeface="Trebuchet MS" panose="020B0603020202020204" pitchFamily="34" charset="0"/>
                <a:cs typeface="Arial MT"/>
              </a:rPr>
              <a:t>3. Disposición tipo B: electrodo de tierra anular</a:t>
            </a:r>
          </a:p>
          <a:p>
            <a:pPr algn="just">
              <a:lnSpc>
                <a:spcPct val="100000"/>
              </a:lnSpc>
              <a:spcBef>
                <a:spcPts val="5"/>
              </a:spcBef>
            </a:pPr>
            <a:endParaRPr lang="es-ES" sz="1100" b="1" spc="-30" dirty="0">
              <a:latin typeface="Trebuchet MS" panose="020B0603020202020204" pitchFamily="34" charset="0"/>
              <a:cs typeface="Arial MT"/>
            </a:endParaRPr>
          </a:p>
          <a:p>
            <a:pPr marL="176213" algn="just">
              <a:lnSpc>
                <a:spcPct val="100000"/>
              </a:lnSpc>
              <a:spcBef>
                <a:spcPts val="5"/>
              </a:spcBef>
            </a:pPr>
            <a:r>
              <a:rPr lang="es-ES" sz="1100" spc="-30" dirty="0">
                <a:latin typeface="Trebuchet MS" panose="020B0603020202020204" pitchFamily="34" charset="0"/>
                <a:cs typeface="Arial MT"/>
              </a:rPr>
              <a:t>Un electrodo de tierra anular es un electrodo de tierra superficial a una profundidad de al menos 0,5 </a:t>
            </a:r>
            <a:r>
              <a:rPr lang="es-ES" sz="1100" spc="-30" dirty="0" err="1">
                <a:latin typeface="Trebuchet MS" panose="020B0603020202020204" pitchFamily="34" charset="0"/>
                <a:cs typeface="Arial MT"/>
              </a:rPr>
              <a:t>my</a:t>
            </a:r>
            <a:r>
              <a:rPr lang="es-ES" sz="1100" spc="-30" dirty="0">
                <a:latin typeface="Trebuchet MS" panose="020B0603020202020204" pitchFamily="34" charset="0"/>
                <a:cs typeface="Arial MT"/>
              </a:rPr>
              <a:t>, en la medida de lo posible, como un anillo cerrado instalado a una distancia de 1 m (Figura 16.17) de la cimentación exterior del edificio.</a:t>
            </a:r>
          </a:p>
          <a:p>
            <a:pPr marL="12700" algn="just">
              <a:lnSpc>
                <a:spcPct val="100000"/>
              </a:lnSpc>
              <a:spcBef>
                <a:spcPts val="120"/>
              </a:spcBef>
            </a:pPr>
            <a:endParaRPr lang="es-ES" sz="1100" spc="5" dirty="0">
              <a:latin typeface="Trebuchet MS" panose="020B0603020202020204" pitchFamily="34" charset="0"/>
              <a:cs typeface="Arial MT"/>
            </a:endParaRPr>
          </a:p>
          <a:p>
            <a:pPr marL="12700" algn="just">
              <a:lnSpc>
                <a:spcPct val="100000"/>
              </a:lnSpc>
              <a:spcBef>
                <a:spcPts val="120"/>
              </a:spcBef>
            </a:pPr>
            <a:endParaRPr lang="es-ES" sz="1100" spc="5" dirty="0" smtClean="0">
              <a:latin typeface="Trebuchet MS" panose="020B0603020202020204" pitchFamily="34" charset="0"/>
              <a:cs typeface="Arial MT"/>
            </a:endParaRPr>
          </a:p>
          <a:p>
            <a:pPr marL="12700" algn="just">
              <a:lnSpc>
                <a:spcPct val="100000"/>
              </a:lnSpc>
              <a:spcBef>
                <a:spcPts val="120"/>
              </a:spcBef>
            </a:pPr>
            <a:endParaRPr lang="es-ES" sz="1100" spc="5" dirty="0">
              <a:latin typeface="Trebuchet MS" panose="020B0603020202020204" pitchFamily="34" charset="0"/>
              <a:cs typeface="Arial MT"/>
            </a:endParaRPr>
          </a:p>
          <a:p>
            <a:pPr marL="12700" algn="just">
              <a:lnSpc>
                <a:spcPct val="100000"/>
              </a:lnSpc>
              <a:spcBef>
                <a:spcPts val="120"/>
              </a:spcBef>
            </a:pPr>
            <a:endParaRPr lang="es-ES" sz="1100" spc="5" dirty="0" smtClean="0">
              <a:latin typeface="Trebuchet MS" panose="020B0603020202020204" pitchFamily="34" charset="0"/>
              <a:cs typeface="Arial MT"/>
            </a:endParaRPr>
          </a:p>
          <a:p>
            <a:pPr marL="12700" algn="just">
              <a:lnSpc>
                <a:spcPct val="100000"/>
              </a:lnSpc>
              <a:spcBef>
                <a:spcPts val="120"/>
              </a:spcBef>
            </a:pPr>
            <a:endParaRPr lang="es-ES" sz="1100" spc="5" dirty="0">
              <a:latin typeface="Trebuchet MS" panose="020B0603020202020204" pitchFamily="34" charset="0"/>
              <a:cs typeface="Arial MT"/>
            </a:endParaRPr>
          </a:p>
          <a:p>
            <a:pPr marL="12700" algn="just">
              <a:lnSpc>
                <a:spcPct val="100000"/>
              </a:lnSpc>
              <a:spcBef>
                <a:spcPts val="120"/>
              </a:spcBef>
            </a:pPr>
            <a:endParaRPr lang="es-ES" sz="1100" spc="5" dirty="0" smtClean="0">
              <a:latin typeface="Trebuchet MS" panose="020B0603020202020204" pitchFamily="34" charset="0"/>
              <a:cs typeface="Arial MT"/>
            </a:endParaRPr>
          </a:p>
          <a:p>
            <a:pPr marL="12700" algn="just">
              <a:lnSpc>
                <a:spcPct val="100000"/>
              </a:lnSpc>
              <a:spcBef>
                <a:spcPts val="120"/>
              </a:spcBef>
            </a:pPr>
            <a:endParaRPr lang="es-ES" sz="1100" spc="5" dirty="0">
              <a:latin typeface="Trebuchet MS" panose="020B0603020202020204" pitchFamily="34" charset="0"/>
              <a:cs typeface="Arial MT"/>
            </a:endParaRPr>
          </a:p>
          <a:p>
            <a:pPr marL="12700" algn="just">
              <a:lnSpc>
                <a:spcPct val="100000"/>
              </a:lnSpc>
              <a:spcBef>
                <a:spcPts val="120"/>
              </a:spcBef>
            </a:pPr>
            <a:endParaRPr lang="es-ES" sz="1100" spc="5" dirty="0" smtClean="0">
              <a:latin typeface="Trebuchet MS" panose="020B0603020202020204" pitchFamily="34" charset="0"/>
              <a:cs typeface="Arial MT"/>
            </a:endParaRPr>
          </a:p>
          <a:p>
            <a:pPr marL="12700" algn="just">
              <a:lnSpc>
                <a:spcPct val="100000"/>
              </a:lnSpc>
              <a:spcBef>
                <a:spcPts val="120"/>
              </a:spcBef>
            </a:pPr>
            <a:endParaRPr lang="es-ES" sz="1100" spc="5" dirty="0">
              <a:latin typeface="Trebuchet MS" panose="020B0603020202020204" pitchFamily="34" charset="0"/>
              <a:cs typeface="Arial MT"/>
            </a:endParaRPr>
          </a:p>
          <a:p>
            <a:pPr marL="12700" algn="just">
              <a:lnSpc>
                <a:spcPct val="100000"/>
              </a:lnSpc>
              <a:spcBef>
                <a:spcPts val="120"/>
              </a:spcBef>
            </a:pPr>
            <a:endParaRPr lang="es-ES" sz="1100" spc="5" dirty="0">
              <a:latin typeface="Trebuchet MS" panose="020B0603020202020204" pitchFamily="34" charset="0"/>
              <a:cs typeface="Arial MT"/>
            </a:endParaRPr>
          </a:p>
          <a:p>
            <a:pPr marL="12700">
              <a:lnSpc>
                <a:spcPct val="100000"/>
              </a:lnSpc>
              <a:spcBef>
                <a:spcPts val="120"/>
              </a:spcBef>
            </a:pPr>
            <a:endParaRPr sz="900" dirty="0">
              <a:latin typeface="Arial MT"/>
              <a:cs typeface="Arial MT"/>
            </a:endParaRPr>
          </a:p>
        </p:txBody>
      </p:sp>
      <p:pic>
        <p:nvPicPr>
          <p:cNvPr id="50" name="Imagen 49"/>
          <p:cNvPicPr>
            <a:picLocks noChangeAspect="1"/>
          </p:cNvPicPr>
          <p:nvPr/>
        </p:nvPicPr>
        <p:blipFill>
          <a:blip r:embed="rId2"/>
          <a:stretch>
            <a:fillRect/>
          </a:stretch>
        </p:blipFill>
        <p:spPr>
          <a:xfrm>
            <a:off x="193120" y="481237"/>
            <a:ext cx="4882936" cy="288032"/>
          </a:xfrm>
          <a:prstGeom prst="rect">
            <a:avLst/>
          </a:prstGeom>
        </p:spPr>
      </p:pic>
      <p:pic>
        <p:nvPicPr>
          <p:cNvPr id="51" name="Imagen 50"/>
          <p:cNvPicPr>
            <a:picLocks noChangeAspect="1"/>
          </p:cNvPicPr>
          <p:nvPr/>
        </p:nvPicPr>
        <p:blipFill>
          <a:blip r:embed="rId3"/>
          <a:stretch>
            <a:fillRect/>
          </a:stretch>
        </p:blipFill>
        <p:spPr>
          <a:xfrm>
            <a:off x="5112489" y="244273"/>
            <a:ext cx="3929018" cy="4845475"/>
          </a:xfrm>
          <a:prstGeom prst="rect">
            <a:avLst/>
          </a:prstGeom>
        </p:spPr>
      </p:pic>
      <p:sp>
        <p:nvSpPr>
          <p:cNvPr id="52" name="Rectángulo 51"/>
          <p:cNvSpPr/>
          <p:nvPr/>
        </p:nvSpPr>
        <p:spPr>
          <a:xfrm>
            <a:off x="5076056" y="5089748"/>
            <a:ext cx="4139952" cy="430887"/>
          </a:xfrm>
          <a:prstGeom prst="rect">
            <a:avLst/>
          </a:prstGeom>
        </p:spPr>
        <p:txBody>
          <a:bodyPr wrap="square">
            <a:spAutoFit/>
          </a:bodyPr>
          <a:lstStyle/>
          <a:p>
            <a:pPr marL="12700" algn="ctr">
              <a:lnSpc>
                <a:spcPct val="100000"/>
              </a:lnSpc>
              <a:spcBef>
                <a:spcPts val="120"/>
              </a:spcBef>
            </a:pPr>
            <a:r>
              <a:rPr lang="es-ES" sz="1100" b="1" spc="5" dirty="0">
                <a:latin typeface="Trebuchet MS" panose="020B0603020202020204" pitchFamily="34" charset="0"/>
                <a:cs typeface="Arial MT"/>
              </a:rPr>
              <a:t>Figura </a:t>
            </a:r>
            <a:r>
              <a:rPr lang="es-ES" sz="1100" b="1" spc="5" dirty="0" smtClean="0">
                <a:latin typeface="Trebuchet MS" panose="020B0603020202020204" pitchFamily="34" charset="0"/>
                <a:cs typeface="Arial MT"/>
              </a:rPr>
              <a:t>16.16: </a:t>
            </a:r>
            <a:r>
              <a:rPr lang="es-ES" sz="1100" b="1" spc="5" dirty="0">
                <a:latin typeface="Trebuchet MS" panose="020B0603020202020204" pitchFamily="34" charset="0"/>
                <a:cs typeface="Arial MT"/>
              </a:rPr>
              <a:t>Resistencia de tierra para electrodos de tierra enterrados [75]</a:t>
            </a:r>
            <a:endParaRPr lang="en-US" sz="1100" b="1" dirty="0">
              <a:latin typeface="Trebuchet MS" panose="020B0603020202020204" pitchFamily="34" charset="0"/>
              <a:cs typeface="Arial MT"/>
            </a:endParaRPr>
          </a:p>
        </p:txBody>
      </p:sp>
      <p:pic>
        <p:nvPicPr>
          <p:cNvPr id="2" name="Imagen 1"/>
          <p:cNvPicPr>
            <a:picLocks noChangeAspect="1"/>
          </p:cNvPicPr>
          <p:nvPr/>
        </p:nvPicPr>
        <p:blipFill>
          <a:blip r:embed="rId4"/>
          <a:stretch>
            <a:fillRect/>
          </a:stretch>
        </p:blipFill>
        <p:spPr>
          <a:xfrm>
            <a:off x="971599" y="2857500"/>
            <a:ext cx="3315575" cy="2435453"/>
          </a:xfrm>
          <a:prstGeom prst="rect">
            <a:avLst/>
          </a:prstGeom>
        </p:spPr>
      </p:pic>
      <p:sp>
        <p:nvSpPr>
          <p:cNvPr id="3" name="Rectángulo 2"/>
          <p:cNvSpPr/>
          <p:nvPr/>
        </p:nvSpPr>
        <p:spPr>
          <a:xfrm>
            <a:off x="35575" y="5259025"/>
            <a:ext cx="4572000" cy="261610"/>
          </a:xfrm>
          <a:prstGeom prst="rect">
            <a:avLst/>
          </a:prstGeom>
        </p:spPr>
        <p:txBody>
          <a:bodyPr>
            <a:spAutoFit/>
          </a:bodyPr>
          <a:lstStyle/>
          <a:p>
            <a:pPr algn="ctr">
              <a:lnSpc>
                <a:spcPct val="100000"/>
              </a:lnSpc>
              <a:spcBef>
                <a:spcPts val="5"/>
              </a:spcBef>
            </a:pPr>
            <a:r>
              <a:rPr lang="es-ES" sz="1100" b="1" spc="-30" dirty="0">
                <a:latin typeface="Trebuchet MS" panose="020B0603020202020204" pitchFamily="34" charset="0"/>
                <a:cs typeface="Arial MT"/>
              </a:rPr>
              <a:t>Figura 16.17: Electrodo de tierra de anillo cerrado</a:t>
            </a:r>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1521" y="298378"/>
            <a:ext cx="4891983" cy="4904291"/>
          </a:xfrm>
          <a:prstGeom prst="rect">
            <a:avLst/>
          </a:prstGeom>
        </p:spPr>
        <p:txBody>
          <a:bodyPr vert="horz" wrap="square" lIns="0" tIns="12065" rIns="0" bIns="0" rtlCol="0">
            <a:spAutoFit/>
          </a:bodyPr>
          <a:lstStyle/>
          <a:p>
            <a:pPr algn="just">
              <a:lnSpc>
                <a:spcPct val="100000"/>
              </a:lnSpc>
              <a:spcBef>
                <a:spcPts val="5"/>
              </a:spcBef>
            </a:pPr>
            <a:r>
              <a:rPr lang="es-ES" sz="1100" spc="-30" dirty="0" smtClean="0">
                <a:latin typeface="Trebuchet MS" panose="020B0603020202020204" pitchFamily="34" charset="0"/>
                <a:cs typeface="Arial MT"/>
              </a:rPr>
              <a:t>La </a:t>
            </a:r>
            <a:r>
              <a:rPr lang="es-ES" sz="1100" spc="-30" dirty="0">
                <a:latin typeface="Trebuchet MS" panose="020B0603020202020204" pitchFamily="34" charset="0"/>
                <a:cs typeface="Arial MT"/>
              </a:rPr>
              <a:t>resistencia de tierra de un electrodo de tierra anular viene dada por [36]:</a:t>
            </a:r>
          </a:p>
          <a:p>
            <a:pPr algn="just">
              <a:lnSpc>
                <a:spcPct val="100000"/>
              </a:lnSpc>
              <a:spcBef>
                <a:spcPts val="5"/>
              </a:spcBef>
            </a:pPr>
            <a:endParaRPr lang="es-ES" sz="1100" spc="-30" dirty="0" smtClean="0">
              <a:latin typeface="Trebuchet MS" panose="020B0603020202020204" pitchFamily="34" charset="0"/>
              <a:cs typeface="Arial MT"/>
            </a:endParaRPr>
          </a:p>
          <a:p>
            <a:pPr algn="just">
              <a:lnSpc>
                <a:spcPct val="100000"/>
              </a:lnSpc>
              <a:spcBef>
                <a:spcPts val="5"/>
              </a:spcBef>
            </a:pPr>
            <a:endParaRPr lang="es-ES" sz="1100" spc="-30" dirty="0">
              <a:latin typeface="Trebuchet MS" panose="020B0603020202020204" pitchFamily="34" charset="0"/>
              <a:cs typeface="Arial MT"/>
            </a:endParaRPr>
          </a:p>
          <a:p>
            <a:pPr algn="just">
              <a:lnSpc>
                <a:spcPct val="100000"/>
              </a:lnSpc>
              <a:spcBef>
                <a:spcPts val="5"/>
              </a:spcBef>
            </a:pPr>
            <a:r>
              <a:rPr lang="es-ES" sz="1100" spc="-30" dirty="0" smtClean="0">
                <a:latin typeface="Trebuchet MS" panose="020B0603020202020204" pitchFamily="34" charset="0"/>
                <a:cs typeface="Arial MT"/>
              </a:rPr>
              <a:t>Esto </a:t>
            </a:r>
            <a:r>
              <a:rPr lang="es-ES" sz="1100" spc="-30" dirty="0">
                <a:latin typeface="Trebuchet MS" panose="020B0603020202020204" pitchFamily="34" charset="0"/>
                <a:cs typeface="Arial MT"/>
              </a:rPr>
              <a:t>se puede aproximar por la relación:</a:t>
            </a:r>
          </a:p>
          <a:p>
            <a:pPr algn="just">
              <a:lnSpc>
                <a:spcPct val="100000"/>
              </a:lnSpc>
              <a:spcBef>
                <a:spcPts val="5"/>
              </a:spcBef>
            </a:pPr>
            <a:endParaRPr lang="es-ES" sz="1100" spc="-30" dirty="0" smtClean="0">
              <a:latin typeface="Trebuchet MS" panose="020B0603020202020204" pitchFamily="34" charset="0"/>
              <a:cs typeface="Arial MT"/>
            </a:endParaRPr>
          </a:p>
          <a:p>
            <a:pPr algn="just">
              <a:lnSpc>
                <a:spcPct val="100000"/>
              </a:lnSpc>
              <a:spcBef>
                <a:spcPts val="5"/>
              </a:spcBef>
            </a:pPr>
            <a:endParaRPr lang="es-ES" sz="1100" spc="-30" dirty="0">
              <a:latin typeface="Trebuchet MS" panose="020B0603020202020204" pitchFamily="34" charset="0"/>
              <a:cs typeface="Arial MT"/>
            </a:endParaRPr>
          </a:p>
          <a:p>
            <a:pPr algn="just">
              <a:lnSpc>
                <a:spcPct val="100000"/>
              </a:lnSpc>
              <a:spcBef>
                <a:spcPts val="5"/>
              </a:spcBef>
            </a:pPr>
            <a:r>
              <a:rPr lang="es-ES" sz="1100" spc="-30" dirty="0">
                <a:latin typeface="Trebuchet MS" panose="020B0603020202020204" pitchFamily="34" charset="0"/>
                <a:cs typeface="Arial MT"/>
              </a:rPr>
              <a:t>Aquí, los símbolos tienen los significados:</a:t>
            </a:r>
          </a:p>
          <a:p>
            <a:pPr lvl="1" algn="just">
              <a:spcBef>
                <a:spcPts val="5"/>
              </a:spcBef>
            </a:pPr>
            <a:r>
              <a:rPr lang="es-ES" sz="1100" b="1" spc="-30" dirty="0" smtClean="0">
                <a:latin typeface="Trebuchet MS" panose="020B0603020202020204" pitchFamily="34" charset="0"/>
                <a:cs typeface="Arial MT"/>
              </a:rPr>
              <a:t>D    Diámetro </a:t>
            </a:r>
            <a:r>
              <a:rPr lang="es-ES" sz="1100" b="1" spc="-30" dirty="0">
                <a:latin typeface="Trebuchet MS" panose="020B0603020202020204" pitchFamily="34" charset="0"/>
                <a:cs typeface="Arial MT"/>
              </a:rPr>
              <a:t>del electrodo anular de tierra D = 1,13 A </a:t>
            </a:r>
            <a:r>
              <a:rPr lang="es-ES" sz="1100" b="1" spc="-30" dirty="0" err="1">
                <a:latin typeface="Trebuchet MS" panose="020B0603020202020204" pitchFamily="34" charset="0"/>
                <a:cs typeface="Arial MT"/>
              </a:rPr>
              <a:t>A</a:t>
            </a:r>
            <a:endParaRPr lang="es-ES" sz="1100" b="1" spc="-30" dirty="0">
              <a:latin typeface="Trebuchet MS" panose="020B0603020202020204" pitchFamily="34" charset="0"/>
              <a:cs typeface="Arial MT"/>
            </a:endParaRPr>
          </a:p>
          <a:p>
            <a:pPr lvl="1" algn="just">
              <a:spcBef>
                <a:spcPts val="5"/>
              </a:spcBef>
            </a:pPr>
            <a:r>
              <a:rPr lang="es-ES" sz="1100" b="1" spc="-30" dirty="0">
                <a:latin typeface="Trebuchet MS" panose="020B0603020202020204" pitchFamily="34" charset="0"/>
                <a:cs typeface="Arial MT"/>
              </a:rPr>
              <a:t>A </a:t>
            </a:r>
            <a:r>
              <a:rPr lang="es-ES" sz="1100" b="1" spc="-30" dirty="0" smtClean="0">
                <a:latin typeface="Trebuchet MS" panose="020B0603020202020204" pitchFamily="34" charset="0"/>
                <a:cs typeface="Arial MT"/>
              </a:rPr>
              <a:t>   Área </a:t>
            </a:r>
            <a:r>
              <a:rPr lang="es-ES" sz="1100" b="1" spc="-30" dirty="0">
                <a:latin typeface="Trebuchet MS" panose="020B0603020202020204" pitchFamily="34" charset="0"/>
                <a:cs typeface="Arial MT"/>
              </a:rPr>
              <a:t>de la superficie del electrodo de tierra del anillo cerrado</a:t>
            </a:r>
          </a:p>
          <a:p>
            <a:pPr lvl="1" algn="just">
              <a:spcBef>
                <a:spcPts val="5"/>
              </a:spcBef>
            </a:pPr>
            <a:r>
              <a:rPr lang="es-ES" sz="1100" b="1" spc="-30" dirty="0">
                <a:latin typeface="Trebuchet MS" panose="020B0603020202020204" pitchFamily="34" charset="0"/>
                <a:cs typeface="Arial MT"/>
              </a:rPr>
              <a:t>d </a:t>
            </a:r>
            <a:r>
              <a:rPr lang="es-ES" sz="1100" b="1" spc="-30" dirty="0" smtClean="0">
                <a:latin typeface="Trebuchet MS" panose="020B0603020202020204" pitchFamily="34" charset="0"/>
                <a:cs typeface="Arial MT"/>
              </a:rPr>
              <a:t>   Diámetro </a:t>
            </a:r>
            <a:r>
              <a:rPr lang="es-ES" sz="1100" b="1" spc="-30" dirty="0">
                <a:latin typeface="Trebuchet MS" panose="020B0603020202020204" pitchFamily="34" charset="0"/>
                <a:cs typeface="Arial MT"/>
              </a:rPr>
              <a:t>del cable de puesta a tierra o medio ancho de una regleta de puesta a tierra</a:t>
            </a:r>
          </a:p>
          <a:p>
            <a:pPr lvl="1" algn="just">
              <a:spcBef>
                <a:spcPts val="5"/>
              </a:spcBef>
            </a:pPr>
            <a:r>
              <a:rPr lang="es-ES" sz="1100" b="1" spc="-30" dirty="0" err="1">
                <a:latin typeface="Trebuchet MS" panose="020B0603020202020204" pitchFamily="34" charset="0"/>
                <a:cs typeface="Arial MT"/>
              </a:rPr>
              <a:t>ρE</a:t>
            </a:r>
            <a:r>
              <a:rPr lang="es-ES" sz="1100" b="1" spc="-30" dirty="0">
                <a:latin typeface="Trebuchet MS" panose="020B0603020202020204" pitchFamily="34" charset="0"/>
                <a:cs typeface="Arial MT"/>
              </a:rPr>
              <a:t> </a:t>
            </a:r>
            <a:r>
              <a:rPr lang="es-ES" sz="1100" b="1" spc="-30" dirty="0" smtClean="0">
                <a:latin typeface="Trebuchet MS" panose="020B0603020202020204" pitchFamily="34" charset="0"/>
                <a:cs typeface="Arial MT"/>
              </a:rPr>
              <a:t>  Resistividad </a:t>
            </a:r>
            <a:r>
              <a:rPr lang="es-ES" sz="1100" b="1" spc="-30" dirty="0">
                <a:latin typeface="Trebuchet MS" panose="020B0603020202020204" pitchFamily="34" charset="0"/>
                <a:cs typeface="Arial MT"/>
              </a:rPr>
              <a:t>del suelo en </a:t>
            </a:r>
            <a:r>
              <a:rPr lang="es-ES" sz="1100" b="1" spc="-30" dirty="0" err="1">
                <a:latin typeface="Trebuchet MS" panose="020B0603020202020204" pitchFamily="34" charset="0"/>
                <a:cs typeface="Arial MT"/>
              </a:rPr>
              <a:t>Ωm</a:t>
            </a:r>
            <a:endParaRPr lang="es-ES" sz="1100" b="1" spc="-30" dirty="0">
              <a:latin typeface="Trebuchet MS" panose="020B0603020202020204" pitchFamily="34" charset="0"/>
              <a:cs typeface="Arial MT"/>
            </a:endParaRPr>
          </a:p>
          <a:p>
            <a:pPr algn="just">
              <a:lnSpc>
                <a:spcPct val="100000"/>
              </a:lnSpc>
              <a:spcBef>
                <a:spcPts val="5"/>
              </a:spcBef>
            </a:pPr>
            <a:endParaRPr lang="es-ES" sz="1100" spc="-30" dirty="0">
              <a:latin typeface="Trebuchet MS" panose="020B0603020202020204" pitchFamily="34" charset="0"/>
              <a:cs typeface="Arial MT"/>
            </a:endParaRPr>
          </a:p>
          <a:p>
            <a:pPr algn="just">
              <a:lnSpc>
                <a:spcPct val="100000"/>
              </a:lnSpc>
              <a:spcBef>
                <a:spcPts val="5"/>
              </a:spcBef>
            </a:pPr>
            <a:r>
              <a:rPr lang="es-ES" sz="1100" b="1" spc="-30" dirty="0">
                <a:latin typeface="Trebuchet MS" panose="020B0603020202020204" pitchFamily="34" charset="0"/>
                <a:cs typeface="Arial MT"/>
              </a:rPr>
              <a:t>4. Disposición tipo B: electrodo de tierra de base de </a:t>
            </a:r>
            <a:r>
              <a:rPr lang="es-ES" sz="1100" b="1" spc="-30" dirty="0" smtClean="0">
                <a:latin typeface="Trebuchet MS" panose="020B0603020202020204" pitchFamily="34" charset="0"/>
                <a:cs typeface="Arial MT"/>
              </a:rPr>
              <a:t>hormigón</a:t>
            </a:r>
          </a:p>
          <a:p>
            <a:pPr algn="just">
              <a:lnSpc>
                <a:spcPct val="100000"/>
              </a:lnSpc>
              <a:spcBef>
                <a:spcPts val="5"/>
              </a:spcBef>
            </a:pPr>
            <a:endParaRPr lang="es-ES" sz="1100" b="1" spc="-30" dirty="0">
              <a:latin typeface="Trebuchet MS" panose="020B0603020202020204" pitchFamily="34" charset="0"/>
              <a:cs typeface="Arial MT"/>
            </a:endParaRPr>
          </a:p>
          <a:p>
            <a:pPr marL="176213" algn="just">
              <a:lnSpc>
                <a:spcPct val="100000"/>
              </a:lnSpc>
              <a:spcBef>
                <a:spcPts val="5"/>
              </a:spcBef>
            </a:pPr>
            <a:r>
              <a:rPr lang="es-ES" sz="1100" spc="-30" dirty="0">
                <a:latin typeface="Trebuchet MS" panose="020B0603020202020204" pitchFamily="34" charset="0"/>
                <a:cs typeface="Arial MT"/>
              </a:rPr>
              <a:t>Para un funcionamiento óptimo, la conexión equipotencial principal requiere un sistema de puesta a tierra eficaz y que funcione a largo plazo. El electrodo de tierra de base de hormigón es muy adecuado para este propósito (Figura 16.18</a:t>
            </a:r>
            <a:r>
              <a:rPr lang="es-ES" sz="1100" spc="-30" dirty="0" smtClean="0">
                <a:latin typeface="Trebuchet MS" panose="020B0603020202020204" pitchFamily="34" charset="0"/>
                <a:cs typeface="Arial MT"/>
              </a:rPr>
              <a:t>).</a:t>
            </a:r>
          </a:p>
          <a:p>
            <a:pPr marL="176213" algn="just">
              <a:spcBef>
                <a:spcPts val="5"/>
              </a:spcBef>
            </a:pPr>
            <a:r>
              <a:rPr lang="es-AR" sz="1100" spc="-30" dirty="0" smtClean="0">
                <a:latin typeface="Trebuchet MS" panose="020B0603020202020204" pitchFamily="34" charset="0"/>
                <a:cs typeface="Arial MT"/>
              </a:rPr>
              <a:t>Además, también se puede utilizar como electrodo de tierra para protección contra rayos, sistemas de comunicaciones y sistemas de baja tensión. Debe tener la forma de un anillo cerrado instalado en los cimientos de las paredes exteriores del edificio. Para los electrodos de puesta a tierra de cimientos de hormigón, se deben utilizar tiras de acero con una sección transversal de al menos 30 mm x 3,5 mm o barras de acero de al menos 10 mm de diámetro. La resistencia de tierra de un electrodo de tierra enterrado viene dada aproximadamente por [37]:</a:t>
            </a:r>
          </a:p>
          <a:p>
            <a:pPr marL="176213" algn="just">
              <a:lnSpc>
                <a:spcPct val="100000"/>
              </a:lnSpc>
              <a:spcBef>
                <a:spcPts val="5"/>
              </a:spcBef>
            </a:pPr>
            <a:endParaRPr lang="en-US" sz="1100" dirty="0">
              <a:latin typeface="Trebuchet MS" panose="020B0603020202020204" pitchFamily="34" charset="0"/>
              <a:cs typeface="Arial MT"/>
            </a:endParaRPr>
          </a:p>
          <a:p>
            <a:pPr marL="619125" marR="5080">
              <a:lnSpc>
                <a:spcPct val="110200"/>
              </a:lnSpc>
              <a:spcBef>
                <a:spcPts val="5"/>
              </a:spcBef>
            </a:pPr>
            <a:endParaRPr sz="900" dirty="0">
              <a:latin typeface="Arial MT"/>
              <a:cs typeface="Arial MT"/>
            </a:endParaRPr>
          </a:p>
        </p:txBody>
      </p:sp>
      <p:pic>
        <p:nvPicPr>
          <p:cNvPr id="2" name="Imagen 1"/>
          <p:cNvPicPr>
            <a:picLocks noChangeAspect="1"/>
          </p:cNvPicPr>
          <p:nvPr/>
        </p:nvPicPr>
        <p:blipFill>
          <a:blip r:embed="rId2"/>
          <a:stretch>
            <a:fillRect/>
          </a:stretch>
        </p:blipFill>
        <p:spPr>
          <a:xfrm>
            <a:off x="285719" y="497196"/>
            <a:ext cx="4143405" cy="360040"/>
          </a:xfrm>
          <a:prstGeom prst="rect">
            <a:avLst/>
          </a:prstGeom>
        </p:spPr>
      </p:pic>
      <p:pic>
        <p:nvPicPr>
          <p:cNvPr id="4" name="Imagen 3"/>
          <p:cNvPicPr>
            <a:picLocks noChangeAspect="1"/>
          </p:cNvPicPr>
          <p:nvPr/>
        </p:nvPicPr>
        <p:blipFill>
          <a:blip r:embed="rId3"/>
          <a:stretch>
            <a:fillRect/>
          </a:stretch>
        </p:blipFill>
        <p:spPr>
          <a:xfrm>
            <a:off x="285720" y="1000112"/>
            <a:ext cx="4143404" cy="321198"/>
          </a:xfrm>
          <a:prstGeom prst="rect">
            <a:avLst/>
          </a:prstGeom>
        </p:spPr>
      </p:pic>
      <p:sp>
        <p:nvSpPr>
          <p:cNvPr id="5" name="4 Rectángulo"/>
          <p:cNvSpPr/>
          <p:nvPr/>
        </p:nvSpPr>
        <p:spPr>
          <a:xfrm>
            <a:off x="4786314" y="285732"/>
            <a:ext cx="4572000" cy="261610"/>
          </a:xfrm>
          <a:prstGeom prst="rect">
            <a:avLst/>
          </a:prstGeom>
        </p:spPr>
        <p:txBody>
          <a:bodyPr>
            <a:spAutoFit/>
          </a:bodyPr>
          <a:lstStyle/>
          <a:p>
            <a:pPr marL="12700" algn="ctr">
              <a:lnSpc>
                <a:spcPct val="100000"/>
              </a:lnSpc>
              <a:spcBef>
                <a:spcPts val="95"/>
              </a:spcBef>
            </a:pPr>
            <a:r>
              <a:rPr lang="es-AR" sz="1100" b="1" spc="-30" dirty="0" smtClean="0">
                <a:latin typeface="Trebuchet MS" panose="020B0603020202020204" pitchFamily="34" charset="0"/>
                <a:cs typeface="Arial MT"/>
              </a:rPr>
              <a:t>Figura 16.18: Electrodo de tierra para zapata de hormigón</a:t>
            </a:r>
          </a:p>
        </p:txBody>
      </p:sp>
      <p:pic>
        <p:nvPicPr>
          <p:cNvPr id="1026" name="Picture 2"/>
          <p:cNvPicPr>
            <a:picLocks noChangeAspect="1" noChangeArrowheads="1"/>
          </p:cNvPicPr>
          <p:nvPr/>
        </p:nvPicPr>
        <p:blipFill>
          <a:blip r:embed="rId4"/>
          <a:srcRect/>
          <a:stretch>
            <a:fillRect/>
          </a:stretch>
        </p:blipFill>
        <p:spPr bwMode="auto">
          <a:xfrm>
            <a:off x="5214942" y="571484"/>
            <a:ext cx="3643338" cy="3357586"/>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a:srcRect/>
          <a:stretch>
            <a:fillRect/>
          </a:stretch>
        </p:blipFill>
        <p:spPr bwMode="auto">
          <a:xfrm>
            <a:off x="500034" y="4857764"/>
            <a:ext cx="4572032" cy="714380"/>
          </a:xfrm>
          <a:prstGeom prst="rect">
            <a:avLst/>
          </a:prstGeom>
          <a:noFill/>
          <a:ln w="9525">
            <a:noFill/>
            <a:miter lim="800000"/>
            <a:headEnd/>
            <a:tailEnd/>
          </a:ln>
          <a:effectLst/>
        </p:spPr>
      </p:pic>
      <p:sp>
        <p:nvSpPr>
          <p:cNvPr id="8" name="object 40"/>
          <p:cNvSpPr txBox="1"/>
          <p:nvPr/>
        </p:nvSpPr>
        <p:spPr>
          <a:xfrm>
            <a:off x="5286380" y="4071946"/>
            <a:ext cx="3571900" cy="1066318"/>
          </a:xfrm>
          <a:prstGeom prst="rect">
            <a:avLst/>
          </a:prstGeom>
        </p:spPr>
        <p:txBody>
          <a:bodyPr vert="horz" wrap="square" lIns="0" tIns="12065" rIns="0" bIns="0" rtlCol="0">
            <a:spAutoFit/>
          </a:bodyPr>
          <a:lstStyle/>
          <a:p>
            <a:pPr marL="12700" algn="just">
              <a:lnSpc>
                <a:spcPct val="100000"/>
              </a:lnSpc>
              <a:spcBef>
                <a:spcPts val="95"/>
              </a:spcBef>
            </a:pPr>
            <a:r>
              <a:rPr lang="es-AR" sz="1100" spc="-30" dirty="0" smtClean="0">
                <a:latin typeface="Trebuchet MS" panose="020B0603020202020204" pitchFamily="34" charset="0"/>
                <a:cs typeface="Arial MT"/>
              </a:rPr>
              <a:t>Los símbolos tienen los significados:</a:t>
            </a:r>
          </a:p>
          <a:p>
            <a:pPr marL="12700" algn="just">
              <a:lnSpc>
                <a:spcPct val="100000"/>
              </a:lnSpc>
              <a:spcBef>
                <a:spcPts val="95"/>
              </a:spcBef>
            </a:pPr>
            <a:r>
              <a:rPr lang="es-AR" sz="1100" b="1" spc="-30" dirty="0" smtClean="0">
                <a:latin typeface="Trebuchet MS" panose="020B0603020202020204" pitchFamily="34" charset="0"/>
                <a:cs typeface="Arial MT"/>
              </a:rPr>
              <a:t>L Longitud del electrodo de tierra de cimentación de hormigón </a:t>
            </a:r>
          </a:p>
          <a:p>
            <a:pPr marL="12700" algn="just">
              <a:lnSpc>
                <a:spcPct val="100000"/>
              </a:lnSpc>
              <a:spcBef>
                <a:spcPts val="95"/>
              </a:spcBef>
            </a:pPr>
            <a:r>
              <a:rPr lang="es-AR" sz="1100" b="1" spc="-30" dirty="0" smtClean="0">
                <a:latin typeface="Trebuchet MS" panose="020B0603020202020204" pitchFamily="34" charset="0"/>
                <a:cs typeface="Arial MT"/>
              </a:rPr>
              <a:t>B Anchura del electrodo de tierra de cimentación de hormigón </a:t>
            </a:r>
          </a:p>
          <a:p>
            <a:pPr marL="12700" algn="just">
              <a:lnSpc>
                <a:spcPct val="100000"/>
              </a:lnSpc>
              <a:spcBef>
                <a:spcPts val="95"/>
              </a:spcBef>
            </a:pPr>
            <a:r>
              <a:rPr lang="es-AR" sz="1100" b="1" spc="-30" dirty="0" smtClean="0">
                <a:latin typeface="Trebuchet MS" panose="020B0603020202020204" pitchFamily="34" charset="0"/>
                <a:cs typeface="Arial MT"/>
              </a:rPr>
              <a:t>D  Diámetro del área del circuito equivalente</a:t>
            </a:r>
          </a:p>
        </p:txBody>
      </p:sp>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 name="object 40"/>
          <p:cNvSpPr txBox="1"/>
          <p:nvPr/>
        </p:nvSpPr>
        <p:spPr>
          <a:xfrm>
            <a:off x="285720" y="337220"/>
            <a:ext cx="6072230" cy="5142755"/>
          </a:xfrm>
          <a:prstGeom prst="rect">
            <a:avLst/>
          </a:prstGeom>
        </p:spPr>
        <p:txBody>
          <a:bodyPr vert="horz" wrap="square" lIns="0" tIns="12065" rIns="0" bIns="0" rtlCol="0">
            <a:spAutoFit/>
          </a:bodyPr>
          <a:lstStyle/>
          <a:p>
            <a:pPr marL="12700" algn="just">
              <a:lnSpc>
                <a:spcPct val="100000"/>
              </a:lnSpc>
              <a:spcBef>
                <a:spcPts val="95"/>
              </a:spcBef>
            </a:pPr>
            <a:r>
              <a:rPr lang="es-AR" sz="1100" spc="-30" dirty="0" smtClean="0">
                <a:latin typeface="Trebuchet MS" pitchFamily="34" charset="0"/>
                <a:cs typeface="Arial MT"/>
              </a:rPr>
              <a:t>La figura 16.19 muestra la resistencia de tierra para electrodos de tierra </a:t>
            </a:r>
          </a:p>
          <a:p>
            <a:pPr marL="12700" algn="just">
              <a:lnSpc>
                <a:spcPct val="100000"/>
              </a:lnSpc>
              <a:spcBef>
                <a:spcPts val="95"/>
              </a:spcBef>
            </a:pPr>
            <a:r>
              <a:rPr lang="es-AR" sz="1100" spc="-30" dirty="0" smtClean="0">
                <a:latin typeface="Trebuchet MS" pitchFamily="34" charset="0"/>
                <a:cs typeface="Arial MT"/>
              </a:rPr>
              <a:t>de tiras y barras de acero.</a:t>
            </a:r>
          </a:p>
          <a:p>
            <a:pPr marL="57785" marR="1657350" algn="just">
              <a:lnSpc>
                <a:spcPct val="103299"/>
              </a:lnSpc>
              <a:spcBef>
                <a:spcPts val="65"/>
              </a:spcBef>
            </a:pPr>
            <a:endParaRPr lang="es-AR" sz="1100" spc="-30" dirty="0" smtClean="0">
              <a:latin typeface="Trebuchet MS" pitchFamily="34" charset="0"/>
              <a:cs typeface="Arial MT"/>
            </a:endParaRPr>
          </a:p>
          <a:p>
            <a:pPr marL="57785" marR="1657350" algn="just">
              <a:lnSpc>
                <a:spcPct val="103299"/>
              </a:lnSpc>
              <a:spcBef>
                <a:spcPts val="65"/>
              </a:spcBef>
            </a:pPr>
            <a:r>
              <a:rPr lang="es-AR" sz="1100" b="1" spc="-30" dirty="0" smtClean="0">
                <a:latin typeface="Trebuchet MS" pitchFamily="34" charset="0"/>
                <a:cs typeface="Arial MT"/>
              </a:rPr>
              <a:t>Longitud mínima de los electrodos de tierra</a:t>
            </a:r>
          </a:p>
          <a:p>
            <a:pPr marL="57785" marR="1657350" algn="just">
              <a:lnSpc>
                <a:spcPct val="103299"/>
              </a:lnSpc>
              <a:spcBef>
                <a:spcPts val="65"/>
              </a:spcBef>
            </a:pPr>
            <a:r>
              <a:rPr lang="es-AR" sz="1100" spc="-30" dirty="0" smtClean="0">
                <a:latin typeface="Trebuchet MS" pitchFamily="34" charset="0"/>
                <a:cs typeface="Arial MT"/>
              </a:rPr>
              <a:t>No se debe considerar la longitud mínima de los electrodos de tierra cuando la resistencia de tierra medida es inferior a 10 Ω. Para tipo B (electrodos de tierra  de anillo o zapata de hormigón) el radio promedio r del área encerrada por el electrodo de tierra no puede ser inferior a l1. La longitud l1 se puede tomar de la figura 16.20.</a:t>
            </a:r>
          </a:p>
          <a:p>
            <a:pPr marL="57785" marR="1657350" algn="just">
              <a:lnSpc>
                <a:spcPct val="103299"/>
              </a:lnSpc>
              <a:spcBef>
                <a:spcPts val="65"/>
              </a:spcBef>
            </a:pPr>
            <a:endParaRPr lang="es-ES" sz="1100" spc="-30" dirty="0" smtClean="0">
              <a:latin typeface="Trebuchet MS" pitchFamily="34" charset="0"/>
              <a:cs typeface="Arial MT"/>
            </a:endParaRPr>
          </a:p>
          <a:p>
            <a:pPr marL="57785" marR="1657350" algn="just">
              <a:lnSpc>
                <a:spcPct val="103299"/>
              </a:lnSpc>
              <a:spcBef>
                <a:spcPts val="65"/>
              </a:spcBef>
            </a:pPr>
            <a:endParaRPr lang="es-ES" sz="1100" spc="-30" dirty="0" smtClean="0">
              <a:latin typeface="Trebuchet MS" pitchFamily="34" charset="0"/>
              <a:cs typeface="Arial MT"/>
            </a:endParaRPr>
          </a:p>
          <a:p>
            <a:pPr marL="57785" marR="1657350" algn="just">
              <a:lnSpc>
                <a:spcPct val="103299"/>
              </a:lnSpc>
              <a:spcBef>
                <a:spcPts val="65"/>
              </a:spcBef>
            </a:pPr>
            <a:endParaRPr lang="es-ES" sz="1100" spc="-30" dirty="0" smtClean="0">
              <a:latin typeface="Trebuchet MS" pitchFamily="34" charset="0"/>
              <a:cs typeface="Arial MT"/>
            </a:endParaRPr>
          </a:p>
          <a:p>
            <a:pPr marL="57785" marR="1657350" algn="just">
              <a:lnSpc>
                <a:spcPct val="103299"/>
              </a:lnSpc>
              <a:spcBef>
                <a:spcPts val="65"/>
              </a:spcBef>
            </a:pPr>
            <a:endParaRPr lang="es-ES" sz="1100" spc="-30" dirty="0" smtClean="0">
              <a:latin typeface="Trebuchet MS" pitchFamily="34" charset="0"/>
              <a:cs typeface="Arial MT"/>
            </a:endParaRPr>
          </a:p>
          <a:p>
            <a:pPr marL="57785" marR="1657350" algn="just">
              <a:lnSpc>
                <a:spcPct val="103299"/>
              </a:lnSpc>
              <a:spcBef>
                <a:spcPts val="65"/>
              </a:spcBef>
            </a:pPr>
            <a:endParaRPr lang="es-ES" sz="1100" spc="-30" dirty="0" smtClean="0">
              <a:latin typeface="Trebuchet MS" pitchFamily="34" charset="0"/>
              <a:cs typeface="Arial MT"/>
            </a:endParaRPr>
          </a:p>
          <a:p>
            <a:pPr marL="57785" marR="1657350" algn="just">
              <a:lnSpc>
                <a:spcPct val="103299"/>
              </a:lnSpc>
              <a:spcBef>
                <a:spcPts val="65"/>
              </a:spcBef>
            </a:pPr>
            <a:endParaRPr lang="es-ES" sz="1100" spc="-30" dirty="0" smtClean="0">
              <a:latin typeface="Trebuchet MS" pitchFamily="34" charset="0"/>
              <a:cs typeface="Arial MT"/>
            </a:endParaRPr>
          </a:p>
          <a:p>
            <a:pPr marL="57785" marR="1657350" algn="just">
              <a:lnSpc>
                <a:spcPct val="103299"/>
              </a:lnSpc>
              <a:spcBef>
                <a:spcPts val="65"/>
              </a:spcBef>
            </a:pPr>
            <a:endParaRPr lang="es-ES" sz="1100" spc="-30" dirty="0" smtClean="0">
              <a:latin typeface="Trebuchet MS" pitchFamily="34" charset="0"/>
              <a:cs typeface="Arial MT"/>
            </a:endParaRPr>
          </a:p>
          <a:p>
            <a:pPr marL="57785" marR="1657350" algn="just">
              <a:lnSpc>
                <a:spcPct val="103299"/>
              </a:lnSpc>
              <a:spcBef>
                <a:spcPts val="65"/>
              </a:spcBef>
            </a:pPr>
            <a:endParaRPr lang="es-ES" sz="1100" spc="-30" dirty="0" smtClean="0">
              <a:latin typeface="Trebuchet MS" pitchFamily="34" charset="0"/>
              <a:cs typeface="Arial MT"/>
            </a:endParaRPr>
          </a:p>
          <a:p>
            <a:pPr marL="57785" marR="1657350" algn="just">
              <a:lnSpc>
                <a:spcPct val="103299"/>
              </a:lnSpc>
              <a:spcBef>
                <a:spcPts val="65"/>
              </a:spcBef>
            </a:pPr>
            <a:endParaRPr lang="es-ES" sz="1100" spc="-30" dirty="0" smtClean="0">
              <a:latin typeface="Trebuchet MS" pitchFamily="34" charset="0"/>
              <a:cs typeface="Arial MT"/>
            </a:endParaRPr>
          </a:p>
          <a:p>
            <a:pPr marL="57785" marR="1657350" algn="just">
              <a:lnSpc>
                <a:spcPct val="103299"/>
              </a:lnSpc>
              <a:spcBef>
                <a:spcPts val="65"/>
              </a:spcBef>
            </a:pPr>
            <a:endParaRPr lang="es-ES" sz="1100" spc="-30" dirty="0" smtClean="0">
              <a:latin typeface="Trebuchet MS" pitchFamily="34" charset="0"/>
              <a:cs typeface="Arial MT"/>
            </a:endParaRPr>
          </a:p>
          <a:p>
            <a:pPr marL="57785" marR="1657350" algn="just">
              <a:lnSpc>
                <a:spcPct val="103299"/>
              </a:lnSpc>
              <a:spcBef>
                <a:spcPts val="65"/>
              </a:spcBef>
            </a:pPr>
            <a:endParaRPr lang="es-ES" sz="1100" spc="-30" dirty="0" smtClean="0">
              <a:latin typeface="Trebuchet MS" pitchFamily="34" charset="0"/>
              <a:cs typeface="Arial MT"/>
            </a:endParaRPr>
          </a:p>
          <a:p>
            <a:pPr marL="57785" marR="1657350" algn="just">
              <a:lnSpc>
                <a:spcPct val="103299"/>
              </a:lnSpc>
              <a:spcBef>
                <a:spcPts val="65"/>
              </a:spcBef>
            </a:pPr>
            <a:endParaRPr lang="es-ES" sz="1100" spc="-30" dirty="0" smtClean="0">
              <a:latin typeface="Trebuchet MS" pitchFamily="34" charset="0"/>
              <a:cs typeface="Arial MT"/>
            </a:endParaRPr>
          </a:p>
          <a:p>
            <a:pPr marL="57785" marR="1657350" algn="just">
              <a:lnSpc>
                <a:spcPct val="103299"/>
              </a:lnSpc>
              <a:spcBef>
                <a:spcPts val="65"/>
              </a:spcBef>
            </a:pPr>
            <a:endParaRPr lang="es-AR" sz="1100" b="1" spc="-30" dirty="0" smtClean="0">
              <a:latin typeface="Trebuchet MS" pitchFamily="34" charset="0"/>
              <a:cs typeface="Arial MT"/>
            </a:endParaRPr>
          </a:p>
          <a:p>
            <a:pPr marL="57785" marR="1657350" algn="just">
              <a:lnSpc>
                <a:spcPct val="103299"/>
              </a:lnSpc>
              <a:spcBef>
                <a:spcPts val="65"/>
              </a:spcBef>
            </a:pPr>
            <a:r>
              <a:rPr lang="es-AR" sz="1100" b="1" spc="-30" dirty="0" smtClean="0">
                <a:latin typeface="Trebuchet MS" pitchFamily="34" charset="0"/>
                <a:cs typeface="Arial MT"/>
              </a:rPr>
              <a:t>Figura 16.20: Longitud mínima de un electrodo de tierra</a:t>
            </a:r>
          </a:p>
          <a:p>
            <a:pPr marL="57785" marR="1657350" algn="just">
              <a:lnSpc>
                <a:spcPct val="103299"/>
              </a:lnSpc>
              <a:spcBef>
                <a:spcPts val="65"/>
              </a:spcBef>
            </a:pPr>
            <a:endParaRPr lang="es-ES" sz="1100" b="1" spc="-30" dirty="0" smtClean="0">
              <a:latin typeface="Trebuchet MS" pitchFamily="34" charset="0"/>
              <a:cs typeface="Arial MT"/>
            </a:endParaRPr>
          </a:p>
          <a:p>
            <a:pPr marL="57785" marR="1657350" algn="just">
              <a:lnSpc>
                <a:spcPct val="103299"/>
              </a:lnSpc>
              <a:spcBef>
                <a:spcPts val="65"/>
              </a:spcBef>
            </a:pPr>
            <a:r>
              <a:rPr lang="es-ES" sz="1100" b="1" spc="-30" dirty="0" smtClean="0">
                <a:latin typeface="Trebuchet MS" pitchFamily="34" charset="0"/>
                <a:cs typeface="Arial MT"/>
              </a:rPr>
              <a:t>Aquí</a:t>
            </a:r>
          </a:p>
          <a:p>
            <a:pPr marL="57785" marR="1657350" algn="just">
              <a:lnSpc>
                <a:spcPct val="103299"/>
              </a:lnSpc>
              <a:spcBef>
                <a:spcPts val="65"/>
              </a:spcBef>
            </a:pPr>
            <a:endParaRPr lang="es-ES" sz="1100" b="1" spc="-30" dirty="0" smtClean="0">
              <a:latin typeface="Trebuchet MS" pitchFamily="34" charset="0"/>
              <a:cs typeface="Arial MT"/>
            </a:endParaRPr>
          </a:p>
          <a:p>
            <a:pPr marL="57785" marR="1657350" algn="just">
              <a:lnSpc>
                <a:spcPct val="103299"/>
              </a:lnSpc>
              <a:spcBef>
                <a:spcPts val="65"/>
              </a:spcBef>
            </a:pPr>
            <a:endParaRPr lang="es-AR" sz="1100" b="1" dirty="0" smtClean="0">
              <a:latin typeface="Trebuchet MS" pitchFamily="34" charset="0"/>
              <a:cs typeface="Arial MT"/>
            </a:endParaRPr>
          </a:p>
          <a:p>
            <a:pPr marL="12700" algn="just">
              <a:lnSpc>
                <a:spcPct val="100000"/>
              </a:lnSpc>
              <a:spcBef>
                <a:spcPts val="95"/>
              </a:spcBef>
            </a:pPr>
            <a:endParaRPr sz="900" dirty="0">
              <a:latin typeface="Arial MT"/>
              <a:cs typeface="Arial MT"/>
            </a:endParaRPr>
          </a:p>
        </p:txBody>
      </p:sp>
      <p:sp>
        <p:nvSpPr>
          <p:cNvPr id="48" name="object 48"/>
          <p:cNvSpPr txBox="1"/>
          <p:nvPr/>
        </p:nvSpPr>
        <p:spPr>
          <a:xfrm>
            <a:off x="1029662" y="3675639"/>
            <a:ext cx="6222473" cy="165430"/>
          </a:xfrm>
          <a:prstGeom prst="rect">
            <a:avLst/>
          </a:prstGeom>
        </p:spPr>
        <p:txBody>
          <a:bodyPr vert="horz" wrap="square" lIns="0" tIns="26670" rIns="0" bIns="0" rtlCol="0">
            <a:spAutoFit/>
          </a:bodyPr>
          <a:lstStyle/>
          <a:p>
            <a:pPr marL="347345">
              <a:lnSpc>
                <a:spcPct val="100000"/>
              </a:lnSpc>
              <a:spcBef>
                <a:spcPts val="210"/>
              </a:spcBef>
            </a:pPr>
            <a:endParaRPr sz="900" dirty="0">
              <a:latin typeface="Arial MT"/>
              <a:cs typeface="Arial MT"/>
            </a:endParaRPr>
          </a:p>
        </p:txBody>
      </p:sp>
      <p:pic>
        <p:nvPicPr>
          <p:cNvPr id="2050" name="Picture 2"/>
          <p:cNvPicPr>
            <a:picLocks noChangeAspect="1" noChangeArrowheads="1"/>
          </p:cNvPicPr>
          <p:nvPr/>
        </p:nvPicPr>
        <p:blipFill>
          <a:blip r:embed="rId2"/>
          <a:srcRect/>
          <a:stretch>
            <a:fillRect/>
          </a:stretch>
        </p:blipFill>
        <p:spPr bwMode="auto">
          <a:xfrm>
            <a:off x="5000628" y="714360"/>
            <a:ext cx="4000560" cy="4171943"/>
          </a:xfrm>
          <a:prstGeom prst="rect">
            <a:avLst/>
          </a:prstGeom>
          <a:noFill/>
          <a:ln w="9525">
            <a:noFill/>
            <a:miter lim="800000"/>
            <a:headEnd/>
            <a:tailEnd/>
          </a:ln>
          <a:effectLst/>
        </p:spPr>
      </p:pic>
      <p:sp>
        <p:nvSpPr>
          <p:cNvPr id="5" name="4 Rectángulo"/>
          <p:cNvSpPr/>
          <p:nvPr/>
        </p:nvSpPr>
        <p:spPr>
          <a:xfrm>
            <a:off x="5643570" y="214294"/>
            <a:ext cx="4572000" cy="604204"/>
          </a:xfrm>
          <a:prstGeom prst="rect">
            <a:avLst/>
          </a:prstGeom>
        </p:spPr>
        <p:txBody>
          <a:bodyPr>
            <a:spAutoFit/>
          </a:bodyPr>
          <a:lstStyle/>
          <a:p>
            <a:pPr marL="57785" marR="1657350" algn="just">
              <a:lnSpc>
                <a:spcPct val="103299"/>
              </a:lnSpc>
              <a:spcBef>
                <a:spcPts val="65"/>
              </a:spcBef>
            </a:pPr>
            <a:r>
              <a:rPr lang="es-AR" sz="1100" b="1" spc="-30" dirty="0" smtClean="0">
                <a:latin typeface="Trebuchet MS" pitchFamily="34" charset="0"/>
                <a:cs typeface="Arial MT"/>
              </a:rPr>
              <a:t>Figura 16.19: resistencia de tierra para electrodos de tierra de tiras y barras de acero [75]</a:t>
            </a:r>
          </a:p>
        </p:txBody>
      </p:sp>
      <p:pic>
        <p:nvPicPr>
          <p:cNvPr id="2051" name="Picture 3"/>
          <p:cNvPicPr>
            <a:picLocks noChangeAspect="1" noChangeArrowheads="1"/>
          </p:cNvPicPr>
          <p:nvPr/>
        </p:nvPicPr>
        <p:blipFill>
          <a:blip r:embed="rId3"/>
          <a:srcRect/>
          <a:stretch>
            <a:fillRect/>
          </a:stretch>
        </p:blipFill>
        <p:spPr bwMode="auto">
          <a:xfrm>
            <a:off x="285720" y="2000244"/>
            <a:ext cx="4357718" cy="2357454"/>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714348" y="4786326"/>
            <a:ext cx="4000528" cy="619125"/>
          </a:xfrm>
          <a:prstGeom prst="rect">
            <a:avLst/>
          </a:prstGeom>
          <a:noFill/>
          <a:ln w="9525">
            <a:noFill/>
            <a:miter lim="800000"/>
            <a:headEnd/>
            <a:tailEnd/>
          </a:ln>
          <a:effectLst/>
        </p:spPr>
      </p:pic>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285720" y="159277"/>
            <a:ext cx="4429156" cy="5827877"/>
          </a:xfrm>
          <a:prstGeom prst="rect">
            <a:avLst/>
          </a:prstGeom>
        </p:spPr>
        <p:txBody>
          <a:bodyPr vert="horz" wrap="square" lIns="0" tIns="12065" rIns="0" bIns="0" rtlCol="0">
            <a:spAutoFit/>
          </a:bodyPr>
          <a:lstStyle/>
          <a:p>
            <a:pPr marR="43180" algn="just">
              <a:lnSpc>
                <a:spcPct val="110800"/>
              </a:lnSpc>
              <a:spcBef>
                <a:spcPts val="95"/>
              </a:spcBef>
            </a:pPr>
            <a:r>
              <a:rPr lang="es-AR" sz="1100" spc="-5" dirty="0" smtClean="0">
                <a:latin typeface="Trebuchet MS" pitchFamily="34" charset="0"/>
                <a:cs typeface="Arial MT"/>
              </a:rPr>
              <a:t>Cuando el valor requerido l1 es mayor que el valor de r, entonces se deben agregar electrodos de tierra radiales o enterrados, para lo cual las longitudes </a:t>
            </a:r>
            <a:r>
              <a:rPr lang="es-AR" sz="1100" spc="-5" dirty="0" err="1" smtClean="0">
                <a:latin typeface="Trebuchet MS" pitchFamily="34" charset="0"/>
                <a:cs typeface="Arial MT"/>
              </a:rPr>
              <a:t>lh</a:t>
            </a:r>
            <a:r>
              <a:rPr lang="es-AR" sz="1100" spc="-5" dirty="0" smtClean="0">
                <a:latin typeface="Trebuchet MS" pitchFamily="34" charset="0"/>
                <a:cs typeface="Arial MT"/>
              </a:rPr>
              <a:t> (horizontal) y </a:t>
            </a:r>
            <a:r>
              <a:rPr lang="es-AR" sz="1100" spc="-5" dirty="0" err="1" smtClean="0">
                <a:latin typeface="Trebuchet MS" pitchFamily="34" charset="0"/>
                <a:cs typeface="Arial MT"/>
              </a:rPr>
              <a:t>lv</a:t>
            </a:r>
            <a:r>
              <a:rPr lang="es-AR" sz="1100" spc="-5" dirty="0" smtClean="0">
                <a:latin typeface="Trebuchet MS" pitchFamily="34" charset="0"/>
                <a:cs typeface="Arial MT"/>
              </a:rPr>
              <a:t> (vertical) se calculan de la siguiente manera:</a:t>
            </a:r>
          </a:p>
          <a:p>
            <a:pPr marR="43180" algn="just">
              <a:lnSpc>
                <a:spcPct val="110800"/>
              </a:lnSpc>
              <a:spcBef>
                <a:spcPts val="95"/>
              </a:spcBef>
            </a:pPr>
            <a:endParaRPr lang="es-ES" sz="1100" spc="-5" dirty="0" smtClean="0">
              <a:latin typeface="Trebuchet MS" pitchFamily="34" charset="0"/>
              <a:cs typeface="Arial MT"/>
            </a:endParaRPr>
          </a:p>
          <a:p>
            <a:pPr marR="43180" algn="just">
              <a:lnSpc>
                <a:spcPct val="110800"/>
              </a:lnSpc>
              <a:spcBef>
                <a:spcPts val="95"/>
              </a:spcBef>
            </a:pPr>
            <a:endParaRPr lang="es-AR" sz="1100" spc="-5" dirty="0" smtClean="0">
              <a:latin typeface="Trebuchet MS" pitchFamily="34" charset="0"/>
              <a:cs typeface="Arial MT"/>
            </a:endParaRPr>
          </a:p>
          <a:p>
            <a:pPr marR="43180" algn="just">
              <a:lnSpc>
                <a:spcPct val="110800"/>
              </a:lnSpc>
              <a:spcBef>
                <a:spcPts val="95"/>
              </a:spcBef>
            </a:pPr>
            <a:r>
              <a:rPr lang="es-AR" sz="1100" spc="-5" dirty="0" smtClean="0">
                <a:latin typeface="Trebuchet MS" pitchFamily="34" charset="0"/>
                <a:cs typeface="Arial MT"/>
              </a:rPr>
              <a:t>El número de electrodos de tierra adicionales no debe ser menor que el número de conductores de bajada y debe ser al menos dos.</a:t>
            </a:r>
          </a:p>
          <a:p>
            <a:pPr marR="43180" algn="just">
              <a:lnSpc>
                <a:spcPct val="110800"/>
              </a:lnSpc>
              <a:spcBef>
                <a:spcPts val="95"/>
              </a:spcBef>
            </a:pPr>
            <a:r>
              <a:rPr lang="es-AR" sz="1100" spc="-5" dirty="0" smtClean="0">
                <a:latin typeface="Trebuchet MS" pitchFamily="34" charset="0"/>
                <a:cs typeface="Arial MT"/>
              </a:rPr>
              <a:t>Los significados de los símbolos son:</a:t>
            </a:r>
          </a:p>
          <a:p>
            <a:pPr marR="43180" lvl="1" algn="just">
              <a:lnSpc>
                <a:spcPct val="110800"/>
              </a:lnSpc>
              <a:spcBef>
                <a:spcPts val="95"/>
              </a:spcBef>
            </a:pPr>
            <a:r>
              <a:rPr lang="es-AR" sz="1100" b="1" spc="-5" dirty="0" smtClean="0">
                <a:latin typeface="Trebuchet MS" pitchFamily="34" charset="0"/>
                <a:cs typeface="Arial MT"/>
              </a:rPr>
              <a:t>r    Radio medio</a:t>
            </a:r>
          </a:p>
          <a:p>
            <a:pPr marR="43180" lvl="1" algn="just">
              <a:lnSpc>
                <a:spcPct val="110800"/>
              </a:lnSpc>
              <a:spcBef>
                <a:spcPts val="95"/>
              </a:spcBef>
            </a:pPr>
            <a:r>
              <a:rPr lang="es-AR" sz="1100" b="1" spc="-5" dirty="0" smtClean="0">
                <a:latin typeface="Trebuchet MS" pitchFamily="34" charset="0"/>
                <a:cs typeface="Arial MT"/>
              </a:rPr>
              <a:t>A   Área circular</a:t>
            </a:r>
          </a:p>
          <a:p>
            <a:pPr marR="43180" lvl="1" algn="just">
              <a:lnSpc>
                <a:spcPct val="110800"/>
              </a:lnSpc>
              <a:spcBef>
                <a:spcPts val="95"/>
              </a:spcBef>
            </a:pPr>
            <a:r>
              <a:rPr lang="es-AR" sz="1100" b="1" spc="-5" dirty="0" smtClean="0">
                <a:latin typeface="Trebuchet MS" pitchFamily="34" charset="0"/>
                <a:cs typeface="Arial MT"/>
              </a:rPr>
              <a:t>l1  Longitud mínima de un electrodo de tierra </a:t>
            </a:r>
          </a:p>
          <a:p>
            <a:pPr marR="43180" lvl="1" algn="just">
              <a:lnSpc>
                <a:spcPct val="110800"/>
              </a:lnSpc>
              <a:spcBef>
                <a:spcPts val="95"/>
              </a:spcBef>
            </a:pPr>
            <a:r>
              <a:rPr lang="es-AR" sz="1100" b="1" spc="-5" dirty="0" err="1" smtClean="0">
                <a:latin typeface="Trebuchet MS" pitchFamily="34" charset="0"/>
                <a:cs typeface="Arial MT"/>
              </a:rPr>
              <a:t>lh</a:t>
            </a:r>
            <a:r>
              <a:rPr lang="es-AR" sz="1100" b="1" spc="-5" dirty="0" smtClean="0">
                <a:latin typeface="Trebuchet MS" pitchFamily="34" charset="0"/>
                <a:cs typeface="Arial MT"/>
              </a:rPr>
              <a:t>  Longitud de un electrodo de tierra horizontal </a:t>
            </a:r>
          </a:p>
          <a:p>
            <a:pPr marR="43180" lvl="1" algn="just">
              <a:lnSpc>
                <a:spcPct val="110800"/>
              </a:lnSpc>
              <a:spcBef>
                <a:spcPts val="95"/>
              </a:spcBef>
            </a:pPr>
            <a:r>
              <a:rPr lang="es-AR" sz="1100" b="1" spc="-5" dirty="0" err="1" smtClean="0">
                <a:latin typeface="Trebuchet MS" pitchFamily="34" charset="0"/>
                <a:cs typeface="Arial MT"/>
              </a:rPr>
              <a:t>lv</a:t>
            </a:r>
            <a:r>
              <a:rPr lang="es-AR" sz="1100" b="1" spc="-5" dirty="0" smtClean="0">
                <a:latin typeface="Trebuchet MS" pitchFamily="34" charset="0"/>
                <a:cs typeface="Arial MT"/>
              </a:rPr>
              <a:t>  Longitud de un electrodo de tierra vertical</a:t>
            </a:r>
          </a:p>
          <a:p>
            <a:pPr marR="43180" algn="just">
              <a:lnSpc>
                <a:spcPct val="110800"/>
              </a:lnSpc>
              <a:spcBef>
                <a:spcPts val="95"/>
              </a:spcBef>
            </a:pPr>
            <a:endParaRPr lang="es-AR" sz="1100" spc="-5" dirty="0" smtClean="0">
              <a:latin typeface="Trebuchet MS" pitchFamily="34" charset="0"/>
              <a:cs typeface="Arial MT"/>
            </a:endParaRPr>
          </a:p>
          <a:p>
            <a:pPr marR="43180" algn="just">
              <a:lnSpc>
                <a:spcPct val="110800"/>
              </a:lnSpc>
              <a:spcBef>
                <a:spcPts val="95"/>
              </a:spcBef>
            </a:pPr>
            <a:r>
              <a:rPr lang="es-AR" sz="1100" spc="-5" dirty="0" smtClean="0">
                <a:latin typeface="Trebuchet MS" pitchFamily="34" charset="0"/>
                <a:cs typeface="Arial MT"/>
              </a:rPr>
              <a:t>La resistencia de tierra de un electrodo de tierra depende de la resistividad del suelo, las dimensiones y la disposición del electrodo de tierra y la longitud del electrodo de tierra, y menos de su sección transversal [36]. Las Figuras 16.19 y 16.16 muestran la resistencia de tierra de los electrodos de tierra enterrados, anulares y tiras de acero en función de la longitud del electrodo de tierra y la resistividad del suelo.</a:t>
            </a:r>
          </a:p>
          <a:p>
            <a:pPr marR="43180" algn="just">
              <a:lnSpc>
                <a:spcPct val="110800"/>
              </a:lnSpc>
              <a:spcBef>
                <a:spcPts val="95"/>
              </a:spcBef>
            </a:pPr>
            <a:r>
              <a:rPr lang="es-AR" sz="1100" spc="-5" dirty="0" smtClean="0">
                <a:latin typeface="Trebuchet MS" pitchFamily="34" charset="0"/>
                <a:cs typeface="Arial MT"/>
              </a:rPr>
              <a:t>Se requiere la resistividad del suelo de diferentes tipos de suelo para el cálculo de la resistencia de tierra de un electrodo de tierra. Normalmente se expresa en </a:t>
            </a:r>
            <a:r>
              <a:rPr lang="es-AR" sz="1100" spc="-5" dirty="0" err="1" smtClean="0">
                <a:latin typeface="Trebuchet MS" pitchFamily="34" charset="0"/>
                <a:cs typeface="Arial MT"/>
              </a:rPr>
              <a:t>Ωm</a:t>
            </a:r>
            <a:r>
              <a:rPr lang="es-AR" sz="1100" spc="-5" dirty="0" smtClean="0">
                <a:latin typeface="Trebuchet MS" pitchFamily="34" charset="0"/>
                <a:cs typeface="Arial MT"/>
              </a:rPr>
              <a:t> y se define como la resistencia de un cubo de suelo de 1 m3 con una longitud de arista de 1 m, medida entre dos superficies cúbicas opuestas. La Tabla 16.3 [36,37] enumera los tipos de suelo que se miden con frecuencia.</a:t>
            </a:r>
          </a:p>
          <a:p>
            <a:pPr marR="43180" algn="just">
              <a:lnSpc>
                <a:spcPct val="110800"/>
              </a:lnSpc>
              <a:spcBef>
                <a:spcPts val="95"/>
              </a:spcBef>
            </a:pPr>
            <a:endParaRPr lang="es-AR" sz="1100" spc="-5" dirty="0" smtClean="0">
              <a:latin typeface="Trebuchet MS" pitchFamily="34" charset="0"/>
              <a:cs typeface="Arial MT"/>
            </a:endParaRPr>
          </a:p>
        </p:txBody>
      </p:sp>
      <p:sp>
        <p:nvSpPr>
          <p:cNvPr id="26" name="25 Rectángulo"/>
          <p:cNvSpPr/>
          <p:nvPr/>
        </p:nvSpPr>
        <p:spPr>
          <a:xfrm>
            <a:off x="4572032" y="142856"/>
            <a:ext cx="4572000" cy="280205"/>
          </a:xfrm>
          <a:prstGeom prst="rect">
            <a:avLst/>
          </a:prstGeom>
        </p:spPr>
        <p:txBody>
          <a:bodyPr>
            <a:spAutoFit/>
          </a:bodyPr>
          <a:lstStyle/>
          <a:p>
            <a:pPr marR="43180" algn="ctr">
              <a:lnSpc>
                <a:spcPct val="110800"/>
              </a:lnSpc>
              <a:spcBef>
                <a:spcPts val="95"/>
              </a:spcBef>
            </a:pPr>
            <a:r>
              <a:rPr lang="es-AR" sz="1100" b="1" spc="-5" dirty="0" smtClean="0">
                <a:latin typeface="Trebuchet MS" pitchFamily="34" charset="0"/>
                <a:cs typeface="Arial MT"/>
              </a:rPr>
              <a:t>Tabla 16.3: Resistividad del suelo para diferentes tipos de suelo</a:t>
            </a:r>
            <a:endParaRPr lang="es-AR" sz="1100" b="1" dirty="0">
              <a:latin typeface="Arial MT"/>
              <a:cs typeface="Arial MT"/>
            </a:endParaRPr>
          </a:p>
        </p:txBody>
      </p:sp>
      <p:pic>
        <p:nvPicPr>
          <p:cNvPr id="3074" name="Picture 2"/>
          <p:cNvPicPr>
            <a:picLocks noChangeAspect="1" noChangeArrowheads="1"/>
          </p:cNvPicPr>
          <p:nvPr/>
        </p:nvPicPr>
        <p:blipFill>
          <a:blip r:embed="rId2"/>
          <a:srcRect/>
          <a:stretch>
            <a:fillRect/>
          </a:stretch>
        </p:blipFill>
        <p:spPr bwMode="auto">
          <a:xfrm>
            <a:off x="857225" y="714360"/>
            <a:ext cx="3786214" cy="604837"/>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4857752" y="428608"/>
            <a:ext cx="4033833" cy="2214578"/>
          </a:xfrm>
          <a:prstGeom prst="rect">
            <a:avLst/>
          </a:prstGeom>
          <a:noFill/>
          <a:ln w="9525">
            <a:noFill/>
            <a:miter lim="800000"/>
            <a:headEnd/>
            <a:tailEnd/>
          </a:ln>
          <a:effectLst/>
        </p:spPr>
      </p:pic>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 name="object 5"/>
          <p:cNvSpPr txBox="1"/>
          <p:nvPr/>
        </p:nvSpPr>
        <p:spPr>
          <a:xfrm>
            <a:off x="285720" y="214294"/>
            <a:ext cx="8643998" cy="3957494"/>
          </a:xfrm>
          <a:prstGeom prst="rect">
            <a:avLst/>
          </a:prstGeom>
        </p:spPr>
        <p:txBody>
          <a:bodyPr vert="horz" wrap="square" lIns="0" tIns="12065" rIns="0" bIns="0" rtlCol="0">
            <a:spAutoFit/>
          </a:bodyPr>
          <a:lstStyle/>
          <a:p>
            <a:pPr marL="3175" marR="17780" algn="just">
              <a:lnSpc>
                <a:spcPct val="110800"/>
              </a:lnSpc>
            </a:pPr>
            <a:r>
              <a:rPr lang="es-AR" sz="1100" b="1" dirty="0" smtClean="0">
                <a:latin typeface="Trebuchet MS" pitchFamily="34" charset="0"/>
                <a:cs typeface="Arial MT"/>
              </a:rPr>
              <a:t>16.2.4   Ejemplo 1: Cálculo de Resistencias de puesta a tierra</a:t>
            </a:r>
          </a:p>
          <a:p>
            <a:pPr marL="3175" marR="17780" algn="just">
              <a:lnSpc>
                <a:spcPct val="110800"/>
              </a:lnSpc>
            </a:pPr>
            <a:endParaRPr lang="es-AR" sz="1100" dirty="0" smtClean="0">
              <a:latin typeface="Trebuchet MS" pitchFamily="34" charset="0"/>
              <a:cs typeface="Arial MT"/>
            </a:endParaRPr>
          </a:p>
          <a:p>
            <a:pPr marL="3175" marR="17780" algn="just">
              <a:lnSpc>
                <a:spcPct val="110800"/>
              </a:lnSpc>
            </a:pPr>
            <a:r>
              <a:rPr lang="es-AR" sz="1100" dirty="0" smtClean="0">
                <a:latin typeface="Trebuchet MS" pitchFamily="34" charset="0"/>
                <a:cs typeface="Arial MT"/>
              </a:rPr>
              <a:t>Para una resistividad del suelo de ρ = 150 </a:t>
            </a:r>
            <a:r>
              <a:rPr lang="es-AR" sz="1100" dirty="0" err="1" smtClean="0">
                <a:latin typeface="Trebuchet MS" pitchFamily="34" charset="0"/>
                <a:cs typeface="Arial MT"/>
              </a:rPr>
              <a:t>Ωm</a:t>
            </a:r>
            <a:r>
              <a:rPr lang="es-AR" sz="1100" dirty="0" smtClean="0">
                <a:latin typeface="Trebuchet MS" pitchFamily="34" charset="0"/>
                <a:cs typeface="Arial MT"/>
              </a:rPr>
              <a:t>, queremos encontrar la resistencia de tierra de un anillo y un electrodo de tierra de base de concreto con las dimensiones de 14 m de largo y 10 m de ancho y de un electrodo de tierra enterrado de 9 m de largo.</a:t>
            </a: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AR" sz="1100" dirty="0" smtClean="0">
              <a:latin typeface="Trebuchet MS" pitchFamily="34" charset="0"/>
              <a:cs typeface="Arial MT"/>
            </a:endParaRPr>
          </a:p>
          <a:p>
            <a:pPr marL="3175" marR="17780" algn="just">
              <a:lnSpc>
                <a:spcPct val="110800"/>
              </a:lnSpc>
            </a:pPr>
            <a:r>
              <a:rPr lang="es-AR" sz="1100" dirty="0" smtClean="0">
                <a:latin typeface="Trebuchet MS" pitchFamily="34" charset="0"/>
                <a:cs typeface="Arial MT"/>
              </a:rPr>
              <a:t>El diámetro del electrodo de tierra equivalente es:</a:t>
            </a:r>
          </a:p>
          <a:p>
            <a:pPr marL="3175" marR="17780" algn="just">
              <a:lnSpc>
                <a:spcPct val="110800"/>
              </a:lnSpc>
            </a:pPr>
            <a:endParaRPr lang="es-AR" sz="1100" dirty="0" smtClean="0">
              <a:latin typeface="Trebuchet MS" pitchFamily="34" charset="0"/>
              <a:cs typeface="Arial MT"/>
            </a:endParaRP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AR" sz="1100" dirty="0" smtClean="0">
              <a:latin typeface="Trebuchet MS" pitchFamily="34" charset="0"/>
              <a:cs typeface="Arial MT"/>
            </a:endParaRPr>
          </a:p>
          <a:p>
            <a:pPr marL="3175" marR="17780" algn="just">
              <a:lnSpc>
                <a:spcPct val="110800"/>
              </a:lnSpc>
            </a:pPr>
            <a:r>
              <a:rPr lang="es-AR" sz="1100" dirty="0" smtClean="0">
                <a:latin typeface="Trebuchet MS" pitchFamily="34" charset="0"/>
                <a:cs typeface="Arial MT"/>
              </a:rPr>
              <a:t>La resistencia a tierra del electrodo de tierra de la base de hormigón se puede aproximar mediante:</a:t>
            </a: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AR" sz="1100" dirty="0" smtClean="0">
              <a:latin typeface="Trebuchet MS" pitchFamily="34" charset="0"/>
              <a:cs typeface="Arial MT"/>
            </a:endParaRPr>
          </a:p>
          <a:p>
            <a:pPr marL="3175" marR="17780" algn="just">
              <a:lnSpc>
                <a:spcPct val="110800"/>
              </a:lnSpc>
            </a:pPr>
            <a:r>
              <a:rPr lang="es-AR" sz="1100" dirty="0" smtClean="0">
                <a:latin typeface="Trebuchet MS" pitchFamily="34" charset="0"/>
                <a:cs typeface="Arial MT"/>
              </a:rPr>
              <a:t>La resistencia de tierra del electrodo de tierra enterrado es:</a:t>
            </a: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AR" sz="1100" dirty="0" smtClean="0">
              <a:latin typeface="Trebuchet MS" pitchFamily="34" charset="0"/>
              <a:cs typeface="Arial MT"/>
            </a:endParaRPr>
          </a:p>
          <a:p>
            <a:pPr marL="3175" marR="17780" algn="just">
              <a:lnSpc>
                <a:spcPct val="110800"/>
              </a:lnSpc>
            </a:pPr>
            <a:r>
              <a:rPr lang="es-AR" sz="1100" dirty="0" smtClean="0">
                <a:latin typeface="Trebuchet MS" pitchFamily="34" charset="0"/>
                <a:cs typeface="Arial MT"/>
              </a:rPr>
              <a:t>La resistencia de tierra del electrodo de tierra enterrado se puede aproximar mediante:</a:t>
            </a:r>
          </a:p>
        </p:txBody>
      </p:sp>
      <p:pic>
        <p:nvPicPr>
          <p:cNvPr id="4098" name="Picture 2"/>
          <p:cNvPicPr>
            <a:picLocks noChangeAspect="1" noChangeArrowheads="1"/>
          </p:cNvPicPr>
          <p:nvPr/>
        </p:nvPicPr>
        <p:blipFill>
          <a:blip r:embed="rId2"/>
          <a:srcRect/>
          <a:stretch>
            <a:fillRect/>
          </a:stretch>
        </p:blipFill>
        <p:spPr bwMode="auto">
          <a:xfrm>
            <a:off x="285721" y="1071550"/>
            <a:ext cx="2714644" cy="309563"/>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285720" y="1876420"/>
            <a:ext cx="2714644" cy="209549"/>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a:srcRect/>
          <a:stretch>
            <a:fillRect/>
          </a:stretch>
        </p:blipFill>
        <p:spPr bwMode="auto">
          <a:xfrm>
            <a:off x="357158" y="2643186"/>
            <a:ext cx="2714644" cy="323850"/>
          </a:xfrm>
          <a:prstGeom prst="rect">
            <a:avLst/>
          </a:prstGeom>
          <a:noFill/>
          <a:ln w="9525">
            <a:noFill/>
            <a:miter lim="800000"/>
            <a:headEnd/>
            <a:tailEnd/>
          </a:ln>
          <a:effectLst/>
        </p:spPr>
      </p:pic>
      <p:pic>
        <p:nvPicPr>
          <p:cNvPr id="4101" name="Picture 5"/>
          <p:cNvPicPr>
            <a:picLocks noChangeAspect="1" noChangeArrowheads="1"/>
          </p:cNvPicPr>
          <p:nvPr/>
        </p:nvPicPr>
        <p:blipFill>
          <a:blip r:embed="rId5"/>
          <a:srcRect/>
          <a:stretch>
            <a:fillRect/>
          </a:stretch>
        </p:blipFill>
        <p:spPr bwMode="auto">
          <a:xfrm>
            <a:off x="285720" y="3500442"/>
            <a:ext cx="3429024" cy="357190"/>
          </a:xfrm>
          <a:prstGeom prst="rect">
            <a:avLst/>
          </a:prstGeom>
          <a:noFill/>
          <a:ln w="9525">
            <a:noFill/>
            <a:miter lim="800000"/>
            <a:headEnd/>
            <a:tailEnd/>
          </a:ln>
          <a:effectLst/>
        </p:spPr>
      </p:pic>
      <p:pic>
        <p:nvPicPr>
          <p:cNvPr id="4102" name="Picture 6"/>
          <p:cNvPicPr>
            <a:picLocks noChangeAspect="1" noChangeArrowheads="1"/>
          </p:cNvPicPr>
          <p:nvPr/>
        </p:nvPicPr>
        <p:blipFill>
          <a:blip r:embed="rId6"/>
          <a:srcRect/>
          <a:stretch>
            <a:fillRect/>
          </a:stretch>
        </p:blipFill>
        <p:spPr bwMode="auto">
          <a:xfrm>
            <a:off x="285720" y="4357698"/>
            <a:ext cx="2643205" cy="338138"/>
          </a:xfrm>
          <a:prstGeom prst="rect">
            <a:avLst/>
          </a:prstGeom>
          <a:noFill/>
          <a:ln w="9525">
            <a:noFill/>
            <a:miter lim="800000"/>
            <a:headEnd/>
            <a:tailEnd/>
          </a:ln>
          <a:effectLst/>
        </p:spPr>
      </p:pic>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 name="object 5"/>
          <p:cNvSpPr txBox="1"/>
          <p:nvPr/>
        </p:nvSpPr>
        <p:spPr>
          <a:xfrm>
            <a:off x="285720" y="214294"/>
            <a:ext cx="8643998" cy="3769622"/>
          </a:xfrm>
          <a:prstGeom prst="rect">
            <a:avLst/>
          </a:prstGeom>
        </p:spPr>
        <p:txBody>
          <a:bodyPr vert="horz" wrap="square" lIns="0" tIns="12065" rIns="0" bIns="0" rtlCol="0">
            <a:spAutoFit/>
          </a:bodyPr>
          <a:lstStyle/>
          <a:p>
            <a:pPr marL="3175" marR="17780" algn="just">
              <a:lnSpc>
                <a:spcPct val="110800"/>
              </a:lnSpc>
            </a:pPr>
            <a:r>
              <a:rPr lang="es-AR" sz="1100" b="1" dirty="0" smtClean="0">
                <a:latin typeface="Trebuchet MS" pitchFamily="34" charset="0"/>
                <a:cs typeface="Arial MT"/>
              </a:rPr>
              <a:t>16.2.5   Ejemplo 2: Longitudes mínimas de los electrodos de puesta a tierra</a:t>
            </a:r>
          </a:p>
          <a:p>
            <a:pPr marL="3175" marR="17780" algn="just">
              <a:lnSpc>
                <a:spcPct val="110800"/>
              </a:lnSpc>
            </a:pPr>
            <a:endParaRPr lang="es-AR" sz="1100" dirty="0" smtClean="0">
              <a:latin typeface="Trebuchet MS" pitchFamily="34" charset="0"/>
              <a:cs typeface="Arial MT"/>
            </a:endParaRPr>
          </a:p>
          <a:p>
            <a:pPr marL="3175" marR="17780" algn="just">
              <a:lnSpc>
                <a:spcPct val="110800"/>
              </a:lnSpc>
            </a:pPr>
            <a:r>
              <a:rPr lang="es-AR" sz="1100" dirty="0" smtClean="0">
                <a:latin typeface="Trebuchet MS" pitchFamily="34" charset="0"/>
                <a:cs typeface="Arial MT"/>
              </a:rPr>
              <a:t>Para un sistema de clase de protección II se midió una resistividad del suelo de 2000 </a:t>
            </a:r>
            <a:r>
              <a:rPr lang="es-AR" sz="1100" dirty="0" err="1" smtClean="0">
                <a:latin typeface="Trebuchet MS" pitchFamily="34" charset="0"/>
                <a:cs typeface="Arial MT"/>
              </a:rPr>
              <a:t>Ωm.</a:t>
            </a:r>
            <a:r>
              <a:rPr lang="es-AR" sz="1100" dirty="0" smtClean="0">
                <a:latin typeface="Trebuchet MS" pitchFamily="34" charset="0"/>
                <a:cs typeface="Arial MT"/>
              </a:rPr>
              <a:t> De la figura 16.20 obtenemos una longitud mínima de l1 = 30.</a:t>
            </a: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endParaRPr lang="es-AR" sz="1100" b="1" dirty="0" smtClean="0">
              <a:latin typeface="Trebuchet MS" pitchFamily="34" charset="0"/>
              <a:cs typeface="Arial MT"/>
            </a:endParaRPr>
          </a:p>
          <a:p>
            <a:pPr marL="3175" marR="17780" algn="just">
              <a:lnSpc>
                <a:spcPct val="110800"/>
              </a:lnSpc>
            </a:pPr>
            <a:r>
              <a:rPr lang="es-AR" sz="1100" b="1" dirty="0" smtClean="0">
                <a:latin typeface="Trebuchet MS" pitchFamily="34" charset="0"/>
                <a:cs typeface="Arial MT"/>
              </a:rPr>
              <a:t>Figura 16.21: Disposición del edificio</a:t>
            </a:r>
          </a:p>
          <a:p>
            <a:pPr marL="3175" marR="17780" algn="just">
              <a:lnSpc>
                <a:spcPct val="110800"/>
              </a:lnSpc>
            </a:pPr>
            <a:endParaRPr lang="es-ES" sz="1100" dirty="0" smtClean="0">
              <a:latin typeface="Trebuchet MS" pitchFamily="34" charset="0"/>
              <a:cs typeface="Arial MT"/>
            </a:endParaRPr>
          </a:p>
          <a:p>
            <a:pPr marL="3175" marR="17780" algn="just">
              <a:lnSpc>
                <a:spcPct val="110800"/>
              </a:lnSpc>
            </a:pPr>
            <a:r>
              <a:rPr lang="es-ES" sz="1100" dirty="0" smtClean="0">
                <a:latin typeface="Trebuchet MS" pitchFamily="34" charset="0"/>
                <a:cs typeface="Arial MT"/>
              </a:rPr>
              <a:t>De la Figura 16.21, el área A1 + A2 = 200 m2. EL radio promedio es luego encontrado de:</a:t>
            </a:r>
          </a:p>
          <a:p>
            <a:pPr marL="3175" marR="17780" algn="just">
              <a:lnSpc>
                <a:spcPct val="110800"/>
              </a:lnSpc>
            </a:pPr>
            <a:endParaRPr lang="es-ES" sz="1100" b="1" dirty="0" smtClean="0">
              <a:latin typeface="Trebuchet MS" pitchFamily="34" charset="0"/>
              <a:cs typeface="Arial MT"/>
            </a:endParaRPr>
          </a:p>
          <a:p>
            <a:pPr marL="3175" marR="17780" algn="just">
              <a:lnSpc>
                <a:spcPct val="110800"/>
              </a:lnSpc>
            </a:pPr>
            <a:endParaRPr lang="es-AR" sz="1100" b="1" dirty="0" smtClean="0">
              <a:latin typeface="Trebuchet MS" pitchFamily="34" charset="0"/>
              <a:cs typeface="Arial MT"/>
            </a:endParaRPr>
          </a:p>
          <a:p>
            <a:pPr marL="3175" marR="17780" algn="just">
              <a:lnSpc>
                <a:spcPct val="110800"/>
              </a:lnSpc>
            </a:pPr>
            <a:endParaRPr sz="1100" b="1" dirty="0">
              <a:latin typeface="Trebuchet MS" pitchFamily="34" charset="0"/>
              <a:cs typeface="Arial MT"/>
            </a:endParaRPr>
          </a:p>
        </p:txBody>
      </p:sp>
      <p:pic>
        <p:nvPicPr>
          <p:cNvPr id="5122" name="Picture 2"/>
          <p:cNvPicPr>
            <a:picLocks noChangeAspect="1" noChangeArrowheads="1"/>
          </p:cNvPicPr>
          <p:nvPr/>
        </p:nvPicPr>
        <p:blipFill>
          <a:blip r:embed="rId2"/>
          <a:srcRect/>
          <a:stretch>
            <a:fillRect/>
          </a:stretch>
        </p:blipFill>
        <p:spPr bwMode="auto">
          <a:xfrm>
            <a:off x="2214545" y="1214426"/>
            <a:ext cx="4572033" cy="1500198"/>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285720" y="3500442"/>
            <a:ext cx="2857520" cy="1019170"/>
          </a:xfrm>
          <a:prstGeom prst="rect">
            <a:avLst/>
          </a:prstGeom>
          <a:noFill/>
          <a:ln w="9525">
            <a:noFill/>
            <a:miter lim="800000"/>
            <a:headEnd/>
            <a:tailEnd/>
          </a:ln>
          <a:effectLst/>
        </p:spPr>
      </p:pic>
      <p:sp>
        <p:nvSpPr>
          <p:cNvPr id="10" name="9 Rectángulo"/>
          <p:cNvSpPr/>
          <p:nvPr/>
        </p:nvSpPr>
        <p:spPr>
          <a:xfrm>
            <a:off x="285720" y="4643450"/>
            <a:ext cx="8572560" cy="261610"/>
          </a:xfrm>
          <a:prstGeom prst="rect">
            <a:avLst/>
          </a:prstGeom>
        </p:spPr>
        <p:txBody>
          <a:bodyPr wrap="square">
            <a:spAutoFit/>
          </a:bodyPr>
          <a:lstStyle/>
          <a:p>
            <a:pPr algn="just"/>
            <a:r>
              <a:rPr lang="es-AR" sz="1100" dirty="0" smtClean="0">
                <a:latin typeface="Trebuchet MS" pitchFamily="34" charset="0"/>
              </a:rPr>
              <a:t>Esto significa que se debe instalar un electrodo enterrado adicional de 11 de longitud.</a:t>
            </a:r>
            <a:endParaRPr lang="es-AR" sz="1100" dirty="0">
              <a:latin typeface="Trebuchet MS" pitchFamily="34" charset="0"/>
            </a:endParaRPr>
          </a:p>
        </p:txBody>
      </p:sp>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object 19"/>
          <p:cNvSpPr txBox="1"/>
          <p:nvPr/>
        </p:nvSpPr>
        <p:spPr>
          <a:xfrm>
            <a:off x="214282" y="214294"/>
            <a:ext cx="4429156" cy="5432256"/>
          </a:xfrm>
          <a:prstGeom prst="rect">
            <a:avLst/>
          </a:prstGeom>
        </p:spPr>
        <p:txBody>
          <a:bodyPr vert="horz" wrap="square" lIns="0" tIns="15240" rIns="0" bIns="0" rtlCol="0">
            <a:spAutoFit/>
          </a:bodyPr>
          <a:lstStyle/>
          <a:p>
            <a:pPr marL="12700" algn="just">
              <a:lnSpc>
                <a:spcPct val="100000"/>
              </a:lnSpc>
            </a:pPr>
            <a:r>
              <a:rPr lang="es-AR" sz="1100" b="1" spc="-50" dirty="0" smtClean="0">
                <a:latin typeface="Trebuchet MS" pitchFamily="34" charset="0"/>
                <a:cs typeface="Trebuchet MS"/>
              </a:rPr>
              <a:t>16.2.6 Distancias de exposición en el área de la pared</a:t>
            </a:r>
          </a:p>
          <a:p>
            <a:pPr marL="12700" algn="just">
              <a:lnSpc>
                <a:spcPct val="100000"/>
              </a:lnSpc>
            </a:pPr>
            <a:endParaRPr lang="es-AR" sz="1100" spc="-50" dirty="0" smtClean="0">
              <a:latin typeface="Trebuchet MS" pitchFamily="34" charset="0"/>
              <a:cs typeface="Trebuchet MS"/>
            </a:endParaRPr>
          </a:p>
          <a:p>
            <a:pPr marL="12700" algn="just">
              <a:lnSpc>
                <a:spcPct val="100000"/>
              </a:lnSpc>
            </a:pPr>
            <a:r>
              <a:rPr lang="es-AR" sz="1100" spc="-50" dirty="0" smtClean="0">
                <a:latin typeface="Trebuchet MS" pitchFamily="34" charset="0"/>
                <a:cs typeface="Trebuchet MS"/>
              </a:rPr>
              <a:t>De acuerdo con IEC 1024-1, una exposición es una distancia demasiado corta entre un sistema de protección contra rayos e instalaciones metálicas o sistemas eléctricos en los que existe peligro de descarga disruptiva o avería. Las exposiciones de terminales aéreos y bajantes a instalaciones metálicas de todo tipo deben evitarse o eliminarse aumentando la distancia o conectando las instalaciones directamente al sistema de protección contra el rayo o a través de brechas de aislamiento en serie. La distancia de exposición viene dada por:</a:t>
            </a: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endParaRPr lang="es-ES" sz="1100" spc="-50" dirty="0" smtClean="0">
              <a:latin typeface="Trebuchet MS" pitchFamily="34" charset="0"/>
              <a:cs typeface="Trebuchet MS"/>
            </a:endParaRPr>
          </a:p>
          <a:p>
            <a:pPr marL="12700" algn="just">
              <a:lnSpc>
                <a:spcPct val="100000"/>
              </a:lnSpc>
            </a:pPr>
            <a:r>
              <a:rPr lang="es-AR" sz="1100" b="1" spc="-50" dirty="0" smtClean="0">
                <a:latin typeface="Trebuchet MS" pitchFamily="34" charset="0"/>
                <a:cs typeface="Trebuchet MS"/>
              </a:rPr>
              <a:t>Figura 16.22: Distancia de exposición con conexión equipotencial</a:t>
            </a:r>
            <a:endParaRPr lang="es-AR" sz="900" b="1" dirty="0" smtClean="0">
              <a:latin typeface="Arial MT"/>
              <a:cs typeface="Arial MT"/>
            </a:endParaRPr>
          </a:p>
          <a:p>
            <a:pPr marL="12700" algn="just">
              <a:lnSpc>
                <a:spcPct val="100000"/>
              </a:lnSpc>
            </a:pPr>
            <a:endParaRPr lang="es-AR" sz="1100" b="1" spc="-50" dirty="0" smtClean="0">
              <a:latin typeface="Trebuchet MS" pitchFamily="34" charset="0"/>
              <a:cs typeface="Trebuchet MS"/>
            </a:endParaRPr>
          </a:p>
        </p:txBody>
      </p:sp>
      <p:pic>
        <p:nvPicPr>
          <p:cNvPr id="6146" name="Picture 2"/>
          <p:cNvPicPr>
            <a:picLocks noChangeAspect="1" noChangeArrowheads="1"/>
          </p:cNvPicPr>
          <p:nvPr/>
        </p:nvPicPr>
        <p:blipFill>
          <a:blip r:embed="rId2"/>
          <a:srcRect/>
          <a:stretch>
            <a:fillRect/>
          </a:stretch>
        </p:blipFill>
        <p:spPr bwMode="auto">
          <a:xfrm>
            <a:off x="357158" y="2500310"/>
            <a:ext cx="3876675" cy="2714644"/>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4929190" y="2428872"/>
            <a:ext cx="3695700" cy="2643206"/>
          </a:xfrm>
          <a:prstGeom prst="rect">
            <a:avLst/>
          </a:prstGeom>
          <a:noFill/>
          <a:ln w="9525">
            <a:noFill/>
            <a:miter lim="800000"/>
            <a:headEnd/>
            <a:tailEnd/>
          </a:ln>
          <a:effectLst/>
        </p:spPr>
      </p:pic>
      <p:pic>
        <p:nvPicPr>
          <p:cNvPr id="6148" name="Picture 4"/>
          <p:cNvPicPr>
            <a:picLocks noChangeAspect="1" noChangeArrowheads="1"/>
          </p:cNvPicPr>
          <p:nvPr/>
        </p:nvPicPr>
        <p:blipFill>
          <a:blip r:embed="rId4"/>
          <a:srcRect/>
          <a:stretch>
            <a:fillRect/>
          </a:stretch>
        </p:blipFill>
        <p:spPr bwMode="auto">
          <a:xfrm>
            <a:off x="214282" y="1928806"/>
            <a:ext cx="4429156" cy="428628"/>
          </a:xfrm>
          <a:prstGeom prst="rect">
            <a:avLst/>
          </a:prstGeom>
          <a:noFill/>
          <a:ln w="9525">
            <a:noFill/>
            <a:miter lim="800000"/>
            <a:headEnd/>
            <a:tailEnd/>
          </a:ln>
          <a:effectLst/>
        </p:spPr>
      </p:pic>
      <p:sp>
        <p:nvSpPr>
          <p:cNvPr id="68" name="67 Rectángulo"/>
          <p:cNvSpPr/>
          <p:nvPr/>
        </p:nvSpPr>
        <p:spPr>
          <a:xfrm>
            <a:off x="4786314" y="285732"/>
            <a:ext cx="4143404" cy="2292935"/>
          </a:xfrm>
          <a:prstGeom prst="rect">
            <a:avLst/>
          </a:prstGeom>
        </p:spPr>
        <p:txBody>
          <a:bodyPr wrap="square">
            <a:spAutoFit/>
          </a:bodyPr>
          <a:lstStyle/>
          <a:p>
            <a:pPr marL="12700" algn="just">
              <a:lnSpc>
                <a:spcPct val="100000"/>
              </a:lnSpc>
            </a:pPr>
            <a:r>
              <a:rPr lang="es-AR" sz="1100" spc="-50" dirty="0" smtClean="0">
                <a:latin typeface="Trebuchet MS" pitchFamily="34" charset="0"/>
                <a:cs typeface="Trebuchet MS"/>
              </a:rPr>
              <a:t>Aquí, los símbolos tienen los significados:</a:t>
            </a:r>
          </a:p>
          <a:p>
            <a:pPr marL="12700" algn="just">
              <a:lnSpc>
                <a:spcPct val="100000"/>
              </a:lnSpc>
            </a:pPr>
            <a:r>
              <a:rPr lang="es-AR" sz="1100" b="1" spc="-50" dirty="0" smtClean="0">
                <a:latin typeface="Trebuchet MS" pitchFamily="34" charset="0"/>
                <a:cs typeface="Trebuchet MS"/>
              </a:rPr>
              <a:t>s          Distancia de seguridad en m</a:t>
            </a:r>
          </a:p>
          <a:p>
            <a:pPr marL="12700" algn="just">
              <a:lnSpc>
                <a:spcPct val="100000"/>
              </a:lnSpc>
            </a:pPr>
            <a:r>
              <a:rPr lang="es-AR" sz="1100" b="1" spc="-50" dirty="0" smtClean="0">
                <a:latin typeface="Trebuchet MS" pitchFamily="34" charset="0"/>
                <a:cs typeface="Trebuchet MS"/>
              </a:rPr>
              <a:t>d          Distancia de exposición en m</a:t>
            </a:r>
          </a:p>
          <a:p>
            <a:pPr marL="12700" algn="just">
              <a:lnSpc>
                <a:spcPct val="100000"/>
              </a:lnSpc>
            </a:pPr>
            <a:r>
              <a:rPr lang="es-AR" sz="1100" b="1" spc="-50" dirty="0" smtClean="0">
                <a:latin typeface="Trebuchet MS" pitchFamily="34" charset="0"/>
                <a:cs typeface="Trebuchet MS"/>
              </a:rPr>
              <a:t>Kc   Disposición geométrica – coeficiente de distribución de corriente dependiente (ver Figura 16.24)</a:t>
            </a:r>
          </a:p>
          <a:p>
            <a:pPr marL="12700" algn="just">
              <a:lnSpc>
                <a:spcPct val="100000"/>
              </a:lnSpc>
            </a:pPr>
            <a:r>
              <a:rPr lang="es-AR" sz="1100" b="1" spc="-50" dirty="0" smtClean="0">
                <a:latin typeface="Trebuchet MS" pitchFamily="34" charset="0"/>
                <a:cs typeface="Trebuchet MS"/>
              </a:rPr>
              <a:t>km   Coeficiente dependiente del material de la ruta de aislamiento [76] de la Tabla 16.4</a:t>
            </a:r>
          </a:p>
          <a:p>
            <a:pPr marL="12700" algn="just">
              <a:lnSpc>
                <a:spcPct val="100000"/>
              </a:lnSpc>
            </a:pPr>
            <a:r>
              <a:rPr lang="es-AR" sz="1100" b="1" spc="-50" dirty="0" smtClean="0">
                <a:latin typeface="Trebuchet MS" pitchFamily="34" charset="0"/>
                <a:cs typeface="Trebuchet MS"/>
              </a:rPr>
              <a:t>l       Longitud del conductor de protección contra rayos</a:t>
            </a:r>
          </a:p>
          <a:p>
            <a:pPr marL="12700" algn="just">
              <a:lnSpc>
                <a:spcPct val="100000"/>
              </a:lnSpc>
            </a:pPr>
            <a:r>
              <a:rPr lang="es-AR" sz="1100" b="1" spc="-50" dirty="0" err="1" smtClean="0">
                <a:latin typeface="Trebuchet MS" pitchFamily="34" charset="0"/>
                <a:cs typeface="Trebuchet MS"/>
              </a:rPr>
              <a:t>ki</a:t>
            </a:r>
            <a:r>
              <a:rPr lang="es-AR" sz="1100" b="1" spc="-50" dirty="0" smtClean="0">
                <a:latin typeface="Trebuchet MS" pitchFamily="34" charset="0"/>
                <a:cs typeface="Trebuchet MS"/>
              </a:rPr>
              <a:t>     Coeficiente dependiente de la clase de protección contra rayos [76] de la Tabla 16.4</a:t>
            </a:r>
          </a:p>
          <a:p>
            <a:pPr marL="12700" algn="just">
              <a:lnSpc>
                <a:spcPct val="100000"/>
              </a:lnSpc>
            </a:pPr>
            <a:endParaRPr lang="es-AR" sz="1100" spc="-50" dirty="0" smtClean="0">
              <a:latin typeface="Trebuchet MS" pitchFamily="34" charset="0"/>
              <a:cs typeface="Trebuchet MS"/>
            </a:endParaRPr>
          </a:p>
          <a:p>
            <a:pPr marL="12700" algn="just">
              <a:lnSpc>
                <a:spcPct val="100000"/>
              </a:lnSpc>
            </a:pPr>
            <a:r>
              <a:rPr lang="es-AR" sz="1100" spc="-50" dirty="0" smtClean="0">
                <a:latin typeface="Trebuchet MS" pitchFamily="34" charset="0"/>
                <a:cs typeface="Trebuchet MS"/>
              </a:rPr>
              <a:t>Para la determinación del coeficiente de distribución de corriente kc existen tres posibilidades:</a:t>
            </a:r>
          </a:p>
        </p:txBody>
      </p:sp>
      <p:sp>
        <p:nvSpPr>
          <p:cNvPr id="69" name="68 Rectángulo"/>
          <p:cNvSpPr/>
          <p:nvPr/>
        </p:nvSpPr>
        <p:spPr>
          <a:xfrm>
            <a:off x="4857752" y="5143516"/>
            <a:ext cx="4572000" cy="261610"/>
          </a:xfrm>
          <a:prstGeom prst="rect">
            <a:avLst/>
          </a:prstGeom>
        </p:spPr>
        <p:txBody>
          <a:bodyPr>
            <a:spAutoFit/>
          </a:bodyPr>
          <a:lstStyle/>
          <a:p>
            <a:r>
              <a:rPr lang="es-AR" sz="1100" b="1" spc="-50" dirty="0" smtClean="0">
                <a:latin typeface="Trebuchet MS" pitchFamily="34" charset="0"/>
                <a:cs typeface="Trebuchet MS"/>
              </a:rPr>
              <a:t>Figura 16.23: Distancia de exposición sin conexión equipotencial</a:t>
            </a:r>
            <a:endParaRPr lang="es-AR" sz="1100" dirty="0"/>
          </a:p>
        </p:txBody>
      </p:sp>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 name="object 60"/>
          <p:cNvSpPr txBox="1"/>
          <p:nvPr/>
        </p:nvSpPr>
        <p:spPr>
          <a:xfrm>
            <a:off x="1071538" y="5143516"/>
            <a:ext cx="6715172" cy="172163"/>
          </a:xfrm>
          <a:prstGeom prst="rect">
            <a:avLst/>
          </a:prstGeom>
        </p:spPr>
        <p:txBody>
          <a:bodyPr vert="horz" wrap="square" lIns="0" tIns="7620" rIns="0" bIns="0" rtlCol="0">
            <a:spAutoFit/>
          </a:bodyPr>
          <a:lstStyle/>
          <a:p>
            <a:pPr marL="38100" marR="30480" algn="ctr">
              <a:lnSpc>
                <a:spcPct val="103899"/>
              </a:lnSpc>
              <a:spcBef>
                <a:spcPts val="60"/>
              </a:spcBef>
            </a:pPr>
            <a:r>
              <a:rPr lang="es-AR" sz="1100" b="1" spc="-50" dirty="0" smtClean="0">
                <a:latin typeface="Trebuchet MS" pitchFamily="34" charset="0"/>
                <a:cs typeface="Trebuchet MS"/>
              </a:rPr>
              <a:t>Figura 16.24: Exposición de instalaciones a un sistema de protección contra el rayo con el valor kc</a:t>
            </a:r>
            <a:endParaRPr sz="1100" b="1" baseline="-16666">
              <a:latin typeface="Trebuchet MS"/>
              <a:cs typeface="Trebuchet MS"/>
            </a:endParaRPr>
          </a:p>
        </p:txBody>
      </p:sp>
      <p:pic>
        <p:nvPicPr>
          <p:cNvPr id="7170" name="Picture 2"/>
          <p:cNvPicPr>
            <a:picLocks noChangeAspect="1" noChangeArrowheads="1"/>
          </p:cNvPicPr>
          <p:nvPr/>
        </p:nvPicPr>
        <p:blipFill>
          <a:blip r:embed="rId2"/>
          <a:srcRect b="5970"/>
          <a:stretch>
            <a:fillRect/>
          </a:stretch>
        </p:blipFill>
        <p:spPr bwMode="auto">
          <a:xfrm>
            <a:off x="1214414" y="357170"/>
            <a:ext cx="6357982" cy="4500594"/>
          </a:xfrm>
          <a:prstGeom prst="rect">
            <a:avLst/>
          </a:prstGeom>
          <a:noFill/>
          <a:ln w="9525">
            <a:noFill/>
            <a:miter lim="800000"/>
            <a:headEnd/>
            <a:tailEnd/>
          </a:ln>
          <a:effectLst/>
        </p:spPr>
      </p:pic>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object 6"/>
          <p:cNvSpPr txBox="1"/>
          <p:nvPr/>
        </p:nvSpPr>
        <p:spPr>
          <a:xfrm>
            <a:off x="285720" y="214294"/>
            <a:ext cx="8643998" cy="5069336"/>
          </a:xfrm>
          <a:prstGeom prst="rect">
            <a:avLst/>
          </a:prstGeom>
        </p:spPr>
        <p:txBody>
          <a:bodyPr vert="horz" wrap="square" lIns="0" tIns="26670" rIns="0" bIns="0" rtlCol="0">
            <a:spAutoFit/>
          </a:bodyPr>
          <a:lstStyle/>
          <a:p>
            <a:pPr marL="12700" algn="just">
              <a:lnSpc>
                <a:spcPct val="100000"/>
              </a:lnSpc>
              <a:spcBef>
                <a:spcPts val="210"/>
              </a:spcBef>
              <a:buFont typeface="Wingdings" pitchFamily="2" charset="2"/>
              <a:buChar char="Ø"/>
            </a:pPr>
            <a:r>
              <a:rPr lang="es-AR" sz="1100" b="1" dirty="0" smtClean="0">
                <a:latin typeface="Trebuchet MS" pitchFamily="34" charset="0"/>
                <a:cs typeface="Arial MT"/>
              </a:rPr>
              <a:t>Primer método</a:t>
            </a:r>
          </a:p>
          <a:p>
            <a:pPr marL="698500" lvl="1" indent="-228600" algn="just">
              <a:spcBef>
                <a:spcPts val="210"/>
              </a:spcBef>
              <a:buFont typeface="+mj-lt"/>
              <a:buAutoNum type="alphaLcParenR"/>
            </a:pPr>
            <a:r>
              <a:rPr lang="es-AR" sz="1100" dirty="0" smtClean="0">
                <a:latin typeface="Trebuchet MS" pitchFamily="34" charset="0"/>
                <a:cs typeface="Arial MT"/>
              </a:rPr>
              <a:t>Para postes de pararrayos independientes y cables conductores situados entre ellos.</a:t>
            </a:r>
          </a:p>
          <a:p>
            <a:pPr marL="698500" lvl="1" indent="-228600" algn="just">
              <a:spcBef>
                <a:spcPts val="210"/>
              </a:spcBef>
              <a:buFont typeface="+mj-lt"/>
              <a:buAutoNum type="alphaLcParenR"/>
            </a:pPr>
            <a:r>
              <a:rPr lang="es-AR" sz="1100" dirty="0" smtClean="0">
                <a:latin typeface="Trebuchet MS" pitchFamily="34" charset="0"/>
                <a:cs typeface="Arial MT"/>
              </a:rPr>
              <a:t>Con conductor terminal de aire en la cumbrera y conductores de bajada</a:t>
            </a:r>
          </a:p>
          <a:p>
            <a:pPr marL="698500" lvl="1" indent="-228600" algn="just">
              <a:spcBef>
                <a:spcPts val="210"/>
              </a:spcBef>
              <a:buFont typeface="+mj-lt"/>
              <a:buAutoNum type="alphaLcParenR"/>
            </a:pPr>
            <a:endParaRPr lang="es-ES" sz="1100" dirty="0" smtClean="0">
              <a:latin typeface="Trebuchet MS" pitchFamily="34" charset="0"/>
              <a:cs typeface="Arial MT"/>
            </a:endParaRPr>
          </a:p>
          <a:p>
            <a:pPr marL="698500" lvl="1" indent="-228600" algn="just">
              <a:spcBef>
                <a:spcPts val="210"/>
              </a:spcBef>
              <a:buFont typeface="+mj-lt"/>
              <a:buAutoNum type="alphaLcParenR"/>
            </a:pPr>
            <a:endParaRPr lang="es-AR" sz="1100" dirty="0" smtClean="0">
              <a:latin typeface="Trebuchet MS" pitchFamily="34" charset="0"/>
              <a:cs typeface="Arial MT"/>
            </a:endParaRPr>
          </a:p>
          <a:p>
            <a:pPr marL="12700" algn="just">
              <a:lnSpc>
                <a:spcPct val="100000"/>
              </a:lnSpc>
              <a:spcBef>
                <a:spcPts val="210"/>
              </a:spcBef>
            </a:pPr>
            <a:endParaRPr lang="es-AR" sz="1100" dirty="0" smtClean="0">
              <a:latin typeface="Trebuchet MS" pitchFamily="34" charset="0"/>
              <a:cs typeface="Arial MT"/>
            </a:endParaRPr>
          </a:p>
          <a:p>
            <a:pPr marL="12700" algn="just">
              <a:lnSpc>
                <a:spcPct val="100000"/>
              </a:lnSpc>
              <a:spcBef>
                <a:spcPts val="210"/>
              </a:spcBef>
              <a:buFont typeface="Wingdings" pitchFamily="2" charset="2"/>
              <a:buChar char="Ø"/>
            </a:pPr>
            <a:r>
              <a:rPr lang="es-AR" sz="1100" b="1" dirty="0" smtClean="0">
                <a:latin typeface="Trebuchet MS" pitchFamily="34" charset="0"/>
                <a:cs typeface="Arial MT"/>
              </a:rPr>
              <a:t>Segundo método</a:t>
            </a:r>
          </a:p>
          <a:p>
            <a:pPr marL="444500" algn="just">
              <a:lnSpc>
                <a:spcPct val="100000"/>
              </a:lnSpc>
              <a:spcBef>
                <a:spcPts val="210"/>
              </a:spcBef>
            </a:pPr>
            <a:r>
              <a:rPr lang="es-AR" sz="1100" dirty="0" smtClean="0">
                <a:latin typeface="Trebuchet MS" pitchFamily="34" charset="0"/>
                <a:cs typeface="Arial MT"/>
              </a:rPr>
              <a:t>Con red de conductores aéreos mallados en cubiertas planas, cuando no se prevea anillo alimentador.</a:t>
            </a:r>
          </a:p>
          <a:p>
            <a:pPr marL="12700" algn="just">
              <a:lnSpc>
                <a:spcPct val="100000"/>
              </a:lnSpc>
              <a:spcBef>
                <a:spcPts val="210"/>
              </a:spcBef>
            </a:pPr>
            <a:endParaRPr lang="es-AR" sz="1100" dirty="0" smtClean="0">
              <a:latin typeface="Trebuchet MS" pitchFamily="34" charset="0"/>
              <a:cs typeface="Arial MT"/>
            </a:endParaRPr>
          </a:p>
          <a:p>
            <a:pPr marL="12700" algn="just">
              <a:lnSpc>
                <a:spcPct val="100000"/>
              </a:lnSpc>
              <a:spcBef>
                <a:spcPts val="210"/>
              </a:spcBef>
            </a:pPr>
            <a:endParaRPr lang="es-AR" sz="1100" b="1" dirty="0" smtClean="0">
              <a:latin typeface="Trebuchet MS" pitchFamily="34" charset="0"/>
              <a:cs typeface="Arial MT"/>
            </a:endParaRPr>
          </a:p>
          <a:p>
            <a:pPr marL="12700" algn="just">
              <a:lnSpc>
                <a:spcPct val="100000"/>
              </a:lnSpc>
              <a:spcBef>
                <a:spcPts val="210"/>
              </a:spcBef>
              <a:buFont typeface="Wingdings" pitchFamily="2" charset="2"/>
              <a:buChar char="Ø"/>
            </a:pPr>
            <a:r>
              <a:rPr lang="es-AR" sz="1100" b="1" dirty="0" smtClean="0">
                <a:latin typeface="Trebuchet MS" pitchFamily="34" charset="0"/>
                <a:cs typeface="Arial MT"/>
              </a:rPr>
              <a:t>Tercer método</a:t>
            </a:r>
          </a:p>
          <a:p>
            <a:pPr marL="444500" algn="just">
              <a:lnSpc>
                <a:spcPct val="100000"/>
              </a:lnSpc>
              <a:spcBef>
                <a:spcPts val="210"/>
              </a:spcBef>
            </a:pPr>
            <a:r>
              <a:rPr lang="es-AR" sz="1100" dirty="0" smtClean="0">
                <a:latin typeface="Trebuchet MS" pitchFamily="34" charset="0"/>
                <a:cs typeface="Arial MT"/>
              </a:rPr>
              <a:t>Con conductor terminal aéreo de malla en cubiertas planas, cuando se disponga de uno o más alimentadores de anillo.</a:t>
            </a:r>
          </a:p>
          <a:p>
            <a:pPr marL="12700" algn="just">
              <a:lnSpc>
                <a:spcPct val="100000"/>
              </a:lnSpc>
              <a:spcBef>
                <a:spcPts val="210"/>
              </a:spcBef>
            </a:pPr>
            <a:endParaRPr lang="es-AR" sz="1100" dirty="0" smtClean="0">
              <a:latin typeface="Trebuchet MS" pitchFamily="34" charset="0"/>
              <a:cs typeface="Arial MT"/>
            </a:endParaRPr>
          </a:p>
          <a:p>
            <a:pPr marL="12700" algn="just">
              <a:lnSpc>
                <a:spcPct val="100000"/>
              </a:lnSpc>
              <a:spcBef>
                <a:spcPts val="210"/>
              </a:spcBef>
            </a:pPr>
            <a:r>
              <a:rPr lang="es-AR" sz="1100" dirty="0" smtClean="0">
                <a:latin typeface="Trebuchet MS" pitchFamily="34" charset="0"/>
                <a:cs typeface="Arial MT"/>
              </a:rPr>
              <a:t>Los símbolos tienen los significados:</a:t>
            </a:r>
          </a:p>
          <a:p>
            <a:pPr marL="469900" lvl="1" algn="just">
              <a:spcBef>
                <a:spcPts val="210"/>
              </a:spcBef>
            </a:pPr>
            <a:r>
              <a:rPr lang="es-AR" sz="1100" b="1" dirty="0" smtClean="0">
                <a:latin typeface="Trebuchet MS" pitchFamily="34" charset="0"/>
                <a:cs typeface="Arial MT"/>
              </a:rPr>
              <a:t>h   Altura o espacio del alimentador de anillos</a:t>
            </a:r>
          </a:p>
          <a:p>
            <a:pPr marL="469900" lvl="1" algn="just">
              <a:spcBef>
                <a:spcPts val="210"/>
              </a:spcBef>
            </a:pPr>
            <a:r>
              <a:rPr lang="es-AR" sz="1100" b="1" dirty="0" smtClean="0">
                <a:latin typeface="Trebuchet MS" pitchFamily="34" charset="0"/>
                <a:cs typeface="Arial MT"/>
              </a:rPr>
              <a:t>n   Número total de bajantes</a:t>
            </a:r>
          </a:p>
          <a:p>
            <a:pPr marL="469900" lvl="1" algn="just">
              <a:spcBef>
                <a:spcPts val="210"/>
              </a:spcBef>
            </a:pPr>
            <a:r>
              <a:rPr lang="es-AR" sz="1100" b="1" dirty="0" smtClean="0">
                <a:latin typeface="Trebuchet MS" pitchFamily="34" charset="0"/>
                <a:cs typeface="Arial MT"/>
              </a:rPr>
              <a:t>c   Distancia desde el siguiente conductor de bajada</a:t>
            </a:r>
          </a:p>
          <a:p>
            <a:pPr marL="469900" lvl="1" algn="just">
              <a:spcBef>
                <a:spcPts val="210"/>
              </a:spcBef>
            </a:pPr>
            <a:r>
              <a:rPr lang="es-AR" sz="1100" b="1" dirty="0" smtClean="0">
                <a:latin typeface="Trebuchet MS" pitchFamily="34" charset="0"/>
                <a:cs typeface="Arial MT"/>
              </a:rPr>
              <a:t>l    Longitud del conductor terminal de aire</a:t>
            </a:r>
          </a:p>
          <a:p>
            <a:pPr marL="12700" algn="just">
              <a:spcBef>
                <a:spcPts val="210"/>
              </a:spcBef>
            </a:pPr>
            <a:r>
              <a:rPr lang="es-AR" sz="1100" b="1" dirty="0" smtClean="0">
                <a:latin typeface="Trebuchet MS" pitchFamily="34" charset="0"/>
                <a:cs typeface="Arial MT"/>
              </a:rPr>
              <a:t>Tabla 16.4: Valores de los coeficientes</a:t>
            </a:r>
          </a:p>
          <a:p>
            <a:pPr marL="12700" algn="just">
              <a:lnSpc>
                <a:spcPct val="100000"/>
              </a:lnSpc>
              <a:spcBef>
                <a:spcPts val="210"/>
              </a:spcBef>
            </a:pPr>
            <a:endParaRPr lang="es-ES" sz="1100" dirty="0" smtClean="0">
              <a:latin typeface="Trebuchet MS" pitchFamily="34" charset="0"/>
              <a:cs typeface="Arial MT"/>
            </a:endParaRPr>
          </a:p>
          <a:p>
            <a:pPr marL="12700" algn="just">
              <a:lnSpc>
                <a:spcPct val="100000"/>
              </a:lnSpc>
              <a:spcBef>
                <a:spcPts val="210"/>
              </a:spcBef>
            </a:pPr>
            <a:endParaRPr lang="es-ES" sz="1100" dirty="0" smtClean="0">
              <a:latin typeface="Trebuchet MS" pitchFamily="34" charset="0"/>
              <a:cs typeface="Arial MT"/>
            </a:endParaRPr>
          </a:p>
          <a:p>
            <a:pPr marL="12700" algn="just">
              <a:lnSpc>
                <a:spcPct val="100000"/>
              </a:lnSpc>
              <a:spcBef>
                <a:spcPts val="210"/>
              </a:spcBef>
            </a:pPr>
            <a:endParaRPr lang="es-ES" sz="1100" dirty="0" smtClean="0">
              <a:latin typeface="Trebuchet MS" pitchFamily="34" charset="0"/>
              <a:cs typeface="Arial MT"/>
            </a:endParaRPr>
          </a:p>
          <a:p>
            <a:pPr marL="12700" algn="just">
              <a:lnSpc>
                <a:spcPct val="100000"/>
              </a:lnSpc>
              <a:spcBef>
                <a:spcPts val="210"/>
              </a:spcBef>
            </a:pPr>
            <a:endParaRPr lang="es-ES" sz="1100" dirty="0" smtClean="0">
              <a:latin typeface="Trebuchet MS" pitchFamily="34" charset="0"/>
              <a:cs typeface="Arial MT"/>
            </a:endParaRPr>
          </a:p>
          <a:p>
            <a:pPr marL="12700" algn="just">
              <a:lnSpc>
                <a:spcPct val="100000"/>
              </a:lnSpc>
              <a:spcBef>
                <a:spcPts val="210"/>
              </a:spcBef>
            </a:pPr>
            <a:endParaRPr lang="es-ES" sz="1100" dirty="0" smtClean="0">
              <a:latin typeface="Trebuchet MS" pitchFamily="34" charset="0"/>
              <a:cs typeface="Arial MT"/>
            </a:endParaRPr>
          </a:p>
          <a:p>
            <a:pPr marL="12700" algn="ctr">
              <a:lnSpc>
                <a:spcPct val="100000"/>
              </a:lnSpc>
              <a:spcBef>
                <a:spcPts val="210"/>
              </a:spcBef>
            </a:pPr>
            <a:r>
              <a:rPr lang="es-AR" sz="1100" b="1" dirty="0" smtClean="0">
                <a:latin typeface="Trebuchet MS" pitchFamily="34" charset="0"/>
                <a:cs typeface="Arial MT"/>
              </a:rPr>
              <a:t>						</a:t>
            </a:r>
            <a:endParaRPr lang="es-ES" sz="1100" dirty="0" smtClean="0">
              <a:latin typeface="Trebuchet MS" pitchFamily="34" charset="0"/>
              <a:cs typeface="Arial MT"/>
            </a:endParaRPr>
          </a:p>
          <a:p>
            <a:pPr marL="12700" algn="just">
              <a:lnSpc>
                <a:spcPct val="100000"/>
              </a:lnSpc>
              <a:spcBef>
                <a:spcPts val="210"/>
              </a:spcBef>
            </a:pPr>
            <a:endParaRPr lang="es-ES" sz="1100" dirty="0" smtClean="0">
              <a:latin typeface="Trebuchet MS" pitchFamily="34" charset="0"/>
              <a:cs typeface="Arial MT"/>
            </a:endParaRPr>
          </a:p>
        </p:txBody>
      </p:sp>
      <p:pic>
        <p:nvPicPr>
          <p:cNvPr id="8194" name="Picture 2"/>
          <p:cNvPicPr>
            <a:picLocks noChangeAspect="1" noChangeArrowheads="1"/>
          </p:cNvPicPr>
          <p:nvPr/>
        </p:nvPicPr>
        <p:blipFill>
          <a:blip r:embed="rId2"/>
          <a:srcRect/>
          <a:stretch>
            <a:fillRect/>
          </a:stretch>
        </p:blipFill>
        <p:spPr bwMode="auto">
          <a:xfrm>
            <a:off x="714348" y="857236"/>
            <a:ext cx="5500726" cy="428628"/>
          </a:xfrm>
          <a:prstGeom prst="rect">
            <a:avLst/>
          </a:prstGeom>
          <a:noFill/>
          <a:ln w="9525">
            <a:noFill/>
            <a:miter lim="800000"/>
            <a:headEnd/>
            <a:tailEnd/>
          </a:ln>
          <a:effectLst/>
        </p:spPr>
      </p:pic>
      <p:pic>
        <p:nvPicPr>
          <p:cNvPr id="8195" name="Picture 3"/>
          <p:cNvPicPr>
            <a:picLocks noChangeAspect="1" noChangeArrowheads="1"/>
          </p:cNvPicPr>
          <p:nvPr/>
        </p:nvPicPr>
        <p:blipFill>
          <a:blip r:embed="rId3"/>
          <a:srcRect/>
          <a:stretch>
            <a:fillRect/>
          </a:stretch>
        </p:blipFill>
        <p:spPr bwMode="auto">
          <a:xfrm>
            <a:off x="714348" y="1828796"/>
            <a:ext cx="5572164" cy="314324"/>
          </a:xfrm>
          <a:prstGeom prst="rect">
            <a:avLst/>
          </a:prstGeom>
          <a:noFill/>
          <a:ln w="9525">
            <a:noFill/>
            <a:miter lim="800000"/>
            <a:headEnd/>
            <a:tailEnd/>
          </a:ln>
          <a:effectLst/>
        </p:spPr>
      </p:pic>
      <p:pic>
        <p:nvPicPr>
          <p:cNvPr id="8196" name="Picture 4"/>
          <p:cNvPicPr>
            <a:picLocks noChangeAspect="1" noChangeArrowheads="1"/>
          </p:cNvPicPr>
          <p:nvPr/>
        </p:nvPicPr>
        <p:blipFill>
          <a:blip r:embed="rId4"/>
          <a:srcRect/>
          <a:stretch>
            <a:fillRect/>
          </a:stretch>
        </p:blipFill>
        <p:spPr bwMode="auto">
          <a:xfrm>
            <a:off x="357158" y="3933841"/>
            <a:ext cx="5133975" cy="1209675"/>
          </a:xfrm>
          <a:prstGeom prst="rect">
            <a:avLst/>
          </a:prstGeom>
          <a:noFill/>
          <a:ln w="9525">
            <a:noFill/>
            <a:miter lim="800000"/>
            <a:headEnd/>
            <a:tailEnd/>
          </a:ln>
          <a:effectLst/>
        </p:spPr>
      </p:pic>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object 6"/>
          <p:cNvSpPr txBox="1"/>
          <p:nvPr/>
        </p:nvSpPr>
        <p:spPr>
          <a:xfrm>
            <a:off x="285720" y="214294"/>
            <a:ext cx="8643998" cy="1245213"/>
          </a:xfrm>
          <a:prstGeom prst="rect">
            <a:avLst/>
          </a:prstGeom>
        </p:spPr>
        <p:txBody>
          <a:bodyPr vert="horz" wrap="square" lIns="0" tIns="26670" rIns="0" bIns="0" rtlCol="0">
            <a:spAutoFit/>
          </a:bodyPr>
          <a:lstStyle/>
          <a:p>
            <a:pPr marL="12700" algn="just">
              <a:lnSpc>
                <a:spcPct val="100000"/>
              </a:lnSpc>
              <a:spcBef>
                <a:spcPts val="210"/>
              </a:spcBef>
            </a:pPr>
            <a:r>
              <a:rPr lang="es-AR" sz="1100" b="1" dirty="0" smtClean="0">
                <a:latin typeface="Trebuchet MS" pitchFamily="34" charset="0"/>
                <a:cs typeface="Arial MT"/>
              </a:rPr>
              <a:t>16.2.7 Puesta a tierra de sistemas de antena</a:t>
            </a:r>
          </a:p>
          <a:p>
            <a:pPr marL="12700" algn="just">
              <a:lnSpc>
                <a:spcPct val="100000"/>
              </a:lnSpc>
              <a:spcBef>
                <a:spcPts val="210"/>
              </a:spcBef>
            </a:pPr>
            <a:endParaRPr lang="es-AR" sz="1100" dirty="0" smtClean="0">
              <a:latin typeface="Trebuchet MS" pitchFamily="34" charset="0"/>
              <a:cs typeface="Arial MT"/>
            </a:endParaRPr>
          </a:p>
          <a:p>
            <a:pPr marL="12700" algn="just">
              <a:lnSpc>
                <a:spcPct val="100000"/>
              </a:lnSpc>
              <a:spcBef>
                <a:spcPts val="210"/>
              </a:spcBef>
            </a:pPr>
            <a:r>
              <a:rPr lang="es-AR" sz="1100" dirty="0" smtClean="0">
                <a:latin typeface="Trebuchet MS" pitchFamily="34" charset="0"/>
                <a:cs typeface="Arial MT"/>
              </a:rPr>
              <a:t>De acuerdo con IEC 1024-1, Parte 1, IEC 60 364 y ​​las antenas conectadas a un electrodo de tierra de protección contra rayos, electrodo de tierra de base de concreto, electrodo de tierra de antena integrada, construcciones de acero o redes metálicas tubulares conductoras enterradas (Figura 16.25) deben tener un sección transversal mínima de 16 mm2 Cu (aislado o en blanco), 25 mm2 Al (aislado) o 25 mm2 acero (Figura 16.25).</a:t>
            </a:r>
            <a:endParaRPr lang="en-US" sz="900" dirty="0" smtClean="0">
              <a:latin typeface="Trebuchet MS" pitchFamily="34" charset="0"/>
              <a:cs typeface="Arial MT"/>
            </a:endParaRPr>
          </a:p>
          <a:p>
            <a:pPr marL="205104" indent="-193040">
              <a:lnSpc>
                <a:spcPct val="100000"/>
              </a:lnSpc>
              <a:spcBef>
                <a:spcPts val="110"/>
              </a:spcBef>
              <a:buAutoNum type="alphaLcParenR"/>
              <a:tabLst>
                <a:tab pos="205740" algn="l"/>
              </a:tabLst>
            </a:pPr>
            <a:endParaRPr sz="900">
              <a:latin typeface="Arial MT"/>
              <a:cs typeface="Arial MT"/>
            </a:endParaRPr>
          </a:p>
        </p:txBody>
      </p:sp>
      <p:sp>
        <p:nvSpPr>
          <p:cNvPr id="6" name="5 Rectángulo"/>
          <p:cNvSpPr/>
          <p:nvPr/>
        </p:nvSpPr>
        <p:spPr>
          <a:xfrm>
            <a:off x="403525" y="4857764"/>
            <a:ext cx="3382657" cy="261610"/>
          </a:xfrm>
          <a:prstGeom prst="rect">
            <a:avLst/>
          </a:prstGeom>
        </p:spPr>
        <p:txBody>
          <a:bodyPr wrap="none">
            <a:spAutoFit/>
          </a:bodyPr>
          <a:lstStyle/>
          <a:p>
            <a:r>
              <a:rPr lang="es-AR" sz="1100" b="1" dirty="0" smtClean="0">
                <a:latin typeface="Trebuchet MS" pitchFamily="34" charset="0"/>
              </a:rPr>
              <a:t>Figura 16.25: Antena instalada en un techo [80]</a:t>
            </a:r>
            <a:endParaRPr lang="es-AR" sz="1100" b="1" dirty="0">
              <a:latin typeface="Trebuchet MS" pitchFamily="34" charset="0"/>
            </a:endParaRPr>
          </a:p>
        </p:txBody>
      </p:sp>
      <p:pic>
        <p:nvPicPr>
          <p:cNvPr id="9218" name="Picture 2"/>
          <p:cNvPicPr>
            <a:picLocks noChangeAspect="1" noChangeArrowheads="1"/>
          </p:cNvPicPr>
          <p:nvPr/>
        </p:nvPicPr>
        <p:blipFill>
          <a:blip r:embed="rId2"/>
          <a:srcRect/>
          <a:stretch>
            <a:fillRect/>
          </a:stretch>
        </p:blipFill>
        <p:spPr bwMode="auto">
          <a:xfrm>
            <a:off x="357158" y="1571616"/>
            <a:ext cx="3929090" cy="3143272"/>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a:srcRect/>
          <a:stretch>
            <a:fillRect/>
          </a:stretch>
        </p:blipFill>
        <p:spPr bwMode="auto">
          <a:xfrm>
            <a:off x="4572000" y="2071682"/>
            <a:ext cx="4429156" cy="2571769"/>
          </a:xfrm>
          <a:prstGeom prst="rect">
            <a:avLst/>
          </a:prstGeom>
          <a:noFill/>
          <a:ln w="9525">
            <a:noFill/>
            <a:miter lim="800000"/>
            <a:headEnd/>
            <a:tailEnd/>
          </a:ln>
          <a:effectLst/>
        </p:spPr>
      </p:pic>
      <p:sp>
        <p:nvSpPr>
          <p:cNvPr id="9" name="8 Rectángulo"/>
          <p:cNvSpPr/>
          <p:nvPr/>
        </p:nvSpPr>
        <p:spPr>
          <a:xfrm>
            <a:off x="4286248" y="4857764"/>
            <a:ext cx="4572000" cy="430887"/>
          </a:xfrm>
          <a:prstGeom prst="rect">
            <a:avLst/>
          </a:prstGeom>
        </p:spPr>
        <p:txBody>
          <a:bodyPr>
            <a:spAutoFit/>
          </a:bodyPr>
          <a:lstStyle/>
          <a:p>
            <a:pPr algn="ctr"/>
            <a:r>
              <a:rPr lang="es-AR" sz="1100" b="1" dirty="0" smtClean="0">
                <a:latin typeface="Trebuchet MS" pitchFamily="34" charset="0"/>
              </a:rPr>
              <a:t>Figura 16.26: a) Antena de ventana b) Conexión equipotencial de antenas [80]</a:t>
            </a:r>
            <a:endParaRPr lang="es-AR" sz="1100" b="1" dirty="0">
              <a:latin typeface="Trebuchet MS" pitchFamily="34" charset="0"/>
            </a:endParaRPr>
          </a:p>
        </p:txBody>
      </p: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14282" y="214294"/>
            <a:ext cx="8715436" cy="1197123"/>
          </a:xfrm>
          <a:prstGeom prst="rect">
            <a:avLst/>
          </a:prstGeom>
        </p:spPr>
        <p:txBody>
          <a:bodyPr vert="horz" wrap="square" lIns="0" tIns="12065" rIns="0" bIns="0" rtlCol="0">
            <a:spAutoFit/>
          </a:bodyPr>
          <a:lstStyle/>
          <a:p>
            <a:pPr marL="12700">
              <a:lnSpc>
                <a:spcPct val="100000"/>
              </a:lnSpc>
            </a:pPr>
            <a:r>
              <a:rPr lang="es-AR" sz="1100" b="1" spc="-50" dirty="0" smtClean="0">
                <a:latin typeface="Trebuchet MS"/>
                <a:cs typeface="Trebuchet MS"/>
              </a:rPr>
              <a:t>16.2.8   Ejemplos de Instalaciones</a:t>
            </a:r>
          </a:p>
          <a:p>
            <a:pPr marL="12700" algn="just">
              <a:lnSpc>
                <a:spcPct val="100000"/>
              </a:lnSpc>
            </a:pPr>
            <a:endParaRPr lang="es-AR" sz="1100" spc="-50" dirty="0" smtClean="0">
              <a:latin typeface="Trebuchet MS"/>
              <a:cs typeface="Trebuchet MS"/>
            </a:endParaRPr>
          </a:p>
          <a:p>
            <a:pPr marL="12700" algn="just">
              <a:lnSpc>
                <a:spcPct val="100000"/>
              </a:lnSpc>
            </a:pPr>
            <a:r>
              <a:rPr lang="es-AR" sz="1100" spc="-50" dirty="0" smtClean="0">
                <a:latin typeface="Trebuchet MS"/>
                <a:cs typeface="Trebuchet MS"/>
              </a:rPr>
              <a:t>Para la planificación técnicamente correcta de un sistema de protección contra rayos, la descripción del edificio es de gran importancia. DIN 48830 proporciona información detallada sobre el alcance de la descripción del edificio. En la fase preliminar de planificación, es necesario coordinar con el cliente la clase de protección contra rayos a utilizar en base a las especificaciones existentes. Para la instalación y realización del sistema se debe redactar el plano de instalación (Figura 16.27) y las especificaciones de obra y servicios [81]. Puede encontrar información detallada sobre la planificación, la instalación y las pruebas en el libro [77]. Los números de sección utilizados son:</a:t>
            </a:r>
            <a:endParaRPr sz="1100">
              <a:latin typeface="Arial MT"/>
              <a:cs typeface="Arial MT"/>
            </a:endParaRPr>
          </a:p>
        </p:txBody>
      </p:sp>
      <p:pic>
        <p:nvPicPr>
          <p:cNvPr id="10242" name="Picture 2"/>
          <p:cNvPicPr>
            <a:picLocks noChangeAspect="1" noChangeArrowheads="1"/>
          </p:cNvPicPr>
          <p:nvPr/>
        </p:nvPicPr>
        <p:blipFill>
          <a:blip r:embed="rId2"/>
          <a:srcRect/>
          <a:stretch>
            <a:fillRect/>
          </a:stretch>
        </p:blipFill>
        <p:spPr bwMode="auto">
          <a:xfrm>
            <a:off x="214282" y="2214558"/>
            <a:ext cx="3929090" cy="1928826"/>
          </a:xfrm>
          <a:prstGeom prst="rect">
            <a:avLst/>
          </a:prstGeom>
          <a:noFill/>
          <a:ln w="9525">
            <a:noFill/>
            <a:miter lim="800000"/>
            <a:headEnd/>
            <a:tailEnd/>
          </a:ln>
          <a:effectLst/>
        </p:spPr>
      </p:pic>
      <p:pic>
        <p:nvPicPr>
          <p:cNvPr id="10243" name="Picture 3"/>
          <p:cNvPicPr>
            <a:picLocks noChangeAspect="1" noChangeArrowheads="1"/>
          </p:cNvPicPr>
          <p:nvPr/>
        </p:nvPicPr>
        <p:blipFill>
          <a:blip r:embed="rId3"/>
          <a:srcRect/>
          <a:stretch>
            <a:fillRect/>
          </a:stretch>
        </p:blipFill>
        <p:spPr bwMode="auto">
          <a:xfrm>
            <a:off x="4214811" y="1357302"/>
            <a:ext cx="4714908" cy="3643338"/>
          </a:xfrm>
          <a:prstGeom prst="rect">
            <a:avLst/>
          </a:prstGeom>
          <a:noFill/>
          <a:ln w="9525">
            <a:noFill/>
            <a:miter lim="800000"/>
            <a:headEnd/>
            <a:tailEnd/>
          </a:ln>
          <a:effectLst/>
        </p:spPr>
      </p:pic>
      <p:sp>
        <p:nvSpPr>
          <p:cNvPr id="9" name="8 Rectángulo"/>
          <p:cNvSpPr/>
          <p:nvPr/>
        </p:nvSpPr>
        <p:spPr>
          <a:xfrm>
            <a:off x="4286248" y="5000640"/>
            <a:ext cx="4572000" cy="430887"/>
          </a:xfrm>
          <a:prstGeom prst="rect">
            <a:avLst/>
          </a:prstGeom>
        </p:spPr>
        <p:txBody>
          <a:bodyPr>
            <a:spAutoFit/>
          </a:bodyPr>
          <a:lstStyle/>
          <a:p>
            <a:pPr marL="12700" algn="ctr">
              <a:lnSpc>
                <a:spcPct val="100000"/>
              </a:lnSpc>
            </a:pPr>
            <a:r>
              <a:rPr lang="es-AR" sz="1100" b="1" spc="35" dirty="0" smtClean="0">
                <a:latin typeface="Trebuchet MS" pitchFamily="34" charset="0"/>
                <a:cs typeface="Arial MT"/>
              </a:rPr>
              <a:t>Figura 16.27: Dibujo de un sistema exterior de protección contra rayos [80]</a:t>
            </a:r>
            <a:endParaRPr lang="es-AR" sz="1100" b="1" dirty="0">
              <a:latin typeface="Trebuchet MS" pitchFamily="34" charset="0"/>
              <a:cs typeface="Arial MT"/>
            </a:endParaRPr>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0" name="object 180"/>
          <p:cNvSpPr txBox="1"/>
          <p:nvPr/>
        </p:nvSpPr>
        <p:spPr>
          <a:xfrm>
            <a:off x="285720" y="214294"/>
            <a:ext cx="2714644" cy="4070345"/>
          </a:xfrm>
          <a:prstGeom prst="rect">
            <a:avLst/>
          </a:prstGeom>
        </p:spPr>
        <p:txBody>
          <a:bodyPr vert="horz" wrap="square" lIns="0" tIns="7620" rIns="0" bIns="0" rtlCol="0">
            <a:spAutoFit/>
          </a:bodyPr>
          <a:lstStyle/>
          <a:p>
            <a:pPr marL="12700" algn="just">
              <a:lnSpc>
                <a:spcPct val="100000"/>
              </a:lnSpc>
            </a:pPr>
            <a:r>
              <a:rPr lang="es-AR" sz="1100" b="1" spc="35" dirty="0" smtClean="0">
                <a:latin typeface="Trebuchet MS" pitchFamily="34" charset="0"/>
                <a:cs typeface="Arial MT"/>
              </a:rPr>
              <a:t>16.3 Protección interior contra rayos</a:t>
            </a:r>
          </a:p>
          <a:p>
            <a:pPr marL="12700" algn="just">
              <a:lnSpc>
                <a:spcPct val="100000"/>
              </a:lnSpc>
            </a:pPr>
            <a:endParaRPr lang="es-AR" sz="1100" spc="35" dirty="0" smtClean="0">
              <a:latin typeface="Trebuchet MS" pitchFamily="34" charset="0"/>
              <a:cs typeface="Arial MT"/>
            </a:endParaRPr>
          </a:p>
          <a:p>
            <a:pPr marL="12700" algn="just">
              <a:lnSpc>
                <a:spcPct val="100000"/>
              </a:lnSpc>
            </a:pPr>
            <a:r>
              <a:rPr lang="es-AR" sz="1100" spc="35" dirty="0" smtClean="0">
                <a:latin typeface="Trebuchet MS" pitchFamily="34" charset="0"/>
                <a:cs typeface="Arial MT"/>
              </a:rPr>
              <a:t>Es necesario proteger las instalaciones eléctricas dentro de los edificios contra los efectos de la corriente de descarga de un rayo y los campos eléctricos y magnéticos resultantes. </a:t>
            </a:r>
          </a:p>
          <a:p>
            <a:pPr marL="12700" algn="just">
              <a:lnSpc>
                <a:spcPct val="100000"/>
              </a:lnSpc>
            </a:pPr>
            <a:endParaRPr lang="es-AR" sz="1100" spc="35" dirty="0" smtClean="0">
              <a:latin typeface="Trebuchet MS" pitchFamily="34" charset="0"/>
              <a:cs typeface="Arial MT"/>
            </a:endParaRPr>
          </a:p>
          <a:p>
            <a:pPr marL="12700" algn="just">
              <a:lnSpc>
                <a:spcPct val="100000"/>
              </a:lnSpc>
            </a:pPr>
            <a:r>
              <a:rPr lang="es-AR" sz="1100" spc="35" dirty="0" smtClean="0">
                <a:latin typeface="Trebuchet MS" pitchFamily="34" charset="0"/>
                <a:cs typeface="Arial MT"/>
              </a:rPr>
              <a:t>La parte principal de la protección interior contra rayos es la conexión equipotencial, a la que se conectan todas las tuberías metálicas, así como los sistemas de alta corriente y de tecnología de la información. </a:t>
            </a:r>
          </a:p>
          <a:p>
            <a:pPr marL="12700" algn="just">
              <a:lnSpc>
                <a:spcPct val="100000"/>
              </a:lnSpc>
            </a:pPr>
            <a:endParaRPr lang="es-AR" sz="1100" spc="35" dirty="0" smtClean="0">
              <a:latin typeface="Trebuchet MS" pitchFamily="34" charset="0"/>
              <a:cs typeface="Arial MT"/>
            </a:endParaRPr>
          </a:p>
          <a:p>
            <a:pPr marL="12700" algn="just">
              <a:lnSpc>
                <a:spcPct val="100000"/>
              </a:lnSpc>
            </a:pPr>
            <a:r>
              <a:rPr lang="es-AR" sz="1100" spc="35" dirty="0" smtClean="0">
                <a:latin typeface="Trebuchet MS" pitchFamily="34" charset="0"/>
                <a:cs typeface="Arial MT"/>
              </a:rPr>
              <a:t>Para los equipos de tecnología de la información, el concepto de zona de protección contra rayos ofrece la mejor protección. </a:t>
            </a:r>
          </a:p>
          <a:p>
            <a:pPr marL="12700" algn="just">
              <a:lnSpc>
                <a:spcPct val="100000"/>
              </a:lnSpc>
            </a:pPr>
            <a:endParaRPr lang="es-AR" sz="1100" spc="35" dirty="0" smtClean="0">
              <a:latin typeface="Trebuchet MS" pitchFamily="34" charset="0"/>
              <a:cs typeface="Arial MT"/>
            </a:endParaRPr>
          </a:p>
          <a:p>
            <a:pPr marL="12700" algn="just">
              <a:lnSpc>
                <a:spcPct val="100000"/>
              </a:lnSpc>
            </a:pPr>
            <a:r>
              <a:rPr lang="es-AR" sz="1100" spc="35" dirty="0" smtClean="0">
                <a:latin typeface="Trebuchet MS" pitchFamily="34" charset="0"/>
                <a:cs typeface="Arial MT"/>
              </a:rPr>
              <a:t>El principio de este concepto se basa en el blindaje de la habitación (Figura 16.28).</a:t>
            </a:r>
          </a:p>
          <a:p>
            <a:pPr marL="12700" algn="just">
              <a:lnSpc>
                <a:spcPct val="100000"/>
              </a:lnSpc>
            </a:pPr>
            <a:endParaRPr lang="es-AR" sz="1100" spc="35" dirty="0" smtClean="0">
              <a:latin typeface="Trebuchet MS" pitchFamily="34" charset="0"/>
              <a:cs typeface="Arial MT"/>
            </a:endParaRPr>
          </a:p>
        </p:txBody>
      </p:sp>
      <p:sp>
        <p:nvSpPr>
          <p:cNvPr id="181" name="180 Rectángulo"/>
          <p:cNvSpPr/>
          <p:nvPr/>
        </p:nvSpPr>
        <p:spPr>
          <a:xfrm>
            <a:off x="4572000" y="5286392"/>
            <a:ext cx="3326553" cy="261610"/>
          </a:xfrm>
          <a:prstGeom prst="rect">
            <a:avLst/>
          </a:prstGeom>
        </p:spPr>
        <p:txBody>
          <a:bodyPr wrap="none">
            <a:spAutoFit/>
          </a:bodyPr>
          <a:lstStyle/>
          <a:p>
            <a:pPr algn="ctr"/>
            <a:r>
              <a:rPr lang="es-AR" sz="1100" b="1" dirty="0" smtClean="0">
                <a:latin typeface="Trebuchet MS" pitchFamily="34" charset="0"/>
              </a:rPr>
              <a:t>Figura 16.28: Zonas de protección contra rayos</a:t>
            </a:r>
            <a:endParaRPr lang="es-AR" sz="1100" b="1" dirty="0">
              <a:latin typeface="Trebuchet MS" pitchFamily="34" charset="0"/>
            </a:endParaRPr>
          </a:p>
        </p:txBody>
      </p:sp>
      <p:pic>
        <p:nvPicPr>
          <p:cNvPr id="11266" name="Picture 2"/>
          <p:cNvPicPr>
            <a:picLocks noChangeAspect="1" noChangeArrowheads="1"/>
          </p:cNvPicPr>
          <p:nvPr/>
        </p:nvPicPr>
        <p:blipFill>
          <a:blip r:embed="rId2"/>
          <a:srcRect/>
          <a:stretch>
            <a:fillRect/>
          </a:stretch>
        </p:blipFill>
        <p:spPr bwMode="auto">
          <a:xfrm>
            <a:off x="3071802" y="214294"/>
            <a:ext cx="5857916" cy="5072098"/>
          </a:xfrm>
          <a:prstGeom prst="rect">
            <a:avLst/>
          </a:prstGeom>
          <a:noFill/>
          <a:ln w="9525">
            <a:noFill/>
            <a:miter lim="800000"/>
            <a:headEnd/>
            <a:tailEnd/>
          </a:ln>
          <a:effectLst/>
        </p:spPr>
      </p:pic>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object 26"/>
          <p:cNvSpPr txBox="1"/>
          <p:nvPr/>
        </p:nvSpPr>
        <p:spPr>
          <a:xfrm>
            <a:off x="214282" y="285732"/>
            <a:ext cx="8715436" cy="1285160"/>
          </a:xfrm>
          <a:prstGeom prst="rect">
            <a:avLst/>
          </a:prstGeom>
        </p:spPr>
        <p:txBody>
          <a:bodyPr vert="horz" wrap="square" lIns="0" tIns="21590" rIns="0" bIns="0" rtlCol="0">
            <a:spAutoFit/>
          </a:bodyPr>
          <a:lstStyle/>
          <a:p>
            <a:pPr marL="19685" algn="just">
              <a:lnSpc>
                <a:spcPct val="100000"/>
              </a:lnSpc>
              <a:spcBef>
                <a:spcPts val="170"/>
              </a:spcBef>
            </a:pPr>
            <a:r>
              <a:rPr lang="es-AR" sz="1100" b="1" spc="-50" dirty="0" smtClean="0">
                <a:latin typeface="Trebuchet MS" pitchFamily="34" charset="0"/>
                <a:cs typeface="Trebuchet MS"/>
              </a:rPr>
              <a:t>16.3.1     El concepto de zona de protección contra rayos EMC</a:t>
            </a:r>
          </a:p>
          <a:p>
            <a:pPr marL="19685" algn="just">
              <a:lnSpc>
                <a:spcPct val="100000"/>
              </a:lnSpc>
              <a:spcBef>
                <a:spcPts val="170"/>
              </a:spcBef>
            </a:pPr>
            <a:endParaRPr lang="es-AR" sz="1100" spc="-50" dirty="0" smtClean="0">
              <a:latin typeface="Trebuchet MS" pitchFamily="34" charset="0"/>
              <a:cs typeface="Trebuchet MS"/>
            </a:endParaRPr>
          </a:p>
          <a:p>
            <a:pPr marL="19685" algn="just">
              <a:lnSpc>
                <a:spcPct val="100000"/>
              </a:lnSpc>
              <a:spcBef>
                <a:spcPts val="170"/>
              </a:spcBef>
            </a:pPr>
            <a:r>
              <a:rPr lang="es-AR" sz="1100" spc="-50" dirty="0" smtClean="0">
                <a:latin typeface="Trebuchet MS" pitchFamily="34" charset="0"/>
                <a:cs typeface="Trebuchet MS"/>
              </a:rPr>
              <a:t>Los edificios se dividen en zonas de protección contra rayos y se proporcionan equipos y dispositivos de protección adaptados desde el área exterior hasta las interfaces más sensibles (Figura 16.29).</a:t>
            </a:r>
          </a:p>
          <a:p>
            <a:pPr marL="19685" algn="just">
              <a:lnSpc>
                <a:spcPct val="100000"/>
              </a:lnSpc>
              <a:spcBef>
                <a:spcPts val="170"/>
              </a:spcBef>
            </a:pPr>
            <a:r>
              <a:rPr lang="es-AR" sz="1100" spc="-50" dirty="0" smtClean="0">
                <a:latin typeface="Trebuchet MS" pitchFamily="34" charset="0"/>
                <a:cs typeface="Trebuchet MS"/>
              </a:rPr>
              <a:t>El concepto de zona de protección contra rayos orientado a EMC se ha incluido en las normas internacionales. Este concepto está especialmente recomendado para edificios con amplio equipamiento electrónico. El principio consiste en la supresión escalonada de los campos electromagnéticos y sus efectos que resultan de zonas definidas de protección contra rayos.</a:t>
            </a:r>
            <a:endParaRPr sz="1100">
              <a:latin typeface="Trebuchet MS" pitchFamily="34" charset="0"/>
              <a:cs typeface="Arial MT"/>
            </a:endParaRPr>
          </a:p>
        </p:txBody>
      </p:sp>
      <p:pic>
        <p:nvPicPr>
          <p:cNvPr id="27" name="Picture 2"/>
          <p:cNvPicPr>
            <a:picLocks noChangeAspect="1" noChangeArrowheads="1"/>
          </p:cNvPicPr>
          <p:nvPr/>
        </p:nvPicPr>
        <p:blipFill>
          <a:blip r:embed="rId2"/>
          <a:srcRect/>
          <a:stretch>
            <a:fillRect/>
          </a:stretch>
        </p:blipFill>
        <p:spPr bwMode="auto">
          <a:xfrm>
            <a:off x="214282" y="1714492"/>
            <a:ext cx="5357850" cy="3500462"/>
          </a:xfrm>
          <a:prstGeom prst="rect">
            <a:avLst/>
          </a:prstGeom>
          <a:noFill/>
          <a:ln w="9525">
            <a:noFill/>
            <a:miter lim="800000"/>
            <a:headEnd/>
            <a:tailEnd/>
          </a:ln>
          <a:effectLst/>
        </p:spPr>
      </p:pic>
      <p:sp>
        <p:nvSpPr>
          <p:cNvPr id="28" name="27 Rectángulo"/>
          <p:cNvSpPr/>
          <p:nvPr/>
        </p:nvSpPr>
        <p:spPr>
          <a:xfrm>
            <a:off x="642910" y="5239096"/>
            <a:ext cx="3249609" cy="261610"/>
          </a:xfrm>
          <a:prstGeom prst="rect">
            <a:avLst/>
          </a:prstGeom>
        </p:spPr>
        <p:txBody>
          <a:bodyPr wrap="none">
            <a:spAutoFit/>
          </a:bodyPr>
          <a:lstStyle/>
          <a:p>
            <a:pPr algn="ctr"/>
            <a:r>
              <a:rPr lang="es-AR" sz="1100" b="1" dirty="0" smtClean="0">
                <a:latin typeface="Trebuchet MS" pitchFamily="34" charset="0"/>
              </a:rPr>
              <a:t>Figura 16.29: Protección interior contra rayos</a:t>
            </a:r>
            <a:endParaRPr lang="es-AR" sz="1100" b="1" dirty="0">
              <a:latin typeface="Trebuchet MS" pitchFamily="34" charset="0"/>
            </a:endParaRPr>
          </a:p>
        </p:txBody>
      </p:sp>
      <p:sp>
        <p:nvSpPr>
          <p:cNvPr id="29" name="object 52"/>
          <p:cNvSpPr txBox="1"/>
          <p:nvPr/>
        </p:nvSpPr>
        <p:spPr>
          <a:xfrm>
            <a:off x="5715008" y="1785930"/>
            <a:ext cx="3214710" cy="2815707"/>
          </a:xfrm>
          <a:prstGeom prst="rect">
            <a:avLst/>
          </a:prstGeom>
        </p:spPr>
        <p:txBody>
          <a:bodyPr vert="horz" wrap="square" lIns="0" tIns="12065" rIns="0" bIns="0" rtlCol="0">
            <a:spAutoFit/>
          </a:bodyPr>
          <a:lstStyle/>
          <a:p>
            <a:pPr marL="12700" marR="5080" indent="-12700" algn="just">
              <a:lnSpc>
                <a:spcPct val="110800"/>
              </a:lnSpc>
            </a:pPr>
            <a:r>
              <a:rPr lang="es-AR" sz="1100" spc="30" dirty="0" smtClean="0">
                <a:latin typeface="Trebuchet MS" pitchFamily="34" charset="0"/>
                <a:cs typeface="Arial MT"/>
              </a:rPr>
              <a:t>Con el concepto de protección contra rayos EMC, podemos distinguir entre cuatro zonas:</a:t>
            </a:r>
          </a:p>
          <a:p>
            <a:pPr marL="12700" marR="5080" indent="-12700" algn="just">
              <a:lnSpc>
                <a:spcPct val="110800"/>
              </a:lnSpc>
            </a:pPr>
            <a:endParaRPr lang="es-AR" sz="1100" spc="30" dirty="0" smtClean="0">
              <a:latin typeface="Trebuchet MS" pitchFamily="34" charset="0"/>
              <a:cs typeface="Arial MT"/>
            </a:endParaRPr>
          </a:p>
          <a:p>
            <a:pPr marL="12700" marR="5080" lvl="1" indent="-12700" algn="just">
              <a:lnSpc>
                <a:spcPct val="110800"/>
              </a:lnSpc>
              <a:buFont typeface="+mj-lt"/>
              <a:buAutoNum type="arabicPeriod"/>
            </a:pPr>
            <a:r>
              <a:rPr lang="es-AR" sz="1100" b="1" spc="30" dirty="0" smtClean="0">
                <a:latin typeface="Trebuchet MS" pitchFamily="34" charset="0"/>
                <a:cs typeface="Arial MT"/>
              </a:rPr>
              <a:t>Protección exterior contra rayos</a:t>
            </a:r>
          </a:p>
          <a:p>
            <a:pPr marL="12700" marR="5080" lvl="1" indent="-12700" algn="just">
              <a:lnSpc>
                <a:spcPct val="110800"/>
              </a:lnSpc>
              <a:buFont typeface="+mj-lt"/>
              <a:buAutoNum type="arabicPeriod"/>
            </a:pPr>
            <a:r>
              <a:rPr lang="es-AR" sz="1100" b="1" spc="30" dirty="0" smtClean="0">
                <a:latin typeface="Trebuchet MS" pitchFamily="34" charset="0"/>
                <a:cs typeface="Arial MT"/>
              </a:rPr>
              <a:t>Blindaje de edificios</a:t>
            </a:r>
          </a:p>
          <a:p>
            <a:pPr marL="12700" marR="5080" lvl="1" indent="-12700" algn="just">
              <a:lnSpc>
                <a:spcPct val="110800"/>
              </a:lnSpc>
              <a:buFont typeface="+mj-lt"/>
              <a:buAutoNum type="arabicPeriod"/>
            </a:pPr>
            <a:r>
              <a:rPr lang="es-AR" sz="1100" b="1" spc="30" dirty="0" smtClean="0">
                <a:latin typeface="Trebuchet MS" pitchFamily="34" charset="0"/>
                <a:cs typeface="Arial MT"/>
              </a:rPr>
              <a:t>Blindaje de la habitación</a:t>
            </a:r>
          </a:p>
          <a:p>
            <a:pPr marL="12700" marR="5080" lvl="1" indent="-12700" algn="just">
              <a:lnSpc>
                <a:spcPct val="110800"/>
              </a:lnSpc>
              <a:buFont typeface="+mj-lt"/>
              <a:buAutoNum type="arabicPeriod"/>
            </a:pPr>
            <a:r>
              <a:rPr lang="es-AR" sz="1100" b="1" spc="30" dirty="0" smtClean="0">
                <a:latin typeface="Trebuchet MS" pitchFamily="34" charset="0"/>
                <a:cs typeface="Arial MT"/>
              </a:rPr>
              <a:t>Blindaje de equipos.</a:t>
            </a:r>
          </a:p>
          <a:p>
            <a:pPr marL="12700" marR="5080" lvl="1" indent="-12700" algn="just">
              <a:lnSpc>
                <a:spcPct val="110800"/>
              </a:lnSpc>
              <a:buFont typeface="+mj-lt"/>
              <a:buAutoNum type="arabicPeriod"/>
            </a:pPr>
            <a:endParaRPr lang="es-AR" sz="1100" b="1" spc="30" dirty="0" smtClean="0">
              <a:latin typeface="Trebuchet MS" pitchFamily="34" charset="0"/>
              <a:cs typeface="Arial MT"/>
            </a:endParaRPr>
          </a:p>
          <a:p>
            <a:pPr marL="12700" marR="5080" indent="-12700" algn="just">
              <a:lnSpc>
                <a:spcPct val="110800"/>
              </a:lnSpc>
            </a:pPr>
            <a:r>
              <a:rPr lang="es-AR" sz="1100" spc="30" dirty="0" smtClean="0">
                <a:latin typeface="Trebuchet MS" pitchFamily="34" charset="0"/>
                <a:cs typeface="Arial MT"/>
              </a:rPr>
              <a:t>Las interfaces entre las zonas individuales deben tenerse en cuenta en la conexión equipotencial y deben instalarse conductores de bajada especiales. </a:t>
            </a:r>
          </a:p>
          <a:p>
            <a:pPr marL="12700" marR="5080" indent="-12700" algn="just">
              <a:lnSpc>
                <a:spcPct val="110800"/>
              </a:lnSpc>
            </a:pPr>
            <a:endParaRPr lang="es-AR" sz="1100" spc="30" dirty="0" smtClean="0">
              <a:latin typeface="Trebuchet MS" pitchFamily="34" charset="0"/>
              <a:cs typeface="Arial MT"/>
            </a:endParaRPr>
          </a:p>
          <a:p>
            <a:pPr marL="12700" marR="5080" indent="-12700" algn="just">
              <a:lnSpc>
                <a:spcPct val="110800"/>
              </a:lnSpc>
            </a:pPr>
            <a:r>
              <a:rPr lang="es-AR" sz="1100" spc="30" dirty="0" smtClean="0">
                <a:latin typeface="Trebuchet MS" pitchFamily="34" charset="0"/>
                <a:cs typeface="Arial MT"/>
              </a:rPr>
              <a:t>La Tabla 16.37 describe las zonas individuales de protección contra rayos.</a:t>
            </a:r>
            <a:endParaRPr sz="1100">
              <a:latin typeface="Trebuchet MS" pitchFamily="34" charset="0"/>
              <a:cs typeface="Arial MT"/>
            </a:endParaRPr>
          </a:p>
        </p:txBody>
      </p:sp>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14 Rectángulo"/>
          <p:cNvSpPr/>
          <p:nvPr/>
        </p:nvSpPr>
        <p:spPr>
          <a:xfrm>
            <a:off x="3500430" y="667064"/>
            <a:ext cx="2361544" cy="261610"/>
          </a:xfrm>
          <a:prstGeom prst="rect">
            <a:avLst/>
          </a:prstGeom>
        </p:spPr>
        <p:txBody>
          <a:bodyPr wrap="none">
            <a:spAutoFit/>
          </a:bodyPr>
          <a:lstStyle/>
          <a:p>
            <a:r>
              <a:rPr lang="es-AR" sz="1100" b="1" dirty="0" smtClean="0">
                <a:latin typeface="Trebuchet MS" pitchFamily="34" charset="0"/>
              </a:rPr>
              <a:t>Tabla 16.37: Definición de zonas</a:t>
            </a:r>
            <a:endParaRPr lang="es-AR" sz="1100" b="1" dirty="0">
              <a:latin typeface="Trebuchet MS" pitchFamily="34" charset="0"/>
            </a:endParaRPr>
          </a:p>
        </p:txBody>
      </p:sp>
      <p:pic>
        <p:nvPicPr>
          <p:cNvPr id="13314" name="Picture 2"/>
          <p:cNvPicPr>
            <a:picLocks noChangeAspect="1" noChangeArrowheads="1"/>
          </p:cNvPicPr>
          <p:nvPr/>
        </p:nvPicPr>
        <p:blipFill>
          <a:blip r:embed="rId2"/>
          <a:srcRect/>
          <a:stretch>
            <a:fillRect/>
          </a:stretch>
        </p:blipFill>
        <p:spPr bwMode="auto">
          <a:xfrm>
            <a:off x="1714481" y="1076328"/>
            <a:ext cx="6000791" cy="3352808"/>
          </a:xfrm>
          <a:prstGeom prst="rect">
            <a:avLst/>
          </a:prstGeom>
          <a:noFill/>
          <a:ln w="9525">
            <a:noFill/>
            <a:miter lim="800000"/>
            <a:headEnd/>
            <a:tailEnd/>
          </a:ln>
          <a:effectLst/>
        </p:spPr>
      </p:pic>
    </p:spTree>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285720" y="288725"/>
            <a:ext cx="8572560" cy="1497205"/>
          </a:xfrm>
          <a:prstGeom prst="rect">
            <a:avLst/>
          </a:prstGeom>
        </p:spPr>
        <p:txBody>
          <a:bodyPr vert="horz" wrap="square" lIns="0" tIns="12065" rIns="0" bIns="0" rtlCol="0">
            <a:spAutoFit/>
          </a:bodyPr>
          <a:lstStyle/>
          <a:p>
            <a:pPr marL="38100">
              <a:lnSpc>
                <a:spcPct val="100000"/>
              </a:lnSpc>
            </a:pPr>
            <a:r>
              <a:rPr lang="es-AR" sz="1100" b="1" spc="-50" dirty="0" smtClean="0">
                <a:latin typeface="Trebuchet MS"/>
                <a:cs typeface="Trebuchet MS"/>
              </a:rPr>
              <a:t>16.3.2 Datos de planificación para sistemas de protección contra rayos</a:t>
            </a:r>
          </a:p>
          <a:p>
            <a:pPr marL="38100">
              <a:lnSpc>
                <a:spcPct val="100000"/>
              </a:lnSpc>
            </a:pPr>
            <a:endParaRPr lang="es-AR" sz="850" spc="-50" dirty="0" smtClean="0">
              <a:latin typeface="Trebuchet MS"/>
              <a:cs typeface="Trebuchet MS"/>
            </a:endParaRPr>
          </a:p>
          <a:p>
            <a:pPr marL="38100" algn="just">
              <a:lnSpc>
                <a:spcPct val="100000"/>
              </a:lnSpc>
            </a:pPr>
            <a:r>
              <a:rPr lang="es-AR" sz="1100" spc="-50" dirty="0" smtClean="0">
                <a:latin typeface="Trebuchet MS"/>
                <a:cs typeface="Trebuchet MS"/>
              </a:rPr>
              <a:t>Para la planificación y configuración de los sistemas de protección contra rayos están disponibles la nueva norma de protección contra rayos EN 61024-1 y la norma de protección contra sobretensiones IEC 1312-1. La decisión de qué estándar usar recae en el planificador y el cliente. Las especificaciones de obra y servicios deberán redactarse de acuerdo con los Sistemas de Protección contra el Rayo o el procedimiento de contratación de la industria de la construcción. Esta sección describe las ubicaciones de los dispositivos de protección en los sistemas de protección contra rayos.</a:t>
            </a:r>
          </a:p>
          <a:p>
            <a:pPr marL="38100" algn="just">
              <a:lnSpc>
                <a:spcPct val="100000"/>
              </a:lnSpc>
            </a:pPr>
            <a:r>
              <a:rPr lang="es-AR" sz="1100" spc="-50" dirty="0" smtClean="0">
                <a:latin typeface="Trebuchet MS"/>
                <a:cs typeface="Trebuchet MS"/>
              </a:rPr>
              <a:t>Según las categorías de sobretensión, las bajantes en los sistemas de distribución principal se utilizan como protección general, los pararrayos en los sistemas de </a:t>
            </a:r>
            <a:r>
              <a:rPr lang="es-AR" sz="1100" spc="-50" dirty="0" err="1" smtClean="0">
                <a:latin typeface="Trebuchet MS"/>
                <a:cs typeface="Trebuchet MS"/>
              </a:rPr>
              <a:t>subdistribución</a:t>
            </a:r>
            <a:r>
              <a:rPr lang="es-AR" sz="1100" spc="-50" dirty="0" smtClean="0">
                <a:latin typeface="Trebuchet MS"/>
                <a:cs typeface="Trebuchet MS"/>
              </a:rPr>
              <a:t> como protección intermedia y las bajantes en las tomas eléctricas y los equipos electrónicos como protección fina. Las figuras 16.30 a 16.36 dan ejemplos de diferentes sistemas de bajo voltaje y sistemas de telecomunicaciones.</a:t>
            </a:r>
            <a:endParaRPr sz="1100">
              <a:latin typeface="Arial MT"/>
              <a:cs typeface="Arial MT"/>
            </a:endParaRPr>
          </a:p>
        </p:txBody>
      </p:sp>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 name="object 54"/>
          <p:cNvSpPr txBox="1"/>
          <p:nvPr/>
        </p:nvSpPr>
        <p:spPr>
          <a:xfrm>
            <a:off x="539552" y="4037342"/>
            <a:ext cx="4081601" cy="350737"/>
          </a:xfrm>
          <a:prstGeom prst="rect">
            <a:avLst/>
          </a:prstGeom>
        </p:spPr>
        <p:txBody>
          <a:bodyPr vert="horz" wrap="square" lIns="0" tIns="12065" rIns="0" bIns="0" rtlCol="0">
            <a:spAutoFit/>
          </a:bodyPr>
          <a:lstStyle/>
          <a:p>
            <a:pPr marL="12700" algn="ctr">
              <a:lnSpc>
                <a:spcPct val="100000"/>
              </a:lnSpc>
              <a:spcBef>
                <a:spcPts val="95"/>
              </a:spcBef>
            </a:pPr>
            <a:r>
              <a:rPr lang="en-US" sz="1100" b="1" spc="-30" dirty="0" err="1">
                <a:latin typeface="Trebuchet MS" panose="020B0603020202020204" pitchFamily="34" charset="0"/>
                <a:cs typeface="Arial MT"/>
              </a:rPr>
              <a:t>Figura</a:t>
            </a:r>
            <a:r>
              <a:rPr lang="en-US" sz="1100" b="1" spc="-30" dirty="0">
                <a:latin typeface="Trebuchet MS" panose="020B0603020202020204" pitchFamily="34" charset="0"/>
                <a:cs typeface="Arial MT"/>
              </a:rPr>
              <a:t> </a:t>
            </a:r>
            <a:r>
              <a:rPr lang="en-US" sz="1100" b="1" spc="-30" dirty="0" smtClean="0">
                <a:latin typeface="Trebuchet MS" panose="020B0603020202020204" pitchFamily="34" charset="0"/>
                <a:cs typeface="Arial MT"/>
              </a:rPr>
              <a:t>16.30</a:t>
            </a:r>
            <a:r>
              <a:rPr lang="en-US" sz="1100" b="1" spc="-30" dirty="0">
                <a:latin typeface="Trebuchet MS" panose="020B0603020202020204" pitchFamily="34" charset="0"/>
                <a:cs typeface="Arial MT"/>
              </a:rPr>
              <a:t>: </a:t>
            </a:r>
            <a:r>
              <a:rPr lang="en-US" sz="1100" b="1" spc="-30" dirty="0" err="1">
                <a:latin typeface="Trebuchet MS" panose="020B0603020202020204" pitchFamily="34" charset="0"/>
                <a:cs typeface="Arial MT"/>
              </a:rPr>
              <a:t>Lugares</a:t>
            </a:r>
            <a:r>
              <a:rPr lang="en-US" sz="1100" b="1" spc="-30" dirty="0">
                <a:latin typeface="Trebuchet MS" panose="020B0603020202020204" pitchFamily="34" charset="0"/>
                <a:cs typeface="Arial MT"/>
              </a:rPr>
              <a:t> de </a:t>
            </a:r>
            <a:r>
              <a:rPr lang="en-US" sz="1100" b="1" spc="-30" dirty="0" err="1">
                <a:latin typeface="Trebuchet MS" panose="020B0603020202020204" pitchFamily="34" charset="0"/>
                <a:cs typeface="Arial MT"/>
              </a:rPr>
              <a:t>instalación</a:t>
            </a:r>
            <a:r>
              <a:rPr lang="en-US" sz="1100" b="1" spc="-30" dirty="0">
                <a:latin typeface="Trebuchet MS" panose="020B0603020202020204" pitchFamily="34" charset="0"/>
                <a:cs typeface="Arial MT"/>
              </a:rPr>
              <a:t> de </a:t>
            </a:r>
            <a:r>
              <a:rPr lang="en-US" sz="1100" b="1" spc="-30" dirty="0" err="1">
                <a:latin typeface="Trebuchet MS" panose="020B0603020202020204" pitchFamily="34" charset="0"/>
                <a:cs typeface="Arial MT"/>
              </a:rPr>
              <a:t>descargadores</a:t>
            </a:r>
            <a:r>
              <a:rPr lang="en-US" sz="1100" b="1" spc="-30" dirty="0">
                <a:latin typeface="Trebuchet MS" panose="020B0603020202020204" pitchFamily="34" charset="0"/>
                <a:cs typeface="Arial MT"/>
              </a:rPr>
              <a:t> de </a:t>
            </a:r>
            <a:r>
              <a:rPr lang="en-US" sz="1100" b="1" spc="-30" dirty="0" err="1">
                <a:latin typeface="Trebuchet MS" panose="020B0603020202020204" pitchFamily="34" charset="0"/>
                <a:cs typeface="Arial MT"/>
              </a:rPr>
              <a:t>sobretensión</a:t>
            </a:r>
            <a:r>
              <a:rPr lang="en-US" sz="1100" b="1" spc="-30" dirty="0">
                <a:latin typeface="Trebuchet MS" panose="020B0603020202020204" pitchFamily="34" charset="0"/>
                <a:cs typeface="Arial MT"/>
              </a:rPr>
              <a:t> [55]</a:t>
            </a:r>
            <a:endParaRPr sz="1100" b="1" dirty="0">
              <a:latin typeface="Trebuchet MS" panose="020B0603020202020204" pitchFamily="34" charset="0"/>
              <a:cs typeface="Trebuchet MS"/>
            </a:endParaRPr>
          </a:p>
        </p:txBody>
      </p:sp>
      <p:sp>
        <p:nvSpPr>
          <p:cNvPr id="83" name="object 83"/>
          <p:cNvSpPr txBox="1"/>
          <p:nvPr/>
        </p:nvSpPr>
        <p:spPr>
          <a:xfrm>
            <a:off x="5098386" y="2137420"/>
            <a:ext cx="3969182" cy="181460"/>
          </a:xfrm>
          <a:prstGeom prst="rect">
            <a:avLst/>
          </a:prstGeom>
        </p:spPr>
        <p:txBody>
          <a:bodyPr vert="horz" wrap="square" lIns="0" tIns="12065" rIns="0" bIns="0" rtlCol="0">
            <a:spAutoFit/>
          </a:bodyPr>
          <a:lstStyle/>
          <a:p>
            <a:pPr marL="12700" algn="ctr">
              <a:lnSpc>
                <a:spcPct val="100000"/>
              </a:lnSpc>
              <a:spcBef>
                <a:spcPts val="95"/>
              </a:spcBef>
            </a:pPr>
            <a:r>
              <a:rPr sz="1100" b="1" spc="-30" dirty="0">
                <a:latin typeface="Trebuchet MS" panose="020B0603020202020204" pitchFamily="34" charset="0"/>
                <a:cs typeface="Arial MT"/>
              </a:rPr>
              <a:t>Figure</a:t>
            </a:r>
            <a:r>
              <a:rPr sz="1100" b="1" spc="-20" dirty="0">
                <a:latin typeface="Trebuchet MS" panose="020B0603020202020204" pitchFamily="34" charset="0"/>
                <a:cs typeface="Arial MT"/>
              </a:rPr>
              <a:t> </a:t>
            </a:r>
            <a:r>
              <a:rPr lang="es-ES" sz="1100" b="1" spc="-20" dirty="0" smtClean="0">
                <a:latin typeface="Trebuchet MS" panose="020B0603020202020204" pitchFamily="34" charset="0"/>
                <a:cs typeface="Arial MT"/>
              </a:rPr>
              <a:t>11</a:t>
            </a:r>
            <a:r>
              <a:rPr sz="1100" b="1" spc="50" dirty="0" smtClean="0">
                <a:latin typeface="Trebuchet MS" panose="020B0603020202020204" pitchFamily="34" charset="0"/>
                <a:cs typeface="Arial MT"/>
              </a:rPr>
              <a:t>6.</a:t>
            </a:r>
            <a:r>
              <a:rPr lang="es-ES" sz="1100" b="1" spc="50" dirty="0" smtClean="0">
                <a:latin typeface="Trebuchet MS" panose="020B0603020202020204" pitchFamily="34" charset="0"/>
                <a:cs typeface="Arial MT"/>
              </a:rPr>
              <a:t>31</a:t>
            </a:r>
            <a:r>
              <a:rPr sz="1100" b="1" spc="50" dirty="0" smtClean="0">
                <a:latin typeface="Trebuchet MS" panose="020B0603020202020204" pitchFamily="34" charset="0"/>
                <a:cs typeface="Arial MT"/>
              </a:rPr>
              <a:t>:  </a:t>
            </a:r>
            <a:r>
              <a:rPr sz="1100" b="1" spc="75" dirty="0" smtClean="0">
                <a:latin typeface="Trebuchet MS" panose="020B0603020202020204" pitchFamily="34" charset="0"/>
                <a:cs typeface="Arial MT"/>
              </a:rPr>
              <a:t> </a:t>
            </a:r>
            <a:r>
              <a:rPr sz="1100" b="1" spc="30" dirty="0">
                <a:latin typeface="Trebuchet MS" panose="020B0603020202020204" pitchFamily="34" charset="0"/>
                <a:cs typeface="Trebuchet MS"/>
              </a:rPr>
              <a:t>TN</a:t>
            </a:r>
            <a:r>
              <a:rPr sz="1100" b="1" spc="-40" dirty="0">
                <a:latin typeface="Trebuchet MS" panose="020B0603020202020204" pitchFamily="34" charset="0"/>
                <a:cs typeface="Trebuchet MS"/>
              </a:rPr>
              <a:t> </a:t>
            </a:r>
            <a:r>
              <a:rPr sz="1100" b="1" spc="-25" dirty="0">
                <a:latin typeface="Trebuchet MS" panose="020B0603020202020204" pitchFamily="34" charset="0"/>
                <a:cs typeface="Trebuchet MS"/>
              </a:rPr>
              <a:t>system</a:t>
            </a:r>
            <a:r>
              <a:rPr sz="1100" b="1" spc="-50" dirty="0">
                <a:latin typeface="Trebuchet MS" panose="020B0603020202020204" pitchFamily="34" charset="0"/>
                <a:cs typeface="Trebuchet MS"/>
              </a:rPr>
              <a:t> </a:t>
            </a:r>
            <a:r>
              <a:rPr sz="1100" b="1" spc="-45" dirty="0">
                <a:latin typeface="Trebuchet MS" panose="020B0603020202020204" pitchFamily="34" charset="0"/>
                <a:cs typeface="Trebuchet MS"/>
              </a:rPr>
              <a:t>with </a:t>
            </a:r>
            <a:r>
              <a:rPr sz="1100" b="1" spc="-40" dirty="0">
                <a:latin typeface="Trebuchet MS" panose="020B0603020202020204" pitchFamily="34" charset="0"/>
                <a:cs typeface="Trebuchet MS"/>
              </a:rPr>
              <a:t>overvoltage</a:t>
            </a:r>
            <a:r>
              <a:rPr sz="1100" b="1" spc="-45" dirty="0">
                <a:latin typeface="Trebuchet MS" panose="020B0603020202020204" pitchFamily="34" charset="0"/>
                <a:cs typeface="Trebuchet MS"/>
              </a:rPr>
              <a:t> </a:t>
            </a:r>
            <a:r>
              <a:rPr sz="1100" b="1" spc="-35" dirty="0">
                <a:latin typeface="Trebuchet MS" panose="020B0603020202020204" pitchFamily="34" charset="0"/>
                <a:cs typeface="Trebuchet MS"/>
              </a:rPr>
              <a:t>arresters</a:t>
            </a:r>
            <a:r>
              <a:rPr sz="1100" b="1" spc="-45" dirty="0">
                <a:latin typeface="Trebuchet MS" panose="020B0603020202020204" pitchFamily="34" charset="0"/>
                <a:cs typeface="Trebuchet MS"/>
              </a:rPr>
              <a:t> </a:t>
            </a:r>
            <a:r>
              <a:rPr sz="1100" b="1" spc="-60" dirty="0">
                <a:latin typeface="Trebuchet MS" panose="020B0603020202020204" pitchFamily="34" charset="0"/>
                <a:cs typeface="Trebuchet MS"/>
              </a:rPr>
              <a:t>[55]</a:t>
            </a:r>
            <a:endParaRPr sz="1100" b="1" dirty="0">
              <a:latin typeface="Trebuchet MS" panose="020B0603020202020204" pitchFamily="34" charset="0"/>
              <a:cs typeface="Trebuchet MS"/>
            </a:endParaRPr>
          </a:p>
        </p:txBody>
      </p:sp>
      <p:pic>
        <p:nvPicPr>
          <p:cNvPr id="84" name="Imagen 83"/>
          <p:cNvPicPr>
            <a:picLocks noChangeAspect="1"/>
          </p:cNvPicPr>
          <p:nvPr/>
        </p:nvPicPr>
        <p:blipFill>
          <a:blip r:embed="rId2"/>
          <a:stretch>
            <a:fillRect/>
          </a:stretch>
        </p:blipFill>
        <p:spPr>
          <a:xfrm>
            <a:off x="179512" y="398512"/>
            <a:ext cx="5040560" cy="3467100"/>
          </a:xfrm>
          <a:prstGeom prst="rect">
            <a:avLst/>
          </a:prstGeom>
        </p:spPr>
      </p:pic>
      <p:pic>
        <p:nvPicPr>
          <p:cNvPr id="85" name="Imagen 84"/>
          <p:cNvPicPr>
            <a:picLocks noChangeAspect="1"/>
          </p:cNvPicPr>
          <p:nvPr/>
        </p:nvPicPr>
        <p:blipFill>
          <a:blip r:embed="rId3"/>
          <a:stretch>
            <a:fillRect/>
          </a:stretch>
        </p:blipFill>
        <p:spPr>
          <a:xfrm>
            <a:off x="5148063" y="2512735"/>
            <a:ext cx="3869829" cy="2781300"/>
          </a:xfrm>
          <a:prstGeom prst="rect">
            <a:avLst/>
          </a:prstGeom>
        </p:spPr>
      </p:pic>
    </p:spTree>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 name="object 73"/>
          <p:cNvSpPr txBox="1"/>
          <p:nvPr/>
        </p:nvSpPr>
        <p:spPr>
          <a:xfrm>
            <a:off x="539552" y="3685828"/>
            <a:ext cx="3398574" cy="350737"/>
          </a:xfrm>
          <a:prstGeom prst="rect">
            <a:avLst/>
          </a:prstGeom>
        </p:spPr>
        <p:txBody>
          <a:bodyPr vert="horz" wrap="square" lIns="0" tIns="12065" rIns="0" bIns="0" rtlCol="0">
            <a:spAutoFit/>
          </a:bodyPr>
          <a:lstStyle/>
          <a:p>
            <a:pPr marL="12700" algn="ctr">
              <a:lnSpc>
                <a:spcPct val="100000"/>
              </a:lnSpc>
              <a:spcBef>
                <a:spcPts val="95"/>
              </a:spcBef>
            </a:pPr>
            <a:r>
              <a:rPr lang="en-US" sz="1100" b="1" dirty="0" err="1">
                <a:latin typeface="Trebuchet MS" panose="020B0603020202020204" pitchFamily="34" charset="0"/>
                <a:cs typeface="Arial MT"/>
              </a:rPr>
              <a:t>Figura</a:t>
            </a:r>
            <a:r>
              <a:rPr lang="en-US" sz="1100" b="1" dirty="0">
                <a:latin typeface="Trebuchet MS" panose="020B0603020202020204" pitchFamily="34" charset="0"/>
                <a:cs typeface="Arial MT"/>
              </a:rPr>
              <a:t> </a:t>
            </a:r>
            <a:r>
              <a:rPr lang="en-US" sz="1100" b="1" dirty="0" smtClean="0">
                <a:latin typeface="Trebuchet MS" panose="020B0603020202020204" pitchFamily="34" charset="0"/>
                <a:cs typeface="Arial MT"/>
              </a:rPr>
              <a:t>16.32</a:t>
            </a:r>
            <a:r>
              <a:rPr lang="en-US" sz="1100" b="1" dirty="0">
                <a:latin typeface="Trebuchet MS" panose="020B0603020202020204" pitchFamily="34" charset="0"/>
                <a:cs typeface="Arial MT"/>
              </a:rPr>
              <a:t>: Sistema TN con </a:t>
            </a:r>
            <a:r>
              <a:rPr lang="en-US" sz="1100" b="1" dirty="0" err="1">
                <a:latin typeface="Trebuchet MS" panose="020B0603020202020204" pitchFamily="34" charset="0"/>
                <a:cs typeface="Arial MT"/>
              </a:rPr>
              <a:t>descargadores</a:t>
            </a:r>
            <a:r>
              <a:rPr lang="en-US" sz="1100" b="1" dirty="0">
                <a:latin typeface="Trebuchet MS" panose="020B0603020202020204" pitchFamily="34" charset="0"/>
                <a:cs typeface="Arial MT"/>
              </a:rPr>
              <a:t> de </a:t>
            </a:r>
            <a:r>
              <a:rPr lang="en-US" sz="1100" b="1" dirty="0" err="1">
                <a:latin typeface="Trebuchet MS" panose="020B0603020202020204" pitchFamily="34" charset="0"/>
                <a:cs typeface="Arial MT"/>
              </a:rPr>
              <a:t>sobretensión</a:t>
            </a:r>
            <a:r>
              <a:rPr lang="en-US" sz="1100" b="1" dirty="0">
                <a:latin typeface="Trebuchet MS" panose="020B0603020202020204" pitchFamily="34" charset="0"/>
                <a:cs typeface="Arial MT"/>
              </a:rPr>
              <a:t> [55]</a:t>
            </a:r>
            <a:endParaRPr sz="1100" b="1" dirty="0">
              <a:latin typeface="Trebuchet MS" panose="020B0603020202020204" pitchFamily="34" charset="0"/>
              <a:cs typeface="Arial MT"/>
            </a:endParaRPr>
          </a:p>
        </p:txBody>
      </p:sp>
      <p:sp>
        <p:nvSpPr>
          <p:cNvPr id="143" name="object 143"/>
          <p:cNvSpPr txBox="1"/>
          <p:nvPr/>
        </p:nvSpPr>
        <p:spPr>
          <a:xfrm>
            <a:off x="5181326" y="1780126"/>
            <a:ext cx="3309591" cy="350737"/>
          </a:xfrm>
          <a:prstGeom prst="rect">
            <a:avLst/>
          </a:prstGeom>
        </p:spPr>
        <p:txBody>
          <a:bodyPr vert="horz" wrap="square" lIns="0" tIns="12065" rIns="0" bIns="0" rtlCol="0">
            <a:spAutoFit/>
          </a:bodyPr>
          <a:lstStyle/>
          <a:p>
            <a:pPr marL="12700" algn="ctr">
              <a:lnSpc>
                <a:spcPct val="100000"/>
              </a:lnSpc>
              <a:spcBef>
                <a:spcPts val="95"/>
              </a:spcBef>
            </a:pPr>
            <a:r>
              <a:rPr lang="es-ES" sz="1100" b="1" dirty="0">
                <a:latin typeface="Trebuchet MS" panose="020B0603020202020204" pitchFamily="34" charset="0"/>
                <a:cs typeface="Arial MT"/>
              </a:rPr>
              <a:t>Figura </a:t>
            </a:r>
            <a:r>
              <a:rPr lang="es-ES" sz="1100" b="1" dirty="0" smtClean="0">
                <a:latin typeface="Trebuchet MS" panose="020B0603020202020204" pitchFamily="34" charset="0"/>
                <a:cs typeface="Arial MT"/>
              </a:rPr>
              <a:t>16.33: </a:t>
            </a:r>
            <a:r>
              <a:rPr lang="es-ES" sz="1100" b="1" dirty="0">
                <a:latin typeface="Trebuchet MS" panose="020B0603020202020204" pitchFamily="34" charset="0"/>
                <a:cs typeface="Arial MT"/>
              </a:rPr>
              <a:t>Sistema TT con descargadores de sobretensión [55]</a:t>
            </a:r>
            <a:endParaRPr sz="1100" b="1" dirty="0">
              <a:latin typeface="Trebuchet MS" panose="020B0603020202020204" pitchFamily="34" charset="0"/>
              <a:cs typeface="Arial MT"/>
            </a:endParaRPr>
          </a:p>
        </p:txBody>
      </p:sp>
      <p:pic>
        <p:nvPicPr>
          <p:cNvPr id="145" name="Imagen 144"/>
          <p:cNvPicPr>
            <a:picLocks noChangeAspect="1"/>
          </p:cNvPicPr>
          <p:nvPr/>
        </p:nvPicPr>
        <p:blipFill>
          <a:blip r:embed="rId2"/>
          <a:stretch>
            <a:fillRect/>
          </a:stretch>
        </p:blipFill>
        <p:spPr>
          <a:xfrm>
            <a:off x="323528" y="409228"/>
            <a:ext cx="4400550" cy="3276600"/>
          </a:xfrm>
          <a:prstGeom prst="rect">
            <a:avLst/>
          </a:prstGeom>
        </p:spPr>
      </p:pic>
      <p:pic>
        <p:nvPicPr>
          <p:cNvPr id="146" name="Imagen 145"/>
          <p:cNvPicPr>
            <a:picLocks noChangeAspect="1"/>
          </p:cNvPicPr>
          <p:nvPr/>
        </p:nvPicPr>
        <p:blipFill>
          <a:blip r:embed="rId3"/>
          <a:stretch>
            <a:fillRect/>
          </a:stretch>
        </p:blipFill>
        <p:spPr>
          <a:xfrm>
            <a:off x="4724078" y="2152501"/>
            <a:ext cx="4224089" cy="3390900"/>
          </a:xfrm>
          <a:prstGeom prst="rect">
            <a:avLst/>
          </a:prstGeom>
        </p:spPr>
      </p:pic>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 name="object 61"/>
          <p:cNvSpPr txBox="1"/>
          <p:nvPr/>
        </p:nvSpPr>
        <p:spPr>
          <a:xfrm>
            <a:off x="1402261" y="3869757"/>
            <a:ext cx="2821826" cy="350737"/>
          </a:xfrm>
          <a:prstGeom prst="rect">
            <a:avLst/>
          </a:prstGeom>
        </p:spPr>
        <p:txBody>
          <a:bodyPr vert="horz" wrap="square" lIns="0" tIns="12065" rIns="0" bIns="0" rtlCol="0">
            <a:spAutoFit/>
          </a:bodyPr>
          <a:lstStyle/>
          <a:p>
            <a:pPr marL="12700" algn="ctr">
              <a:lnSpc>
                <a:spcPct val="100000"/>
              </a:lnSpc>
              <a:spcBef>
                <a:spcPts val="95"/>
              </a:spcBef>
            </a:pPr>
            <a:r>
              <a:rPr lang="en-US" sz="1100" b="1" dirty="0" err="1">
                <a:latin typeface="Trebuchet MS" panose="020B0603020202020204" pitchFamily="34" charset="0"/>
                <a:cs typeface="Arial MT"/>
              </a:rPr>
              <a:t>Figura</a:t>
            </a:r>
            <a:r>
              <a:rPr lang="en-US" sz="1100" b="1" dirty="0">
                <a:latin typeface="Trebuchet MS" panose="020B0603020202020204" pitchFamily="34" charset="0"/>
                <a:cs typeface="Arial MT"/>
              </a:rPr>
              <a:t> </a:t>
            </a:r>
            <a:r>
              <a:rPr lang="en-US" sz="1100" b="1" dirty="0" smtClean="0">
                <a:latin typeface="Trebuchet MS" panose="020B0603020202020204" pitchFamily="34" charset="0"/>
                <a:cs typeface="Arial MT"/>
              </a:rPr>
              <a:t>16.34</a:t>
            </a:r>
            <a:r>
              <a:rPr lang="en-US" sz="1100" b="1" dirty="0">
                <a:latin typeface="Trebuchet MS" panose="020B0603020202020204" pitchFamily="34" charset="0"/>
                <a:cs typeface="Arial MT"/>
              </a:rPr>
              <a:t>: Sistema IT con </a:t>
            </a:r>
            <a:r>
              <a:rPr lang="en-US" sz="1100" b="1" dirty="0" err="1">
                <a:latin typeface="Trebuchet MS" panose="020B0603020202020204" pitchFamily="34" charset="0"/>
                <a:cs typeface="Arial MT"/>
              </a:rPr>
              <a:t>descargadores</a:t>
            </a:r>
            <a:r>
              <a:rPr lang="en-US" sz="1100" b="1" dirty="0">
                <a:latin typeface="Trebuchet MS" panose="020B0603020202020204" pitchFamily="34" charset="0"/>
                <a:cs typeface="Arial MT"/>
              </a:rPr>
              <a:t> de </a:t>
            </a:r>
            <a:r>
              <a:rPr lang="en-US" sz="1100" b="1" dirty="0" err="1">
                <a:latin typeface="Trebuchet MS" panose="020B0603020202020204" pitchFamily="34" charset="0"/>
                <a:cs typeface="Arial MT"/>
              </a:rPr>
              <a:t>sobretensión</a:t>
            </a:r>
            <a:r>
              <a:rPr lang="en-US" sz="1100" b="1" dirty="0">
                <a:latin typeface="Trebuchet MS" panose="020B0603020202020204" pitchFamily="34" charset="0"/>
                <a:cs typeface="Arial MT"/>
              </a:rPr>
              <a:t> [55]</a:t>
            </a:r>
            <a:endParaRPr sz="1100" b="1" dirty="0">
              <a:latin typeface="Trebuchet MS" panose="020B0603020202020204" pitchFamily="34" charset="0"/>
              <a:cs typeface="Arial MT"/>
            </a:endParaRPr>
          </a:p>
        </p:txBody>
      </p:sp>
      <p:sp>
        <p:nvSpPr>
          <p:cNvPr id="116" name="object 116"/>
          <p:cNvSpPr txBox="1"/>
          <p:nvPr/>
        </p:nvSpPr>
        <p:spPr>
          <a:xfrm>
            <a:off x="5898823" y="1370411"/>
            <a:ext cx="2995978" cy="350737"/>
          </a:xfrm>
          <a:prstGeom prst="rect">
            <a:avLst/>
          </a:prstGeom>
        </p:spPr>
        <p:txBody>
          <a:bodyPr vert="horz" wrap="square" lIns="0" tIns="12065" rIns="0" bIns="0" rtlCol="0">
            <a:spAutoFit/>
          </a:bodyPr>
          <a:lstStyle/>
          <a:p>
            <a:pPr marL="12700" algn="ctr">
              <a:spcBef>
                <a:spcPts val="95"/>
              </a:spcBef>
            </a:pPr>
            <a:r>
              <a:rPr lang="es-ES" sz="1100" b="1" spc="-30" dirty="0">
                <a:latin typeface="Trebuchet MS" panose="020B0603020202020204" pitchFamily="34" charset="0"/>
                <a:cs typeface="Arial MT"/>
              </a:rPr>
              <a:t>Figura 16.35: Sistema IT con descargadores de sobretensión [55]</a:t>
            </a:r>
            <a:endParaRPr sz="750" dirty="0">
              <a:latin typeface="Arial MT"/>
              <a:cs typeface="Arial MT"/>
            </a:endParaRPr>
          </a:p>
        </p:txBody>
      </p:sp>
      <p:pic>
        <p:nvPicPr>
          <p:cNvPr id="118" name="Imagen 117"/>
          <p:cNvPicPr>
            <a:picLocks noChangeAspect="1"/>
          </p:cNvPicPr>
          <p:nvPr/>
        </p:nvPicPr>
        <p:blipFill>
          <a:blip r:embed="rId2"/>
          <a:stretch>
            <a:fillRect/>
          </a:stretch>
        </p:blipFill>
        <p:spPr>
          <a:xfrm>
            <a:off x="179512" y="465187"/>
            <a:ext cx="5267325" cy="3400425"/>
          </a:xfrm>
          <a:prstGeom prst="rect">
            <a:avLst/>
          </a:prstGeom>
        </p:spPr>
      </p:pic>
      <p:pic>
        <p:nvPicPr>
          <p:cNvPr id="119" name="Imagen 118"/>
          <p:cNvPicPr>
            <a:picLocks noChangeAspect="1"/>
          </p:cNvPicPr>
          <p:nvPr/>
        </p:nvPicPr>
        <p:blipFill>
          <a:blip r:embed="rId3"/>
          <a:stretch>
            <a:fillRect/>
          </a:stretch>
        </p:blipFill>
        <p:spPr>
          <a:xfrm>
            <a:off x="5513426" y="1849388"/>
            <a:ext cx="3381375" cy="3686175"/>
          </a:xfrm>
          <a:prstGeom prst="rect">
            <a:avLst/>
          </a:prstGeom>
        </p:spPr>
      </p:pic>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Rectángulo 52"/>
          <p:cNvSpPr/>
          <p:nvPr/>
        </p:nvSpPr>
        <p:spPr>
          <a:xfrm>
            <a:off x="311943" y="2857500"/>
            <a:ext cx="4116041" cy="444481"/>
          </a:xfrm>
          <a:prstGeom prst="rect">
            <a:avLst/>
          </a:prstGeom>
        </p:spPr>
        <p:txBody>
          <a:bodyPr wrap="square">
            <a:spAutoFit/>
          </a:bodyPr>
          <a:lstStyle/>
          <a:p>
            <a:pPr marL="12700" marR="5080" algn="ctr">
              <a:lnSpc>
                <a:spcPct val="103899"/>
              </a:lnSpc>
              <a:spcBef>
                <a:spcPts val="60"/>
              </a:spcBef>
            </a:pPr>
            <a:r>
              <a:rPr lang="es-ES" sz="1100" b="1" dirty="0">
                <a:latin typeface="Trebuchet MS"/>
                <a:cs typeface="Trebuchet MS"/>
              </a:rPr>
              <a:t>Figura </a:t>
            </a:r>
            <a:r>
              <a:rPr lang="es-ES" sz="1100" b="1" dirty="0" smtClean="0">
                <a:latin typeface="Trebuchet MS"/>
                <a:cs typeface="Trebuchet MS"/>
              </a:rPr>
              <a:t>16.36</a:t>
            </a:r>
            <a:r>
              <a:rPr lang="es-ES" sz="1100" b="1" dirty="0">
                <a:latin typeface="Trebuchet MS"/>
                <a:cs typeface="Trebuchet MS"/>
              </a:rPr>
              <a:t>: Sistema de corriente pesada, tratamiento de líneas activas en la interfaz [55]</a:t>
            </a:r>
            <a:endParaRPr lang="es-ES" sz="1100" b="1" dirty="0">
              <a:latin typeface="Trebuchet MS"/>
              <a:cs typeface="Trebuchet MS"/>
            </a:endParaRPr>
          </a:p>
        </p:txBody>
      </p:sp>
      <p:sp>
        <p:nvSpPr>
          <p:cNvPr id="54" name="Rectángulo 53"/>
          <p:cNvSpPr/>
          <p:nvPr/>
        </p:nvSpPr>
        <p:spPr>
          <a:xfrm>
            <a:off x="4392488" y="5120678"/>
            <a:ext cx="4572000" cy="444481"/>
          </a:xfrm>
          <a:prstGeom prst="rect">
            <a:avLst/>
          </a:prstGeom>
        </p:spPr>
        <p:txBody>
          <a:bodyPr>
            <a:spAutoFit/>
          </a:bodyPr>
          <a:lstStyle/>
          <a:p>
            <a:pPr marL="12700" marR="5080" algn="ctr">
              <a:lnSpc>
                <a:spcPct val="103899"/>
              </a:lnSpc>
              <a:spcBef>
                <a:spcPts val="60"/>
              </a:spcBef>
            </a:pPr>
            <a:r>
              <a:rPr lang="es-ES" sz="1100" b="1" dirty="0">
                <a:latin typeface="Trebuchet MS"/>
                <a:cs typeface="Trebuchet MS"/>
              </a:rPr>
              <a:t>Figura </a:t>
            </a:r>
            <a:r>
              <a:rPr lang="es-ES" sz="1100" b="1" dirty="0" smtClean="0">
                <a:latin typeface="Trebuchet MS"/>
                <a:cs typeface="Trebuchet MS"/>
              </a:rPr>
              <a:t>16.37</a:t>
            </a:r>
            <a:r>
              <a:rPr lang="es-ES" sz="1100" b="1" dirty="0">
                <a:latin typeface="Trebuchet MS"/>
                <a:cs typeface="Trebuchet MS"/>
              </a:rPr>
              <a:t>: Sistema de telecomunicaciones, tratamiento de líneas activas en la interfaz [55]</a:t>
            </a:r>
            <a:endParaRPr lang="es-ES" sz="1100" b="1" dirty="0">
              <a:latin typeface="Trebuchet MS"/>
              <a:cs typeface="Trebuchet MS"/>
            </a:endParaRPr>
          </a:p>
        </p:txBody>
      </p:sp>
      <p:pic>
        <p:nvPicPr>
          <p:cNvPr id="55" name="Imagen 54"/>
          <p:cNvPicPr>
            <a:picLocks noChangeAspect="1"/>
          </p:cNvPicPr>
          <p:nvPr/>
        </p:nvPicPr>
        <p:blipFill>
          <a:blip r:embed="rId2"/>
          <a:stretch>
            <a:fillRect/>
          </a:stretch>
        </p:blipFill>
        <p:spPr>
          <a:xfrm>
            <a:off x="311943" y="287112"/>
            <a:ext cx="4044033" cy="2422146"/>
          </a:xfrm>
          <a:prstGeom prst="rect">
            <a:avLst/>
          </a:prstGeom>
        </p:spPr>
      </p:pic>
      <p:pic>
        <p:nvPicPr>
          <p:cNvPr id="56" name="Imagen 55"/>
          <p:cNvPicPr>
            <a:picLocks noChangeAspect="1"/>
          </p:cNvPicPr>
          <p:nvPr/>
        </p:nvPicPr>
        <p:blipFill>
          <a:blip r:embed="rId3"/>
          <a:stretch>
            <a:fillRect/>
          </a:stretch>
        </p:blipFill>
        <p:spPr>
          <a:xfrm>
            <a:off x="4450831" y="287112"/>
            <a:ext cx="4499992" cy="4764096"/>
          </a:xfrm>
          <a:prstGeom prst="rect">
            <a:avLst/>
          </a:prstGeom>
        </p:spPr>
      </p:pic>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51555" y="1279017"/>
            <a:ext cx="4176430" cy="2918876"/>
          </a:xfrm>
          <a:prstGeom prst="rect">
            <a:avLst/>
          </a:prstGeom>
        </p:spPr>
        <p:txBody>
          <a:bodyPr vert="horz" wrap="square" lIns="0" tIns="12065" rIns="0" bIns="0" rtlCol="0">
            <a:spAutoFit/>
          </a:bodyPr>
          <a:lstStyle/>
          <a:p>
            <a:pPr marL="137160">
              <a:lnSpc>
                <a:spcPct val="100000"/>
              </a:lnSpc>
              <a:spcBef>
                <a:spcPts val="95"/>
              </a:spcBef>
            </a:pPr>
            <a:r>
              <a:rPr sz="800" spc="-30" dirty="0">
                <a:latin typeface="Arial MT"/>
                <a:cs typeface="Arial MT"/>
              </a:rPr>
              <a:t>Band </a:t>
            </a:r>
            <a:r>
              <a:rPr sz="800" spc="-35" dirty="0">
                <a:latin typeface="Arial MT"/>
                <a:cs typeface="Arial MT"/>
              </a:rPr>
              <a:t>2,</a:t>
            </a:r>
            <a:r>
              <a:rPr sz="800" spc="-30" dirty="0">
                <a:latin typeface="Arial MT"/>
                <a:cs typeface="Arial MT"/>
              </a:rPr>
              <a:t> </a:t>
            </a:r>
            <a:r>
              <a:rPr lang="es-AR" sz="800" spc="-125" dirty="0" smtClean="0">
                <a:latin typeface="Arial MT"/>
                <a:cs typeface="Arial MT"/>
              </a:rPr>
              <a:t>6</a:t>
            </a:r>
            <a:r>
              <a:rPr sz="800" spc="-125" dirty="0" smtClean="0">
                <a:latin typeface="Arial MT"/>
                <a:cs typeface="Arial MT"/>
              </a:rPr>
              <a:t>.</a:t>
            </a:r>
            <a:r>
              <a:rPr sz="800" spc="-30" dirty="0" smtClean="0">
                <a:latin typeface="Arial MT"/>
                <a:cs typeface="Arial MT"/>
              </a:rPr>
              <a:t> </a:t>
            </a:r>
            <a:r>
              <a:rPr sz="800" spc="-30" dirty="0">
                <a:latin typeface="Arial MT"/>
                <a:cs typeface="Arial MT"/>
              </a:rPr>
              <a:t>A</a:t>
            </a:r>
            <a:r>
              <a:rPr sz="800" spc="10" dirty="0">
                <a:latin typeface="Arial MT"/>
                <a:cs typeface="Arial MT"/>
              </a:rPr>
              <a:t>ufl.</a:t>
            </a:r>
            <a:r>
              <a:rPr sz="800" spc="-25" dirty="0">
                <a:latin typeface="Arial MT"/>
                <a:cs typeface="Arial MT"/>
              </a:rPr>
              <a:t> </a:t>
            </a:r>
            <a:r>
              <a:rPr sz="800" dirty="0">
                <a:latin typeface="Arial MT"/>
                <a:cs typeface="Arial MT"/>
              </a:rPr>
              <a:t>Berlin:</a:t>
            </a:r>
            <a:r>
              <a:rPr sz="800" spc="-30" dirty="0">
                <a:latin typeface="Arial MT"/>
                <a:cs typeface="Arial MT"/>
              </a:rPr>
              <a:t> </a:t>
            </a:r>
            <a:r>
              <a:rPr sz="800" spc="-15" dirty="0">
                <a:latin typeface="Arial MT"/>
                <a:cs typeface="Arial MT"/>
              </a:rPr>
              <a:t>Beut</a:t>
            </a:r>
            <a:r>
              <a:rPr sz="800" spc="180" dirty="0">
                <a:latin typeface="Arial MT"/>
                <a:cs typeface="Arial MT"/>
              </a:rPr>
              <a:t>h</a:t>
            </a:r>
            <a:r>
              <a:rPr sz="800" spc="-70" dirty="0">
                <a:latin typeface="Arial MT"/>
                <a:cs typeface="Arial MT"/>
              </a:rPr>
              <a:t>V</a:t>
            </a:r>
            <a:r>
              <a:rPr sz="800" spc="-30" dirty="0">
                <a:latin typeface="Arial MT"/>
                <a:cs typeface="Arial MT"/>
              </a:rPr>
              <a:t>erlag, </a:t>
            </a:r>
            <a:r>
              <a:rPr sz="800" spc="-50" dirty="0">
                <a:latin typeface="Arial MT"/>
                <a:cs typeface="Arial MT"/>
              </a:rPr>
              <a:t>1999</a:t>
            </a:r>
            <a:endParaRPr sz="800" dirty="0">
              <a:latin typeface="Arial MT"/>
              <a:cs typeface="Arial MT"/>
            </a:endParaRPr>
          </a:p>
          <a:p>
            <a:pPr marL="137160" marR="25400" indent="-80645">
              <a:lnSpc>
                <a:spcPts val="1000"/>
              </a:lnSpc>
              <a:spcBef>
                <a:spcPts val="35"/>
              </a:spcBef>
            </a:pPr>
            <a:r>
              <a:rPr sz="700" spc="-20" dirty="0">
                <a:latin typeface="Trebuchet MS"/>
                <a:cs typeface="Trebuchet MS"/>
              </a:rPr>
              <a:t>2</a:t>
            </a:r>
            <a:r>
              <a:rPr sz="700" spc="85" dirty="0">
                <a:latin typeface="Trebuchet MS"/>
                <a:cs typeface="Trebuchet MS"/>
              </a:rPr>
              <a:t> </a:t>
            </a:r>
            <a:r>
              <a:rPr sz="800" spc="-45" dirty="0">
                <a:latin typeface="Arial MT"/>
                <a:cs typeface="Arial MT"/>
              </a:rPr>
              <a:t>Schauer,</a:t>
            </a:r>
            <a:r>
              <a:rPr sz="800" spc="-20" dirty="0">
                <a:latin typeface="Arial MT"/>
                <a:cs typeface="Arial MT"/>
              </a:rPr>
              <a:t> K.: </a:t>
            </a:r>
            <a:r>
              <a:rPr sz="800" spc="-15" dirty="0">
                <a:latin typeface="Arial MT"/>
                <a:cs typeface="Arial MT"/>
              </a:rPr>
              <a:t>Der</a:t>
            </a:r>
            <a:r>
              <a:rPr sz="800" spc="-20" dirty="0">
                <a:latin typeface="Arial MT"/>
                <a:cs typeface="Arial MT"/>
              </a:rPr>
              <a:t> </a:t>
            </a:r>
            <a:r>
              <a:rPr sz="800" spc="-35" dirty="0">
                <a:latin typeface="Arial MT"/>
                <a:cs typeface="Arial MT"/>
              </a:rPr>
              <a:t>Fachplaner</a:t>
            </a:r>
            <a:r>
              <a:rPr sz="800" spc="-20" dirty="0">
                <a:latin typeface="Arial MT"/>
                <a:cs typeface="Arial MT"/>
              </a:rPr>
              <a:t> </a:t>
            </a:r>
            <a:r>
              <a:rPr sz="800" spc="25" dirty="0">
                <a:latin typeface="Arial MT"/>
                <a:cs typeface="Arial MT"/>
              </a:rPr>
              <a:t>für</a:t>
            </a:r>
            <a:r>
              <a:rPr sz="800" spc="-25" dirty="0">
                <a:latin typeface="Arial MT"/>
                <a:cs typeface="Arial MT"/>
              </a:rPr>
              <a:t> </a:t>
            </a:r>
            <a:r>
              <a:rPr sz="800" spc="-20" dirty="0">
                <a:latin typeface="Arial MT"/>
                <a:cs typeface="Arial MT"/>
              </a:rPr>
              <a:t>elektrotechni- </a:t>
            </a:r>
            <a:r>
              <a:rPr sz="800" spc="-204" dirty="0">
                <a:latin typeface="Arial MT"/>
                <a:cs typeface="Arial MT"/>
              </a:rPr>
              <a:t> </a:t>
            </a:r>
            <a:r>
              <a:rPr sz="800" spc="-50" dirty="0">
                <a:latin typeface="Arial MT"/>
                <a:cs typeface="Arial MT"/>
              </a:rPr>
              <a:t>sche</a:t>
            </a:r>
            <a:r>
              <a:rPr sz="800" spc="-30" dirty="0">
                <a:latin typeface="Arial MT"/>
                <a:cs typeface="Arial MT"/>
              </a:rPr>
              <a:t> </a:t>
            </a:r>
            <a:r>
              <a:rPr sz="800" spc="-20" dirty="0">
                <a:latin typeface="Arial MT"/>
                <a:cs typeface="Arial MT"/>
              </a:rPr>
              <a:t>Anlagen.</a:t>
            </a:r>
            <a:r>
              <a:rPr sz="800" spc="-30" dirty="0">
                <a:latin typeface="Arial MT"/>
                <a:cs typeface="Arial MT"/>
              </a:rPr>
              <a:t> </a:t>
            </a:r>
            <a:r>
              <a:rPr sz="800" spc="-35" dirty="0">
                <a:latin typeface="Arial MT"/>
                <a:cs typeface="Arial MT"/>
              </a:rPr>
              <a:t>2.</a:t>
            </a:r>
            <a:r>
              <a:rPr sz="800" spc="-30" dirty="0">
                <a:latin typeface="Arial MT"/>
                <a:cs typeface="Arial MT"/>
              </a:rPr>
              <a:t> A</a:t>
            </a:r>
            <a:r>
              <a:rPr sz="800" spc="10" dirty="0">
                <a:latin typeface="Arial MT"/>
                <a:cs typeface="Arial MT"/>
              </a:rPr>
              <a:t>ufl.</a:t>
            </a:r>
            <a:r>
              <a:rPr sz="800" spc="-25" dirty="0">
                <a:latin typeface="Arial MT"/>
                <a:cs typeface="Arial MT"/>
              </a:rPr>
              <a:t> </a:t>
            </a:r>
            <a:r>
              <a:rPr sz="800" spc="65" dirty="0">
                <a:latin typeface="Arial MT"/>
                <a:cs typeface="Arial MT"/>
              </a:rPr>
              <a:t>H</a:t>
            </a:r>
            <a:r>
              <a:rPr sz="800" spc="-25" dirty="0">
                <a:latin typeface="Arial MT"/>
                <a:cs typeface="Arial MT"/>
              </a:rPr>
              <a:t>eidelber</a:t>
            </a:r>
            <a:r>
              <a:rPr sz="800" spc="-45" dirty="0">
                <a:latin typeface="Arial MT"/>
                <a:cs typeface="Arial MT"/>
              </a:rPr>
              <a:t>g</a:t>
            </a:r>
            <a:r>
              <a:rPr sz="800" spc="-25" dirty="0">
                <a:latin typeface="Arial MT"/>
                <a:cs typeface="Arial MT"/>
              </a:rPr>
              <a:t>:</a:t>
            </a:r>
            <a:r>
              <a:rPr sz="800" spc="-20" dirty="0">
                <a:latin typeface="Arial MT"/>
                <a:cs typeface="Arial MT"/>
              </a:rPr>
              <a:t> </a:t>
            </a:r>
            <a:r>
              <a:rPr sz="800" spc="60" dirty="0">
                <a:latin typeface="Arial MT"/>
                <a:cs typeface="Arial MT"/>
              </a:rPr>
              <a:t>H</a:t>
            </a:r>
            <a:r>
              <a:rPr sz="800" dirty="0">
                <a:latin typeface="Arial MT"/>
                <a:cs typeface="Arial MT"/>
              </a:rPr>
              <a:t>üthig,  </a:t>
            </a:r>
            <a:r>
              <a:rPr sz="800" spc="-95" dirty="0" smtClean="0">
                <a:latin typeface="Arial MT"/>
                <a:cs typeface="Arial MT"/>
              </a:rPr>
              <a:t>199</a:t>
            </a:r>
            <a:r>
              <a:rPr lang="es-AR" sz="800" spc="-95" dirty="0" smtClean="0">
                <a:latin typeface="Arial MT"/>
                <a:cs typeface="Arial MT"/>
              </a:rPr>
              <a:t>6</a:t>
            </a:r>
            <a:endParaRPr sz="800" dirty="0">
              <a:latin typeface="Arial MT"/>
              <a:cs typeface="Arial MT"/>
            </a:endParaRPr>
          </a:p>
          <a:p>
            <a:pPr marL="56515">
              <a:lnSpc>
                <a:spcPts val="950"/>
              </a:lnSpc>
            </a:pPr>
            <a:r>
              <a:rPr sz="700" spc="65" dirty="0">
                <a:latin typeface="Trebuchet MS"/>
                <a:cs typeface="Trebuchet MS"/>
              </a:rPr>
              <a:t>s</a:t>
            </a:r>
            <a:r>
              <a:rPr sz="700" spc="75" dirty="0">
                <a:latin typeface="Trebuchet MS"/>
                <a:cs typeface="Trebuchet MS"/>
              </a:rPr>
              <a:t> </a:t>
            </a:r>
            <a:r>
              <a:rPr lang="es-AR" sz="800" spc="-50" dirty="0" smtClean="0">
                <a:latin typeface="Arial MT"/>
                <a:cs typeface="Arial MT"/>
              </a:rPr>
              <a:t>6</a:t>
            </a:r>
            <a:r>
              <a:rPr sz="800" spc="-50" dirty="0" err="1" smtClean="0">
                <a:latin typeface="Arial MT"/>
                <a:cs typeface="Arial MT"/>
              </a:rPr>
              <a:t>esetz</a:t>
            </a:r>
            <a:r>
              <a:rPr sz="800" spc="-30" dirty="0" smtClean="0">
                <a:latin typeface="Arial MT"/>
                <a:cs typeface="Arial MT"/>
              </a:rPr>
              <a:t> </a:t>
            </a:r>
            <a:r>
              <a:rPr sz="800" spc="-20" dirty="0">
                <a:latin typeface="Arial MT"/>
                <a:cs typeface="Arial MT"/>
              </a:rPr>
              <a:t>über</a:t>
            </a:r>
            <a:r>
              <a:rPr sz="800" spc="-25" dirty="0">
                <a:latin typeface="Arial MT"/>
                <a:cs typeface="Arial MT"/>
              </a:rPr>
              <a:t> </a:t>
            </a:r>
            <a:r>
              <a:rPr sz="800" spc="-20" dirty="0">
                <a:latin typeface="Arial MT"/>
                <a:cs typeface="Arial MT"/>
              </a:rPr>
              <a:t>die</a:t>
            </a:r>
            <a:r>
              <a:rPr sz="800" spc="-30" dirty="0">
                <a:latin typeface="Arial MT"/>
                <a:cs typeface="Arial MT"/>
              </a:rPr>
              <a:t> </a:t>
            </a:r>
            <a:r>
              <a:rPr sz="800" spc="-25" dirty="0">
                <a:latin typeface="Arial MT"/>
                <a:cs typeface="Arial MT"/>
              </a:rPr>
              <a:t>elektromagnetische </a:t>
            </a:r>
            <a:r>
              <a:rPr sz="800" spc="-30" dirty="0">
                <a:latin typeface="Arial MT"/>
                <a:cs typeface="Arial MT"/>
              </a:rPr>
              <a:t>Verträg-</a:t>
            </a:r>
            <a:endParaRPr sz="800" dirty="0">
              <a:latin typeface="Arial MT"/>
              <a:cs typeface="Arial MT"/>
            </a:endParaRPr>
          </a:p>
          <a:p>
            <a:pPr marR="59690" algn="ctr">
              <a:lnSpc>
                <a:spcPct val="100000"/>
              </a:lnSpc>
              <a:spcBef>
                <a:spcPts val="35"/>
              </a:spcBef>
            </a:pPr>
            <a:r>
              <a:rPr sz="800" dirty="0">
                <a:latin typeface="Arial MT"/>
                <a:cs typeface="Arial MT"/>
              </a:rPr>
              <a:t>lichkeit</a:t>
            </a:r>
            <a:r>
              <a:rPr sz="800" spc="-30" dirty="0">
                <a:latin typeface="Arial MT"/>
                <a:cs typeface="Arial MT"/>
              </a:rPr>
              <a:t> von</a:t>
            </a:r>
            <a:r>
              <a:rPr sz="800" spc="-25" dirty="0">
                <a:latin typeface="Arial MT"/>
                <a:cs typeface="Arial MT"/>
              </a:rPr>
              <a:t> </a:t>
            </a:r>
            <a:r>
              <a:rPr lang="es-AR" sz="800" spc="-45" dirty="0" smtClean="0">
                <a:latin typeface="Arial MT"/>
                <a:cs typeface="Arial MT"/>
              </a:rPr>
              <a:t>6</a:t>
            </a:r>
            <a:r>
              <a:rPr sz="800" spc="-30" dirty="0" err="1" smtClean="0">
                <a:latin typeface="Arial MT"/>
                <a:cs typeface="Arial MT"/>
              </a:rPr>
              <a:t>eräten</a:t>
            </a:r>
            <a:r>
              <a:rPr sz="800" spc="-35" dirty="0" smtClean="0">
                <a:latin typeface="Arial MT"/>
                <a:cs typeface="Arial MT"/>
              </a:rPr>
              <a:t> </a:t>
            </a:r>
            <a:r>
              <a:rPr sz="800" spc="-20" dirty="0">
                <a:latin typeface="Arial MT"/>
                <a:cs typeface="Arial MT"/>
              </a:rPr>
              <a:t>(</a:t>
            </a:r>
            <a:r>
              <a:rPr sz="800" spc="-20" dirty="0" smtClean="0">
                <a:latin typeface="Arial MT"/>
                <a:cs typeface="Arial MT"/>
              </a:rPr>
              <a:t>EMV</a:t>
            </a:r>
            <a:r>
              <a:rPr lang="es-AR" sz="800" spc="-20" dirty="0" smtClean="0">
                <a:latin typeface="Arial MT"/>
                <a:cs typeface="Arial MT"/>
              </a:rPr>
              <a:t>6</a:t>
            </a:r>
            <a:r>
              <a:rPr sz="800" spc="-20" dirty="0" smtClean="0">
                <a:latin typeface="Arial MT"/>
                <a:cs typeface="Arial MT"/>
              </a:rPr>
              <a:t>)</a:t>
            </a:r>
            <a:r>
              <a:rPr sz="800" spc="-25" dirty="0" smtClean="0">
                <a:latin typeface="Arial MT"/>
                <a:cs typeface="Arial MT"/>
              </a:rPr>
              <a:t> </a:t>
            </a:r>
            <a:r>
              <a:rPr sz="800" spc="-20" dirty="0">
                <a:latin typeface="Arial MT"/>
                <a:cs typeface="Arial MT"/>
              </a:rPr>
              <a:t>vom</a:t>
            </a:r>
            <a:r>
              <a:rPr sz="800" spc="-35" dirty="0">
                <a:latin typeface="Arial MT"/>
                <a:cs typeface="Arial MT"/>
              </a:rPr>
              <a:t> </a:t>
            </a:r>
            <a:r>
              <a:rPr sz="800" spc="-40" dirty="0">
                <a:latin typeface="Arial MT"/>
                <a:cs typeface="Arial MT"/>
              </a:rPr>
              <a:t>18.9.98</a:t>
            </a:r>
            <a:endParaRPr sz="800" dirty="0">
              <a:latin typeface="Arial MT"/>
              <a:cs typeface="Arial MT"/>
            </a:endParaRPr>
          </a:p>
          <a:p>
            <a:pPr marL="137160" marR="78105" indent="-137795">
              <a:lnSpc>
                <a:spcPct val="100000"/>
              </a:lnSpc>
              <a:spcBef>
                <a:spcPts val="40"/>
              </a:spcBef>
              <a:buSzPct val="87500"/>
              <a:buFont typeface="Trebuchet MS"/>
              <a:buAutoNum type="arabicPlain" startAt="4"/>
              <a:tabLst>
                <a:tab pos="137795" algn="l"/>
              </a:tabLst>
            </a:pPr>
            <a:r>
              <a:rPr sz="800" spc="-35" dirty="0">
                <a:latin typeface="Arial MT"/>
                <a:cs typeface="Arial MT"/>
              </a:rPr>
              <a:t>Seip,</a:t>
            </a:r>
            <a:r>
              <a:rPr sz="800" spc="-25" dirty="0">
                <a:latin typeface="Arial MT"/>
                <a:cs typeface="Arial MT"/>
              </a:rPr>
              <a:t> </a:t>
            </a:r>
            <a:r>
              <a:rPr lang="es-AR" sz="800" spc="-25" dirty="0" smtClean="0">
                <a:latin typeface="Arial MT"/>
                <a:cs typeface="Arial MT"/>
              </a:rPr>
              <a:t>6</a:t>
            </a:r>
            <a:r>
              <a:rPr sz="800" spc="-25" dirty="0" smtClean="0">
                <a:latin typeface="Arial MT"/>
                <a:cs typeface="Arial MT"/>
              </a:rPr>
              <a:t>.</a:t>
            </a:r>
            <a:r>
              <a:rPr sz="800" spc="-30" dirty="0" smtClean="0">
                <a:latin typeface="Arial MT"/>
                <a:cs typeface="Arial MT"/>
              </a:rPr>
              <a:t> </a:t>
            </a:r>
            <a:r>
              <a:rPr lang="es-AR" sz="800" spc="-25" dirty="0" smtClean="0">
                <a:latin typeface="Arial MT"/>
                <a:cs typeface="Arial MT"/>
              </a:rPr>
              <a:t>6</a:t>
            </a:r>
            <a:r>
              <a:rPr sz="800" spc="-25" dirty="0" smtClean="0">
                <a:latin typeface="Arial MT"/>
                <a:cs typeface="Arial MT"/>
              </a:rPr>
              <a:t>.:</a:t>
            </a:r>
            <a:r>
              <a:rPr sz="800" spc="-30" dirty="0" smtClean="0">
                <a:latin typeface="Arial MT"/>
                <a:cs typeface="Arial MT"/>
              </a:rPr>
              <a:t> </a:t>
            </a:r>
            <a:r>
              <a:rPr sz="800" spc="-20" dirty="0">
                <a:latin typeface="Arial MT"/>
                <a:cs typeface="Arial MT"/>
              </a:rPr>
              <a:t>Elektrische</a:t>
            </a:r>
            <a:r>
              <a:rPr sz="800" spc="-30" dirty="0">
                <a:latin typeface="Arial MT"/>
                <a:cs typeface="Arial MT"/>
              </a:rPr>
              <a:t> </a:t>
            </a:r>
            <a:r>
              <a:rPr sz="800" dirty="0">
                <a:latin typeface="Arial MT"/>
                <a:cs typeface="Arial MT"/>
              </a:rPr>
              <a:t>Installatio</a:t>
            </a:r>
            <a:r>
              <a:rPr sz="800" spc="-15" dirty="0">
                <a:latin typeface="Arial MT"/>
                <a:cs typeface="Arial MT"/>
              </a:rPr>
              <a:t>n</a:t>
            </a:r>
            <a:r>
              <a:rPr sz="800" spc="-10" dirty="0">
                <a:latin typeface="Arial MT"/>
                <a:cs typeface="Arial MT"/>
              </a:rPr>
              <a:t>technik.</a:t>
            </a:r>
            <a:endParaRPr sz="800" dirty="0">
              <a:latin typeface="Arial MT"/>
              <a:cs typeface="Arial MT"/>
            </a:endParaRPr>
          </a:p>
          <a:p>
            <a:pPr marL="137160" marR="5715" algn="just">
              <a:lnSpc>
                <a:spcPct val="103299"/>
              </a:lnSpc>
              <a:spcBef>
                <a:spcPts val="5"/>
              </a:spcBef>
            </a:pPr>
            <a:r>
              <a:rPr sz="800" spc="-35" dirty="0">
                <a:latin typeface="Arial MT"/>
                <a:cs typeface="Arial MT"/>
              </a:rPr>
              <a:t>3.</a:t>
            </a:r>
            <a:r>
              <a:rPr sz="800" spc="-30" dirty="0">
                <a:latin typeface="Arial MT"/>
                <a:cs typeface="Arial MT"/>
              </a:rPr>
              <a:t> A</a:t>
            </a:r>
            <a:r>
              <a:rPr sz="800" spc="10" dirty="0">
                <a:latin typeface="Arial MT"/>
                <a:cs typeface="Arial MT"/>
              </a:rPr>
              <a:t>ufl.</a:t>
            </a:r>
            <a:r>
              <a:rPr sz="800" spc="-25" dirty="0">
                <a:latin typeface="Arial MT"/>
                <a:cs typeface="Arial MT"/>
              </a:rPr>
              <a:t> </a:t>
            </a:r>
            <a:r>
              <a:rPr sz="800" dirty="0">
                <a:latin typeface="Arial MT"/>
                <a:cs typeface="Arial MT"/>
              </a:rPr>
              <a:t>Berlin</a:t>
            </a:r>
            <a:r>
              <a:rPr sz="800" spc="-30" dirty="0">
                <a:latin typeface="Arial MT"/>
                <a:cs typeface="Arial MT"/>
              </a:rPr>
              <a:t> </a:t>
            </a:r>
            <a:r>
              <a:rPr sz="800" dirty="0">
                <a:latin typeface="Arial MT"/>
                <a:cs typeface="Arial MT"/>
              </a:rPr>
              <a:t>und</a:t>
            </a:r>
            <a:r>
              <a:rPr sz="800" spc="-25" dirty="0">
                <a:latin typeface="Arial MT"/>
                <a:cs typeface="Arial MT"/>
              </a:rPr>
              <a:t> </a:t>
            </a:r>
            <a:r>
              <a:rPr sz="800" spc="25" dirty="0">
                <a:latin typeface="Arial MT"/>
                <a:cs typeface="Arial MT"/>
              </a:rPr>
              <a:t>M</a:t>
            </a:r>
            <a:r>
              <a:rPr sz="800" spc="-15" dirty="0">
                <a:latin typeface="Arial MT"/>
                <a:cs typeface="Arial MT"/>
              </a:rPr>
              <a:t>ünchen:</a:t>
            </a:r>
            <a:r>
              <a:rPr sz="800" spc="-35" dirty="0">
                <a:latin typeface="Arial MT"/>
                <a:cs typeface="Arial MT"/>
              </a:rPr>
              <a:t> </a:t>
            </a:r>
            <a:r>
              <a:rPr sz="800" spc="-60" dirty="0">
                <a:latin typeface="Arial MT"/>
                <a:cs typeface="Arial MT"/>
              </a:rPr>
              <a:t>V</a:t>
            </a:r>
            <a:r>
              <a:rPr sz="800" spc="-30" dirty="0">
                <a:latin typeface="Arial MT"/>
                <a:cs typeface="Arial MT"/>
              </a:rPr>
              <a:t>erlag</a:t>
            </a:r>
            <a:r>
              <a:rPr sz="800" spc="-25" dirty="0">
                <a:latin typeface="Arial MT"/>
                <a:cs typeface="Arial MT"/>
              </a:rPr>
              <a:t> </a:t>
            </a:r>
            <a:r>
              <a:rPr sz="800" spc="-114" dirty="0">
                <a:latin typeface="Arial MT"/>
                <a:cs typeface="Arial MT"/>
              </a:rPr>
              <a:t>S</a:t>
            </a:r>
            <a:r>
              <a:rPr sz="800" spc="-20" dirty="0">
                <a:latin typeface="Arial MT"/>
                <a:cs typeface="Arial MT"/>
              </a:rPr>
              <a:t>iemens,  </a:t>
            </a:r>
            <a:r>
              <a:rPr sz="800" spc="-50" dirty="0">
                <a:latin typeface="Arial MT"/>
                <a:cs typeface="Arial MT"/>
              </a:rPr>
              <a:t>1993</a:t>
            </a:r>
            <a:endParaRPr sz="800" dirty="0">
              <a:latin typeface="Arial MT"/>
              <a:cs typeface="Arial MT"/>
            </a:endParaRPr>
          </a:p>
          <a:p>
            <a:pPr marL="137160" marR="78740" indent="-80645" algn="just">
              <a:lnSpc>
                <a:spcPct val="103899"/>
              </a:lnSpc>
              <a:buSzPct val="87500"/>
              <a:buFont typeface="Trebuchet MS"/>
              <a:buAutoNum type="arabicPlain" startAt="5"/>
              <a:tabLst>
                <a:tab pos="137795" algn="l"/>
              </a:tabLst>
            </a:pPr>
            <a:r>
              <a:rPr sz="800" spc="-60" dirty="0">
                <a:latin typeface="Arial MT"/>
                <a:cs typeface="Arial MT"/>
              </a:rPr>
              <a:t>F</a:t>
            </a:r>
            <a:r>
              <a:rPr sz="800" spc="-80" dirty="0">
                <a:latin typeface="Arial MT"/>
                <a:cs typeface="Arial MT"/>
              </a:rPr>
              <a:t>e</a:t>
            </a:r>
            <a:r>
              <a:rPr sz="800" spc="-5" dirty="0">
                <a:latin typeface="Arial MT"/>
                <a:cs typeface="Arial MT"/>
              </a:rPr>
              <a:t>hmel,</a:t>
            </a:r>
            <a:r>
              <a:rPr sz="800" spc="-30" dirty="0">
                <a:latin typeface="Arial MT"/>
                <a:cs typeface="Arial MT"/>
              </a:rPr>
              <a:t> </a:t>
            </a:r>
            <a:r>
              <a:rPr lang="es-AR" sz="800" spc="-25" dirty="0" smtClean="0">
                <a:latin typeface="Arial MT"/>
                <a:cs typeface="Arial MT"/>
              </a:rPr>
              <a:t>6</a:t>
            </a:r>
            <a:r>
              <a:rPr sz="800" spc="-25" dirty="0" smtClean="0">
                <a:latin typeface="Arial MT"/>
                <a:cs typeface="Arial MT"/>
              </a:rPr>
              <a:t>.;</a:t>
            </a:r>
            <a:r>
              <a:rPr sz="800" spc="-30" dirty="0" smtClean="0">
                <a:latin typeface="Arial MT"/>
                <a:cs typeface="Arial MT"/>
              </a:rPr>
              <a:t> </a:t>
            </a:r>
            <a:r>
              <a:rPr sz="800" spc="-15" dirty="0">
                <a:latin typeface="Arial MT"/>
                <a:cs typeface="Arial MT"/>
              </a:rPr>
              <a:t>Flachmann,</a:t>
            </a:r>
            <a:r>
              <a:rPr sz="800" spc="-30" dirty="0">
                <a:latin typeface="Arial MT"/>
                <a:cs typeface="Arial MT"/>
              </a:rPr>
              <a:t> </a:t>
            </a:r>
            <a:r>
              <a:rPr sz="800" spc="10" dirty="0">
                <a:latin typeface="Arial MT"/>
                <a:cs typeface="Arial MT"/>
              </a:rPr>
              <a:t>H.;</a:t>
            </a:r>
            <a:r>
              <a:rPr sz="800" spc="-30" dirty="0">
                <a:latin typeface="Arial MT"/>
                <a:cs typeface="Arial MT"/>
              </a:rPr>
              <a:t> </a:t>
            </a:r>
            <a:r>
              <a:rPr sz="800" spc="25" dirty="0">
                <a:latin typeface="Arial MT"/>
                <a:cs typeface="Arial MT"/>
              </a:rPr>
              <a:t>M</a:t>
            </a:r>
            <a:r>
              <a:rPr sz="800" spc="-20" dirty="0">
                <a:latin typeface="Arial MT"/>
                <a:cs typeface="Arial MT"/>
              </a:rPr>
              <a:t>ai,</a:t>
            </a:r>
            <a:r>
              <a:rPr sz="800" spc="-25" dirty="0">
                <a:latin typeface="Arial MT"/>
                <a:cs typeface="Arial MT"/>
              </a:rPr>
              <a:t> </a:t>
            </a:r>
            <a:r>
              <a:rPr sz="800" spc="-30" dirty="0">
                <a:latin typeface="Arial MT"/>
                <a:cs typeface="Arial MT"/>
              </a:rPr>
              <a:t>O.:</a:t>
            </a:r>
            <a:r>
              <a:rPr sz="800" spc="-25" dirty="0">
                <a:latin typeface="Arial MT"/>
                <a:cs typeface="Arial MT"/>
              </a:rPr>
              <a:t> </a:t>
            </a:r>
            <a:r>
              <a:rPr sz="800" spc="-10" dirty="0">
                <a:latin typeface="Arial MT"/>
                <a:cs typeface="Arial MT"/>
              </a:rPr>
              <a:t>Elektri-  </a:t>
            </a:r>
            <a:r>
              <a:rPr sz="800" spc="-50" dirty="0">
                <a:latin typeface="Arial MT"/>
                <a:cs typeface="Arial MT"/>
              </a:rPr>
              <a:t>sche</a:t>
            </a:r>
            <a:r>
              <a:rPr sz="800" spc="-30" dirty="0">
                <a:latin typeface="Arial MT"/>
                <a:cs typeface="Arial MT"/>
              </a:rPr>
              <a:t> </a:t>
            </a:r>
            <a:r>
              <a:rPr sz="800" spc="25" dirty="0">
                <a:latin typeface="Arial MT"/>
                <a:cs typeface="Arial MT"/>
              </a:rPr>
              <a:t>M</a:t>
            </a:r>
            <a:r>
              <a:rPr sz="800" spc="-25" dirty="0">
                <a:latin typeface="Arial MT"/>
                <a:cs typeface="Arial MT"/>
              </a:rPr>
              <a:t>aschinen.</a:t>
            </a:r>
            <a:r>
              <a:rPr sz="800" spc="-35" dirty="0">
                <a:latin typeface="Arial MT"/>
                <a:cs typeface="Arial MT"/>
              </a:rPr>
              <a:t> </a:t>
            </a:r>
            <a:r>
              <a:rPr sz="800" spc="-40" dirty="0">
                <a:latin typeface="Arial MT"/>
                <a:cs typeface="Arial MT"/>
              </a:rPr>
              <a:t>10.</a:t>
            </a:r>
            <a:r>
              <a:rPr sz="800" spc="-30" dirty="0">
                <a:latin typeface="Arial MT"/>
                <a:cs typeface="Arial MT"/>
              </a:rPr>
              <a:t> A</a:t>
            </a:r>
            <a:r>
              <a:rPr sz="800" spc="10" dirty="0">
                <a:latin typeface="Arial MT"/>
                <a:cs typeface="Arial MT"/>
              </a:rPr>
              <a:t>ufl.</a:t>
            </a:r>
            <a:r>
              <a:rPr sz="800" spc="-25" dirty="0">
                <a:latin typeface="Arial MT"/>
                <a:cs typeface="Arial MT"/>
              </a:rPr>
              <a:t> </a:t>
            </a:r>
            <a:r>
              <a:rPr sz="800" spc="-40" dirty="0">
                <a:latin typeface="Arial MT"/>
                <a:cs typeface="Arial MT"/>
              </a:rPr>
              <a:t>W</a:t>
            </a:r>
            <a:r>
              <a:rPr sz="800" spc="-5" dirty="0">
                <a:latin typeface="Arial MT"/>
                <a:cs typeface="Arial MT"/>
              </a:rPr>
              <a:t>ürzburg:</a:t>
            </a:r>
            <a:r>
              <a:rPr sz="800" spc="-30" dirty="0">
                <a:latin typeface="Arial MT"/>
                <a:cs typeface="Arial MT"/>
              </a:rPr>
              <a:t> </a:t>
            </a:r>
            <a:r>
              <a:rPr sz="800" spc="-60" dirty="0">
                <a:latin typeface="Arial MT"/>
                <a:cs typeface="Arial MT"/>
              </a:rPr>
              <a:t>V</a:t>
            </a:r>
            <a:r>
              <a:rPr sz="800" spc="-30" dirty="0">
                <a:latin typeface="Arial MT"/>
                <a:cs typeface="Arial MT"/>
              </a:rPr>
              <a:t>ogel,  </a:t>
            </a:r>
            <a:r>
              <a:rPr sz="800" spc="-50" dirty="0">
                <a:latin typeface="Arial MT"/>
                <a:cs typeface="Arial MT"/>
              </a:rPr>
              <a:t>1993</a:t>
            </a:r>
            <a:endParaRPr sz="800" dirty="0">
              <a:latin typeface="Arial MT"/>
              <a:cs typeface="Arial MT"/>
            </a:endParaRPr>
          </a:p>
          <a:p>
            <a:pPr marL="137160" marR="109855" indent="-80645" algn="just">
              <a:lnSpc>
                <a:spcPts val="1000"/>
              </a:lnSpc>
              <a:spcBef>
                <a:spcPts val="30"/>
              </a:spcBef>
              <a:buSzPct val="87500"/>
              <a:buFont typeface="Trebuchet MS"/>
              <a:buAutoNum type="arabicPlain" startAt="5"/>
              <a:tabLst>
                <a:tab pos="137795" algn="l"/>
              </a:tabLst>
            </a:pPr>
            <a:r>
              <a:rPr lang="es-AR" sz="800" spc="-45" dirty="0" smtClean="0">
                <a:latin typeface="Arial MT"/>
                <a:cs typeface="Arial MT"/>
              </a:rPr>
              <a:t>6</a:t>
            </a:r>
            <a:r>
              <a:rPr sz="800" spc="-25" dirty="0" err="1" smtClean="0">
                <a:latin typeface="Arial MT"/>
                <a:cs typeface="Arial MT"/>
              </a:rPr>
              <a:t>iersch</a:t>
            </a:r>
            <a:r>
              <a:rPr sz="800" spc="-25" dirty="0">
                <a:latin typeface="Arial MT"/>
                <a:cs typeface="Arial MT"/>
              </a:rPr>
              <a:t>,</a:t>
            </a:r>
            <a:r>
              <a:rPr sz="800" spc="-30" dirty="0">
                <a:latin typeface="Arial MT"/>
                <a:cs typeface="Arial MT"/>
              </a:rPr>
              <a:t> </a:t>
            </a:r>
            <a:r>
              <a:rPr sz="800" spc="5" dirty="0">
                <a:latin typeface="Arial MT"/>
                <a:cs typeface="Arial MT"/>
              </a:rPr>
              <a:t>H-U.;</a:t>
            </a:r>
            <a:r>
              <a:rPr sz="800" spc="-25" dirty="0">
                <a:latin typeface="Arial MT"/>
                <a:cs typeface="Arial MT"/>
              </a:rPr>
              <a:t> </a:t>
            </a:r>
            <a:r>
              <a:rPr sz="800" spc="65" dirty="0">
                <a:latin typeface="Arial MT"/>
                <a:cs typeface="Arial MT"/>
              </a:rPr>
              <a:t>H</a:t>
            </a:r>
            <a:r>
              <a:rPr sz="800" spc="-15" dirty="0">
                <a:latin typeface="Arial MT"/>
                <a:cs typeface="Arial MT"/>
              </a:rPr>
              <a:t>arthus,</a:t>
            </a:r>
            <a:r>
              <a:rPr sz="800" spc="-30" dirty="0">
                <a:latin typeface="Arial MT"/>
                <a:cs typeface="Arial MT"/>
              </a:rPr>
              <a:t> </a:t>
            </a:r>
            <a:r>
              <a:rPr sz="800" spc="10" dirty="0">
                <a:latin typeface="Arial MT"/>
                <a:cs typeface="Arial MT"/>
              </a:rPr>
              <a:t>H.;</a:t>
            </a:r>
            <a:r>
              <a:rPr sz="800" spc="-30" dirty="0">
                <a:latin typeface="Arial MT"/>
                <a:cs typeface="Arial MT"/>
              </a:rPr>
              <a:t> </a:t>
            </a:r>
            <a:r>
              <a:rPr sz="800" spc="-60" dirty="0">
                <a:latin typeface="Arial MT"/>
                <a:cs typeface="Arial MT"/>
              </a:rPr>
              <a:t>V</a:t>
            </a:r>
            <a:r>
              <a:rPr sz="800" spc="-40" dirty="0">
                <a:latin typeface="Arial MT"/>
                <a:cs typeface="Arial MT"/>
              </a:rPr>
              <a:t>ogelsang,</a:t>
            </a:r>
            <a:r>
              <a:rPr sz="800" spc="-30" dirty="0">
                <a:latin typeface="Arial MT"/>
                <a:cs typeface="Arial MT"/>
              </a:rPr>
              <a:t> </a:t>
            </a:r>
            <a:r>
              <a:rPr sz="800" spc="-10" dirty="0">
                <a:latin typeface="Arial MT"/>
                <a:cs typeface="Arial MT"/>
              </a:rPr>
              <a:t>N.:  </a:t>
            </a:r>
            <a:r>
              <a:rPr sz="800" spc="-15" dirty="0">
                <a:latin typeface="Arial MT"/>
                <a:cs typeface="Arial MT"/>
              </a:rPr>
              <a:t>Elektrotechnik </a:t>
            </a:r>
            <a:r>
              <a:rPr sz="800" spc="25" dirty="0">
                <a:latin typeface="Arial MT"/>
                <a:cs typeface="Arial MT"/>
              </a:rPr>
              <a:t>für </a:t>
            </a:r>
            <a:r>
              <a:rPr sz="800" spc="-35" dirty="0">
                <a:latin typeface="Arial MT"/>
                <a:cs typeface="Arial MT"/>
              </a:rPr>
              <a:t>Fachschulen, </a:t>
            </a:r>
            <a:r>
              <a:rPr sz="800" spc="-20" dirty="0">
                <a:latin typeface="Arial MT"/>
                <a:cs typeface="Arial MT"/>
              </a:rPr>
              <a:t>Elektrische </a:t>
            </a:r>
            <a:r>
              <a:rPr sz="800" spc="-210" dirty="0">
                <a:latin typeface="Arial MT"/>
                <a:cs typeface="Arial MT"/>
              </a:rPr>
              <a:t> </a:t>
            </a:r>
            <a:r>
              <a:rPr sz="800" spc="25" dirty="0">
                <a:latin typeface="Arial MT"/>
                <a:cs typeface="Arial MT"/>
              </a:rPr>
              <a:t>M</a:t>
            </a:r>
            <a:r>
              <a:rPr sz="800" spc="-25" dirty="0">
                <a:latin typeface="Arial MT"/>
                <a:cs typeface="Arial MT"/>
              </a:rPr>
              <a:t>aschinen.</a:t>
            </a:r>
            <a:r>
              <a:rPr sz="800" spc="-35" dirty="0">
                <a:latin typeface="Arial MT"/>
                <a:cs typeface="Arial MT"/>
              </a:rPr>
              <a:t> 3.</a:t>
            </a:r>
            <a:r>
              <a:rPr sz="800" spc="-30" dirty="0">
                <a:latin typeface="Arial MT"/>
                <a:cs typeface="Arial MT"/>
              </a:rPr>
              <a:t> A</a:t>
            </a:r>
            <a:r>
              <a:rPr sz="800" spc="10" dirty="0">
                <a:latin typeface="Arial MT"/>
                <a:cs typeface="Arial MT"/>
              </a:rPr>
              <a:t>ufl.</a:t>
            </a:r>
            <a:r>
              <a:rPr sz="800" spc="-25" dirty="0">
                <a:latin typeface="Arial MT"/>
                <a:cs typeface="Arial MT"/>
              </a:rPr>
              <a:t> </a:t>
            </a:r>
            <a:r>
              <a:rPr sz="800" spc="-15" dirty="0">
                <a:latin typeface="Arial MT"/>
                <a:cs typeface="Arial MT"/>
              </a:rPr>
              <a:t>Stuttgart:</a:t>
            </a:r>
            <a:r>
              <a:rPr sz="800" spc="-35" dirty="0">
                <a:latin typeface="Arial MT"/>
                <a:cs typeface="Arial MT"/>
              </a:rPr>
              <a:t> </a:t>
            </a:r>
            <a:r>
              <a:rPr sz="800" spc="-25" dirty="0" smtClean="0">
                <a:latin typeface="Arial MT"/>
                <a:cs typeface="Arial MT"/>
              </a:rPr>
              <a:t>B.</a:t>
            </a:r>
            <a:r>
              <a:rPr lang="es-AR" sz="800" spc="-25" dirty="0" smtClean="0">
                <a:latin typeface="Arial MT"/>
                <a:cs typeface="Arial MT"/>
              </a:rPr>
              <a:t>6</a:t>
            </a:r>
            <a:r>
              <a:rPr sz="800" spc="-25" dirty="0" smtClean="0">
                <a:latin typeface="Arial MT"/>
                <a:cs typeface="Arial MT"/>
              </a:rPr>
              <a:t>. </a:t>
            </a:r>
            <a:r>
              <a:rPr sz="800" spc="-90" dirty="0">
                <a:latin typeface="Arial MT"/>
                <a:cs typeface="Arial MT"/>
              </a:rPr>
              <a:t>T</a:t>
            </a:r>
            <a:r>
              <a:rPr sz="800" spc="-25" dirty="0">
                <a:latin typeface="Arial MT"/>
                <a:cs typeface="Arial MT"/>
              </a:rPr>
              <a:t>eubne</a:t>
            </a:r>
            <a:r>
              <a:rPr sz="800" spc="-80" dirty="0">
                <a:latin typeface="Arial MT"/>
                <a:cs typeface="Arial MT"/>
              </a:rPr>
              <a:t>r</a:t>
            </a:r>
            <a:r>
              <a:rPr sz="800" spc="-25" dirty="0">
                <a:latin typeface="Arial MT"/>
                <a:cs typeface="Arial MT"/>
              </a:rPr>
              <a:t>,  </a:t>
            </a:r>
            <a:r>
              <a:rPr sz="800" spc="-50" dirty="0">
                <a:latin typeface="Arial MT"/>
                <a:cs typeface="Arial MT"/>
              </a:rPr>
              <a:t>1991</a:t>
            </a:r>
            <a:endParaRPr sz="800" dirty="0">
              <a:latin typeface="Arial MT"/>
              <a:cs typeface="Arial MT"/>
            </a:endParaRPr>
          </a:p>
          <a:p>
            <a:pPr marL="137160" indent="-81280" algn="just">
              <a:lnSpc>
                <a:spcPts val="944"/>
              </a:lnSpc>
              <a:buSzPct val="87500"/>
              <a:buFont typeface="Trebuchet MS"/>
              <a:buAutoNum type="arabicPlain" startAt="5"/>
              <a:tabLst>
                <a:tab pos="137795" algn="l"/>
              </a:tabLst>
            </a:pPr>
            <a:r>
              <a:rPr sz="800" spc="30" dirty="0">
                <a:latin typeface="Arial MT"/>
                <a:cs typeface="Arial MT"/>
              </a:rPr>
              <a:t>DIN</a:t>
            </a:r>
            <a:r>
              <a:rPr sz="800" spc="-30" dirty="0">
                <a:latin typeface="Arial MT"/>
                <a:cs typeface="Arial MT"/>
              </a:rPr>
              <a:t> EN</a:t>
            </a:r>
            <a:r>
              <a:rPr sz="800" spc="-25" dirty="0">
                <a:latin typeface="Arial MT"/>
                <a:cs typeface="Arial MT"/>
              </a:rPr>
              <a:t> </a:t>
            </a:r>
            <a:r>
              <a:rPr lang="es-AR" sz="800" spc="-75" dirty="0" smtClean="0">
                <a:latin typeface="Arial MT"/>
                <a:cs typeface="Arial MT"/>
              </a:rPr>
              <a:t>6</a:t>
            </a:r>
            <a:r>
              <a:rPr sz="800" spc="-75" dirty="0" smtClean="0">
                <a:latin typeface="Arial MT"/>
                <a:cs typeface="Arial MT"/>
              </a:rPr>
              <a:t>0439</a:t>
            </a:r>
            <a:r>
              <a:rPr sz="800" spc="-75" dirty="0">
                <a:latin typeface="Arial MT"/>
                <a:cs typeface="Arial MT"/>
              </a:rPr>
              <a:t>:</a:t>
            </a:r>
            <a:r>
              <a:rPr sz="800" spc="-35" dirty="0">
                <a:latin typeface="Arial MT"/>
                <a:cs typeface="Arial MT"/>
              </a:rPr>
              <a:t> </a:t>
            </a:r>
            <a:r>
              <a:rPr sz="800" spc="-50" dirty="0">
                <a:latin typeface="Arial MT"/>
                <a:cs typeface="Arial MT"/>
              </a:rPr>
              <a:t>1994-04</a:t>
            </a:r>
            <a:r>
              <a:rPr sz="800" spc="-30" dirty="0">
                <a:latin typeface="Arial MT"/>
                <a:cs typeface="Arial MT"/>
              </a:rPr>
              <a:t> </a:t>
            </a:r>
            <a:r>
              <a:rPr sz="800" spc="-20" dirty="0">
                <a:latin typeface="Arial MT"/>
                <a:cs typeface="Arial MT"/>
              </a:rPr>
              <a:t>Niederspann</a:t>
            </a:r>
            <a:r>
              <a:rPr sz="800" spc="-35" dirty="0">
                <a:latin typeface="Arial MT"/>
                <a:cs typeface="Arial MT"/>
              </a:rPr>
              <a:t>ungs-</a:t>
            </a:r>
            <a:endParaRPr sz="800" dirty="0">
              <a:latin typeface="Arial MT"/>
              <a:cs typeface="Arial MT"/>
            </a:endParaRPr>
          </a:p>
          <a:p>
            <a:pPr marL="137160">
              <a:lnSpc>
                <a:spcPct val="100000"/>
              </a:lnSpc>
              <a:spcBef>
                <a:spcPts val="40"/>
              </a:spcBef>
            </a:pPr>
            <a:r>
              <a:rPr sz="800" spc="-20" dirty="0">
                <a:latin typeface="Arial MT"/>
                <a:cs typeface="Arial MT"/>
              </a:rPr>
              <a:t>Schaltgerätekombinationen</a:t>
            </a:r>
            <a:endParaRPr sz="800" dirty="0">
              <a:latin typeface="Arial MT"/>
              <a:cs typeface="Arial MT"/>
            </a:endParaRPr>
          </a:p>
          <a:p>
            <a:pPr marL="137160" marR="93980" indent="-80645">
              <a:lnSpc>
                <a:spcPct val="103600"/>
              </a:lnSpc>
              <a:spcBef>
                <a:spcPts val="5"/>
              </a:spcBef>
              <a:buSzPct val="87500"/>
              <a:buFont typeface="Trebuchet MS"/>
              <a:buAutoNum type="arabicPlain" startAt="8"/>
              <a:tabLst>
                <a:tab pos="137795" algn="l"/>
              </a:tabLst>
            </a:pPr>
            <a:r>
              <a:rPr sz="800" spc="30" dirty="0">
                <a:latin typeface="Arial MT"/>
                <a:cs typeface="Arial MT"/>
              </a:rPr>
              <a:t>DIN</a:t>
            </a:r>
            <a:r>
              <a:rPr sz="800" spc="-30" dirty="0">
                <a:latin typeface="Arial MT"/>
                <a:cs typeface="Arial MT"/>
              </a:rPr>
              <a:t> </a:t>
            </a:r>
            <a:r>
              <a:rPr sz="800" spc="-25" dirty="0">
                <a:latin typeface="Arial MT"/>
                <a:cs typeface="Arial MT"/>
              </a:rPr>
              <a:t>VDE </a:t>
            </a:r>
            <a:r>
              <a:rPr sz="800" spc="-45" dirty="0">
                <a:latin typeface="Arial MT"/>
                <a:cs typeface="Arial MT"/>
              </a:rPr>
              <a:t>0100:</a:t>
            </a:r>
            <a:r>
              <a:rPr sz="800" spc="-35" dirty="0">
                <a:latin typeface="Arial MT"/>
                <a:cs typeface="Arial MT"/>
              </a:rPr>
              <a:t> </a:t>
            </a:r>
            <a:r>
              <a:rPr sz="800" spc="-15" dirty="0">
                <a:latin typeface="Arial MT"/>
                <a:cs typeface="Arial MT"/>
              </a:rPr>
              <a:t>Bestimmung</a:t>
            </a:r>
            <a:r>
              <a:rPr sz="800" spc="-25" dirty="0">
                <a:latin typeface="Arial MT"/>
                <a:cs typeface="Arial MT"/>
              </a:rPr>
              <a:t>e</a:t>
            </a:r>
            <a:r>
              <a:rPr sz="800" spc="15" dirty="0">
                <a:latin typeface="Arial MT"/>
                <a:cs typeface="Arial MT"/>
              </a:rPr>
              <a:t>n</a:t>
            </a:r>
            <a:r>
              <a:rPr sz="800" spc="-25" dirty="0">
                <a:latin typeface="Arial MT"/>
                <a:cs typeface="Arial MT"/>
              </a:rPr>
              <a:t> </a:t>
            </a:r>
            <a:r>
              <a:rPr sz="800" spc="25" dirty="0">
                <a:latin typeface="Arial MT"/>
                <a:cs typeface="Arial MT"/>
              </a:rPr>
              <a:t>für</a:t>
            </a:r>
            <a:r>
              <a:rPr sz="800" spc="-30" dirty="0">
                <a:latin typeface="Arial MT"/>
                <a:cs typeface="Arial MT"/>
              </a:rPr>
              <a:t> </a:t>
            </a:r>
            <a:r>
              <a:rPr sz="800" spc="-50" dirty="0">
                <a:latin typeface="Arial MT"/>
                <a:cs typeface="Arial MT"/>
              </a:rPr>
              <a:t>das  </a:t>
            </a:r>
            <a:r>
              <a:rPr sz="800" spc="-10" dirty="0">
                <a:latin typeface="Arial MT"/>
                <a:cs typeface="Arial MT"/>
              </a:rPr>
              <a:t>Errichten </a:t>
            </a:r>
            <a:r>
              <a:rPr sz="800" spc="-30" dirty="0">
                <a:latin typeface="Arial MT"/>
                <a:cs typeface="Arial MT"/>
              </a:rPr>
              <a:t>von </a:t>
            </a:r>
            <a:r>
              <a:rPr sz="800" spc="-25" dirty="0">
                <a:latin typeface="Arial MT"/>
                <a:cs typeface="Arial MT"/>
              </a:rPr>
              <a:t>Starkstromanlagen </a:t>
            </a:r>
            <a:r>
              <a:rPr sz="800" spc="30" dirty="0">
                <a:latin typeface="Arial MT"/>
                <a:cs typeface="Arial MT"/>
              </a:rPr>
              <a:t>mit </a:t>
            </a:r>
            <a:r>
              <a:rPr sz="800" spc="-20" dirty="0">
                <a:latin typeface="Arial MT"/>
                <a:cs typeface="Arial MT"/>
              </a:rPr>
              <a:t>Nenn- </a:t>
            </a:r>
            <a:r>
              <a:rPr sz="800" spc="-215" dirty="0">
                <a:latin typeface="Arial MT"/>
                <a:cs typeface="Arial MT"/>
              </a:rPr>
              <a:t> </a:t>
            </a:r>
            <a:r>
              <a:rPr sz="800" spc="-20" dirty="0">
                <a:latin typeface="Arial MT"/>
                <a:cs typeface="Arial MT"/>
              </a:rPr>
              <a:t>spannungen</a:t>
            </a:r>
            <a:r>
              <a:rPr sz="800" spc="-35" dirty="0">
                <a:latin typeface="Arial MT"/>
                <a:cs typeface="Arial MT"/>
              </a:rPr>
              <a:t> </a:t>
            </a:r>
            <a:r>
              <a:rPr sz="800" spc="-20" dirty="0">
                <a:latin typeface="Arial MT"/>
                <a:cs typeface="Arial MT"/>
              </a:rPr>
              <a:t>bis</a:t>
            </a:r>
            <a:r>
              <a:rPr sz="800" spc="-25" dirty="0">
                <a:latin typeface="Arial MT"/>
                <a:cs typeface="Arial MT"/>
              </a:rPr>
              <a:t> </a:t>
            </a:r>
            <a:r>
              <a:rPr sz="800" spc="-50" dirty="0">
                <a:latin typeface="Arial MT"/>
                <a:cs typeface="Arial MT"/>
              </a:rPr>
              <a:t>1000</a:t>
            </a:r>
            <a:r>
              <a:rPr sz="800" spc="-35" dirty="0">
                <a:latin typeface="Arial MT"/>
                <a:cs typeface="Arial MT"/>
              </a:rPr>
              <a:t> </a:t>
            </a:r>
            <a:r>
              <a:rPr sz="800" spc="-15" dirty="0">
                <a:latin typeface="Arial MT"/>
                <a:cs typeface="Arial MT"/>
              </a:rPr>
              <a:t>V</a:t>
            </a:r>
            <a:endParaRPr sz="800" dirty="0">
              <a:latin typeface="Arial MT"/>
              <a:cs typeface="Arial MT"/>
            </a:endParaRPr>
          </a:p>
          <a:p>
            <a:pPr marL="12700" marR="1468755" indent="43815">
              <a:lnSpc>
                <a:spcPct val="103800"/>
              </a:lnSpc>
            </a:pPr>
            <a:r>
              <a:rPr sz="700" spc="-20" dirty="0">
                <a:latin typeface="Trebuchet MS"/>
                <a:cs typeface="Trebuchet MS"/>
              </a:rPr>
              <a:t>9</a:t>
            </a:r>
            <a:r>
              <a:rPr sz="700" spc="75" dirty="0">
                <a:latin typeface="Trebuchet MS"/>
                <a:cs typeface="Trebuchet MS"/>
              </a:rPr>
              <a:t> </a:t>
            </a:r>
            <a:r>
              <a:rPr sz="800" spc="-35" dirty="0">
                <a:latin typeface="Arial MT"/>
                <a:cs typeface="Arial MT"/>
              </a:rPr>
              <a:t>–;</a:t>
            </a:r>
            <a:r>
              <a:rPr sz="800" spc="-30" dirty="0">
                <a:latin typeface="Arial MT"/>
                <a:cs typeface="Arial MT"/>
              </a:rPr>
              <a:t> </a:t>
            </a:r>
            <a:r>
              <a:rPr sz="800" spc="-85" dirty="0">
                <a:latin typeface="Arial MT"/>
                <a:cs typeface="Arial MT"/>
              </a:rPr>
              <a:t>T</a:t>
            </a:r>
            <a:r>
              <a:rPr sz="800" dirty="0">
                <a:latin typeface="Arial MT"/>
                <a:cs typeface="Arial MT"/>
              </a:rPr>
              <a:t>eil</a:t>
            </a:r>
            <a:r>
              <a:rPr sz="800" spc="-25" dirty="0">
                <a:latin typeface="Arial MT"/>
                <a:cs typeface="Arial MT"/>
              </a:rPr>
              <a:t> </a:t>
            </a:r>
            <a:r>
              <a:rPr sz="800" spc="-40" dirty="0">
                <a:latin typeface="Arial MT"/>
                <a:cs typeface="Arial MT"/>
              </a:rPr>
              <a:t>200  </a:t>
            </a:r>
            <a:r>
              <a:rPr sz="700" spc="60" dirty="0">
                <a:latin typeface="Trebuchet MS"/>
                <a:cs typeface="Trebuchet MS"/>
              </a:rPr>
              <a:t>l0</a:t>
            </a:r>
            <a:r>
              <a:rPr sz="700" spc="70" dirty="0">
                <a:latin typeface="Trebuchet MS"/>
                <a:cs typeface="Trebuchet MS"/>
              </a:rPr>
              <a:t> </a:t>
            </a:r>
            <a:r>
              <a:rPr sz="800" spc="-35" dirty="0">
                <a:latin typeface="Arial MT"/>
                <a:cs typeface="Arial MT"/>
              </a:rPr>
              <a:t>–;</a:t>
            </a:r>
            <a:r>
              <a:rPr sz="800" spc="-30" dirty="0">
                <a:latin typeface="Arial MT"/>
                <a:cs typeface="Arial MT"/>
              </a:rPr>
              <a:t> </a:t>
            </a:r>
            <a:r>
              <a:rPr sz="800" spc="-85" dirty="0">
                <a:latin typeface="Arial MT"/>
                <a:cs typeface="Arial MT"/>
              </a:rPr>
              <a:t>T</a:t>
            </a:r>
            <a:r>
              <a:rPr sz="800" dirty="0">
                <a:latin typeface="Arial MT"/>
                <a:cs typeface="Arial MT"/>
              </a:rPr>
              <a:t>eil</a:t>
            </a:r>
            <a:r>
              <a:rPr sz="800" spc="-25" dirty="0">
                <a:latin typeface="Arial MT"/>
                <a:cs typeface="Arial MT"/>
              </a:rPr>
              <a:t> </a:t>
            </a:r>
            <a:r>
              <a:rPr sz="800" spc="-40" dirty="0">
                <a:latin typeface="Arial MT"/>
                <a:cs typeface="Arial MT"/>
              </a:rPr>
              <a:t>300  </a:t>
            </a:r>
            <a:r>
              <a:rPr sz="700" spc="140" dirty="0">
                <a:latin typeface="Trebuchet MS"/>
                <a:cs typeface="Trebuchet MS"/>
              </a:rPr>
              <a:t>ll</a:t>
            </a:r>
            <a:r>
              <a:rPr sz="700" spc="70" dirty="0">
                <a:latin typeface="Trebuchet MS"/>
                <a:cs typeface="Trebuchet MS"/>
              </a:rPr>
              <a:t> </a:t>
            </a:r>
            <a:r>
              <a:rPr sz="800" spc="-35" dirty="0">
                <a:latin typeface="Arial MT"/>
                <a:cs typeface="Arial MT"/>
              </a:rPr>
              <a:t>–;</a:t>
            </a:r>
            <a:r>
              <a:rPr sz="800" spc="-30" dirty="0">
                <a:latin typeface="Arial MT"/>
                <a:cs typeface="Arial MT"/>
              </a:rPr>
              <a:t> </a:t>
            </a:r>
            <a:r>
              <a:rPr sz="800" spc="-85" dirty="0">
                <a:latin typeface="Arial MT"/>
                <a:cs typeface="Arial MT"/>
              </a:rPr>
              <a:t>T</a:t>
            </a:r>
            <a:r>
              <a:rPr sz="800" dirty="0">
                <a:latin typeface="Arial MT"/>
                <a:cs typeface="Arial MT"/>
              </a:rPr>
              <a:t>eil</a:t>
            </a:r>
            <a:r>
              <a:rPr sz="800" spc="-25" dirty="0">
                <a:latin typeface="Arial MT"/>
                <a:cs typeface="Arial MT"/>
              </a:rPr>
              <a:t> </a:t>
            </a:r>
            <a:r>
              <a:rPr sz="800" spc="-40" dirty="0">
                <a:latin typeface="Arial MT"/>
                <a:cs typeface="Arial MT"/>
              </a:rPr>
              <a:t>410  </a:t>
            </a:r>
            <a:r>
              <a:rPr sz="700" spc="60" dirty="0">
                <a:latin typeface="Trebuchet MS"/>
                <a:cs typeface="Trebuchet MS"/>
              </a:rPr>
              <a:t>l2</a:t>
            </a:r>
            <a:r>
              <a:rPr sz="700" spc="70" dirty="0">
                <a:latin typeface="Trebuchet MS"/>
                <a:cs typeface="Trebuchet MS"/>
              </a:rPr>
              <a:t> </a:t>
            </a:r>
            <a:r>
              <a:rPr sz="800" spc="-35" dirty="0">
                <a:latin typeface="Arial MT"/>
                <a:cs typeface="Arial MT"/>
              </a:rPr>
              <a:t>–;</a:t>
            </a:r>
            <a:r>
              <a:rPr sz="800" spc="-30" dirty="0">
                <a:latin typeface="Arial MT"/>
                <a:cs typeface="Arial MT"/>
              </a:rPr>
              <a:t> </a:t>
            </a:r>
            <a:r>
              <a:rPr sz="800" spc="-85" dirty="0">
                <a:latin typeface="Arial MT"/>
                <a:cs typeface="Arial MT"/>
              </a:rPr>
              <a:t>T</a:t>
            </a:r>
            <a:r>
              <a:rPr sz="800" dirty="0">
                <a:latin typeface="Arial MT"/>
                <a:cs typeface="Arial MT"/>
              </a:rPr>
              <a:t>eil</a:t>
            </a:r>
            <a:r>
              <a:rPr sz="800" spc="-25" dirty="0">
                <a:latin typeface="Arial MT"/>
                <a:cs typeface="Arial MT"/>
              </a:rPr>
              <a:t> </a:t>
            </a:r>
            <a:r>
              <a:rPr sz="800" spc="-40" dirty="0">
                <a:latin typeface="Arial MT"/>
                <a:cs typeface="Arial MT"/>
              </a:rPr>
              <a:t>430  </a:t>
            </a:r>
            <a:r>
              <a:rPr sz="700" spc="100" dirty="0">
                <a:latin typeface="Trebuchet MS"/>
                <a:cs typeface="Trebuchet MS"/>
              </a:rPr>
              <a:t>ls</a:t>
            </a:r>
            <a:r>
              <a:rPr sz="700" spc="70" dirty="0">
                <a:latin typeface="Trebuchet MS"/>
                <a:cs typeface="Trebuchet MS"/>
              </a:rPr>
              <a:t> </a:t>
            </a:r>
            <a:r>
              <a:rPr sz="800" spc="-35" dirty="0">
                <a:latin typeface="Arial MT"/>
                <a:cs typeface="Arial MT"/>
              </a:rPr>
              <a:t>–;</a:t>
            </a:r>
            <a:r>
              <a:rPr sz="800" spc="-30" dirty="0">
                <a:latin typeface="Arial MT"/>
                <a:cs typeface="Arial MT"/>
              </a:rPr>
              <a:t> </a:t>
            </a:r>
            <a:r>
              <a:rPr sz="800" spc="-85" dirty="0">
                <a:latin typeface="Arial MT"/>
                <a:cs typeface="Arial MT"/>
              </a:rPr>
              <a:t>T</a:t>
            </a:r>
            <a:r>
              <a:rPr sz="800" dirty="0">
                <a:latin typeface="Arial MT"/>
                <a:cs typeface="Arial MT"/>
              </a:rPr>
              <a:t>eil</a:t>
            </a:r>
            <a:r>
              <a:rPr sz="800" spc="-25" dirty="0">
                <a:latin typeface="Arial MT"/>
                <a:cs typeface="Arial MT"/>
              </a:rPr>
              <a:t> </a:t>
            </a:r>
            <a:r>
              <a:rPr sz="800" spc="-40" dirty="0">
                <a:latin typeface="Arial MT"/>
                <a:cs typeface="Arial MT"/>
              </a:rPr>
              <a:t>520  </a:t>
            </a:r>
            <a:r>
              <a:rPr sz="700" spc="60" dirty="0">
                <a:latin typeface="Trebuchet MS"/>
                <a:cs typeface="Trebuchet MS"/>
              </a:rPr>
              <a:t>l4</a:t>
            </a:r>
            <a:r>
              <a:rPr sz="700" spc="70" dirty="0">
                <a:latin typeface="Trebuchet MS"/>
                <a:cs typeface="Trebuchet MS"/>
              </a:rPr>
              <a:t> </a:t>
            </a:r>
            <a:r>
              <a:rPr sz="800" spc="-35" dirty="0">
                <a:latin typeface="Arial MT"/>
                <a:cs typeface="Arial MT"/>
              </a:rPr>
              <a:t>–;</a:t>
            </a:r>
            <a:r>
              <a:rPr sz="800" spc="-30" dirty="0">
                <a:latin typeface="Arial MT"/>
                <a:cs typeface="Arial MT"/>
              </a:rPr>
              <a:t> </a:t>
            </a:r>
            <a:r>
              <a:rPr sz="800" spc="-15" dirty="0">
                <a:latin typeface="Arial MT"/>
                <a:cs typeface="Arial MT"/>
              </a:rPr>
              <a:t>Beiblatt</a:t>
            </a:r>
            <a:r>
              <a:rPr sz="800" spc="-30" dirty="0">
                <a:latin typeface="Arial MT"/>
                <a:cs typeface="Arial MT"/>
              </a:rPr>
              <a:t> </a:t>
            </a:r>
            <a:r>
              <a:rPr sz="800" spc="-35" dirty="0">
                <a:latin typeface="Arial MT"/>
                <a:cs typeface="Arial MT"/>
              </a:rPr>
              <a:t>5  </a:t>
            </a:r>
            <a:r>
              <a:rPr sz="700" spc="60" dirty="0">
                <a:latin typeface="Trebuchet MS"/>
                <a:cs typeface="Trebuchet MS"/>
              </a:rPr>
              <a:t>l5</a:t>
            </a:r>
            <a:r>
              <a:rPr sz="700" spc="70" dirty="0">
                <a:latin typeface="Trebuchet MS"/>
                <a:cs typeface="Trebuchet MS"/>
              </a:rPr>
              <a:t> </a:t>
            </a:r>
            <a:r>
              <a:rPr sz="800" spc="-35" dirty="0">
                <a:latin typeface="Arial MT"/>
                <a:cs typeface="Arial MT"/>
              </a:rPr>
              <a:t>–;</a:t>
            </a:r>
            <a:r>
              <a:rPr sz="800" spc="-30" dirty="0">
                <a:latin typeface="Arial MT"/>
                <a:cs typeface="Arial MT"/>
              </a:rPr>
              <a:t> </a:t>
            </a:r>
            <a:r>
              <a:rPr sz="800" spc="-85" dirty="0">
                <a:latin typeface="Arial MT"/>
                <a:cs typeface="Arial MT"/>
              </a:rPr>
              <a:t>T</a:t>
            </a:r>
            <a:r>
              <a:rPr sz="800" dirty="0">
                <a:latin typeface="Arial MT"/>
                <a:cs typeface="Arial MT"/>
              </a:rPr>
              <a:t>eil</a:t>
            </a:r>
            <a:r>
              <a:rPr sz="800" spc="-25" dirty="0">
                <a:latin typeface="Arial MT"/>
                <a:cs typeface="Arial MT"/>
              </a:rPr>
              <a:t> </a:t>
            </a:r>
            <a:r>
              <a:rPr sz="800" spc="-40" dirty="0">
                <a:latin typeface="Arial MT"/>
                <a:cs typeface="Arial MT"/>
              </a:rPr>
              <a:t>540  </a:t>
            </a:r>
            <a:r>
              <a:rPr sz="700" spc="60" dirty="0">
                <a:latin typeface="Trebuchet MS"/>
                <a:cs typeface="Trebuchet MS"/>
              </a:rPr>
              <a:t>l6</a:t>
            </a:r>
            <a:r>
              <a:rPr sz="700" spc="70" dirty="0">
                <a:latin typeface="Trebuchet MS"/>
                <a:cs typeface="Trebuchet MS"/>
              </a:rPr>
              <a:t> </a:t>
            </a:r>
            <a:r>
              <a:rPr sz="800" spc="-35" dirty="0">
                <a:latin typeface="Arial MT"/>
                <a:cs typeface="Arial MT"/>
              </a:rPr>
              <a:t>–;</a:t>
            </a:r>
            <a:r>
              <a:rPr sz="800" spc="-30" dirty="0">
                <a:latin typeface="Arial MT"/>
                <a:cs typeface="Arial MT"/>
              </a:rPr>
              <a:t> </a:t>
            </a:r>
            <a:r>
              <a:rPr sz="800" spc="-85" dirty="0" err="1">
                <a:latin typeface="Arial MT"/>
                <a:cs typeface="Arial MT"/>
              </a:rPr>
              <a:t>T</a:t>
            </a:r>
            <a:r>
              <a:rPr sz="800" dirty="0" err="1">
                <a:latin typeface="Arial MT"/>
                <a:cs typeface="Arial MT"/>
              </a:rPr>
              <a:t>eil</a:t>
            </a:r>
            <a:r>
              <a:rPr sz="800" spc="-25" dirty="0">
                <a:latin typeface="Arial MT"/>
                <a:cs typeface="Arial MT"/>
              </a:rPr>
              <a:t> </a:t>
            </a:r>
            <a:r>
              <a:rPr lang="es-AR" sz="800" spc="-110" dirty="0" smtClean="0">
                <a:latin typeface="Arial MT"/>
                <a:cs typeface="Arial MT"/>
              </a:rPr>
              <a:t>6</a:t>
            </a:r>
            <a:r>
              <a:rPr sz="800" spc="-110" dirty="0" smtClean="0">
                <a:latin typeface="Arial MT"/>
                <a:cs typeface="Arial MT"/>
              </a:rPr>
              <a:t>10</a:t>
            </a:r>
            <a:endParaRPr sz="800" dirty="0">
              <a:latin typeface="Arial MT"/>
              <a:cs typeface="Arial MT"/>
            </a:endParaRPr>
          </a:p>
          <a:p>
            <a:pPr marL="12700">
              <a:lnSpc>
                <a:spcPct val="100000"/>
              </a:lnSpc>
              <a:spcBef>
                <a:spcPts val="35"/>
              </a:spcBef>
            </a:pPr>
            <a:r>
              <a:rPr sz="700" spc="60" dirty="0">
                <a:latin typeface="Trebuchet MS"/>
                <a:cs typeface="Trebuchet MS"/>
              </a:rPr>
              <a:t>l7</a:t>
            </a:r>
            <a:r>
              <a:rPr sz="700" spc="70" dirty="0">
                <a:latin typeface="Trebuchet MS"/>
                <a:cs typeface="Trebuchet MS"/>
              </a:rPr>
              <a:t> </a:t>
            </a:r>
            <a:r>
              <a:rPr sz="800" spc="30" dirty="0">
                <a:latin typeface="Arial MT"/>
                <a:cs typeface="Arial MT"/>
              </a:rPr>
              <a:t>DIN</a:t>
            </a:r>
            <a:r>
              <a:rPr sz="800" spc="-30" dirty="0">
                <a:latin typeface="Arial MT"/>
                <a:cs typeface="Arial MT"/>
              </a:rPr>
              <a:t> </a:t>
            </a:r>
            <a:r>
              <a:rPr sz="800" spc="-25" dirty="0">
                <a:latin typeface="Arial MT"/>
                <a:cs typeface="Arial MT"/>
              </a:rPr>
              <a:t>VDE </a:t>
            </a:r>
            <a:r>
              <a:rPr sz="800" spc="-95" dirty="0" smtClean="0">
                <a:latin typeface="Arial MT"/>
                <a:cs typeface="Arial MT"/>
              </a:rPr>
              <a:t>027</a:t>
            </a:r>
            <a:r>
              <a:rPr lang="es-AR" sz="800" spc="-95" dirty="0" smtClean="0">
                <a:latin typeface="Arial MT"/>
                <a:cs typeface="Arial MT"/>
              </a:rPr>
              <a:t>6</a:t>
            </a:r>
            <a:r>
              <a:rPr sz="800" spc="-35" dirty="0" smtClean="0">
                <a:latin typeface="Arial MT"/>
                <a:cs typeface="Arial MT"/>
              </a:rPr>
              <a:t> </a:t>
            </a:r>
            <a:r>
              <a:rPr sz="800" spc="-85" dirty="0">
                <a:latin typeface="Arial MT"/>
                <a:cs typeface="Arial MT"/>
              </a:rPr>
              <a:t>T</a:t>
            </a:r>
            <a:r>
              <a:rPr sz="800" dirty="0">
                <a:latin typeface="Arial MT"/>
                <a:cs typeface="Arial MT"/>
              </a:rPr>
              <a:t>eil</a:t>
            </a:r>
            <a:r>
              <a:rPr sz="800" spc="-30" dirty="0">
                <a:latin typeface="Arial MT"/>
                <a:cs typeface="Arial MT"/>
              </a:rPr>
              <a:t> </a:t>
            </a:r>
            <a:r>
              <a:rPr sz="800" spc="-45" dirty="0">
                <a:latin typeface="Arial MT"/>
                <a:cs typeface="Arial MT"/>
              </a:rPr>
              <a:t>1000:</a:t>
            </a:r>
            <a:r>
              <a:rPr sz="800" spc="-30" dirty="0">
                <a:latin typeface="Arial MT"/>
                <a:cs typeface="Arial MT"/>
              </a:rPr>
              <a:t> </a:t>
            </a:r>
            <a:r>
              <a:rPr sz="800" spc="-75" dirty="0" smtClean="0">
                <a:latin typeface="Arial MT"/>
                <a:cs typeface="Arial MT"/>
              </a:rPr>
              <a:t>1995-0</a:t>
            </a:r>
            <a:r>
              <a:rPr lang="es-AR" sz="800" spc="-75" dirty="0" smtClean="0">
                <a:latin typeface="Arial MT"/>
                <a:cs typeface="Arial MT"/>
              </a:rPr>
              <a:t>6</a:t>
            </a:r>
            <a:r>
              <a:rPr sz="800" spc="-30" dirty="0" smtClean="0">
                <a:latin typeface="Arial MT"/>
                <a:cs typeface="Arial MT"/>
              </a:rPr>
              <a:t> </a:t>
            </a:r>
            <a:r>
              <a:rPr sz="800" spc="-20" dirty="0">
                <a:latin typeface="Arial MT"/>
                <a:cs typeface="Arial MT"/>
              </a:rPr>
              <a:t>Strom-</a:t>
            </a:r>
            <a:endParaRPr sz="800" dirty="0">
              <a:latin typeface="Arial MT"/>
              <a:cs typeface="Arial MT"/>
            </a:endParaRPr>
          </a:p>
          <a:p>
            <a:pPr marL="137160" marR="149860">
              <a:lnSpc>
                <a:spcPts val="1000"/>
              </a:lnSpc>
              <a:spcBef>
                <a:spcPts val="35"/>
              </a:spcBef>
            </a:pPr>
            <a:r>
              <a:rPr sz="800" spc="-25" dirty="0">
                <a:latin typeface="Arial MT"/>
                <a:cs typeface="Arial MT"/>
              </a:rPr>
              <a:t>belastbarkeit;</a:t>
            </a:r>
            <a:r>
              <a:rPr sz="800" spc="-20" dirty="0">
                <a:latin typeface="Arial MT"/>
                <a:cs typeface="Arial MT"/>
              </a:rPr>
              <a:t> Allgemeines;</a:t>
            </a:r>
            <a:r>
              <a:rPr sz="800" spc="-15" dirty="0">
                <a:latin typeface="Arial MT"/>
                <a:cs typeface="Arial MT"/>
              </a:rPr>
              <a:t> Umrechnungs- </a:t>
            </a:r>
            <a:r>
              <a:rPr sz="800" spc="-204" dirty="0">
                <a:latin typeface="Arial MT"/>
                <a:cs typeface="Arial MT"/>
              </a:rPr>
              <a:t> </a:t>
            </a:r>
            <a:r>
              <a:rPr sz="800" spc="-15" dirty="0">
                <a:latin typeface="Arial MT"/>
                <a:cs typeface="Arial MT"/>
              </a:rPr>
              <a:t>faktoren</a:t>
            </a:r>
            <a:endParaRPr sz="800" dirty="0">
              <a:latin typeface="Arial MT"/>
              <a:cs typeface="Arial MT"/>
            </a:endParaRPr>
          </a:p>
          <a:p>
            <a:pPr marL="12700">
              <a:lnSpc>
                <a:spcPts val="955"/>
              </a:lnSpc>
            </a:pPr>
            <a:r>
              <a:rPr sz="700" spc="60" dirty="0">
                <a:latin typeface="Trebuchet MS"/>
                <a:cs typeface="Trebuchet MS"/>
              </a:rPr>
              <a:t>l8</a:t>
            </a:r>
            <a:r>
              <a:rPr sz="700" spc="75" dirty="0">
                <a:latin typeface="Trebuchet MS"/>
                <a:cs typeface="Trebuchet MS"/>
              </a:rPr>
              <a:t> </a:t>
            </a:r>
            <a:r>
              <a:rPr sz="800" spc="30" dirty="0">
                <a:latin typeface="Arial MT"/>
                <a:cs typeface="Arial MT"/>
              </a:rPr>
              <a:t>DIN</a:t>
            </a:r>
            <a:r>
              <a:rPr sz="800" spc="-25" dirty="0">
                <a:latin typeface="Arial MT"/>
                <a:cs typeface="Arial MT"/>
              </a:rPr>
              <a:t> VDE</a:t>
            </a:r>
            <a:r>
              <a:rPr sz="800" spc="-20" dirty="0">
                <a:latin typeface="Arial MT"/>
                <a:cs typeface="Arial MT"/>
              </a:rPr>
              <a:t> </a:t>
            </a:r>
            <a:r>
              <a:rPr sz="800" spc="-45" dirty="0">
                <a:latin typeface="Arial MT"/>
                <a:cs typeface="Arial MT"/>
              </a:rPr>
              <a:t>0107:</a:t>
            </a:r>
            <a:r>
              <a:rPr sz="800" spc="-30" dirty="0">
                <a:latin typeface="Arial MT"/>
                <a:cs typeface="Arial MT"/>
              </a:rPr>
              <a:t> </a:t>
            </a:r>
            <a:r>
              <a:rPr sz="800" spc="-50" dirty="0">
                <a:latin typeface="Arial MT"/>
                <a:cs typeface="Arial MT"/>
              </a:rPr>
              <a:t>1994-10</a:t>
            </a:r>
            <a:r>
              <a:rPr sz="800" spc="-25" dirty="0">
                <a:latin typeface="Arial MT"/>
                <a:cs typeface="Arial MT"/>
              </a:rPr>
              <a:t> Starkstromanlagen </a:t>
            </a:r>
            <a:r>
              <a:rPr sz="800" spc="30" dirty="0">
                <a:latin typeface="Arial MT"/>
                <a:cs typeface="Arial MT"/>
              </a:rPr>
              <a:t>in</a:t>
            </a:r>
            <a:endParaRPr sz="800" dirty="0">
              <a:latin typeface="Arial MT"/>
              <a:cs typeface="Arial MT"/>
            </a:endParaRPr>
          </a:p>
          <a:p>
            <a:pPr marL="137160" marR="60325">
              <a:lnSpc>
                <a:spcPct val="103299"/>
              </a:lnSpc>
              <a:spcBef>
                <a:spcPts val="5"/>
              </a:spcBef>
            </a:pPr>
            <a:r>
              <a:rPr sz="800" spc="-20" dirty="0">
                <a:latin typeface="Arial MT"/>
                <a:cs typeface="Arial MT"/>
              </a:rPr>
              <a:t>Krankenhäusern</a:t>
            </a:r>
            <a:r>
              <a:rPr sz="800" spc="-25" dirty="0">
                <a:latin typeface="Arial MT"/>
                <a:cs typeface="Arial MT"/>
              </a:rPr>
              <a:t> </a:t>
            </a:r>
            <a:r>
              <a:rPr sz="800" dirty="0">
                <a:latin typeface="Arial MT"/>
                <a:cs typeface="Arial MT"/>
              </a:rPr>
              <a:t>und</a:t>
            </a:r>
            <a:r>
              <a:rPr sz="800" spc="-15" dirty="0">
                <a:latin typeface="Arial MT"/>
                <a:cs typeface="Arial MT"/>
              </a:rPr>
              <a:t> </a:t>
            </a:r>
            <a:r>
              <a:rPr sz="800" spc="-10" dirty="0">
                <a:latin typeface="Arial MT"/>
                <a:cs typeface="Arial MT"/>
              </a:rPr>
              <a:t>medizinisch</a:t>
            </a:r>
            <a:r>
              <a:rPr sz="800" spc="-15" dirty="0">
                <a:latin typeface="Arial MT"/>
                <a:cs typeface="Arial MT"/>
              </a:rPr>
              <a:t> </a:t>
            </a:r>
            <a:r>
              <a:rPr sz="800" spc="-20" dirty="0">
                <a:latin typeface="Arial MT"/>
                <a:cs typeface="Arial MT"/>
              </a:rPr>
              <a:t>genutzten </a:t>
            </a:r>
            <a:r>
              <a:rPr sz="800" spc="-210" dirty="0">
                <a:latin typeface="Arial MT"/>
                <a:cs typeface="Arial MT"/>
              </a:rPr>
              <a:t> </a:t>
            </a:r>
            <a:r>
              <a:rPr sz="800" spc="-25" dirty="0">
                <a:latin typeface="Arial MT"/>
                <a:cs typeface="Arial MT"/>
              </a:rPr>
              <a:t>Räumen</a:t>
            </a:r>
            <a:r>
              <a:rPr sz="800" spc="-30" dirty="0">
                <a:latin typeface="Arial MT"/>
                <a:cs typeface="Arial MT"/>
              </a:rPr>
              <a:t> </a:t>
            </a:r>
            <a:r>
              <a:rPr sz="800" spc="-25" dirty="0">
                <a:latin typeface="Arial MT"/>
                <a:cs typeface="Arial MT"/>
              </a:rPr>
              <a:t>au&gt;erh</a:t>
            </a:r>
            <a:r>
              <a:rPr sz="800" spc="-40" dirty="0">
                <a:latin typeface="Arial MT"/>
                <a:cs typeface="Arial MT"/>
              </a:rPr>
              <a:t>a</a:t>
            </a:r>
            <a:r>
              <a:rPr sz="800" spc="35" dirty="0">
                <a:latin typeface="Arial MT"/>
                <a:cs typeface="Arial MT"/>
              </a:rPr>
              <a:t>l</a:t>
            </a:r>
            <a:r>
              <a:rPr sz="800" spc="-35" dirty="0">
                <a:latin typeface="Arial MT"/>
                <a:cs typeface="Arial MT"/>
              </a:rPr>
              <a:t>b</a:t>
            </a:r>
            <a:r>
              <a:rPr sz="800" spc="-20" dirty="0">
                <a:latin typeface="Arial MT"/>
                <a:cs typeface="Arial MT"/>
              </a:rPr>
              <a:t> </a:t>
            </a:r>
            <a:r>
              <a:rPr sz="800" spc="-30" dirty="0">
                <a:latin typeface="Arial MT"/>
                <a:cs typeface="Arial MT"/>
              </a:rPr>
              <a:t>von </a:t>
            </a:r>
            <a:r>
              <a:rPr sz="800" spc="-15" dirty="0">
                <a:latin typeface="Arial MT"/>
                <a:cs typeface="Arial MT"/>
              </a:rPr>
              <a:t>Kranken</a:t>
            </a:r>
            <a:r>
              <a:rPr sz="800" spc="-25" dirty="0">
                <a:latin typeface="Arial MT"/>
                <a:cs typeface="Arial MT"/>
              </a:rPr>
              <a:t>h</a:t>
            </a:r>
            <a:r>
              <a:rPr sz="800" spc="-30" dirty="0">
                <a:latin typeface="Arial MT"/>
                <a:cs typeface="Arial MT"/>
              </a:rPr>
              <a:t>äusern</a:t>
            </a:r>
            <a:endParaRPr sz="800" dirty="0">
              <a:latin typeface="Arial MT"/>
              <a:cs typeface="Arial MT"/>
            </a:endParaRPr>
          </a:p>
          <a:p>
            <a:pPr marL="137160" marR="17145" indent="-125095">
              <a:lnSpc>
                <a:spcPct val="103899"/>
              </a:lnSpc>
            </a:pPr>
            <a:r>
              <a:rPr sz="700" spc="60" dirty="0">
                <a:latin typeface="Trebuchet MS"/>
                <a:cs typeface="Trebuchet MS"/>
              </a:rPr>
              <a:t>l9 </a:t>
            </a:r>
            <a:r>
              <a:rPr sz="800" spc="30" dirty="0">
                <a:latin typeface="Arial MT"/>
                <a:cs typeface="Arial MT"/>
              </a:rPr>
              <a:t>DIN </a:t>
            </a:r>
            <a:r>
              <a:rPr sz="800" spc="-25" dirty="0">
                <a:latin typeface="Arial MT"/>
                <a:cs typeface="Arial MT"/>
              </a:rPr>
              <a:t>VDE </a:t>
            </a:r>
            <a:r>
              <a:rPr sz="800" spc="-45" dirty="0">
                <a:latin typeface="Arial MT"/>
                <a:cs typeface="Arial MT"/>
              </a:rPr>
              <a:t>0108: </a:t>
            </a:r>
            <a:r>
              <a:rPr sz="800" spc="-50" dirty="0">
                <a:latin typeface="Arial MT"/>
                <a:cs typeface="Arial MT"/>
              </a:rPr>
              <a:t>1989-10 </a:t>
            </a:r>
            <a:r>
              <a:rPr sz="800" spc="-25" dirty="0">
                <a:latin typeface="Arial MT"/>
                <a:cs typeface="Arial MT"/>
              </a:rPr>
              <a:t>Starkstromanlagen </a:t>
            </a:r>
            <a:r>
              <a:rPr sz="800" spc="-20" dirty="0">
                <a:latin typeface="Arial MT"/>
                <a:cs typeface="Arial MT"/>
              </a:rPr>
              <a:t> </a:t>
            </a:r>
            <a:r>
              <a:rPr sz="800" dirty="0">
                <a:latin typeface="Arial MT"/>
                <a:cs typeface="Arial MT"/>
              </a:rPr>
              <a:t>und</a:t>
            </a:r>
            <a:r>
              <a:rPr sz="800" spc="-25" dirty="0">
                <a:latin typeface="Arial MT"/>
                <a:cs typeface="Arial MT"/>
              </a:rPr>
              <a:t> </a:t>
            </a:r>
            <a:r>
              <a:rPr sz="800" spc="-110" dirty="0">
                <a:latin typeface="Arial MT"/>
                <a:cs typeface="Arial MT"/>
              </a:rPr>
              <a:t>S</a:t>
            </a:r>
            <a:r>
              <a:rPr sz="800" spc="-10" dirty="0">
                <a:latin typeface="Arial MT"/>
                <a:cs typeface="Arial MT"/>
              </a:rPr>
              <a:t>icherhei</a:t>
            </a:r>
            <a:r>
              <a:rPr sz="800" spc="-20" dirty="0">
                <a:latin typeface="Arial MT"/>
                <a:cs typeface="Arial MT"/>
              </a:rPr>
              <a:t>t</a:t>
            </a:r>
            <a:r>
              <a:rPr sz="800" spc="-25" dirty="0">
                <a:latin typeface="Arial MT"/>
                <a:cs typeface="Arial MT"/>
              </a:rPr>
              <a:t>sstromversor</a:t>
            </a:r>
            <a:r>
              <a:rPr sz="800" spc="-40" dirty="0">
                <a:latin typeface="Arial MT"/>
                <a:cs typeface="Arial MT"/>
              </a:rPr>
              <a:t>g</a:t>
            </a:r>
            <a:r>
              <a:rPr sz="800" spc="-5" dirty="0">
                <a:latin typeface="Arial MT"/>
                <a:cs typeface="Arial MT"/>
              </a:rPr>
              <a:t>ung</a:t>
            </a:r>
            <a:r>
              <a:rPr sz="800" spc="-25" dirty="0">
                <a:latin typeface="Arial MT"/>
                <a:cs typeface="Arial MT"/>
              </a:rPr>
              <a:t> </a:t>
            </a:r>
            <a:r>
              <a:rPr sz="800" spc="30" dirty="0">
                <a:latin typeface="Arial MT"/>
                <a:cs typeface="Arial MT"/>
              </a:rPr>
              <a:t>in</a:t>
            </a:r>
            <a:r>
              <a:rPr sz="800" spc="-30" dirty="0">
                <a:latin typeface="Arial MT"/>
                <a:cs typeface="Arial MT"/>
              </a:rPr>
              <a:t> </a:t>
            </a:r>
            <a:r>
              <a:rPr sz="800" spc="-15" dirty="0">
                <a:latin typeface="Arial MT"/>
                <a:cs typeface="Arial MT"/>
              </a:rPr>
              <a:t>baulichen  </a:t>
            </a:r>
            <a:r>
              <a:rPr sz="800" spc="-20" dirty="0">
                <a:latin typeface="Arial MT"/>
                <a:cs typeface="Arial MT"/>
              </a:rPr>
              <a:t>Anlagen</a:t>
            </a:r>
            <a:r>
              <a:rPr sz="800" spc="-35" dirty="0">
                <a:latin typeface="Arial MT"/>
                <a:cs typeface="Arial MT"/>
              </a:rPr>
              <a:t> </a:t>
            </a:r>
            <a:r>
              <a:rPr sz="800" spc="30" dirty="0">
                <a:latin typeface="Arial MT"/>
                <a:cs typeface="Arial MT"/>
              </a:rPr>
              <a:t>mit</a:t>
            </a:r>
            <a:r>
              <a:rPr sz="800" spc="-30" dirty="0">
                <a:latin typeface="Arial MT"/>
                <a:cs typeface="Arial MT"/>
              </a:rPr>
              <a:t> </a:t>
            </a:r>
            <a:r>
              <a:rPr sz="800" spc="-20" dirty="0">
                <a:latin typeface="Arial MT"/>
                <a:cs typeface="Arial MT"/>
              </a:rPr>
              <a:t>Menschensammlungen</a:t>
            </a:r>
            <a:endParaRPr sz="800" dirty="0">
              <a:latin typeface="Arial MT"/>
              <a:cs typeface="Arial MT"/>
            </a:endParaRPr>
          </a:p>
        </p:txBody>
      </p:sp>
      <p:sp>
        <p:nvSpPr>
          <p:cNvPr id="5" name="object 5"/>
          <p:cNvSpPr txBox="1"/>
          <p:nvPr/>
        </p:nvSpPr>
        <p:spPr>
          <a:xfrm>
            <a:off x="271181" y="1129308"/>
            <a:ext cx="4228812" cy="135293"/>
          </a:xfrm>
          <a:prstGeom prst="rect">
            <a:avLst/>
          </a:prstGeom>
        </p:spPr>
        <p:txBody>
          <a:bodyPr vert="horz" wrap="square" lIns="0" tIns="12065" rIns="0" bIns="0" rtlCol="0">
            <a:spAutoFit/>
          </a:bodyPr>
          <a:lstStyle/>
          <a:p>
            <a:pPr marL="12700">
              <a:lnSpc>
                <a:spcPct val="100000"/>
              </a:lnSpc>
              <a:spcBef>
                <a:spcPts val="95"/>
              </a:spcBef>
            </a:pPr>
            <a:r>
              <a:rPr sz="700" spc="140" dirty="0">
                <a:latin typeface="Trebuchet MS"/>
                <a:cs typeface="Trebuchet MS"/>
              </a:rPr>
              <a:t>l</a:t>
            </a:r>
            <a:r>
              <a:rPr sz="700" spc="85" dirty="0">
                <a:latin typeface="Trebuchet MS"/>
                <a:cs typeface="Trebuchet MS"/>
              </a:rPr>
              <a:t> </a:t>
            </a:r>
            <a:r>
              <a:rPr sz="800" spc="15" dirty="0">
                <a:latin typeface="Arial MT"/>
                <a:cs typeface="Arial MT"/>
              </a:rPr>
              <a:t>DIN,</a:t>
            </a:r>
            <a:r>
              <a:rPr sz="800" spc="-25" dirty="0">
                <a:latin typeface="Arial MT"/>
                <a:cs typeface="Arial MT"/>
              </a:rPr>
              <a:t> </a:t>
            </a:r>
            <a:r>
              <a:rPr sz="800" spc="5" dirty="0">
                <a:latin typeface="Arial MT"/>
                <a:cs typeface="Arial MT"/>
              </a:rPr>
              <a:t>ZVEH:</a:t>
            </a:r>
            <a:r>
              <a:rPr sz="800" spc="-20" dirty="0">
                <a:latin typeface="Arial MT"/>
                <a:cs typeface="Arial MT"/>
              </a:rPr>
              <a:t> </a:t>
            </a:r>
            <a:r>
              <a:rPr sz="800" dirty="0">
                <a:latin typeface="Arial MT"/>
                <a:cs typeface="Arial MT"/>
              </a:rPr>
              <a:t>DIN-Normen</a:t>
            </a:r>
            <a:r>
              <a:rPr sz="800" spc="-30" dirty="0">
                <a:latin typeface="Arial MT"/>
                <a:cs typeface="Arial MT"/>
              </a:rPr>
              <a:t> </a:t>
            </a:r>
            <a:r>
              <a:rPr sz="800" spc="25" dirty="0">
                <a:latin typeface="Arial MT"/>
                <a:cs typeface="Arial MT"/>
              </a:rPr>
              <a:t>für</a:t>
            </a:r>
            <a:r>
              <a:rPr sz="800" spc="-25" dirty="0">
                <a:latin typeface="Arial MT"/>
                <a:cs typeface="Arial MT"/>
              </a:rPr>
              <a:t> </a:t>
            </a:r>
            <a:r>
              <a:rPr sz="800" spc="-60" dirty="0">
                <a:latin typeface="Arial MT"/>
                <a:cs typeface="Arial MT"/>
              </a:rPr>
              <a:t>das</a:t>
            </a:r>
            <a:r>
              <a:rPr sz="800" spc="-20" dirty="0">
                <a:latin typeface="Arial MT"/>
                <a:cs typeface="Arial MT"/>
              </a:rPr>
              <a:t> </a:t>
            </a:r>
            <a:r>
              <a:rPr sz="800" spc="-15" dirty="0">
                <a:latin typeface="Arial MT"/>
                <a:cs typeface="Arial MT"/>
              </a:rPr>
              <a:t>Handwerk.</a:t>
            </a:r>
            <a:r>
              <a:rPr sz="800" spc="415" dirty="0">
                <a:latin typeface="Arial MT"/>
                <a:cs typeface="Arial MT"/>
              </a:rPr>
              <a:t> </a:t>
            </a:r>
            <a:r>
              <a:rPr sz="700" spc="-20" dirty="0">
                <a:latin typeface="Trebuchet MS"/>
                <a:cs typeface="Trebuchet MS"/>
              </a:rPr>
              <a:t>20</a:t>
            </a:r>
            <a:r>
              <a:rPr sz="700" spc="30" dirty="0">
                <a:latin typeface="Trebuchet MS"/>
                <a:cs typeface="Trebuchet MS"/>
              </a:rPr>
              <a:t> </a:t>
            </a:r>
            <a:r>
              <a:rPr sz="800" spc="-30" dirty="0">
                <a:latin typeface="Arial MT"/>
                <a:cs typeface="Arial MT"/>
              </a:rPr>
              <a:t>TAB:</a:t>
            </a:r>
            <a:r>
              <a:rPr sz="800" spc="-20" dirty="0">
                <a:latin typeface="Arial MT"/>
                <a:cs typeface="Arial MT"/>
              </a:rPr>
              <a:t> </a:t>
            </a:r>
            <a:r>
              <a:rPr sz="800" spc="-50" dirty="0">
                <a:latin typeface="Arial MT"/>
                <a:cs typeface="Arial MT"/>
              </a:rPr>
              <a:t>1993</a:t>
            </a:r>
            <a:r>
              <a:rPr sz="800" spc="-20" dirty="0">
                <a:latin typeface="Arial MT"/>
                <a:cs typeface="Arial MT"/>
              </a:rPr>
              <a:t> </a:t>
            </a:r>
            <a:r>
              <a:rPr sz="800" spc="-35" dirty="0">
                <a:latin typeface="Arial MT"/>
                <a:cs typeface="Arial MT"/>
              </a:rPr>
              <a:t>Technische</a:t>
            </a:r>
            <a:r>
              <a:rPr sz="800" spc="-25" dirty="0">
                <a:latin typeface="Arial MT"/>
                <a:cs typeface="Arial MT"/>
              </a:rPr>
              <a:t> </a:t>
            </a:r>
            <a:r>
              <a:rPr sz="800" spc="-15" dirty="0">
                <a:latin typeface="Arial MT"/>
                <a:cs typeface="Arial MT"/>
              </a:rPr>
              <a:t>Anschlu&gt;bedingungen</a:t>
            </a:r>
            <a:endParaRPr sz="800" dirty="0">
              <a:latin typeface="Arial MT"/>
              <a:cs typeface="Arial MT"/>
            </a:endParaRPr>
          </a:p>
        </p:txBody>
      </p:sp>
      <p:sp>
        <p:nvSpPr>
          <p:cNvPr id="6" name="object 6"/>
          <p:cNvSpPr txBox="1"/>
          <p:nvPr/>
        </p:nvSpPr>
        <p:spPr>
          <a:xfrm>
            <a:off x="4788024" y="1201316"/>
            <a:ext cx="4104456" cy="2919325"/>
          </a:xfrm>
          <a:prstGeom prst="rect">
            <a:avLst/>
          </a:prstGeom>
        </p:spPr>
        <p:txBody>
          <a:bodyPr vert="horz" wrap="square" lIns="0" tIns="8255" rIns="0" bIns="0" rtlCol="0">
            <a:spAutoFit/>
          </a:bodyPr>
          <a:lstStyle/>
          <a:p>
            <a:pPr marL="132715" marR="149225" indent="-120650">
              <a:lnSpc>
                <a:spcPct val="103299"/>
              </a:lnSpc>
              <a:spcBef>
                <a:spcPts val="65"/>
              </a:spcBef>
            </a:pPr>
            <a:r>
              <a:rPr sz="700" spc="60" dirty="0">
                <a:latin typeface="Trebuchet MS"/>
                <a:cs typeface="Trebuchet MS"/>
              </a:rPr>
              <a:t>2l</a:t>
            </a:r>
            <a:r>
              <a:rPr sz="700" spc="70" dirty="0">
                <a:latin typeface="Trebuchet MS"/>
                <a:cs typeface="Trebuchet MS"/>
              </a:rPr>
              <a:t> </a:t>
            </a:r>
            <a:r>
              <a:rPr sz="800" spc="30" dirty="0">
                <a:latin typeface="Arial MT"/>
                <a:cs typeface="Arial MT"/>
              </a:rPr>
              <a:t>DIN</a:t>
            </a:r>
            <a:r>
              <a:rPr sz="800" spc="-30" dirty="0">
                <a:latin typeface="Arial MT"/>
                <a:cs typeface="Arial MT"/>
              </a:rPr>
              <a:t> </a:t>
            </a:r>
            <a:r>
              <a:rPr sz="800" spc="-45" dirty="0">
                <a:latin typeface="Arial MT"/>
                <a:cs typeface="Arial MT"/>
              </a:rPr>
              <a:t>18015:</a:t>
            </a:r>
            <a:r>
              <a:rPr sz="800" spc="-30" dirty="0">
                <a:latin typeface="Arial MT"/>
                <a:cs typeface="Arial MT"/>
              </a:rPr>
              <a:t> </a:t>
            </a:r>
            <a:r>
              <a:rPr sz="800" spc="-50" dirty="0">
                <a:latin typeface="Arial MT"/>
                <a:cs typeface="Arial MT"/>
              </a:rPr>
              <a:t>1992-03</a:t>
            </a:r>
            <a:r>
              <a:rPr sz="800" spc="-35" dirty="0">
                <a:latin typeface="Arial MT"/>
                <a:cs typeface="Arial MT"/>
              </a:rPr>
              <a:t> </a:t>
            </a:r>
            <a:r>
              <a:rPr sz="800" spc="-20" dirty="0">
                <a:latin typeface="Arial MT"/>
                <a:cs typeface="Arial MT"/>
              </a:rPr>
              <a:t>Elektrische</a:t>
            </a:r>
            <a:r>
              <a:rPr sz="800" spc="-30" dirty="0">
                <a:latin typeface="Arial MT"/>
                <a:cs typeface="Arial MT"/>
              </a:rPr>
              <a:t> </a:t>
            </a:r>
            <a:r>
              <a:rPr sz="800" spc="-20" dirty="0">
                <a:latin typeface="Arial MT"/>
                <a:cs typeface="Arial MT"/>
              </a:rPr>
              <a:t>Anlagen</a:t>
            </a:r>
            <a:r>
              <a:rPr sz="800" spc="-30" dirty="0">
                <a:latin typeface="Arial MT"/>
                <a:cs typeface="Arial MT"/>
              </a:rPr>
              <a:t> </a:t>
            </a:r>
            <a:r>
              <a:rPr sz="800" spc="25" dirty="0">
                <a:latin typeface="Arial MT"/>
                <a:cs typeface="Arial MT"/>
              </a:rPr>
              <a:t>in  </a:t>
            </a:r>
            <a:r>
              <a:rPr sz="800" spc="-35" dirty="0">
                <a:latin typeface="Arial MT"/>
                <a:cs typeface="Arial MT"/>
              </a:rPr>
              <a:t>Wohngebäuden</a:t>
            </a:r>
            <a:endParaRPr sz="800" dirty="0">
              <a:latin typeface="Arial MT"/>
              <a:cs typeface="Arial MT"/>
            </a:endParaRPr>
          </a:p>
          <a:p>
            <a:pPr marL="137160" marR="71755" indent="-125095">
              <a:lnSpc>
                <a:spcPct val="103899"/>
              </a:lnSpc>
            </a:pPr>
            <a:r>
              <a:rPr sz="700" spc="-20" dirty="0">
                <a:latin typeface="Trebuchet MS"/>
                <a:cs typeface="Trebuchet MS"/>
              </a:rPr>
              <a:t>22</a:t>
            </a:r>
            <a:r>
              <a:rPr sz="700" spc="35" dirty="0">
                <a:latin typeface="Trebuchet MS"/>
                <a:cs typeface="Trebuchet MS"/>
              </a:rPr>
              <a:t> </a:t>
            </a:r>
            <a:r>
              <a:rPr sz="800" spc="-25" dirty="0">
                <a:latin typeface="Arial MT"/>
                <a:cs typeface="Arial MT"/>
              </a:rPr>
              <a:t>VOB:</a:t>
            </a:r>
            <a:r>
              <a:rPr sz="800" spc="-30" dirty="0">
                <a:latin typeface="Arial MT"/>
                <a:cs typeface="Arial MT"/>
              </a:rPr>
              <a:t> </a:t>
            </a:r>
            <a:r>
              <a:rPr sz="800" spc="-50" dirty="0">
                <a:latin typeface="Arial MT"/>
                <a:cs typeface="Arial MT"/>
              </a:rPr>
              <a:t>1999</a:t>
            </a:r>
            <a:r>
              <a:rPr sz="800" spc="-20" dirty="0">
                <a:latin typeface="Arial MT"/>
                <a:cs typeface="Arial MT"/>
              </a:rPr>
              <a:t> </a:t>
            </a:r>
            <a:r>
              <a:rPr sz="800" spc="-15" dirty="0">
                <a:latin typeface="Arial MT"/>
                <a:cs typeface="Arial MT"/>
              </a:rPr>
              <a:t>Verdingungsordnung</a:t>
            </a:r>
            <a:r>
              <a:rPr sz="800" spc="-30" dirty="0">
                <a:latin typeface="Arial MT"/>
                <a:cs typeface="Arial MT"/>
              </a:rPr>
              <a:t> </a:t>
            </a:r>
            <a:r>
              <a:rPr sz="800" spc="25" dirty="0">
                <a:latin typeface="Arial MT"/>
                <a:cs typeface="Arial MT"/>
              </a:rPr>
              <a:t>für</a:t>
            </a:r>
            <a:r>
              <a:rPr sz="800" spc="-25" dirty="0">
                <a:latin typeface="Arial MT"/>
                <a:cs typeface="Arial MT"/>
              </a:rPr>
              <a:t> </a:t>
            </a:r>
            <a:r>
              <a:rPr sz="800" spc="-30" dirty="0">
                <a:latin typeface="Arial MT"/>
                <a:cs typeface="Arial MT"/>
              </a:rPr>
              <a:t>Bauleis- </a:t>
            </a:r>
            <a:r>
              <a:rPr sz="800" spc="-210" dirty="0">
                <a:latin typeface="Arial MT"/>
                <a:cs typeface="Arial MT"/>
              </a:rPr>
              <a:t> </a:t>
            </a:r>
            <a:r>
              <a:rPr sz="800" spc="-10" dirty="0">
                <a:latin typeface="Arial MT"/>
                <a:cs typeface="Arial MT"/>
              </a:rPr>
              <a:t>tungen</a:t>
            </a:r>
            <a:endParaRPr sz="800" dirty="0">
              <a:latin typeface="Arial MT"/>
              <a:cs typeface="Arial MT"/>
            </a:endParaRPr>
          </a:p>
          <a:p>
            <a:pPr marL="12700">
              <a:lnSpc>
                <a:spcPct val="100000"/>
              </a:lnSpc>
              <a:spcBef>
                <a:spcPts val="30"/>
              </a:spcBef>
            </a:pPr>
            <a:r>
              <a:rPr sz="700" spc="20" dirty="0">
                <a:latin typeface="Trebuchet MS"/>
                <a:cs typeface="Trebuchet MS"/>
              </a:rPr>
              <a:t>2s</a:t>
            </a:r>
            <a:r>
              <a:rPr sz="700" spc="70" dirty="0">
                <a:latin typeface="Trebuchet MS"/>
                <a:cs typeface="Trebuchet MS"/>
              </a:rPr>
              <a:t> </a:t>
            </a:r>
            <a:r>
              <a:rPr sz="800" spc="-25" dirty="0">
                <a:latin typeface="Arial MT"/>
                <a:cs typeface="Arial MT"/>
              </a:rPr>
              <a:t>Kiefer, </a:t>
            </a:r>
            <a:r>
              <a:rPr lang="es-AR" sz="800" spc="-25" dirty="0" smtClean="0">
                <a:latin typeface="Arial MT"/>
                <a:cs typeface="Arial MT"/>
              </a:rPr>
              <a:t>6</a:t>
            </a:r>
            <a:r>
              <a:rPr sz="800" spc="-25" dirty="0" smtClean="0">
                <a:latin typeface="Arial MT"/>
                <a:cs typeface="Arial MT"/>
              </a:rPr>
              <a:t>.:</a:t>
            </a:r>
            <a:r>
              <a:rPr sz="800" spc="-30" dirty="0" smtClean="0">
                <a:latin typeface="Arial MT"/>
                <a:cs typeface="Arial MT"/>
              </a:rPr>
              <a:t> </a:t>
            </a:r>
            <a:r>
              <a:rPr sz="800" spc="-25" dirty="0">
                <a:latin typeface="Arial MT"/>
                <a:cs typeface="Arial MT"/>
              </a:rPr>
              <a:t>VDE </a:t>
            </a:r>
            <a:r>
              <a:rPr sz="800" spc="-50" dirty="0">
                <a:latin typeface="Arial MT"/>
                <a:cs typeface="Arial MT"/>
              </a:rPr>
              <a:t>0100</a:t>
            </a:r>
            <a:r>
              <a:rPr sz="800" spc="-35" dirty="0">
                <a:latin typeface="Arial MT"/>
                <a:cs typeface="Arial MT"/>
              </a:rPr>
              <a:t> </a:t>
            </a:r>
            <a:r>
              <a:rPr sz="800" dirty="0">
                <a:latin typeface="Arial MT"/>
                <a:cs typeface="Arial MT"/>
              </a:rPr>
              <a:t>und</a:t>
            </a:r>
            <a:r>
              <a:rPr sz="800" spc="-25" dirty="0">
                <a:latin typeface="Arial MT"/>
                <a:cs typeface="Arial MT"/>
              </a:rPr>
              <a:t> </a:t>
            </a:r>
            <a:r>
              <a:rPr sz="800" spc="-20" dirty="0">
                <a:latin typeface="Arial MT"/>
                <a:cs typeface="Arial MT"/>
              </a:rPr>
              <a:t>die</a:t>
            </a:r>
            <a:r>
              <a:rPr sz="800" spc="-30" dirty="0">
                <a:latin typeface="Arial MT"/>
                <a:cs typeface="Arial MT"/>
              </a:rPr>
              <a:t> Praxis. </a:t>
            </a:r>
            <a:r>
              <a:rPr sz="800" spc="-35" dirty="0">
                <a:latin typeface="Arial MT"/>
                <a:cs typeface="Arial MT"/>
              </a:rPr>
              <a:t>9.</a:t>
            </a:r>
            <a:r>
              <a:rPr sz="800" spc="-30" dirty="0">
                <a:latin typeface="Arial MT"/>
                <a:cs typeface="Arial MT"/>
              </a:rPr>
              <a:t> </a:t>
            </a:r>
            <a:r>
              <a:rPr sz="800" spc="5" dirty="0">
                <a:latin typeface="Arial MT"/>
                <a:cs typeface="Arial MT"/>
              </a:rPr>
              <a:t>Aufl.</a:t>
            </a:r>
            <a:endParaRPr sz="800" dirty="0">
              <a:latin typeface="Arial MT"/>
              <a:cs typeface="Arial MT"/>
            </a:endParaRPr>
          </a:p>
          <a:p>
            <a:pPr marL="137160">
              <a:lnSpc>
                <a:spcPct val="100000"/>
              </a:lnSpc>
              <a:spcBef>
                <a:spcPts val="40"/>
              </a:spcBef>
            </a:pPr>
            <a:r>
              <a:rPr sz="800" dirty="0">
                <a:latin typeface="Arial MT"/>
                <a:cs typeface="Arial MT"/>
              </a:rPr>
              <a:t>Berlin:</a:t>
            </a:r>
            <a:r>
              <a:rPr sz="800" spc="-30" dirty="0">
                <a:latin typeface="Arial MT"/>
                <a:cs typeface="Arial MT"/>
              </a:rPr>
              <a:t> </a:t>
            </a:r>
            <a:r>
              <a:rPr sz="800" spc="-25" dirty="0">
                <a:latin typeface="Arial MT"/>
                <a:cs typeface="Arial MT"/>
              </a:rPr>
              <a:t>VDE </a:t>
            </a:r>
            <a:r>
              <a:rPr sz="800" spc="-60" dirty="0">
                <a:latin typeface="Arial MT"/>
                <a:cs typeface="Arial MT"/>
              </a:rPr>
              <a:t>V</a:t>
            </a:r>
            <a:r>
              <a:rPr sz="800" spc="-30" dirty="0">
                <a:latin typeface="Arial MT"/>
                <a:cs typeface="Arial MT"/>
              </a:rPr>
              <a:t>erlag,</a:t>
            </a:r>
            <a:r>
              <a:rPr sz="800" spc="-35" dirty="0">
                <a:latin typeface="Arial MT"/>
                <a:cs typeface="Arial MT"/>
              </a:rPr>
              <a:t> </a:t>
            </a:r>
            <a:r>
              <a:rPr sz="800" spc="-50" dirty="0">
                <a:latin typeface="Arial MT"/>
                <a:cs typeface="Arial MT"/>
              </a:rPr>
              <a:t>1999</a:t>
            </a:r>
            <a:endParaRPr sz="800" dirty="0">
              <a:latin typeface="Arial MT"/>
              <a:cs typeface="Arial MT"/>
            </a:endParaRPr>
          </a:p>
          <a:p>
            <a:pPr marL="137160" marR="145415" indent="-125095">
              <a:lnSpc>
                <a:spcPct val="103600"/>
              </a:lnSpc>
              <a:buSzPct val="87500"/>
              <a:buFont typeface="Trebuchet MS"/>
              <a:buAutoNum type="arabicPlain" startAt="24"/>
              <a:tabLst>
                <a:tab pos="137795" algn="l"/>
              </a:tabLst>
            </a:pPr>
            <a:r>
              <a:rPr sz="800" spc="-20" dirty="0">
                <a:latin typeface="Arial MT"/>
                <a:cs typeface="Arial MT"/>
              </a:rPr>
              <a:t>Kasikci,</a:t>
            </a:r>
            <a:r>
              <a:rPr sz="800" spc="-35" dirty="0">
                <a:latin typeface="Arial MT"/>
                <a:cs typeface="Arial MT"/>
              </a:rPr>
              <a:t> </a:t>
            </a:r>
            <a:r>
              <a:rPr sz="800" spc="10" dirty="0">
                <a:latin typeface="Arial MT"/>
                <a:cs typeface="Arial MT"/>
              </a:rPr>
              <a:t>I.:</a:t>
            </a:r>
            <a:r>
              <a:rPr sz="800" spc="-25" dirty="0">
                <a:latin typeface="Arial MT"/>
                <a:cs typeface="Arial MT"/>
              </a:rPr>
              <a:t> </a:t>
            </a:r>
            <a:r>
              <a:rPr sz="800" spc="-15" dirty="0">
                <a:latin typeface="Arial MT"/>
                <a:cs typeface="Arial MT"/>
              </a:rPr>
              <a:t>Kurzschlu&gt;stromberechnung</a:t>
            </a:r>
            <a:r>
              <a:rPr sz="800" spc="-35" dirty="0">
                <a:latin typeface="Arial MT"/>
                <a:cs typeface="Arial MT"/>
              </a:rPr>
              <a:t> </a:t>
            </a:r>
            <a:r>
              <a:rPr sz="800" spc="30" dirty="0">
                <a:latin typeface="Arial MT"/>
                <a:cs typeface="Arial MT"/>
              </a:rPr>
              <a:t>in </a:t>
            </a:r>
            <a:r>
              <a:rPr sz="800" spc="-210" dirty="0">
                <a:latin typeface="Arial MT"/>
                <a:cs typeface="Arial MT"/>
              </a:rPr>
              <a:t> </a:t>
            </a:r>
            <a:r>
              <a:rPr sz="800" spc="-20" dirty="0">
                <a:latin typeface="Arial MT"/>
                <a:cs typeface="Arial MT"/>
              </a:rPr>
              <a:t>elektrisch</a:t>
            </a:r>
            <a:r>
              <a:rPr sz="800" spc="-40" dirty="0">
                <a:latin typeface="Arial MT"/>
                <a:cs typeface="Arial MT"/>
              </a:rPr>
              <a:t>e</a:t>
            </a:r>
            <a:r>
              <a:rPr sz="800" spc="15" dirty="0">
                <a:latin typeface="Arial MT"/>
                <a:cs typeface="Arial MT"/>
              </a:rPr>
              <a:t>n</a:t>
            </a:r>
            <a:r>
              <a:rPr sz="800" spc="-25" dirty="0">
                <a:latin typeface="Arial MT"/>
                <a:cs typeface="Arial MT"/>
              </a:rPr>
              <a:t> </a:t>
            </a:r>
            <a:r>
              <a:rPr sz="800" spc="-20" dirty="0">
                <a:latin typeface="Arial MT"/>
                <a:cs typeface="Arial MT"/>
              </a:rPr>
              <a:t>Anlagen</a:t>
            </a:r>
            <a:r>
              <a:rPr sz="800" spc="-30" dirty="0">
                <a:latin typeface="Arial MT"/>
                <a:cs typeface="Arial MT"/>
              </a:rPr>
              <a:t> nach </a:t>
            </a:r>
            <a:r>
              <a:rPr sz="800" spc="30" dirty="0">
                <a:latin typeface="Arial MT"/>
                <a:cs typeface="Arial MT"/>
              </a:rPr>
              <a:t>DIN</a:t>
            </a:r>
            <a:r>
              <a:rPr sz="800" spc="-30" dirty="0">
                <a:latin typeface="Arial MT"/>
                <a:cs typeface="Arial MT"/>
              </a:rPr>
              <a:t> </a:t>
            </a:r>
            <a:r>
              <a:rPr sz="800" spc="-25" dirty="0">
                <a:latin typeface="Arial MT"/>
                <a:cs typeface="Arial MT"/>
              </a:rPr>
              <a:t>VDE </a:t>
            </a:r>
            <a:r>
              <a:rPr sz="800" spc="-40" dirty="0">
                <a:latin typeface="Arial MT"/>
                <a:cs typeface="Arial MT"/>
              </a:rPr>
              <a:t>0102  </a:t>
            </a:r>
            <a:r>
              <a:rPr sz="800" spc="-15" dirty="0">
                <a:latin typeface="Arial MT"/>
                <a:cs typeface="Arial MT"/>
              </a:rPr>
              <a:t>(IEC</a:t>
            </a:r>
            <a:r>
              <a:rPr sz="800" spc="-25" dirty="0">
                <a:latin typeface="Arial MT"/>
                <a:cs typeface="Arial MT"/>
              </a:rPr>
              <a:t> </a:t>
            </a:r>
            <a:r>
              <a:rPr lang="es-AR" sz="800" spc="-65" dirty="0" smtClean="0">
                <a:latin typeface="Arial MT"/>
                <a:cs typeface="Arial MT"/>
              </a:rPr>
              <a:t>6</a:t>
            </a:r>
            <a:r>
              <a:rPr sz="800" spc="-65" dirty="0" smtClean="0">
                <a:latin typeface="Arial MT"/>
                <a:cs typeface="Arial MT"/>
              </a:rPr>
              <a:t>0909</a:t>
            </a:r>
            <a:r>
              <a:rPr sz="800" spc="-65" dirty="0">
                <a:latin typeface="Arial MT"/>
                <a:cs typeface="Arial MT"/>
              </a:rPr>
              <a:t>),</a:t>
            </a:r>
            <a:r>
              <a:rPr sz="800" spc="-30" dirty="0">
                <a:latin typeface="Arial MT"/>
                <a:cs typeface="Arial MT"/>
              </a:rPr>
              <a:t> </a:t>
            </a:r>
            <a:r>
              <a:rPr sz="800" spc="-15" dirty="0">
                <a:latin typeface="Arial MT"/>
                <a:cs typeface="Arial MT"/>
              </a:rPr>
              <a:t>Stuttgart:</a:t>
            </a:r>
            <a:r>
              <a:rPr sz="800" spc="-30" dirty="0">
                <a:latin typeface="Arial MT"/>
                <a:cs typeface="Arial MT"/>
              </a:rPr>
              <a:t> </a:t>
            </a:r>
            <a:r>
              <a:rPr sz="800" spc="-35" dirty="0">
                <a:latin typeface="Arial MT"/>
                <a:cs typeface="Arial MT"/>
              </a:rPr>
              <a:t>Expert-Verlag,</a:t>
            </a:r>
            <a:r>
              <a:rPr sz="800" spc="-25" dirty="0">
                <a:latin typeface="Arial MT"/>
                <a:cs typeface="Arial MT"/>
              </a:rPr>
              <a:t> </a:t>
            </a:r>
            <a:r>
              <a:rPr sz="800" spc="-50" dirty="0">
                <a:latin typeface="Arial MT"/>
                <a:cs typeface="Arial MT"/>
              </a:rPr>
              <a:t>2000</a:t>
            </a:r>
            <a:endParaRPr sz="800" dirty="0">
              <a:latin typeface="Arial MT"/>
              <a:cs typeface="Arial MT"/>
            </a:endParaRPr>
          </a:p>
          <a:p>
            <a:pPr marL="137160" marR="238125" indent="-125095">
              <a:lnSpc>
                <a:spcPct val="103899"/>
              </a:lnSpc>
              <a:spcBef>
                <a:spcPts val="5"/>
              </a:spcBef>
              <a:buSzPct val="87500"/>
              <a:buFont typeface="Trebuchet MS"/>
              <a:buAutoNum type="arabicPlain" startAt="24"/>
              <a:tabLst>
                <a:tab pos="137795" algn="l"/>
              </a:tabLst>
            </a:pPr>
            <a:r>
              <a:rPr sz="800" spc="30" dirty="0">
                <a:latin typeface="Arial MT"/>
                <a:cs typeface="Arial MT"/>
              </a:rPr>
              <a:t>DIN </a:t>
            </a:r>
            <a:r>
              <a:rPr sz="800" spc="-25" dirty="0">
                <a:latin typeface="Arial MT"/>
                <a:cs typeface="Arial MT"/>
              </a:rPr>
              <a:t>VDE </a:t>
            </a:r>
            <a:r>
              <a:rPr sz="800" spc="-45" dirty="0">
                <a:latin typeface="Arial MT"/>
                <a:cs typeface="Arial MT"/>
              </a:rPr>
              <a:t>0102: </a:t>
            </a:r>
            <a:r>
              <a:rPr sz="800" spc="-50" dirty="0">
                <a:latin typeface="Arial MT"/>
                <a:cs typeface="Arial MT"/>
              </a:rPr>
              <a:t>1990-01 </a:t>
            </a:r>
            <a:r>
              <a:rPr sz="800" spc="-25" dirty="0">
                <a:latin typeface="Arial MT"/>
                <a:cs typeface="Arial MT"/>
              </a:rPr>
              <a:t>Berechnung </a:t>
            </a:r>
            <a:r>
              <a:rPr sz="800" spc="-30" dirty="0">
                <a:latin typeface="Arial MT"/>
                <a:cs typeface="Arial MT"/>
              </a:rPr>
              <a:t>von </a:t>
            </a:r>
            <a:r>
              <a:rPr sz="800" spc="-215" dirty="0">
                <a:latin typeface="Arial MT"/>
                <a:cs typeface="Arial MT"/>
              </a:rPr>
              <a:t> </a:t>
            </a:r>
            <a:r>
              <a:rPr sz="800" spc="-10" dirty="0">
                <a:latin typeface="Arial MT"/>
                <a:cs typeface="Arial MT"/>
              </a:rPr>
              <a:t>Kurzschlu&gt;strömen</a:t>
            </a:r>
            <a:r>
              <a:rPr sz="800" spc="-40" dirty="0">
                <a:latin typeface="Arial MT"/>
                <a:cs typeface="Arial MT"/>
              </a:rPr>
              <a:t> </a:t>
            </a:r>
            <a:r>
              <a:rPr sz="800" spc="30" dirty="0">
                <a:latin typeface="Arial MT"/>
                <a:cs typeface="Arial MT"/>
              </a:rPr>
              <a:t>in</a:t>
            </a:r>
            <a:r>
              <a:rPr sz="800" spc="-35" dirty="0">
                <a:latin typeface="Arial MT"/>
                <a:cs typeface="Arial MT"/>
              </a:rPr>
              <a:t> </a:t>
            </a:r>
            <a:r>
              <a:rPr sz="800" spc="-30" dirty="0">
                <a:latin typeface="Arial MT"/>
                <a:cs typeface="Arial MT"/>
              </a:rPr>
              <a:t>DS-Netzen</a:t>
            </a:r>
            <a:endParaRPr sz="800" dirty="0">
              <a:latin typeface="Arial MT"/>
              <a:cs typeface="Arial MT"/>
            </a:endParaRPr>
          </a:p>
          <a:p>
            <a:pPr marL="137160" marR="36830" indent="-125095">
              <a:lnSpc>
                <a:spcPct val="103299"/>
              </a:lnSpc>
              <a:spcBef>
                <a:spcPts val="5"/>
              </a:spcBef>
              <a:buSzPct val="87500"/>
              <a:buFont typeface="Trebuchet MS"/>
              <a:buAutoNum type="arabicPlain" startAt="24"/>
              <a:tabLst>
                <a:tab pos="137795" algn="l"/>
              </a:tabLst>
            </a:pPr>
            <a:r>
              <a:rPr sz="800" spc="-15" dirty="0">
                <a:latin typeface="Arial MT"/>
                <a:cs typeface="Arial MT"/>
              </a:rPr>
              <a:t>Beiblatt</a:t>
            </a:r>
            <a:r>
              <a:rPr sz="800" spc="-30" dirty="0">
                <a:latin typeface="Arial MT"/>
                <a:cs typeface="Arial MT"/>
              </a:rPr>
              <a:t> </a:t>
            </a:r>
            <a:r>
              <a:rPr sz="800" spc="-50" dirty="0">
                <a:latin typeface="Arial MT"/>
                <a:cs typeface="Arial MT"/>
              </a:rPr>
              <a:t>1</a:t>
            </a:r>
            <a:r>
              <a:rPr sz="800" spc="-30" dirty="0">
                <a:latin typeface="Arial MT"/>
                <a:cs typeface="Arial MT"/>
              </a:rPr>
              <a:t> z</a:t>
            </a:r>
            <a:r>
              <a:rPr sz="800" spc="10" dirty="0">
                <a:latin typeface="Arial MT"/>
                <a:cs typeface="Arial MT"/>
              </a:rPr>
              <a:t>u</a:t>
            </a:r>
            <a:r>
              <a:rPr sz="800" spc="-25" dirty="0">
                <a:latin typeface="Arial MT"/>
                <a:cs typeface="Arial MT"/>
              </a:rPr>
              <a:t> </a:t>
            </a:r>
            <a:r>
              <a:rPr sz="800" spc="30" dirty="0">
                <a:latin typeface="Arial MT"/>
                <a:cs typeface="Arial MT"/>
              </a:rPr>
              <a:t>DIN</a:t>
            </a:r>
            <a:r>
              <a:rPr sz="800" spc="-30" dirty="0">
                <a:latin typeface="Arial MT"/>
                <a:cs typeface="Arial MT"/>
              </a:rPr>
              <a:t> </a:t>
            </a:r>
            <a:r>
              <a:rPr sz="800" spc="-25" dirty="0">
                <a:latin typeface="Arial MT"/>
                <a:cs typeface="Arial MT"/>
              </a:rPr>
              <a:t>VDE </a:t>
            </a:r>
            <a:r>
              <a:rPr sz="800" spc="-45" dirty="0">
                <a:latin typeface="Arial MT"/>
                <a:cs typeface="Arial MT"/>
              </a:rPr>
              <a:t>0102:</a:t>
            </a:r>
            <a:r>
              <a:rPr sz="800" spc="-35" dirty="0">
                <a:latin typeface="Arial MT"/>
                <a:cs typeface="Arial MT"/>
              </a:rPr>
              <a:t> </a:t>
            </a:r>
            <a:r>
              <a:rPr sz="800" spc="-20" dirty="0">
                <a:latin typeface="Arial MT"/>
                <a:cs typeface="Arial MT"/>
              </a:rPr>
              <a:t>Berechnung</a:t>
            </a:r>
            <a:r>
              <a:rPr sz="800" spc="-35" dirty="0">
                <a:latin typeface="Arial MT"/>
                <a:cs typeface="Arial MT"/>
              </a:rPr>
              <a:t> </a:t>
            </a:r>
            <a:r>
              <a:rPr sz="800" spc="-25" dirty="0">
                <a:latin typeface="Arial MT"/>
                <a:cs typeface="Arial MT"/>
              </a:rPr>
              <a:t>von  </a:t>
            </a:r>
            <a:r>
              <a:rPr sz="800" spc="-35" dirty="0">
                <a:latin typeface="Arial MT"/>
                <a:cs typeface="Arial MT"/>
              </a:rPr>
              <a:t>K</a:t>
            </a:r>
            <a:r>
              <a:rPr sz="800" spc="-5" dirty="0">
                <a:latin typeface="Arial MT"/>
                <a:cs typeface="Arial MT"/>
              </a:rPr>
              <a:t>urzschlu&gt;strö</a:t>
            </a:r>
            <a:r>
              <a:rPr sz="800" spc="-20" dirty="0">
                <a:latin typeface="Arial MT"/>
                <a:cs typeface="Arial MT"/>
              </a:rPr>
              <a:t>m</a:t>
            </a:r>
            <a:r>
              <a:rPr sz="800" spc="-35" dirty="0">
                <a:latin typeface="Arial MT"/>
                <a:cs typeface="Arial MT"/>
              </a:rPr>
              <a:t>en</a:t>
            </a:r>
            <a:r>
              <a:rPr sz="800" spc="-30" dirty="0">
                <a:latin typeface="Arial MT"/>
                <a:cs typeface="Arial MT"/>
              </a:rPr>
              <a:t> </a:t>
            </a:r>
            <a:r>
              <a:rPr sz="800" spc="30" dirty="0">
                <a:latin typeface="Arial MT"/>
                <a:cs typeface="Arial MT"/>
              </a:rPr>
              <a:t>in</a:t>
            </a:r>
            <a:r>
              <a:rPr sz="800" spc="-30" dirty="0">
                <a:latin typeface="Arial MT"/>
                <a:cs typeface="Arial MT"/>
              </a:rPr>
              <a:t> DS-Netzen; </a:t>
            </a:r>
            <a:r>
              <a:rPr sz="800" spc="-25" dirty="0">
                <a:latin typeface="Arial MT"/>
                <a:cs typeface="Arial MT"/>
              </a:rPr>
              <a:t>Beispiele</a:t>
            </a:r>
            <a:endParaRPr sz="800" dirty="0">
              <a:latin typeface="Arial MT"/>
              <a:cs typeface="Arial MT"/>
            </a:endParaRPr>
          </a:p>
          <a:p>
            <a:pPr marL="137160" marR="5080" indent="-125095" algn="just">
              <a:lnSpc>
                <a:spcPct val="103899"/>
              </a:lnSpc>
              <a:buSzPct val="87500"/>
              <a:buFont typeface="Trebuchet MS"/>
              <a:buAutoNum type="arabicPlain" startAt="24"/>
              <a:tabLst>
                <a:tab pos="137795" algn="l"/>
              </a:tabLst>
            </a:pPr>
            <a:r>
              <a:rPr sz="800" spc="-15" dirty="0">
                <a:latin typeface="Arial MT"/>
                <a:cs typeface="Arial MT"/>
              </a:rPr>
              <a:t>Beiblatt </a:t>
            </a:r>
            <a:r>
              <a:rPr sz="800" spc="-50" dirty="0">
                <a:latin typeface="Arial MT"/>
                <a:cs typeface="Arial MT"/>
              </a:rPr>
              <a:t>2 </a:t>
            </a:r>
            <a:r>
              <a:rPr sz="800" spc="-10" dirty="0">
                <a:latin typeface="Arial MT"/>
                <a:cs typeface="Arial MT"/>
              </a:rPr>
              <a:t>zu </a:t>
            </a:r>
            <a:r>
              <a:rPr sz="800" spc="30" dirty="0">
                <a:latin typeface="Arial MT"/>
                <a:cs typeface="Arial MT"/>
              </a:rPr>
              <a:t>DIN </a:t>
            </a:r>
            <a:r>
              <a:rPr sz="800" spc="-25" dirty="0">
                <a:latin typeface="Arial MT"/>
                <a:cs typeface="Arial MT"/>
              </a:rPr>
              <a:t>VDE </a:t>
            </a:r>
            <a:r>
              <a:rPr sz="800" spc="-45" dirty="0">
                <a:latin typeface="Arial MT"/>
                <a:cs typeface="Arial MT"/>
              </a:rPr>
              <a:t>0102: </a:t>
            </a:r>
            <a:r>
              <a:rPr sz="800" spc="-15" dirty="0">
                <a:latin typeface="Arial MT"/>
                <a:cs typeface="Arial MT"/>
              </a:rPr>
              <a:t>Anwendungsleit- </a:t>
            </a:r>
            <a:r>
              <a:rPr sz="800" spc="-210" dirty="0">
                <a:latin typeface="Arial MT"/>
                <a:cs typeface="Arial MT"/>
              </a:rPr>
              <a:t> </a:t>
            </a:r>
            <a:r>
              <a:rPr sz="800" spc="-30" dirty="0">
                <a:latin typeface="Arial MT"/>
                <a:cs typeface="Arial MT"/>
              </a:rPr>
              <a:t>faden</a:t>
            </a:r>
            <a:r>
              <a:rPr sz="800" spc="-25" dirty="0">
                <a:latin typeface="Arial MT"/>
                <a:cs typeface="Arial MT"/>
              </a:rPr>
              <a:t> </a:t>
            </a:r>
            <a:r>
              <a:rPr sz="800" spc="25" dirty="0">
                <a:latin typeface="Arial MT"/>
                <a:cs typeface="Arial MT"/>
              </a:rPr>
              <a:t>für</a:t>
            </a:r>
            <a:r>
              <a:rPr sz="800" spc="-25" dirty="0">
                <a:latin typeface="Arial MT"/>
                <a:cs typeface="Arial MT"/>
              </a:rPr>
              <a:t> </a:t>
            </a:r>
            <a:r>
              <a:rPr sz="800" spc="-20" dirty="0">
                <a:latin typeface="Arial MT"/>
                <a:cs typeface="Arial MT"/>
              </a:rPr>
              <a:t>die</a:t>
            </a:r>
            <a:r>
              <a:rPr sz="800" spc="-25" dirty="0">
                <a:latin typeface="Arial MT"/>
                <a:cs typeface="Arial MT"/>
              </a:rPr>
              <a:t> Berechnung </a:t>
            </a:r>
            <a:r>
              <a:rPr sz="800" spc="-30" dirty="0">
                <a:latin typeface="Arial MT"/>
                <a:cs typeface="Arial MT"/>
              </a:rPr>
              <a:t>von</a:t>
            </a:r>
            <a:r>
              <a:rPr sz="800" spc="-20" dirty="0">
                <a:latin typeface="Arial MT"/>
                <a:cs typeface="Arial MT"/>
              </a:rPr>
              <a:t> </a:t>
            </a:r>
            <a:r>
              <a:rPr sz="800" spc="-15" dirty="0">
                <a:latin typeface="Arial MT"/>
                <a:cs typeface="Arial MT"/>
              </a:rPr>
              <a:t>Kurzschlu&gt;strö- </a:t>
            </a:r>
            <a:r>
              <a:rPr sz="800" spc="-210" dirty="0">
                <a:latin typeface="Arial MT"/>
                <a:cs typeface="Arial MT"/>
              </a:rPr>
              <a:t> </a:t>
            </a:r>
            <a:r>
              <a:rPr sz="800" spc="-10" dirty="0">
                <a:latin typeface="Arial MT"/>
                <a:cs typeface="Arial MT"/>
              </a:rPr>
              <a:t>men</a:t>
            </a:r>
            <a:r>
              <a:rPr sz="800" spc="-35" dirty="0">
                <a:latin typeface="Arial MT"/>
                <a:cs typeface="Arial MT"/>
              </a:rPr>
              <a:t> </a:t>
            </a:r>
            <a:r>
              <a:rPr sz="800" spc="30" dirty="0">
                <a:latin typeface="Arial MT"/>
                <a:cs typeface="Arial MT"/>
              </a:rPr>
              <a:t>in</a:t>
            </a:r>
            <a:r>
              <a:rPr sz="800" spc="-25" dirty="0">
                <a:latin typeface="Arial MT"/>
                <a:cs typeface="Arial MT"/>
              </a:rPr>
              <a:t> </a:t>
            </a:r>
            <a:r>
              <a:rPr sz="800" spc="-35" dirty="0">
                <a:latin typeface="Arial MT"/>
                <a:cs typeface="Arial MT"/>
              </a:rPr>
              <a:t>DS-Netzen</a:t>
            </a:r>
            <a:endParaRPr sz="800" dirty="0">
              <a:latin typeface="Arial MT"/>
              <a:cs typeface="Arial MT"/>
            </a:endParaRPr>
          </a:p>
          <a:p>
            <a:pPr marL="137160" marR="36830" indent="-125095" algn="just">
              <a:lnSpc>
                <a:spcPts val="1000"/>
              </a:lnSpc>
              <a:spcBef>
                <a:spcPts val="30"/>
              </a:spcBef>
              <a:buSzPct val="87500"/>
              <a:buFont typeface="Trebuchet MS"/>
              <a:buAutoNum type="arabicPlain" startAt="24"/>
              <a:tabLst>
                <a:tab pos="137795" algn="l"/>
              </a:tabLst>
            </a:pPr>
            <a:r>
              <a:rPr sz="800" spc="-15" dirty="0">
                <a:latin typeface="Arial MT"/>
                <a:cs typeface="Arial MT"/>
              </a:rPr>
              <a:t>Beiblatt</a:t>
            </a:r>
            <a:r>
              <a:rPr sz="800" spc="-30" dirty="0">
                <a:latin typeface="Arial MT"/>
                <a:cs typeface="Arial MT"/>
              </a:rPr>
              <a:t> </a:t>
            </a:r>
            <a:r>
              <a:rPr sz="800" spc="-50" dirty="0">
                <a:latin typeface="Arial MT"/>
                <a:cs typeface="Arial MT"/>
              </a:rPr>
              <a:t>3</a:t>
            </a:r>
            <a:r>
              <a:rPr sz="800" spc="-30" dirty="0">
                <a:latin typeface="Arial MT"/>
                <a:cs typeface="Arial MT"/>
              </a:rPr>
              <a:t> z</a:t>
            </a:r>
            <a:r>
              <a:rPr sz="800" spc="10" dirty="0">
                <a:latin typeface="Arial MT"/>
                <a:cs typeface="Arial MT"/>
              </a:rPr>
              <a:t>u</a:t>
            </a:r>
            <a:r>
              <a:rPr sz="800" spc="-25" dirty="0">
                <a:latin typeface="Arial MT"/>
                <a:cs typeface="Arial MT"/>
              </a:rPr>
              <a:t> </a:t>
            </a:r>
            <a:r>
              <a:rPr sz="800" spc="30" dirty="0">
                <a:latin typeface="Arial MT"/>
                <a:cs typeface="Arial MT"/>
              </a:rPr>
              <a:t>DIN</a:t>
            </a:r>
            <a:r>
              <a:rPr sz="800" spc="-30" dirty="0">
                <a:latin typeface="Arial MT"/>
                <a:cs typeface="Arial MT"/>
              </a:rPr>
              <a:t> </a:t>
            </a:r>
            <a:r>
              <a:rPr sz="800" spc="-25" dirty="0">
                <a:latin typeface="Arial MT"/>
                <a:cs typeface="Arial MT"/>
              </a:rPr>
              <a:t>VDE </a:t>
            </a:r>
            <a:r>
              <a:rPr sz="800" spc="-45" dirty="0">
                <a:latin typeface="Arial MT"/>
                <a:cs typeface="Arial MT"/>
              </a:rPr>
              <a:t>0102:</a:t>
            </a:r>
            <a:r>
              <a:rPr sz="800" spc="-35" dirty="0">
                <a:latin typeface="Arial MT"/>
                <a:cs typeface="Arial MT"/>
              </a:rPr>
              <a:t> </a:t>
            </a:r>
            <a:r>
              <a:rPr sz="800" spc="-20" dirty="0">
                <a:latin typeface="Arial MT"/>
                <a:cs typeface="Arial MT"/>
              </a:rPr>
              <a:t>Berechnung</a:t>
            </a:r>
            <a:r>
              <a:rPr sz="800" spc="-35" dirty="0">
                <a:latin typeface="Arial MT"/>
                <a:cs typeface="Arial MT"/>
              </a:rPr>
              <a:t> </a:t>
            </a:r>
            <a:r>
              <a:rPr sz="800" spc="-25" dirty="0">
                <a:latin typeface="Arial MT"/>
                <a:cs typeface="Arial MT"/>
              </a:rPr>
              <a:t>von  </a:t>
            </a:r>
            <a:r>
              <a:rPr sz="800" spc="-35" dirty="0">
                <a:latin typeface="Arial MT"/>
                <a:cs typeface="Arial MT"/>
              </a:rPr>
              <a:t>K</a:t>
            </a:r>
            <a:r>
              <a:rPr sz="800" spc="-5" dirty="0">
                <a:latin typeface="Arial MT"/>
                <a:cs typeface="Arial MT"/>
              </a:rPr>
              <a:t>urzschlu&gt;strö</a:t>
            </a:r>
            <a:r>
              <a:rPr sz="800" spc="-20" dirty="0">
                <a:latin typeface="Arial MT"/>
                <a:cs typeface="Arial MT"/>
              </a:rPr>
              <a:t>m</a:t>
            </a:r>
            <a:r>
              <a:rPr sz="800" spc="-35" dirty="0">
                <a:latin typeface="Arial MT"/>
                <a:cs typeface="Arial MT"/>
              </a:rPr>
              <a:t>en</a:t>
            </a:r>
            <a:r>
              <a:rPr sz="800" spc="-30" dirty="0">
                <a:latin typeface="Arial MT"/>
                <a:cs typeface="Arial MT"/>
              </a:rPr>
              <a:t> </a:t>
            </a:r>
            <a:r>
              <a:rPr sz="800" spc="30" dirty="0">
                <a:latin typeface="Arial MT"/>
                <a:cs typeface="Arial MT"/>
              </a:rPr>
              <a:t>in</a:t>
            </a:r>
            <a:r>
              <a:rPr sz="800" spc="-30" dirty="0">
                <a:latin typeface="Arial MT"/>
                <a:cs typeface="Arial MT"/>
              </a:rPr>
              <a:t> DS-Netzen; </a:t>
            </a:r>
            <a:r>
              <a:rPr sz="800" spc="-90" dirty="0">
                <a:latin typeface="Arial MT"/>
                <a:cs typeface="Arial MT"/>
              </a:rPr>
              <a:t>F</a:t>
            </a:r>
            <a:r>
              <a:rPr sz="800" spc="-20" dirty="0">
                <a:latin typeface="Arial MT"/>
                <a:cs typeface="Arial MT"/>
              </a:rPr>
              <a:t>aktoren</a:t>
            </a:r>
            <a:endParaRPr sz="800" dirty="0">
              <a:latin typeface="Arial MT"/>
              <a:cs typeface="Arial MT"/>
            </a:endParaRPr>
          </a:p>
          <a:p>
            <a:pPr marL="137160" indent="-125095" algn="just">
              <a:lnSpc>
                <a:spcPts val="955"/>
              </a:lnSpc>
              <a:buSzPct val="87500"/>
              <a:buFont typeface="Trebuchet MS"/>
              <a:buAutoNum type="arabicPlain" startAt="24"/>
              <a:tabLst>
                <a:tab pos="137795" algn="l"/>
              </a:tabLst>
            </a:pPr>
            <a:r>
              <a:rPr sz="800" spc="30" dirty="0">
                <a:latin typeface="Arial MT"/>
                <a:cs typeface="Arial MT"/>
              </a:rPr>
              <a:t>DIN</a:t>
            </a:r>
            <a:r>
              <a:rPr sz="800" spc="-30" dirty="0">
                <a:latin typeface="Arial MT"/>
                <a:cs typeface="Arial MT"/>
              </a:rPr>
              <a:t> </a:t>
            </a:r>
            <a:r>
              <a:rPr sz="800" spc="-25" dirty="0">
                <a:latin typeface="Arial MT"/>
                <a:cs typeface="Arial MT"/>
              </a:rPr>
              <a:t>VDE </a:t>
            </a:r>
            <a:r>
              <a:rPr sz="800" spc="-45" dirty="0">
                <a:latin typeface="Arial MT"/>
                <a:cs typeface="Arial MT"/>
              </a:rPr>
              <a:t>0102-2:</a:t>
            </a:r>
            <a:r>
              <a:rPr sz="800" spc="-35" dirty="0">
                <a:latin typeface="Arial MT"/>
                <a:cs typeface="Arial MT"/>
              </a:rPr>
              <a:t> </a:t>
            </a:r>
            <a:r>
              <a:rPr sz="800" spc="-50" dirty="0">
                <a:latin typeface="Arial MT"/>
                <a:cs typeface="Arial MT"/>
              </a:rPr>
              <a:t>1975-11</a:t>
            </a:r>
            <a:r>
              <a:rPr sz="800" spc="-30" dirty="0">
                <a:latin typeface="Arial MT"/>
                <a:cs typeface="Arial MT"/>
              </a:rPr>
              <a:t> </a:t>
            </a:r>
            <a:r>
              <a:rPr sz="800" spc="-25" dirty="0">
                <a:latin typeface="Arial MT"/>
                <a:cs typeface="Arial MT"/>
              </a:rPr>
              <a:t>VDE-Leit</a:t>
            </a:r>
            <a:r>
              <a:rPr sz="800" spc="-35" dirty="0">
                <a:latin typeface="Arial MT"/>
                <a:cs typeface="Arial MT"/>
              </a:rPr>
              <a:t>s</a:t>
            </a:r>
            <a:r>
              <a:rPr sz="800" spc="-45" dirty="0">
                <a:latin typeface="Arial MT"/>
                <a:cs typeface="Arial MT"/>
              </a:rPr>
              <a:t>ätze</a:t>
            </a:r>
            <a:r>
              <a:rPr sz="800" spc="-25" dirty="0">
                <a:latin typeface="Arial MT"/>
                <a:cs typeface="Arial MT"/>
              </a:rPr>
              <a:t> </a:t>
            </a:r>
            <a:r>
              <a:rPr sz="800" spc="25" dirty="0">
                <a:latin typeface="Arial MT"/>
                <a:cs typeface="Arial MT"/>
              </a:rPr>
              <a:t>für</a:t>
            </a:r>
            <a:endParaRPr sz="800" dirty="0">
              <a:latin typeface="Arial MT"/>
              <a:cs typeface="Arial MT"/>
            </a:endParaRPr>
          </a:p>
          <a:p>
            <a:pPr marL="137160" algn="just">
              <a:lnSpc>
                <a:spcPct val="100000"/>
              </a:lnSpc>
              <a:spcBef>
                <a:spcPts val="35"/>
              </a:spcBef>
            </a:pPr>
            <a:r>
              <a:rPr sz="800" spc="-20" dirty="0">
                <a:latin typeface="Arial MT"/>
                <a:cs typeface="Arial MT"/>
              </a:rPr>
              <a:t>die</a:t>
            </a:r>
            <a:r>
              <a:rPr sz="800" spc="-30" dirty="0">
                <a:latin typeface="Arial MT"/>
                <a:cs typeface="Arial MT"/>
              </a:rPr>
              <a:t> </a:t>
            </a:r>
            <a:r>
              <a:rPr sz="800" spc="-25" dirty="0">
                <a:latin typeface="Arial MT"/>
                <a:cs typeface="Arial MT"/>
              </a:rPr>
              <a:t>Berechnung</a:t>
            </a:r>
            <a:r>
              <a:rPr sz="800" spc="-20" dirty="0">
                <a:latin typeface="Arial MT"/>
                <a:cs typeface="Arial MT"/>
              </a:rPr>
              <a:t> </a:t>
            </a:r>
            <a:r>
              <a:rPr sz="800" spc="-25" dirty="0">
                <a:latin typeface="Arial MT"/>
                <a:cs typeface="Arial MT"/>
              </a:rPr>
              <a:t>der</a:t>
            </a:r>
            <a:r>
              <a:rPr sz="800" spc="-20" dirty="0">
                <a:latin typeface="Arial MT"/>
                <a:cs typeface="Arial MT"/>
              </a:rPr>
              <a:t> </a:t>
            </a:r>
            <a:r>
              <a:rPr sz="800" spc="-15" dirty="0">
                <a:latin typeface="Arial MT"/>
                <a:cs typeface="Arial MT"/>
              </a:rPr>
              <a:t>Kurzschlu&gt;ströme</a:t>
            </a:r>
            <a:endParaRPr sz="800" dirty="0">
              <a:latin typeface="Arial MT"/>
              <a:cs typeface="Arial MT"/>
            </a:endParaRPr>
          </a:p>
          <a:p>
            <a:pPr marL="137160" marR="90805" indent="-125095">
              <a:lnSpc>
                <a:spcPct val="103899"/>
              </a:lnSpc>
            </a:pPr>
            <a:r>
              <a:rPr sz="700" spc="20" dirty="0">
                <a:latin typeface="Trebuchet MS"/>
                <a:cs typeface="Trebuchet MS"/>
              </a:rPr>
              <a:t>s0</a:t>
            </a:r>
            <a:r>
              <a:rPr sz="700" spc="80" dirty="0">
                <a:latin typeface="Trebuchet MS"/>
                <a:cs typeface="Trebuchet MS"/>
              </a:rPr>
              <a:t> </a:t>
            </a:r>
            <a:r>
              <a:rPr sz="800" spc="-15" dirty="0">
                <a:latin typeface="Arial MT"/>
                <a:cs typeface="Arial MT"/>
              </a:rPr>
              <a:t>Funk,</a:t>
            </a:r>
            <a:r>
              <a:rPr sz="800" spc="-25" dirty="0">
                <a:latin typeface="Arial MT"/>
                <a:cs typeface="Arial MT"/>
              </a:rPr>
              <a:t> </a:t>
            </a:r>
            <a:r>
              <a:rPr lang="es-AR" sz="800" spc="-25" dirty="0" smtClean="0">
                <a:latin typeface="Arial MT"/>
                <a:cs typeface="Arial MT"/>
              </a:rPr>
              <a:t>6</a:t>
            </a:r>
            <a:r>
              <a:rPr sz="800" spc="-25" dirty="0" smtClean="0">
                <a:latin typeface="Arial MT"/>
                <a:cs typeface="Arial MT"/>
              </a:rPr>
              <a:t>.:</a:t>
            </a:r>
            <a:r>
              <a:rPr sz="800" spc="-15" dirty="0" smtClean="0">
                <a:latin typeface="Arial MT"/>
                <a:cs typeface="Arial MT"/>
              </a:rPr>
              <a:t> </a:t>
            </a:r>
            <a:r>
              <a:rPr sz="800" spc="-25" dirty="0">
                <a:latin typeface="Arial MT"/>
                <a:cs typeface="Arial MT"/>
              </a:rPr>
              <a:t>Symmetrische </a:t>
            </a:r>
            <a:r>
              <a:rPr sz="800" spc="-20" dirty="0">
                <a:latin typeface="Arial MT"/>
                <a:cs typeface="Arial MT"/>
              </a:rPr>
              <a:t>Komponenten.</a:t>
            </a:r>
            <a:r>
              <a:rPr sz="800" spc="-15" dirty="0">
                <a:latin typeface="Arial MT"/>
                <a:cs typeface="Arial MT"/>
              </a:rPr>
              <a:t> </a:t>
            </a:r>
            <a:r>
              <a:rPr sz="800" spc="-45" dirty="0">
                <a:latin typeface="Arial MT"/>
                <a:cs typeface="Arial MT"/>
              </a:rPr>
              <a:t>Ber- </a:t>
            </a:r>
            <a:r>
              <a:rPr sz="800" spc="-210" dirty="0">
                <a:latin typeface="Arial MT"/>
                <a:cs typeface="Arial MT"/>
              </a:rPr>
              <a:t> </a:t>
            </a:r>
            <a:r>
              <a:rPr sz="800" spc="20" dirty="0">
                <a:latin typeface="Arial MT"/>
                <a:cs typeface="Arial MT"/>
              </a:rPr>
              <a:t>lin:</a:t>
            </a:r>
            <a:r>
              <a:rPr sz="800" spc="-30" dirty="0">
                <a:latin typeface="Arial MT"/>
                <a:cs typeface="Arial MT"/>
              </a:rPr>
              <a:t> </a:t>
            </a:r>
            <a:r>
              <a:rPr sz="800" spc="-15" dirty="0">
                <a:latin typeface="Arial MT"/>
                <a:cs typeface="Arial MT"/>
              </a:rPr>
              <a:t>Elitera</a:t>
            </a:r>
            <a:r>
              <a:rPr sz="800" spc="-30" dirty="0">
                <a:latin typeface="Arial MT"/>
                <a:cs typeface="Arial MT"/>
              </a:rPr>
              <a:t> </a:t>
            </a:r>
            <a:r>
              <a:rPr sz="800" spc="-60" dirty="0">
                <a:latin typeface="Arial MT"/>
                <a:cs typeface="Arial MT"/>
              </a:rPr>
              <a:t>V</a:t>
            </a:r>
            <a:r>
              <a:rPr sz="800" spc="-30" dirty="0">
                <a:latin typeface="Arial MT"/>
                <a:cs typeface="Arial MT"/>
              </a:rPr>
              <a:t>erlag, </a:t>
            </a:r>
            <a:r>
              <a:rPr sz="800" spc="-95" dirty="0" smtClean="0">
                <a:latin typeface="Arial MT"/>
                <a:cs typeface="Arial MT"/>
              </a:rPr>
              <a:t>197</a:t>
            </a:r>
            <a:r>
              <a:rPr lang="es-AR" sz="800" spc="-95" dirty="0" smtClean="0">
                <a:latin typeface="Arial MT"/>
                <a:cs typeface="Arial MT"/>
              </a:rPr>
              <a:t>6</a:t>
            </a:r>
            <a:endParaRPr sz="800" dirty="0">
              <a:latin typeface="Arial MT"/>
              <a:cs typeface="Arial MT"/>
            </a:endParaRPr>
          </a:p>
          <a:p>
            <a:pPr marL="137160" marR="45720" indent="-125095">
              <a:lnSpc>
                <a:spcPct val="103699"/>
              </a:lnSpc>
            </a:pPr>
            <a:r>
              <a:rPr sz="700" spc="100" dirty="0">
                <a:latin typeface="Trebuchet MS"/>
                <a:cs typeface="Trebuchet MS"/>
              </a:rPr>
              <a:t>sl</a:t>
            </a:r>
            <a:r>
              <a:rPr sz="700" spc="70" dirty="0">
                <a:latin typeface="Trebuchet MS"/>
                <a:cs typeface="Trebuchet MS"/>
              </a:rPr>
              <a:t> </a:t>
            </a:r>
            <a:r>
              <a:rPr sz="800" spc="-110" dirty="0">
                <a:latin typeface="Arial MT"/>
                <a:cs typeface="Arial MT"/>
              </a:rPr>
              <a:t>S</a:t>
            </a:r>
            <a:r>
              <a:rPr sz="800" spc="-25" dirty="0">
                <a:latin typeface="Arial MT"/>
                <a:cs typeface="Arial MT"/>
              </a:rPr>
              <a:t>iemens</a:t>
            </a:r>
            <a:r>
              <a:rPr sz="800" spc="-35" dirty="0">
                <a:latin typeface="Arial MT"/>
                <a:cs typeface="Arial MT"/>
              </a:rPr>
              <a:t> </a:t>
            </a:r>
            <a:r>
              <a:rPr sz="800" spc="-20" dirty="0">
                <a:latin typeface="Arial MT"/>
                <a:cs typeface="Arial MT"/>
              </a:rPr>
              <a:t>Aktiengesell</a:t>
            </a:r>
            <a:r>
              <a:rPr sz="800" spc="-35" dirty="0">
                <a:latin typeface="Arial MT"/>
                <a:cs typeface="Arial MT"/>
              </a:rPr>
              <a:t>s</a:t>
            </a:r>
            <a:r>
              <a:rPr sz="800" spc="-20" dirty="0">
                <a:latin typeface="Arial MT"/>
                <a:cs typeface="Arial MT"/>
              </a:rPr>
              <a:t>chaft</a:t>
            </a:r>
            <a:r>
              <a:rPr sz="800" spc="-25" dirty="0">
                <a:latin typeface="Arial MT"/>
                <a:cs typeface="Arial MT"/>
              </a:rPr>
              <a:t> </a:t>
            </a:r>
            <a:r>
              <a:rPr sz="800" spc="-10" dirty="0">
                <a:latin typeface="Arial MT"/>
                <a:cs typeface="Arial MT"/>
              </a:rPr>
              <a:t>(Hrsg.):</a:t>
            </a:r>
            <a:r>
              <a:rPr sz="800" spc="-30" dirty="0">
                <a:latin typeface="Arial MT"/>
                <a:cs typeface="Arial MT"/>
              </a:rPr>
              <a:t> Schalte</a:t>
            </a:r>
            <a:r>
              <a:rPr sz="800" spc="-45" dirty="0">
                <a:latin typeface="Arial MT"/>
                <a:cs typeface="Arial MT"/>
              </a:rPr>
              <a:t>n</a:t>
            </a:r>
            <a:r>
              <a:rPr sz="800" spc="-25" dirty="0">
                <a:latin typeface="Arial MT"/>
                <a:cs typeface="Arial MT"/>
              </a:rPr>
              <a:t>,  Schützen, </a:t>
            </a:r>
            <a:r>
              <a:rPr sz="800" spc="-20" dirty="0">
                <a:latin typeface="Arial MT"/>
                <a:cs typeface="Arial MT"/>
              </a:rPr>
              <a:t>Verteilen </a:t>
            </a:r>
            <a:r>
              <a:rPr sz="800" spc="30" dirty="0">
                <a:latin typeface="Arial MT"/>
                <a:cs typeface="Arial MT"/>
              </a:rPr>
              <a:t>in </a:t>
            </a:r>
            <a:r>
              <a:rPr sz="800" spc="-25" dirty="0">
                <a:latin typeface="Arial MT"/>
                <a:cs typeface="Arial MT"/>
              </a:rPr>
              <a:t>Niederspannungs- </a:t>
            </a:r>
            <a:r>
              <a:rPr sz="800" spc="-20" dirty="0">
                <a:latin typeface="Arial MT"/>
                <a:cs typeface="Arial MT"/>
              </a:rPr>
              <a:t> </a:t>
            </a:r>
            <a:r>
              <a:rPr sz="800" spc="-25" dirty="0">
                <a:latin typeface="Arial MT"/>
                <a:cs typeface="Arial MT"/>
              </a:rPr>
              <a:t>netzen.</a:t>
            </a:r>
            <a:r>
              <a:rPr sz="800" spc="-35" dirty="0">
                <a:latin typeface="Arial MT"/>
                <a:cs typeface="Arial MT"/>
              </a:rPr>
              <a:t> 3.</a:t>
            </a:r>
            <a:r>
              <a:rPr sz="800" spc="-25" dirty="0">
                <a:latin typeface="Arial MT"/>
                <a:cs typeface="Arial MT"/>
              </a:rPr>
              <a:t> </a:t>
            </a:r>
            <a:r>
              <a:rPr sz="800" spc="-30" dirty="0">
                <a:latin typeface="Arial MT"/>
                <a:cs typeface="Arial MT"/>
              </a:rPr>
              <a:t>A</a:t>
            </a:r>
            <a:r>
              <a:rPr sz="800" spc="10" dirty="0">
                <a:latin typeface="Arial MT"/>
                <a:cs typeface="Arial MT"/>
              </a:rPr>
              <a:t>ufl.</a:t>
            </a:r>
            <a:r>
              <a:rPr sz="800" spc="-30" dirty="0">
                <a:latin typeface="Arial MT"/>
                <a:cs typeface="Arial MT"/>
              </a:rPr>
              <a:t> </a:t>
            </a:r>
            <a:r>
              <a:rPr sz="800" dirty="0">
                <a:latin typeface="Arial MT"/>
                <a:cs typeface="Arial MT"/>
              </a:rPr>
              <a:t>Berlin</a:t>
            </a:r>
            <a:r>
              <a:rPr sz="800" spc="-25" dirty="0">
                <a:latin typeface="Arial MT"/>
                <a:cs typeface="Arial MT"/>
              </a:rPr>
              <a:t> </a:t>
            </a:r>
            <a:r>
              <a:rPr sz="800" dirty="0">
                <a:latin typeface="Arial MT"/>
                <a:cs typeface="Arial MT"/>
              </a:rPr>
              <a:t>und</a:t>
            </a:r>
            <a:r>
              <a:rPr sz="800" spc="-30" dirty="0">
                <a:latin typeface="Arial MT"/>
                <a:cs typeface="Arial MT"/>
              </a:rPr>
              <a:t> </a:t>
            </a:r>
            <a:r>
              <a:rPr sz="800" spc="25" dirty="0">
                <a:latin typeface="Arial MT"/>
                <a:cs typeface="Arial MT"/>
              </a:rPr>
              <a:t>M</a:t>
            </a:r>
            <a:r>
              <a:rPr sz="800" spc="-15" dirty="0">
                <a:latin typeface="Arial MT"/>
                <a:cs typeface="Arial MT"/>
              </a:rPr>
              <a:t>ünchen:</a:t>
            </a:r>
            <a:r>
              <a:rPr sz="800" spc="-35" dirty="0">
                <a:latin typeface="Arial MT"/>
                <a:cs typeface="Arial MT"/>
              </a:rPr>
              <a:t> </a:t>
            </a:r>
            <a:r>
              <a:rPr sz="800" spc="-60" dirty="0">
                <a:latin typeface="Arial MT"/>
                <a:cs typeface="Arial MT"/>
              </a:rPr>
              <a:t>V</a:t>
            </a:r>
            <a:r>
              <a:rPr sz="800" spc="-25" dirty="0">
                <a:latin typeface="Arial MT"/>
                <a:cs typeface="Arial MT"/>
              </a:rPr>
              <a:t>erlag  </a:t>
            </a:r>
            <a:r>
              <a:rPr sz="800" spc="-110" dirty="0">
                <a:latin typeface="Arial MT"/>
                <a:cs typeface="Arial MT"/>
              </a:rPr>
              <a:t>S</a:t>
            </a:r>
            <a:r>
              <a:rPr sz="800" spc="-25" dirty="0">
                <a:latin typeface="Arial MT"/>
                <a:cs typeface="Arial MT"/>
              </a:rPr>
              <a:t>iemens</a:t>
            </a:r>
            <a:r>
              <a:rPr sz="800" spc="-35" dirty="0">
                <a:latin typeface="Arial MT"/>
                <a:cs typeface="Arial MT"/>
              </a:rPr>
              <a:t> </a:t>
            </a:r>
            <a:r>
              <a:rPr sz="800" spc="-15" dirty="0" smtClean="0">
                <a:latin typeface="Arial MT"/>
                <a:cs typeface="Arial MT"/>
              </a:rPr>
              <a:t>A</a:t>
            </a:r>
            <a:r>
              <a:rPr lang="es-AR" sz="800" spc="-15" dirty="0" smtClean="0">
                <a:latin typeface="Arial MT"/>
                <a:cs typeface="Arial MT"/>
              </a:rPr>
              <a:t>6</a:t>
            </a:r>
            <a:r>
              <a:rPr sz="800" spc="-15" dirty="0" smtClean="0">
                <a:latin typeface="Arial MT"/>
                <a:cs typeface="Arial MT"/>
              </a:rPr>
              <a:t>,</a:t>
            </a:r>
            <a:r>
              <a:rPr sz="800" spc="-25" dirty="0" smtClean="0">
                <a:latin typeface="Arial MT"/>
                <a:cs typeface="Arial MT"/>
              </a:rPr>
              <a:t> </a:t>
            </a:r>
            <a:r>
              <a:rPr sz="800" spc="-50" dirty="0">
                <a:latin typeface="Arial MT"/>
                <a:cs typeface="Arial MT"/>
              </a:rPr>
              <a:t>1992</a:t>
            </a:r>
            <a:endParaRPr sz="800" dirty="0">
              <a:latin typeface="Arial MT"/>
              <a:cs typeface="Arial MT"/>
            </a:endParaRPr>
          </a:p>
          <a:p>
            <a:pPr marL="137160" marR="219710" indent="-125095">
              <a:lnSpc>
                <a:spcPct val="103299"/>
              </a:lnSpc>
              <a:spcBef>
                <a:spcPts val="5"/>
              </a:spcBef>
            </a:pPr>
            <a:r>
              <a:rPr sz="700" spc="20" dirty="0">
                <a:latin typeface="Trebuchet MS"/>
                <a:cs typeface="Trebuchet MS"/>
              </a:rPr>
              <a:t>s2</a:t>
            </a:r>
            <a:r>
              <a:rPr sz="700" spc="70" dirty="0">
                <a:latin typeface="Trebuchet MS"/>
                <a:cs typeface="Trebuchet MS"/>
              </a:rPr>
              <a:t> </a:t>
            </a:r>
            <a:r>
              <a:rPr sz="800" spc="30" dirty="0">
                <a:latin typeface="Arial MT"/>
                <a:cs typeface="Arial MT"/>
              </a:rPr>
              <a:t>DIN</a:t>
            </a:r>
            <a:r>
              <a:rPr sz="800" spc="-30" dirty="0">
                <a:latin typeface="Arial MT"/>
                <a:cs typeface="Arial MT"/>
              </a:rPr>
              <a:t> </a:t>
            </a:r>
            <a:r>
              <a:rPr sz="800" spc="-25" dirty="0">
                <a:latin typeface="Arial MT"/>
                <a:cs typeface="Arial MT"/>
              </a:rPr>
              <a:t>VDE </a:t>
            </a:r>
            <a:r>
              <a:rPr sz="800" spc="-45" dirty="0">
                <a:latin typeface="Arial MT"/>
                <a:cs typeface="Arial MT"/>
              </a:rPr>
              <a:t>0103:</a:t>
            </a:r>
            <a:r>
              <a:rPr sz="800" spc="-35" dirty="0">
                <a:latin typeface="Arial MT"/>
                <a:cs typeface="Arial MT"/>
              </a:rPr>
              <a:t> </a:t>
            </a:r>
            <a:r>
              <a:rPr sz="800" spc="-50" dirty="0">
                <a:latin typeface="Arial MT"/>
                <a:cs typeface="Arial MT"/>
              </a:rPr>
              <a:t>1988-04</a:t>
            </a:r>
            <a:r>
              <a:rPr sz="800" spc="-30" dirty="0">
                <a:latin typeface="Arial MT"/>
                <a:cs typeface="Arial MT"/>
              </a:rPr>
              <a:t> </a:t>
            </a:r>
            <a:r>
              <a:rPr sz="800" spc="-35" dirty="0">
                <a:latin typeface="Arial MT"/>
                <a:cs typeface="Arial MT"/>
              </a:rPr>
              <a:t>Bemessu</a:t>
            </a:r>
            <a:r>
              <a:rPr sz="800" spc="-45" dirty="0">
                <a:latin typeface="Arial MT"/>
                <a:cs typeface="Arial MT"/>
              </a:rPr>
              <a:t>n</a:t>
            </a:r>
            <a:r>
              <a:rPr sz="800" spc="-40" dirty="0">
                <a:latin typeface="Arial MT"/>
                <a:cs typeface="Arial MT"/>
              </a:rPr>
              <a:t>g</a:t>
            </a:r>
            <a:r>
              <a:rPr sz="800" spc="-25" dirty="0">
                <a:latin typeface="Arial MT"/>
                <a:cs typeface="Arial MT"/>
              </a:rPr>
              <a:t> von  Starkstromanlagen </a:t>
            </a:r>
            <a:r>
              <a:rPr sz="800" spc="-15" dirty="0">
                <a:latin typeface="Arial MT"/>
                <a:cs typeface="Arial MT"/>
              </a:rPr>
              <a:t>auf </a:t>
            </a:r>
            <a:r>
              <a:rPr sz="800" spc="-25" dirty="0">
                <a:latin typeface="Arial MT"/>
                <a:cs typeface="Arial MT"/>
              </a:rPr>
              <a:t>mech.</a:t>
            </a:r>
            <a:r>
              <a:rPr sz="800" spc="-20" dirty="0">
                <a:latin typeface="Arial MT"/>
                <a:cs typeface="Arial MT"/>
              </a:rPr>
              <a:t> </a:t>
            </a:r>
            <a:r>
              <a:rPr sz="800" dirty="0">
                <a:latin typeface="Arial MT"/>
                <a:cs typeface="Arial MT"/>
              </a:rPr>
              <a:t>und</a:t>
            </a:r>
            <a:r>
              <a:rPr sz="800" spc="-25" dirty="0">
                <a:latin typeface="Arial MT"/>
                <a:cs typeface="Arial MT"/>
              </a:rPr>
              <a:t> </a:t>
            </a:r>
            <a:r>
              <a:rPr sz="800" spc="-5" dirty="0">
                <a:latin typeface="Arial MT"/>
                <a:cs typeface="Arial MT"/>
              </a:rPr>
              <a:t>therm.</a:t>
            </a:r>
            <a:endParaRPr sz="800" dirty="0">
              <a:latin typeface="Arial MT"/>
              <a:cs typeface="Arial MT"/>
            </a:endParaRPr>
          </a:p>
          <a:p>
            <a:pPr marL="137160">
              <a:lnSpc>
                <a:spcPct val="100000"/>
              </a:lnSpc>
              <a:spcBef>
                <a:spcPts val="40"/>
              </a:spcBef>
            </a:pPr>
            <a:r>
              <a:rPr sz="800" spc="-10" dirty="0">
                <a:latin typeface="Arial MT"/>
                <a:cs typeface="Arial MT"/>
              </a:rPr>
              <a:t>Kurzschlu&gt;festigkeit</a:t>
            </a:r>
            <a:endParaRPr sz="800" dirty="0">
              <a:latin typeface="Arial MT"/>
              <a:cs typeface="Arial MT"/>
            </a:endParaRPr>
          </a:p>
          <a:p>
            <a:pPr marL="137160" marR="73660" indent="-125095">
              <a:lnSpc>
                <a:spcPct val="103299"/>
              </a:lnSpc>
              <a:spcBef>
                <a:spcPts val="5"/>
              </a:spcBef>
            </a:pPr>
            <a:r>
              <a:rPr sz="700" spc="65" dirty="0">
                <a:latin typeface="Trebuchet MS"/>
                <a:cs typeface="Trebuchet MS"/>
              </a:rPr>
              <a:t>ss </a:t>
            </a:r>
            <a:r>
              <a:rPr sz="800" spc="-50" dirty="0">
                <a:latin typeface="Arial MT"/>
                <a:cs typeface="Arial MT"/>
              </a:rPr>
              <a:t>Roeper, </a:t>
            </a:r>
            <a:r>
              <a:rPr sz="800" spc="-35" dirty="0">
                <a:latin typeface="Arial MT"/>
                <a:cs typeface="Arial MT"/>
              </a:rPr>
              <a:t>R.: </a:t>
            </a:r>
            <a:r>
              <a:rPr sz="800" spc="-15" dirty="0">
                <a:latin typeface="Arial MT"/>
                <a:cs typeface="Arial MT"/>
              </a:rPr>
              <a:t>Kurzschlu&gt;ströme </a:t>
            </a:r>
            <a:r>
              <a:rPr sz="800" spc="30" dirty="0">
                <a:latin typeface="Arial MT"/>
                <a:cs typeface="Arial MT"/>
              </a:rPr>
              <a:t>in </a:t>
            </a:r>
            <a:r>
              <a:rPr sz="800" spc="-15" dirty="0">
                <a:latin typeface="Arial MT"/>
                <a:cs typeface="Arial MT"/>
              </a:rPr>
              <a:t>Drehstrom- </a:t>
            </a:r>
            <a:r>
              <a:rPr sz="800" spc="-210" dirty="0">
                <a:latin typeface="Arial MT"/>
                <a:cs typeface="Arial MT"/>
              </a:rPr>
              <a:t> </a:t>
            </a:r>
            <a:r>
              <a:rPr sz="800" spc="-25" dirty="0">
                <a:latin typeface="Arial MT"/>
                <a:cs typeface="Arial MT"/>
              </a:rPr>
              <a:t>netzen.</a:t>
            </a:r>
            <a:r>
              <a:rPr sz="800" spc="-35" dirty="0">
                <a:latin typeface="Arial MT"/>
                <a:cs typeface="Arial MT"/>
              </a:rPr>
              <a:t> 5.</a:t>
            </a:r>
            <a:r>
              <a:rPr sz="800" spc="-25" dirty="0">
                <a:latin typeface="Arial MT"/>
                <a:cs typeface="Arial MT"/>
              </a:rPr>
              <a:t> </a:t>
            </a:r>
            <a:r>
              <a:rPr sz="800" spc="-30" dirty="0">
                <a:latin typeface="Arial MT"/>
                <a:cs typeface="Arial MT"/>
              </a:rPr>
              <a:t>A</a:t>
            </a:r>
            <a:r>
              <a:rPr sz="800" spc="10" dirty="0">
                <a:latin typeface="Arial MT"/>
                <a:cs typeface="Arial MT"/>
              </a:rPr>
              <a:t>ufl.</a:t>
            </a:r>
            <a:r>
              <a:rPr sz="800" spc="-30" dirty="0">
                <a:latin typeface="Arial MT"/>
                <a:cs typeface="Arial MT"/>
              </a:rPr>
              <a:t> </a:t>
            </a:r>
            <a:r>
              <a:rPr sz="800" spc="-60" dirty="0">
                <a:latin typeface="Arial MT"/>
                <a:cs typeface="Arial MT"/>
              </a:rPr>
              <a:t>V</a:t>
            </a:r>
            <a:r>
              <a:rPr sz="800" spc="-30" dirty="0">
                <a:latin typeface="Arial MT"/>
                <a:cs typeface="Arial MT"/>
              </a:rPr>
              <a:t>erlag</a:t>
            </a:r>
            <a:r>
              <a:rPr sz="800" spc="-25" dirty="0">
                <a:latin typeface="Arial MT"/>
                <a:cs typeface="Arial MT"/>
              </a:rPr>
              <a:t> </a:t>
            </a:r>
            <a:r>
              <a:rPr sz="800" spc="-110" dirty="0">
                <a:latin typeface="Arial MT"/>
                <a:cs typeface="Arial MT"/>
              </a:rPr>
              <a:t>S</a:t>
            </a:r>
            <a:r>
              <a:rPr sz="800" spc="-25" dirty="0">
                <a:latin typeface="Arial MT"/>
                <a:cs typeface="Arial MT"/>
              </a:rPr>
              <a:t>iemens,</a:t>
            </a:r>
            <a:r>
              <a:rPr sz="800" spc="-35" dirty="0">
                <a:latin typeface="Arial MT"/>
                <a:cs typeface="Arial MT"/>
              </a:rPr>
              <a:t> </a:t>
            </a:r>
            <a:r>
              <a:rPr sz="800" spc="-50" dirty="0">
                <a:latin typeface="Arial MT"/>
                <a:cs typeface="Arial MT"/>
              </a:rPr>
              <a:t>1970</a:t>
            </a:r>
            <a:endParaRPr sz="800" dirty="0">
              <a:latin typeface="Arial MT"/>
              <a:cs typeface="Arial MT"/>
            </a:endParaRPr>
          </a:p>
          <a:p>
            <a:pPr marL="137160" marR="155575" indent="-125095">
              <a:lnSpc>
                <a:spcPct val="103899"/>
              </a:lnSpc>
            </a:pPr>
            <a:r>
              <a:rPr sz="700" spc="20" dirty="0">
                <a:latin typeface="Trebuchet MS"/>
                <a:cs typeface="Trebuchet MS"/>
              </a:rPr>
              <a:t>s4</a:t>
            </a:r>
            <a:r>
              <a:rPr sz="700" spc="70" dirty="0">
                <a:latin typeface="Trebuchet MS"/>
                <a:cs typeface="Trebuchet MS"/>
              </a:rPr>
              <a:t> </a:t>
            </a:r>
            <a:r>
              <a:rPr sz="800" spc="-20" dirty="0">
                <a:latin typeface="Arial MT"/>
                <a:cs typeface="Arial MT"/>
              </a:rPr>
              <a:t>Oeding,</a:t>
            </a:r>
            <a:r>
              <a:rPr sz="800" spc="-35" dirty="0">
                <a:latin typeface="Arial MT"/>
                <a:cs typeface="Arial MT"/>
              </a:rPr>
              <a:t> </a:t>
            </a:r>
            <a:r>
              <a:rPr sz="800" spc="-15" dirty="0">
                <a:latin typeface="Arial MT"/>
                <a:cs typeface="Arial MT"/>
              </a:rPr>
              <a:t>D.;</a:t>
            </a:r>
            <a:r>
              <a:rPr sz="800" spc="-25" dirty="0">
                <a:latin typeface="Arial MT"/>
                <a:cs typeface="Arial MT"/>
              </a:rPr>
              <a:t> </a:t>
            </a:r>
            <a:r>
              <a:rPr sz="800" spc="65" dirty="0">
                <a:latin typeface="Arial MT"/>
                <a:cs typeface="Arial MT"/>
              </a:rPr>
              <a:t>H</a:t>
            </a:r>
            <a:r>
              <a:rPr sz="800" spc="-25" dirty="0">
                <a:latin typeface="Arial MT"/>
                <a:cs typeface="Arial MT"/>
              </a:rPr>
              <a:t>appold,</a:t>
            </a:r>
            <a:r>
              <a:rPr sz="800" spc="-30" dirty="0">
                <a:latin typeface="Arial MT"/>
                <a:cs typeface="Arial MT"/>
              </a:rPr>
              <a:t> </a:t>
            </a:r>
            <a:r>
              <a:rPr sz="800" spc="10" dirty="0">
                <a:latin typeface="Arial MT"/>
                <a:cs typeface="Arial MT"/>
              </a:rPr>
              <a:t>H.:</a:t>
            </a:r>
            <a:r>
              <a:rPr sz="800" spc="-30" dirty="0">
                <a:latin typeface="Arial MT"/>
                <a:cs typeface="Arial MT"/>
              </a:rPr>
              <a:t> </a:t>
            </a:r>
            <a:r>
              <a:rPr sz="800" spc="-20" dirty="0">
                <a:latin typeface="Arial MT"/>
                <a:cs typeface="Arial MT"/>
              </a:rPr>
              <a:t>Elektrisc</a:t>
            </a:r>
            <a:r>
              <a:rPr sz="800" spc="-35" dirty="0">
                <a:latin typeface="Arial MT"/>
                <a:cs typeface="Arial MT"/>
              </a:rPr>
              <a:t>h</a:t>
            </a:r>
            <a:r>
              <a:rPr sz="800" spc="-25" dirty="0">
                <a:latin typeface="Arial MT"/>
                <a:cs typeface="Arial MT"/>
              </a:rPr>
              <a:t>e </a:t>
            </a:r>
            <a:r>
              <a:rPr sz="800" spc="-10" dirty="0">
                <a:latin typeface="Arial MT"/>
                <a:cs typeface="Arial MT"/>
              </a:rPr>
              <a:t>Kraft-  </a:t>
            </a:r>
            <a:r>
              <a:rPr sz="800" spc="-30" dirty="0">
                <a:latin typeface="Arial MT"/>
                <a:cs typeface="Arial MT"/>
              </a:rPr>
              <a:t>werke </a:t>
            </a:r>
            <a:r>
              <a:rPr sz="800" dirty="0">
                <a:latin typeface="Arial MT"/>
                <a:cs typeface="Arial MT"/>
              </a:rPr>
              <a:t>und</a:t>
            </a:r>
            <a:r>
              <a:rPr sz="800" spc="-25" dirty="0">
                <a:latin typeface="Arial MT"/>
                <a:cs typeface="Arial MT"/>
              </a:rPr>
              <a:t> </a:t>
            </a:r>
            <a:r>
              <a:rPr sz="800" spc="-30" dirty="0">
                <a:latin typeface="Arial MT"/>
                <a:cs typeface="Arial MT"/>
              </a:rPr>
              <a:t>Netze. </a:t>
            </a:r>
            <a:r>
              <a:rPr sz="800" dirty="0">
                <a:latin typeface="Arial MT"/>
                <a:cs typeface="Arial MT"/>
              </a:rPr>
              <a:t>Berlin:</a:t>
            </a:r>
            <a:r>
              <a:rPr sz="800" spc="-30" dirty="0">
                <a:latin typeface="Arial MT"/>
                <a:cs typeface="Arial MT"/>
              </a:rPr>
              <a:t> </a:t>
            </a:r>
            <a:r>
              <a:rPr sz="800" spc="-15" dirty="0">
                <a:latin typeface="Arial MT"/>
                <a:cs typeface="Arial MT"/>
              </a:rPr>
              <a:t>Springe</a:t>
            </a:r>
            <a:r>
              <a:rPr sz="800" spc="-75" dirty="0">
                <a:latin typeface="Arial MT"/>
                <a:cs typeface="Arial MT"/>
              </a:rPr>
              <a:t>r</a:t>
            </a:r>
            <a:r>
              <a:rPr sz="800" spc="-25" dirty="0">
                <a:latin typeface="Arial MT"/>
                <a:cs typeface="Arial MT"/>
              </a:rPr>
              <a:t>, </a:t>
            </a:r>
            <a:r>
              <a:rPr sz="800" spc="-50" dirty="0">
                <a:latin typeface="Arial MT"/>
                <a:cs typeface="Arial MT"/>
              </a:rPr>
              <a:t>1978</a:t>
            </a:r>
            <a:endParaRPr sz="800" dirty="0">
              <a:latin typeface="Arial MT"/>
              <a:cs typeface="Arial MT"/>
            </a:endParaRPr>
          </a:p>
          <a:p>
            <a:pPr marL="12700">
              <a:lnSpc>
                <a:spcPct val="100000"/>
              </a:lnSpc>
              <a:spcBef>
                <a:spcPts val="40"/>
              </a:spcBef>
            </a:pPr>
            <a:r>
              <a:rPr sz="700" spc="20" dirty="0">
                <a:latin typeface="Trebuchet MS"/>
                <a:cs typeface="Trebuchet MS"/>
              </a:rPr>
              <a:t>s5</a:t>
            </a:r>
            <a:r>
              <a:rPr sz="700" spc="70" dirty="0">
                <a:latin typeface="Trebuchet MS"/>
                <a:cs typeface="Trebuchet MS"/>
              </a:rPr>
              <a:t> </a:t>
            </a:r>
            <a:r>
              <a:rPr sz="800" spc="-85" dirty="0">
                <a:latin typeface="Arial MT"/>
                <a:cs typeface="Arial MT"/>
              </a:rPr>
              <a:t>F</a:t>
            </a:r>
            <a:r>
              <a:rPr sz="800" spc="-80" dirty="0">
                <a:latin typeface="Arial MT"/>
                <a:cs typeface="Arial MT"/>
              </a:rPr>
              <a:t>a</a:t>
            </a:r>
            <a:r>
              <a:rPr sz="800" spc="-25" dirty="0">
                <a:latin typeface="Arial MT"/>
                <a:cs typeface="Arial MT"/>
              </a:rPr>
              <a:t>.</a:t>
            </a:r>
            <a:r>
              <a:rPr sz="800" spc="-30" dirty="0">
                <a:latin typeface="Arial MT"/>
                <a:cs typeface="Arial MT"/>
              </a:rPr>
              <a:t> Kabelrhe</a:t>
            </a:r>
            <a:r>
              <a:rPr sz="800" spc="-40" dirty="0">
                <a:latin typeface="Arial MT"/>
                <a:cs typeface="Arial MT"/>
              </a:rPr>
              <a:t>y</a:t>
            </a:r>
            <a:r>
              <a:rPr sz="800" spc="-10" dirty="0">
                <a:latin typeface="Arial MT"/>
                <a:cs typeface="Arial MT"/>
              </a:rPr>
              <a:t>dt:</a:t>
            </a:r>
            <a:r>
              <a:rPr sz="800" spc="-30" dirty="0">
                <a:latin typeface="Arial MT"/>
                <a:cs typeface="Arial MT"/>
              </a:rPr>
              <a:t> </a:t>
            </a:r>
            <a:r>
              <a:rPr sz="800" spc="-20" dirty="0">
                <a:latin typeface="Arial MT"/>
                <a:cs typeface="Arial MT"/>
              </a:rPr>
              <a:t>Starkstromk</a:t>
            </a:r>
            <a:r>
              <a:rPr sz="800" spc="-30" dirty="0">
                <a:latin typeface="Arial MT"/>
                <a:cs typeface="Arial MT"/>
              </a:rPr>
              <a:t>a</a:t>
            </a:r>
            <a:r>
              <a:rPr sz="800" spc="-25" dirty="0">
                <a:latin typeface="Arial MT"/>
                <a:cs typeface="Arial MT"/>
              </a:rPr>
              <a:t>bel </a:t>
            </a:r>
            <a:r>
              <a:rPr sz="800" spc="-50" dirty="0">
                <a:latin typeface="Arial MT"/>
                <a:cs typeface="Arial MT"/>
              </a:rPr>
              <a:t>1–30</a:t>
            </a:r>
            <a:r>
              <a:rPr sz="800" spc="-35" dirty="0">
                <a:latin typeface="Arial MT"/>
                <a:cs typeface="Arial MT"/>
              </a:rPr>
              <a:t> </a:t>
            </a:r>
            <a:r>
              <a:rPr sz="800" spc="-5" dirty="0">
                <a:latin typeface="Arial MT"/>
                <a:cs typeface="Arial MT"/>
              </a:rPr>
              <a:t>k</a:t>
            </a:r>
            <a:r>
              <a:rPr sz="800" spc="-90" dirty="0">
                <a:latin typeface="Arial MT"/>
                <a:cs typeface="Arial MT"/>
              </a:rPr>
              <a:t>V</a:t>
            </a:r>
            <a:r>
              <a:rPr sz="800" spc="-25" dirty="0">
                <a:latin typeface="Arial MT"/>
                <a:cs typeface="Arial MT"/>
              </a:rPr>
              <a:t>.</a:t>
            </a:r>
            <a:endParaRPr sz="800" dirty="0">
              <a:latin typeface="Arial MT"/>
              <a:cs typeface="Arial MT"/>
            </a:endParaRPr>
          </a:p>
          <a:p>
            <a:pPr marL="137160">
              <a:lnSpc>
                <a:spcPct val="100000"/>
              </a:lnSpc>
              <a:spcBef>
                <a:spcPts val="30"/>
              </a:spcBef>
            </a:pPr>
            <a:r>
              <a:rPr sz="800" spc="-20" dirty="0">
                <a:latin typeface="Arial MT"/>
                <a:cs typeface="Arial MT"/>
              </a:rPr>
              <a:t>Mönchen</a:t>
            </a:r>
            <a:r>
              <a:rPr sz="800" spc="-30" dirty="0">
                <a:latin typeface="Arial MT"/>
                <a:cs typeface="Arial MT"/>
              </a:rPr>
              <a:t>g</a:t>
            </a:r>
            <a:r>
              <a:rPr sz="800" spc="-35" dirty="0">
                <a:latin typeface="Arial MT"/>
                <a:cs typeface="Arial MT"/>
              </a:rPr>
              <a:t>ladbach,</a:t>
            </a:r>
            <a:r>
              <a:rPr sz="800" spc="-25" dirty="0">
                <a:latin typeface="Arial MT"/>
                <a:cs typeface="Arial MT"/>
              </a:rPr>
              <a:t> </a:t>
            </a:r>
            <a:r>
              <a:rPr sz="800" spc="-95" dirty="0" smtClean="0">
                <a:latin typeface="Arial MT"/>
                <a:cs typeface="Arial MT"/>
              </a:rPr>
              <a:t>199</a:t>
            </a:r>
            <a:r>
              <a:rPr lang="es-AR" sz="800" spc="-95" dirty="0" smtClean="0">
                <a:latin typeface="Arial MT"/>
                <a:cs typeface="Arial MT"/>
              </a:rPr>
              <a:t>6</a:t>
            </a:r>
            <a:endParaRPr sz="800" dirty="0">
              <a:latin typeface="Arial MT"/>
              <a:cs typeface="Arial MT"/>
            </a:endParaRPr>
          </a:p>
          <a:p>
            <a:pPr marL="137160" marR="5715" indent="-125095">
              <a:lnSpc>
                <a:spcPct val="103899"/>
              </a:lnSpc>
            </a:pPr>
            <a:r>
              <a:rPr sz="700" spc="20" dirty="0">
                <a:latin typeface="Trebuchet MS"/>
                <a:cs typeface="Trebuchet MS"/>
              </a:rPr>
              <a:t>s6 </a:t>
            </a:r>
            <a:r>
              <a:rPr sz="800" spc="30" dirty="0">
                <a:latin typeface="Arial MT"/>
                <a:cs typeface="Arial MT"/>
              </a:rPr>
              <a:t>DIN </a:t>
            </a:r>
            <a:r>
              <a:rPr sz="800" spc="-25" dirty="0">
                <a:latin typeface="Arial MT"/>
                <a:cs typeface="Arial MT"/>
              </a:rPr>
              <a:t>VDE </a:t>
            </a:r>
            <a:r>
              <a:rPr sz="800" spc="-45" dirty="0">
                <a:latin typeface="Arial MT"/>
                <a:cs typeface="Arial MT"/>
              </a:rPr>
              <a:t>0141: </a:t>
            </a:r>
            <a:r>
              <a:rPr sz="800" spc="-50" dirty="0">
                <a:latin typeface="Arial MT"/>
                <a:cs typeface="Arial MT"/>
              </a:rPr>
              <a:t>1989-07 </a:t>
            </a:r>
            <a:r>
              <a:rPr sz="800" spc="-20" dirty="0">
                <a:latin typeface="Arial MT"/>
                <a:cs typeface="Arial MT"/>
              </a:rPr>
              <a:t>Erdungen </a:t>
            </a:r>
            <a:r>
              <a:rPr sz="800" spc="25" dirty="0">
                <a:latin typeface="Arial MT"/>
                <a:cs typeface="Arial MT"/>
              </a:rPr>
              <a:t>für </a:t>
            </a:r>
            <a:r>
              <a:rPr sz="800" spc="-30" dirty="0">
                <a:latin typeface="Arial MT"/>
                <a:cs typeface="Arial MT"/>
              </a:rPr>
              <a:t>Stark- </a:t>
            </a:r>
            <a:r>
              <a:rPr sz="800" spc="-25" dirty="0">
                <a:latin typeface="Arial MT"/>
                <a:cs typeface="Arial MT"/>
              </a:rPr>
              <a:t> </a:t>
            </a:r>
            <a:r>
              <a:rPr sz="800" spc="-20" dirty="0">
                <a:latin typeface="Arial MT"/>
                <a:cs typeface="Arial MT"/>
              </a:rPr>
              <a:t>stromanla</a:t>
            </a:r>
            <a:r>
              <a:rPr sz="800" spc="-30" dirty="0">
                <a:latin typeface="Arial MT"/>
                <a:cs typeface="Arial MT"/>
              </a:rPr>
              <a:t>g</a:t>
            </a:r>
            <a:r>
              <a:rPr sz="800" spc="-35" dirty="0">
                <a:latin typeface="Arial MT"/>
                <a:cs typeface="Arial MT"/>
              </a:rPr>
              <a:t>en</a:t>
            </a:r>
            <a:r>
              <a:rPr sz="800" spc="-50" dirty="0">
                <a:latin typeface="Arial MT"/>
                <a:cs typeface="Arial MT"/>
              </a:rPr>
              <a:t> </a:t>
            </a:r>
            <a:r>
              <a:rPr sz="800" spc="30" dirty="0">
                <a:latin typeface="Arial MT"/>
                <a:cs typeface="Arial MT"/>
              </a:rPr>
              <a:t>mit</a:t>
            </a:r>
            <a:r>
              <a:rPr sz="800" spc="-50" dirty="0">
                <a:latin typeface="Arial MT"/>
                <a:cs typeface="Arial MT"/>
              </a:rPr>
              <a:t> </a:t>
            </a:r>
            <a:r>
              <a:rPr sz="800" spc="-20" dirty="0">
                <a:latin typeface="Arial MT"/>
                <a:cs typeface="Arial MT"/>
              </a:rPr>
              <a:t>Nennspan</a:t>
            </a:r>
            <a:r>
              <a:rPr sz="800" spc="-35" dirty="0">
                <a:latin typeface="Arial MT"/>
                <a:cs typeface="Arial MT"/>
              </a:rPr>
              <a:t>n</a:t>
            </a:r>
            <a:r>
              <a:rPr sz="800" spc="-15" dirty="0">
                <a:latin typeface="Arial MT"/>
                <a:cs typeface="Arial MT"/>
              </a:rPr>
              <a:t>ungen</a:t>
            </a:r>
            <a:r>
              <a:rPr sz="800" spc="-50" dirty="0">
                <a:latin typeface="Arial MT"/>
                <a:cs typeface="Arial MT"/>
              </a:rPr>
              <a:t> </a:t>
            </a:r>
            <a:r>
              <a:rPr sz="800" spc="-20" dirty="0">
                <a:latin typeface="Arial MT"/>
                <a:cs typeface="Arial MT"/>
              </a:rPr>
              <a:t>über</a:t>
            </a:r>
            <a:r>
              <a:rPr sz="800" spc="-55" dirty="0">
                <a:latin typeface="Arial MT"/>
                <a:cs typeface="Arial MT"/>
              </a:rPr>
              <a:t> </a:t>
            </a:r>
            <a:r>
              <a:rPr sz="800" spc="-50" dirty="0">
                <a:latin typeface="Arial MT"/>
                <a:cs typeface="Arial MT"/>
              </a:rPr>
              <a:t>1</a:t>
            </a:r>
            <a:r>
              <a:rPr sz="800" spc="-55" dirty="0">
                <a:latin typeface="Arial MT"/>
                <a:cs typeface="Arial MT"/>
              </a:rPr>
              <a:t> </a:t>
            </a:r>
            <a:r>
              <a:rPr sz="800" spc="5" dirty="0">
                <a:latin typeface="Arial MT"/>
                <a:cs typeface="Arial MT"/>
              </a:rPr>
              <a:t>k</a:t>
            </a:r>
            <a:r>
              <a:rPr sz="800" spc="-15" dirty="0">
                <a:latin typeface="Arial MT"/>
                <a:cs typeface="Arial MT"/>
              </a:rPr>
              <a:t>V</a:t>
            </a:r>
            <a:endParaRPr sz="800" dirty="0">
              <a:latin typeface="Arial MT"/>
              <a:cs typeface="Arial MT"/>
            </a:endParaRPr>
          </a:p>
        </p:txBody>
      </p:sp>
      <p:sp>
        <p:nvSpPr>
          <p:cNvPr id="7" name="object 7"/>
          <p:cNvSpPr txBox="1"/>
          <p:nvPr/>
        </p:nvSpPr>
        <p:spPr>
          <a:xfrm>
            <a:off x="298813" y="366366"/>
            <a:ext cx="1220779" cy="196849"/>
          </a:xfrm>
          <a:prstGeom prst="rect">
            <a:avLst/>
          </a:prstGeom>
        </p:spPr>
        <p:txBody>
          <a:bodyPr vert="horz" wrap="square" lIns="0" tIns="12065" rIns="0" bIns="0" rtlCol="0">
            <a:spAutoFit/>
          </a:bodyPr>
          <a:lstStyle/>
          <a:p>
            <a:pPr marL="12700">
              <a:lnSpc>
                <a:spcPct val="100000"/>
              </a:lnSpc>
              <a:spcBef>
                <a:spcPts val="95"/>
              </a:spcBef>
            </a:pPr>
            <a:r>
              <a:rPr lang="en-US" sz="1200" b="1" spc="-35" dirty="0" err="1">
                <a:latin typeface="Trebuchet MS"/>
                <a:cs typeface="Trebuchet MS"/>
              </a:rPr>
              <a:t>Bibliografía</a:t>
            </a:r>
            <a:endParaRPr sz="1200" b="1" dirty="0">
              <a:latin typeface="Trebuchet MS"/>
              <a:cs typeface="Trebuchet MS"/>
            </a:endParaRPr>
          </a:p>
        </p:txBody>
      </p:sp>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402622" y="2007190"/>
            <a:ext cx="3069500" cy="262123"/>
          </a:xfrm>
          <a:prstGeom prst="rect">
            <a:avLst/>
          </a:prstGeom>
        </p:spPr>
        <p:txBody>
          <a:bodyPr vert="horz" wrap="square" lIns="0" tIns="12065" rIns="0" bIns="0" rtlCol="0">
            <a:spAutoFit/>
          </a:bodyPr>
          <a:lstStyle/>
          <a:p>
            <a:pPr marL="137160">
              <a:lnSpc>
                <a:spcPct val="100000"/>
              </a:lnSpc>
              <a:spcBef>
                <a:spcPts val="95"/>
              </a:spcBef>
            </a:pPr>
            <a:r>
              <a:rPr sz="800" spc="-15" dirty="0">
                <a:latin typeface="Arial MT"/>
                <a:cs typeface="Arial MT"/>
              </a:rPr>
              <a:t>kraftwerke</a:t>
            </a:r>
            <a:endParaRPr sz="800" dirty="0">
              <a:latin typeface="Arial MT"/>
              <a:cs typeface="Arial MT"/>
            </a:endParaRPr>
          </a:p>
          <a:p>
            <a:pPr marL="130175" marR="5080" indent="-118110">
              <a:lnSpc>
                <a:spcPct val="103299"/>
              </a:lnSpc>
              <a:spcBef>
                <a:spcPts val="5"/>
              </a:spcBef>
            </a:pPr>
            <a:r>
              <a:rPr sz="700" spc="20" dirty="0">
                <a:latin typeface="Trebuchet MS"/>
                <a:cs typeface="Trebuchet MS"/>
              </a:rPr>
              <a:t>4s </a:t>
            </a:r>
            <a:r>
              <a:rPr sz="800" spc="-15" dirty="0">
                <a:latin typeface="Arial MT"/>
                <a:cs typeface="Arial MT"/>
              </a:rPr>
              <a:t>Trafo-Union: Ol-Verteilungstransformatoren, </a:t>
            </a:r>
            <a:r>
              <a:rPr sz="800" spc="-215" dirty="0">
                <a:latin typeface="Arial MT"/>
                <a:cs typeface="Arial MT"/>
              </a:rPr>
              <a:t> </a:t>
            </a:r>
            <a:r>
              <a:rPr sz="800" spc="-60" dirty="0" smtClean="0">
                <a:latin typeface="Arial MT"/>
                <a:cs typeface="Arial MT"/>
              </a:rPr>
              <a:t>TV2-199</a:t>
            </a:r>
            <a:r>
              <a:rPr lang="es-AR" sz="800" spc="-60" dirty="0" smtClean="0">
                <a:latin typeface="Arial MT"/>
                <a:cs typeface="Arial MT"/>
              </a:rPr>
              <a:t>6</a:t>
            </a:r>
            <a:endParaRPr sz="800" dirty="0">
              <a:latin typeface="Arial MT"/>
              <a:cs typeface="Arial MT"/>
            </a:endParaRPr>
          </a:p>
        </p:txBody>
      </p:sp>
      <p:sp>
        <p:nvSpPr>
          <p:cNvPr id="4" name="object 4"/>
          <p:cNvSpPr txBox="1"/>
          <p:nvPr/>
        </p:nvSpPr>
        <p:spPr>
          <a:xfrm>
            <a:off x="413065" y="2453554"/>
            <a:ext cx="3083729" cy="1890133"/>
          </a:xfrm>
          <a:prstGeom prst="rect">
            <a:avLst/>
          </a:prstGeom>
        </p:spPr>
        <p:txBody>
          <a:bodyPr vert="horz" wrap="square" lIns="0" tIns="12065" rIns="0" bIns="0" rtlCol="0">
            <a:spAutoFit/>
          </a:bodyPr>
          <a:lstStyle/>
          <a:p>
            <a:pPr marL="137160">
              <a:lnSpc>
                <a:spcPct val="100000"/>
              </a:lnSpc>
              <a:spcBef>
                <a:spcPts val="95"/>
              </a:spcBef>
            </a:pPr>
            <a:r>
              <a:rPr sz="800" spc="-15" dirty="0">
                <a:latin typeface="Arial MT"/>
                <a:cs typeface="Arial MT"/>
              </a:rPr>
              <a:t>ren,</a:t>
            </a:r>
            <a:r>
              <a:rPr sz="800" spc="-30" dirty="0">
                <a:latin typeface="Arial MT"/>
                <a:cs typeface="Arial MT"/>
              </a:rPr>
              <a:t> </a:t>
            </a:r>
            <a:r>
              <a:rPr sz="800" spc="-40" dirty="0">
                <a:latin typeface="Arial MT"/>
                <a:cs typeface="Arial MT"/>
              </a:rPr>
              <a:t>TV1-1995</a:t>
            </a:r>
            <a:endParaRPr sz="800" dirty="0">
              <a:latin typeface="Arial MT"/>
              <a:cs typeface="Arial MT"/>
            </a:endParaRPr>
          </a:p>
          <a:p>
            <a:pPr marL="130175" indent="-118110">
              <a:lnSpc>
                <a:spcPct val="100000"/>
              </a:lnSpc>
              <a:spcBef>
                <a:spcPts val="40"/>
              </a:spcBef>
              <a:buSzPct val="87500"/>
              <a:buFont typeface="Trebuchet MS"/>
              <a:buAutoNum type="arabicPlain" startAt="45"/>
              <a:tabLst>
                <a:tab pos="130810" algn="l"/>
              </a:tabLst>
            </a:pPr>
            <a:r>
              <a:rPr sz="800" spc="-15" dirty="0">
                <a:latin typeface="Arial MT"/>
                <a:cs typeface="Arial MT"/>
              </a:rPr>
              <a:t>Trafo-Union:</a:t>
            </a:r>
            <a:r>
              <a:rPr sz="800" spc="-30" dirty="0">
                <a:latin typeface="Arial MT"/>
                <a:cs typeface="Arial MT"/>
              </a:rPr>
              <a:t> </a:t>
            </a:r>
            <a:r>
              <a:rPr lang="es-AR" sz="800" spc="-25" dirty="0" smtClean="0">
                <a:latin typeface="Arial MT"/>
                <a:cs typeface="Arial MT"/>
              </a:rPr>
              <a:t>6</a:t>
            </a:r>
            <a:r>
              <a:rPr sz="800" spc="-25" dirty="0" smtClean="0">
                <a:latin typeface="Arial MT"/>
                <a:cs typeface="Arial MT"/>
              </a:rPr>
              <a:t>EAFOL-</a:t>
            </a:r>
            <a:r>
              <a:rPr sz="800" spc="-25" dirty="0" err="1" smtClean="0">
                <a:latin typeface="Arial MT"/>
                <a:cs typeface="Arial MT"/>
              </a:rPr>
              <a:t>Planungshinweise</a:t>
            </a:r>
            <a:endParaRPr sz="800" dirty="0">
              <a:latin typeface="Arial MT"/>
              <a:cs typeface="Arial MT"/>
            </a:endParaRPr>
          </a:p>
          <a:p>
            <a:pPr marL="137160" marR="122555" indent="-125095">
              <a:lnSpc>
                <a:spcPts val="1000"/>
              </a:lnSpc>
              <a:spcBef>
                <a:spcPts val="30"/>
              </a:spcBef>
              <a:buSzPct val="87500"/>
              <a:buFont typeface="Trebuchet MS"/>
              <a:buAutoNum type="arabicPlain" startAt="45"/>
              <a:tabLst>
                <a:tab pos="137795" algn="l"/>
              </a:tabLst>
            </a:pPr>
            <a:r>
              <a:rPr sz="800" spc="-110" dirty="0">
                <a:latin typeface="Arial MT"/>
                <a:cs typeface="Arial MT"/>
              </a:rPr>
              <a:t>S</a:t>
            </a:r>
            <a:r>
              <a:rPr sz="800" spc="-25" dirty="0">
                <a:latin typeface="Arial MT"/>
                <a:cs typeface="Arial MT"/>
              </a:rPr>
              <a:t>iemens:</a:t>
            </a:r>
            <a:r>
              <a:rPr sz="800" spc="-35" dirty="0">
                <a:latin typeface="Arial MT"/>
                <a:cs typeface="Arial MT"/>
              </a:rPr>
              <a:t> </a:t>
            </a:r>
            <a:r>
              <a:rPr sz="800" spc="-25" dirty="0">
                <a:latin typeface="Arial MT"/>
                <a:cs typeface="Arial MT"/>
              </a:rPr>
              <a:t>Elektronisches</a:t>
            </a:r>
            <a:r>
              <a:rPr sz="800" spc="-35" dirty="0">
                <a:latin typeface="Arial MT"/>
                <a:cs typeface="Arial MT"/>
              </a:rPr>
              <a:t> </a:t>
            </a:r>
            <a:r>
              <a:rPr sz="800" spc="-25" dirty="0">
                <a:latin typeface="Arial MT"/>
                <a:cs typeface="Arial MT"/>
              </a:rPr>
              <a:t>Motorsteuerg</a:t>
            </a:r>
            <a:r>
              <a:rPr sz="800" spc="-35" dirty="0">
                <a:latin typeface="Arial MT"/>
                <a:cs typeface="Arial MT"/>
              </a:rPr>
              <a:t>e</a:t>
            </a:r>
            <a:r>
              <a:rPr sz="800" spc="-10" dirty="0">
                <a:latin typeface="Arial MT"/>
                <a:cs typeface="Arial MT"/>
              </a:rPr>
              <a:t>rät  </a:t>
            </a:r>
            <a:r>
              <a:rPr sz="800" spc="-25" dirty="0">
                <a:latin typeface="Arial MT"/>
                <a:cs typeface="Arial MT"/>
              </a:rPr>
              <a:t>SIKOS</a:t>
            </a:r>
            <a:r>
              <a:rPr sz="800" spc="-85" dirty="0">
                <a:latin typeface="Arial MT"/>
                <a:cs typeface="Arial MT"/>
              </a:rPr>
              <a:t>T</a:t>
            </a:r>
            <a:r>
              <a:rPr sz="800" spc="-20" dirty="0">
                <a:latin typeface="Arial MT"/>
                <a:cs typeface="Arial MT"/>
              </a:rPr>
              <a:t>ART</a:t>
            </a:r>
            <a:r>
              <a:rPr sz="800" spc="-30" dirty="0">
                <a:latin typeface="Arial MT"/>
                <a:cs typeface="Arial MT"/>
              </a:rPr>
              <a:t> </a:t>
            </a:r>
            <a:r>
              <a:rPr sz="800" spc="-45" dirty="0">
                <a:latin typeface="Arial MT"/>
                <a:cs typeface="Arial MT"/>
              </a:rPr>
              <a:t>3RW22</a:t>
            </a:r>
            <a:endParaRPr sz="800" dirty="0">
              <a:latin typeface="Arial MT"/>
              <a:cs typeface="Arial MT"/>
            </a:endParaRPr>
          </a:p>
          <a:p>
            <a:pPr marL="137160" indent="-125095">
              <a:lnSpc>
                <a:spcPts val="955"/>
              </a:lnSpc>
              <a:buSzPct val="87500"/>
              <a:buFont typeface="Trebuchet MS"/>
              <a:buAutoNum type="arabicPlain" startAt="45"/>
              <a:tabLst>
                <a:tab pos="137795" algn="l"/>
              </a:tabLst>
            </a:pPr>
            <a:r>
              <a:rPr sz="800" spc="-20" dirty="0">
                <a:latin typeface="Arial MT"/>
                <a:cs typeface="Arial MT"/>
              </a:rPr>
              <a:t>ABB:</a:t>
            </a:r>
            <a:r>
              <a:rPr sz="800" spc="-30" dirty="0">
                <a:latin typeface="Arial MT"/>
                <a:cs typeface="Arial MT"/>
              </a:rPr>
              <a:t> </a:t>
            </a:r>
            <a:r>
              <a:rPr sz="800" spc="-85" dirty="0">
                <a:latin typeface="Arial MT"/>
                <a:cs typeface="Arial MT"/>
              </a:rPr>
              <a:t>T</a:t>
            </a:r>
            <a:r>
              <a:rPr sz="800" spc="-10" dirty="0">
                <a:latin typeface="Arial MT"/>
                <a:cs typeface="Arial MT"/>
              </a:rPr>
              <a:t>echnik</a:t>
            </a:r>
            <a:r>
              <a:rPr sz="800" spc="-30" dirty="0">
                <a:latin typeface="Arial MT"/>
                <a:cs typeface="Arial MT"/>
              </a:rPr>
              <a:t> </a:t>
            </a:r>
            <a:r>
              <a:rPr sz="800" spc="-25" dirty="0">
                <a:latin typeface="Arial MT"/>
                <a:cs typeface="Arial MT"/>
              </a:rPr>
              <a:t>der </a:t>
            </a:r>
            <a:r>
              <a:rPr sz="800" spc="-40" dirty="0">
                <a:latin typeface="Arial MT"/>
                <a:cs typeface="Arial MT"/>
              </a:rPr>
              <a:t>Stand</a:t>
            </a:r>
            <a:r>
              <a:rPr sz="800" spc="-60" dirty="0">
                <a:latin typeface="Arial MT"/>
                <a:cs typeface="Arial MT"/>
              </a:rPr>
              <a:t>a</a:t>
            </a:r>
            <a:r>
              <a:rPr sz="800" spc="-10" dirty="0">
                <a:latin typeface="Arial MT"/>
                <a:cs typeface="Arial MT"/>
              </a:rPr>
              <a:t>rdmotoren</a:t>
            </a:r>
            <a:endParaRPr sz="800" dirty="0">
              <a:latin typeface="Arial MT"/>
              <a:cs typeface="Arial MT"/>
            </a:endParaRPr>
          </a:p>
          <a:p>
            <a:pPr marL="137160" indent="-125095">
              <a:lnSpc>
                <a:spcPct val="100000"/>
              </a:lnSpc>
              <a:spcBef>
                <a:spcPts val="35"/>
              </a:spcBef>
              <a:buSzPct val="87500"/>
              <a:buFont typeface="Trebuchet MS"/>
              <a:buAutoNum type="arabicPlain" startAt="45"/>
              <a:tabLst>
                <a:tab pos="137795" algn="l"/>
              </a:tabLst>
            </a:pPr>
            <a:r>
              <a:rPr sz="800" spc="-20" dirty="0">
                <a:latin typeface="Arial MT"/>
                <a:cs typeface="Arial MT"/>
              </a:rPr>
              <a:t>ABB:</a:t>
            </a:r>
            <a:r>
              <a:rPr sz="800" spc="-30" dirty="0">
                <a:latin typeface="Arial MT"/>
                <a:cs typeface="Arial MT"/>
              </a:rPr>
              <a:t> </a:t>
            </a:r>
            <a:r>
              <a:rPr sz="800" spc="-15" dirty="0">
                <a:latin typeface="Arial MT"/>
                <a:cs typeface="Arial MT"/>
              </a:rPr>
              <a:t>Der</a:t>
            </a:r>
            <a:r>
              <a:rPr sz="800" spc="-25" dirty="0">
                <a:latin typeface="Arial MT"/>
                <a:cs typeface="Arial MT"/>
              </a:rPr>
              <a:t> </a:t>
            </a:r>
            <a:r>
              <a:rPr sz="800" spc="-10" dirty="0">
                <a:latin typeface="Arial MT"/>
                <a:cs typeface="Arial MT"/>
              </a:rPr>
              <a:t>Drehstro</a:t>
            </a:r>
            <a:r>
              <a:rPr sz="800" spc="-25" dirty="0">
                <a:latin typeface="Arial MT"/>
                <a:cs typeface="Arial MT"/>
              </a:rPr>
              <a:t>m</a:t>
            </a:r>
            <a:r>
              <a:rPr sz="800" spc="-5" dirty="0">
                <a:latin typeface="Arial MT"/>
                <a:cs typeface="Arial MT"/>
              </a:rPr>
              <a:t>motor</a:t>
            </a:r>
            <a:endParaRPr sz="800" dirty="0">
              <a:latin typeface="Arial MT"/>
              <a:cs typeface="Arial MT"/>
            </a:endParaRPr>
          </a:p>
          <a:p>
            <a:pPr marL="137160" marR="100330" indent="-125095">
              <a:lnSpc>
                <a:spcPct val="103899"/>
              </a:lnSpc>
              <a:buSzPct val="87500"/>
              <a:buFont typeface="Trebuchet MS"/>
              <a:buAutoNum type="arabicPlain" startAt="45"/>
              <a:tabLst>
                <a:tab pos="137795" algn="l"/>
              </a:tabLst>
            </a:pPr>
            <a:r>
              <a:rPr sz="800" spc="-15" dirty="0">
                <a:latin typeface="Arial MT"/>
                <a:cs typeface="Arial MT"/>
              </a:rPr>
              <a:t>Elektropraktiker: </a:t>
            </a:r>
            <a:r>
              <a:rPr sz="800" spc="-40" dirty="0">
                <a:latin typeface="Arial MT"/>
                <a:cs typeface="Arial MT"/>
              </a:rPr>
              <a:t>Fachbeiträge </a:t>
            </a:r>
            <a:r>
              <a:rPr sz="800" spc="5" dirty="0">
                <a:latin typeface="Arial MT"/>
                <a:cs typeface="Arial MT"/>
              </a:rPr>
              <a:t>zum </a:t>
            </a:r>
            <a:r>
              <a:rPr sz="800" spc="-25" dirty="0">
                <a:latin typeface="Arial MT"/>
                <a:cs typeface="Arial MT"/>
              </a:rPr>
              <a:t>Thema </a:t>
            </a:r>
            <a:r>
              <a:rPr sz="800" spc="-215" dirty="0">
                <a:latin typeface="Arial MT"/>
                <a:cs typeface="Arial MT"/>
              </a:rPr>
              <a:t> </a:t>
            </a:r>
            <a:r>
              <a:rPr sz="800" spc="-20" dirty="0">
                <a:latin typeface="Arial MT"/>
                <a:cs typeface="Arial MT"/>
              </a:rPr>
              <a:t>FI-Schutz</a:t>
            </a:r>
            <a:endParaRPr sz="800" dirty="0">
              <a:latin typeface="Arial MT"/>
              <a:cs typeface="Arial MT"/>
            </a:endParaRPr>
          </a:p>
          <a:p>
            <a:pPr marL="137160" marR="60325" indent="-125095">
              <a:lnSpc>
                <a:spcPct val="103299"/>
              </a:lnSpc>
              <a:spcBef>
                <a:spcPts val="5"/>
              </a:spcBef>
              <a:buSzPct val="87500"/>
              <a:buFont typeface="Trebuchet MS"/>
              <a:buAutoNum type="arabicPlain" startAt="45"/>
              <a:tabLst>
                <a:tab pos="137795" algn="l"/>
              </a:tabLst>
            </a:pPr>
            <a:r>
              <a:rPr sz="800" spc="-35" dirty="0">
                <a:latin typeface="Arial MT"/>
                <a:cs typeface="Arial MT"/>
              </a:rPr>
              <a:t>Siemens: </a:t>
            </a:r>
            <a:r>
              <a:rPr sz="800" spc="-20" dirty="0">
                <a:latin typeface="Arial MT"/>
                <a:cs typeface="Arial MT"/>
              </a:rPr>
              <a:t>Sonderdruck </a:t>
            </a:r>
            <a:r>
              <a:rPr sz="800" spc="-25" dirty="0">
                <a:latin typeface="Arial MT"/>
                <a:cs typeface="Arial MT"/>
              </a:rPr>
              <a:t>Fehlerstrom-Schutz- </a:t>
            </a:r>
            <a:r>
              <a:rPr sz="800" spc="-210" dirty="0">
                <a:latin typeface="Arial MT"/>
                <a:cs typeface="Arial MT"/>
              </a:rPr>
              <a:t> </a:t>
            </a:r>
            <a:r>
              <a:rPr sz="800" dirty="0">
                <a:latin typeface="Arial MT"/>
                <a:cs typeface="Arial MT"/>
              </a:rPr>
              <a:t>einrichtung</a:t>
            </a:r>
          </a:p>
          <a:p>
            <a:pPr marL="12700">
              <a:lnSpc>
                <a:spcPct val="100000"/>
              </a:lnSpc>
              <a:spcBef>
                <a:spcPts val="35"/>
              </a:spcBef>
            </a:pPr>
            <a:r>
              <a:rPr sz="700" spc="60" dirty="0">
                <a:latin typeface="Trebuchet MS"/>
                <a:cs typeface="Trebuchet MS"/>
              </a:rPr>
              <a:t>5l</a:t>
            </a:r>
            <a:r>
              <a:rPr sz="700" spc="70" dirty="0">
                <a:latin typeface="Trebuchet MS"/>
                <a:cs typeface="Trebuchet MS"/>
              </a:rPr>
              <a:t> </a:t>
            </a:r>
            <a:r>
              <a:rPr sz="800" spc="-110" dirty="0">
                <a:latin typeface="Arial MT"/>
                <a:cs typeface="Arial MT"/>
              </a:rPr>
              <a:t>S</a:t>
            </a:r>
            <a:r>
              <a:rPr sz="800" spc="-25" dirty="0">
                <a:latin typeface="Arial MT"/>
                <a:cs typeface="Arial MT"/>
              </a:rPr>
              <a:t>iemens:</a:t>
            </a:r>
            <a:r>
              <a:rPr sz="800" spc="-35" dirty="0">
                <a:latin typeface="Arial MT"/>
                <a:cs typeface="Arial MT"/>
              </a:rPr>
              <a:t> </a:t>
            </a:r>
            <a:r>
              <a:rPr sz="800" spc="-20" dirty="0">
                <a:latin typeface="Arial MT"/>
                <a:cs typeface="Arial MT"/>
              </a:rPr>
              <a:t>Überlast-</a:t>
            </a:r>
            <a:r>
              <a:rPr sz="800" spc="-30" dirty="0">
                <a:latin typeface="Arial MT"/>
                <a:cs typeface="Arial MT"/>
              </a:rPr>
              <a:t> </a:t>
            </a:r>
            <a:r>
              <a:rPr sz="800" dirty="0">
                <a:latin typeface="Arial MT"/>
                <a:cs typeface="Arial MT"/>
              </a:rPr>
              <a:t>und</a:t>
            </a:r>
            <a:r>
              <a:rPr sz="800" spc="-30" dirty="0">
                <a:latin typeface="Arial MT"/>
                <a:cs typeface="Arial MT"/>
              </a:rPr>
              <a:t> K</a:t>
            </a:r>
            <a:r>
              <a:rPr sz="800" spc="-15" dirty="0">
                <a:latin typeface="Arial MT"/>
                <a:cs typeface="Arial MT"/>
              </a:rPr>
              <a:t>urzschlu&gt;</a:t>
            </a:r>
            <a:r>
              <a:rPr sz="800" spc="-25" dirty="0">
                <a:latin typeface="Arial MT"/>
                <a:cs typeface="Arial MT"/>
              </a:rPr>
              <a:t>s</a:t>
            </a:r>
            <a:r>
              <a:rPr sz="800" spc="-10" dirty="0">
                <a:latin typeface="Arial MT"/>
                <a:cs typeface="Arial MT"/>
              </a:rPr>
              <a:t>chutz</a:t>
            </a:r>
            <a:endParaRPr sz="800" dirty="0">
              <a:latin typeface="Arial MT"/>
              <a:cs typeface="Arial MT"/>
            </a:endParaRPr>
          </a:p>
          <a:p>
            <a:pPr marL="12700">
              <a:lnSpc>
                <a:spcPct val="100000"/>
              </a:lnSpc>
              <a:spcBef>
                <a:spcPts val="40"/>
              </a:spcBef>
            </a:pPr>
            <a:r>
              <a:rPr sz="700" spc="-20" dirty="0">
                <a:latin typeface="Trebuchet MS"/>
                <a:cs typeface="Trebuchet MS"/>
              </a:rPr>
              <a:t>52</a:t>
            </a:r>
            <a:r>
              <a:rPr sz="700" spc="70" dirty="0">
                <a:latin typeface="Trebuchet MS"/>
                <a:cs typeface="Trebuchet MS"/>
              </a:rPr>
              <a:t> </a:t>
            </a:r>
            <a:r>
              <a:rPr sz="800" spc="-35" dirty="0">
                <a:latin typeface="Arial MT"/>
                <a:cs typeface="Arial MT"/>
              </a:rPr>
              <a:t>Siemens: </a:t>
            </a:r>
            <a:r>
              <a:rPr sz="800" spc="-20" dirty="0">
                <a:latin typeface="Arial MT"/>
                <a:cs typeface="Arial MT"/>
              </a:rPr>
              <a:t>Selektivität</a:t>
            </a:r>
            <a:r>
              <a:rPr sz="800" spc="-30" dirty="0">
                <a:latin typeface="Arial MT"/>
                <a:cs typeface="Arial MT"/>
              </a:rPr>
              <a:t> </a:t>
            </a:r>
            <a:r>
              <a:rPr sz="800" dirty="0">
                <a:latin typeface="Arial MT"/>
                <a:cs typeface="Arial MT"/>
              </a:rPr>
              <a:t>und</a:t>
            </a:r>
            <a:r>
              <a:rPr sz="800" spc="-25" dirty="0">
                <a:latin typeface="Arial MT"/>
                <a:cs typeface="Arial MT"/>
              </a:rPr>
              <a:t> </a:t>
            </a:r>
            <a:r>
              <a:rPr sz="800" spc="-30" dirty="0">
                <a:latin typeface="Arial MT"/>
                <a:cs typeface="Arial MT"/>
              </a:rPr>
              <a:t>Back-up-Schutz</a:t>
            </a:r>
            <a:endParaRPr sz="800" dirty="0">
              <a:latin typeface="Arial MT"/>
              <a:cs typeface="Arial MT"/>
            </a:endParaRPr>
          </a:p>
          <a:p>
            <a:pPr marL="137160" marR="5080" indent="-125095">
              <a:lnSpc>
                <a:spcPct val="103299"/>
              </a:lnSpc>
              <a:spcBef>
                <a:spcPts val="5"/>
              </a:spcBef>
            </a:pPr>
            <a:r>
              <a:rPr sz="700" spc="20" dirty="0">
                <a:latin typeface="Trebuchet MS"/>
                <a:cs typeface="Trebuchet MS"/>
              </a:rPr>
              <a:t>5s</a:t>
            </a:r>
            <a:r>
              <a:rPr sz="700" spc="70" dirty="0">
                <a:latin typeface="Trebuchet MS"/>
                <a:cs typeface="Trebuchet MS"/>
              </a:rPr>
              <a:t> </a:t>
            </a:r>
            <a:r>
              <a:rPr sz="800" spc="-35" dirty="0">
                <a:latin typeface="Arial MT"/>
                <a:cs typeface="Arial MT"/>
              </a:rPr>
              <a:t>Siemens: </a:t>
            </a:r>
            <a:r>
              <a:rPr sz="800" spc="-25" dirty="0">
                <a:latin typeface="Arial MT"/>
                <a:cs typeface="Arial MT"/>
              </a:rPr>
              <a:t>Schutz </a:t>
            </a:r>
            <a:r>
              <a:rPr sz="800" dirty="0">
                <a:latin typeface="Arial MT"/>
                <a:cs typeface="Arial MT"/>
              </a:rPr>
              <a:t>und</a:t>
            </a:r>
            <a:r>
              <a:rPr sz="800" spc="-25" dirty="0">
                <a:latin typeface="Arial MT"/>
                <a:cs typeface="Arial MT"/>
              </a:rPr>
              <a:t> </a:t>
            </a:r>
            <a:r>
              <a:rPr sz="800" spc="-35" dirty="0">
                <a:latin typeface="Arial MT"/>
                <a:cs typeface="Arial MT"/>
              </a:rPr>
              <a:t>Schaltgeräte</a:t>
            </a:r>
            <a:r>
              <a:rPr sz="800" spc="-25" dirty="0">
                <a:latin typeface="Arial MT"/>
                <a:cs typeface="Arial MT"/>
              </a:rPr>
              <a:t> </a:t>
            </a:r>
            <a:r>
              <a:rPr sz="800" spc="-35" dirty="0">
                <a:latin typeface="Arial MT"/>
                <a:cs typeface="Arial MT"/>
              </a:rPr>
              <a:t>N-System, </a:t>
            </a:r>
            <a:r>
              <a:rPr sz="800" spc="-204" dirty="0">
                <a:latin typeface="Arial MT"/>
                <a:cs typeface="Arial MT"/>
              </a:rPr>
              <a:t> </a:t>
            </a:r>
            <a:r>
              <a:rPr sz="800" spc="-30" dirty="0">
                <a:latin typeface="Arial MT"/>
                <a:cs typeface="Arial MT"/>
              </a:rPr>
              <a:t>Katalog </a:t>
            </a:r>
            <a:r>
              <a:rPr sz="800" spc="75" dirty="0">
                <a:latin typeface="Arial MT"/>
                <a:cs typeface="Arial MT"/>
              </a:rPr>
              <a:t>I</a:t>
            </a:r>
            <a:r>
              <a:rPr sz="800" spc="-30" dirty="0">
                <a:latin typeface="Arial MT"/>
                <a:cs typeface="Arial MT"/>
              </a:rPr>
              <a:t> </a:t>
            </a:r>
            <a:r>
              <a:rPr sz="800" spc="-40" dirty="0">
                <a:latin typeface="Arial MT"/>
                <a:cs typeface="Arial MT"/>
              </a:rPr>
              <a:t>2.1</a:t>
            </a:r>
            <a:endParaRPr sz="800" dirty="0">
              <a:latin typeface="Arial MT"/>
              <a:cs typeface="Arial MT"/>
            </a:endParaRPr>
          </a:p>
          <a:p>
            <a:pPr marL="137160" indent="-125095">
              <a:lnSpc>
                <a:spcPct val="100000"/>
              </a:lnSpc>
              <a:spcBef>
                <a:spcPts val="40"/>
              </a:spcBef>
              <a:buSzPct val="87500"/>
              <a:buFont typeface="Trebuchet MS"/>
              <a:buAutoNum type="arabicPlain" startAt="54"/>
              <a:tabLst>
                <a:tab pos="137795" algn="l"/>
              </a:tabLst>
            </a:pPr>
            <a:r>
              <a:rPr sz="800" spc="-35" dirty="0">
                <a:latin typeface="Arial MT"/>
                <a:cs typeface="Arial MT"/>
              </a:rPr>
              <a:t>K</a:t>
            </a:r>
            <a:r>
              <a:rPr sz="800" spc="-10" dirty="0">
                <a:latin typeface="Arial MT"/>
                <a:cs typeface="Arial MT"/>
              </a:rPr>
              <a:t>elaiditis,</a:t>
            </a:r>
            <a:r>
              <a:rPr sz="800" spc="-30" dirty="0">
                <a:latin typeface="Arial MT"/>
                <a:cs typeface="Arial MT"/>
              </a:rPr>
              <a:t> </a:t>
            </a:r>
            <a:r>
              <a:rPr sz="800" spc="-20" dirty="0">
                <a:latin typeface="Arial MT"/>
                <a:cs typeface="Arial MT"/>
              </a:rPr>
              <a:t>K.:</a:t>
            </a:r>
            <a:r>
              <a:rPr sz="800" spc="-30" dirty="0">
                <a:latin typeface="Arial MT"/>
                <a:cs typeface="Arial MT"/>
              </a:rPr>
              <a:t> </a:t>
            </a:r>
            <a:r>
              <a:rPr sz="800" spc="-5" dirty="0">
                <a:latin typeface="Arial MT"/>
                <a:cs typeface="Arial MT"/>
              </a:rPr>
              <a:t>Ein</a:t>
            </a:r>
            <a:r>
              <a:rPr sz="800" spc="-25" dirty="0">
                <a:latin typeface="Arial MT"/>
                <a:cs typeface="Arial MT"/>
              </a:rPr>
              <a:t> </a:t>
            </a:r>
            <a:r>
              <a:rPr sz="800" spc="-20" dirty="0">
                <a:latin typeface="Arial MT"/>
                <a:cs typeface="Arial MT"/>
              </a:rPr>
              <a:t>Beitrag</a:t>
            </a:r>
            <a:r>
              <a:rPr sz="800" spc="-35" dirty="0">
                <a:latin typeface="Arial MT"/>
                <a:cs typeface="Arial MT"/>
              </a:rPr>
              <a:t> </a:t>
            </a:r>
            <a:r>
              <a:rPr sz="800" spc="5" dirty="0">
                <a:latin typeface="Arial MT"/>
                <a:cs typeface="Arial MT"/>
              </a:rPr>
              <a:t>zum</a:t>
            </a:r>
            <a:r>
              <a:rPr sz="800" spc="-30" dirty="0">
                <a:latin typeface="Arial MT"/>
                <a:cs typeface="Arial MT"/>
              </a:rPr>
              <a:t> </a:t>
            </a:r>
            <a:r>
              <a:rPr sz="800" spc="-40" dirty="0">
                <a:latin typeface="Arial MT"/>
                <a:cs typeface="Arial MT"/>
              </a:rPr>
              <a:t>SLS-Schalter</a:t>
            </a:r>
            <a:endParaRPr sz="800" dirty="0">
              <a:latin typeface="Arial MT"/>
              <a:cs typeface="Arial MT"/>
            </a:endParaRPr>
          </a:p>
          <a:p>
            <a:pPr marL="137160" indent="-125095">
              <a:lnSpc>
                <a:spcPct val="100000"/>
              </a:lnSpc>
              <a:spcBef>
                <a:spcPts val="35"/>
              </a:spcBef>
              <a:buSzPct val="87500"/>
              <a:buFont typeface="Trebuchet MS"/>
              <a:buAutoNum type="arabicPlain" startAt="54"/>
              <a:tabLst>
                <a:tab pos="137795" algn="l"/>
              </a:tabLst>
            </a:pPr>
            <a:r>
              <a:rPr sz="800" spc="65" dirty="0">
                <a:latin typeface="Arial MT"/>
                <a:cs typeface="Arial MT"/>
              </a:rPr>
              <a:t>H</a:t>
            </a:r>
            <a:r>
              <a:rPr sz="800" spc="-50" dirty="0">
                <a:latin typeface="Arial MT"/>
                <a:cs typeface="Arial MT"/>
              </a:rPr>
              <a:t>age</a:t>
            </a:r>
            <a:r>
              <a:rPr sz="800" spc="-70" dirty="0">
                <a:latin typeface="Arial MT"/>
                <a:cs typeface="Arial MT"/>
              </a:rPr>
              <a:t>r</a:t>
            </a:r>
            <a:r>
              <a:rPr sz="800" spc="-25" dirty="0">
                <a:latin typeface="Arial MT"/>
                <a:cs typeface="Arial MT"/>
              </a:rPr>
              <a:t>: </a:t>
            </a:r>
            <a:r>
              <a:rPr sz="800" spc="-90" dirty="0">
                <a:latin typeface="Arial MT"/>
                <a:cs typeface="Arial MT"/>
              </a:rPr>
              <a:t>T</a:t>
            </a:r>
            <a:r>
              <a:rPr sz="800" spc="-35" dirty="0">
                <a:latin typeface="Arial MT"/>
                <a:cs typeface="Arial MT"/>
              </a:rPr>
              <a:t>echnisches </a:t>
            </a:r>
            <a:r>
              <a:rPr sz="800" spc="65" dirty="0">
                <a:latin typeface="Arial MT"/>
                <a:cs typeface="Arial MT"/>
              </a:rPr>
              <a:t>H</a:t>
            </a:r>
            <a:r>
              <a:rPr sz="800" spc="-25" dirty="0">
                <a:latin typeface="Arial MT"/>
                <a:cs typeface="Arial MT"/>
              </a:rPr>
              <a:t>andbuch</a:t>
            </a:r>
            <a:endParaRPr sz="800" dirty="0">
              <a:latin typeface="Arial MT"/>
              <a:cs typeface="Arial MT"/>
            </a:endParaRPr>
          </a:p>
          <a:p>
            <a:pPr marL="137160" indent="-125095">
              <a:lnSpc>
                <a:spcPct val="100000"/>
              </a:lnSpc>
              <a:spcBef>
                <a:spcPts val="35"/>
              </a:spcBef>
              <a:buSzPct val="87500"/>
              <a:buFont typeface="Trebuchet MS"/>
              <a:buAutoNum type="arabicPlain" startAt="54"/>
              <a:tabLst>
                <a:tab pos="137795" algn="l"/>
              </a:tabLst>
            </a:pPr>
            <a:r>
              <a:rPr sz="800" spc="-30" dirty="0">
                <a:latin typeface="Arial MT"/>
                <a:cs typeface="Arial MT"/>
              </a:rPr>
              <a:t>Hager:</a:t>
            </a:r>
            <a:r>
              <a:rPr sz="800" spc="-25" dirty="0">
                <a:latin typeface="Arial MT"/>
                <a:cs typeface="Arial MT"/>
              </a:rPr>
              <a:t> </a:t>
            </a:r>
            <a:r>
              <a:rPr sz="800" spc="-30" dirty="0">
                <a:latin typeface="Arial MT"/>
                <a:cs typeface="Arial MT"/>
              </a:rPr>
              <a:t>Hauptkatalog-1997</a:t>
            </a:r>
            <a:endParaRPr sz="800" dirty="0">
              <a:latin typeface="Arial MT"/>
              <a:cs typeface="Arial MT"/>
            </a:endParaRPr>
          </a:p>
          <a:p>
            <a:pPr marL="137160" marR="36830" indent="-125095">
              <a:lnSpc>
                <a:spcPct val="103899"/>
              </a:lnSpc>
              <a:buSzPct val="87500"/>
              <a:buFont typeface="Trebuchet MS"/>
              <a:buAutoNum type="arabicPlain" startAt="54"/>
              <a:tabLst>
                <a:tab pos="137795" algn="l"/>
              </a:tabLst>
            </a:pPr>
            <a:r>
              <a:rPr sz="800" spc="-20" dirty="0">
                <a:latin typeface="Arial MT"/>
                <a:cs typeface="Arial MT"/>
              </a:rPr>
              <a:t>ABB: </a:t>
            </a:r>
            <a:r>
              <a:rPr sz="800" spc="-35" dirty="0">
                <a:latin typeface="Arial MT"/>
                <a:cs typeface="Arial MT"/>
              </a:rPr>
              <a:t>Technische </a:t>
            </a:r>
            <a:r>
              <a:rPr sz="800" spc="-25" dirty="0">
                <a:latin typeface="Arial MT"/>
                <a:cs typeface="Arial MT"/>
              </a:rPr>
              <a:t>Daten, </a:t>
            </a:r>
            <a:r>
              <a:rPr sz="800" spc="-30" dirty="0">
                <a:latin typeface="Arial MT"/>
                <a:cs typeface="Arial MT"/>
              </a:rPr>
              <a:t>Sicherungsautoma- </a:t>
            </a:r>
            <a:r>
              <a:rPr sz="800" spc="-210" dirty="0">
                <a:latin typeface="Arial MT"/>
                <a:cs typeface="Arial MT"/>
              </a:rPr>
              <a:t> </a:t>
            </a:r>
            <a:r>
              <a:rPr sz="800" spc="-15" dirty="0">
                <a:latin typeface="Arial MT"/>
                <a:cs typeface="Arial MT"/>
              </a:rPr>
              <a:t>ten</a:t>
            </a:r>
            <a:endParaRPr sz="800" dirty="0">
              <a:latin typeface="Arial MT"/>
              <a:cs typeface="Arial MT"/>
            </a:endParaRPr>
          </a:p>
          <a:p>
            <a:pPr marL="137160" marR="33020" indent="-125095">
              <a:lnSpc>
                <a:spcPct val="103299"/>
              </a:lnSpc>
              <a:spcBef>
                <a:spcPts val="5"/>
              </a:spcBef>
              <a:buSzPct val="87500"/>
              <a:buFont typeface="Trebuchet MS"/>
              <a:buAutoNum type="arabicPlain" startAt="54"/>
              <a:tabLst>
                <a:tab pos="137795" algn="l"/>
              </a:tabLst>
            </a:pPr>
            <a:r>
              <a:rPr sz="800" spc="-15" dirty="0">
                <a:latin typeface="Arial MT"/>
                <a:cs typeface="Arial MT"/>
              </a:rPr>
              <a:t>Klöckner</a:t>
            </a:r>
            <a:r>
              <a:rPr sz="800" spc="-35" dirty="0">
                <a:latin typeface="Arial MT"/>
                <a:cs typeface="Arial MT"/>
              </a:rPr>
              <a:t> </a:t>
            </a:r>
            <a:r>
              <a:rPr sz="800" spc="-15" dirty="0">
                <a:latin typeface="Arial MT"/>
                <a:cs typeface="Arial MT"/>
              </a:rPr>
              <a:t>Moeller:</a:t>
            </a:r>
            <a:r>
              <a:rPr sz="800" spc="-20" dirty="0">
                <a:latin typeface="Arial MT"/>
                <a:cs typeface="Arial MT"/>
              </a:rPr>
              <a:t> Überlast</a:t>
            </a:r>
            <a:r>
              <a:rPr sz="800" spc="-30" dirty="0">
                <a:latin typeface="Arial MT"/>
                <a:cs typeface="Arial MT"/>
              </a:rPr>
              <a:t> </a:t>
            </a:r>
            <a:r>
              <a:rPr sz="800" dirty="0">
                <a:latin typeface="Arial MT"/>
                <a:cs typeface="Arial MT"/>
              </a:rPr>
              <a:t>und</a:t>
            </a:r>
            <a:r>
              <a:rPr sz="800" spc="-25" dirty="0">
                <a:latin typeface="Arial MT"/>
                <a:cs typeface="Arial MT"/>
              </a:rPr>
              <a:t> </a:t>
            </a:r>
            <a:r>
              <a:rPr sz="800" spc="-15" dirty="0">
                <a:latin typeface="Arial MT"/>
                <a:cs typeface="Arial MT"/>
              </a:rPr>
              <a:t>Kurzschlu&gt;- </a:t>
            </a:r>
            <a:r>
              <a:rPr sz="800" spc="-204" dirty="0">
                <a:latin typeface="Arial MT"/>
                <a:cs typeface="Arial MT"/>
              </a:rPr>
              <a:t> </a:t>
            </a:r>
            <a:r>
              <a:rPr sz="800" spc="-20" dirty="0">
                <a:latin typeface="Arial MT"/>
                <a:cs typeface="Arial MT"/>
              </a:rPr>
              <a:t>schutz</a:t>
            </a:r>
            <a:endParaRPr sz="800" dirty="0">
              <a:latin typeface="Arial MT"/>
              <a:cs typeface="Arial MT"/>
            </a:endParaRPr>
          </a:p>
        </p:txBody>
      </p:sp>
      <p:sp>
        <p:nvSpPr>
          <p:cNvPr id="6" name="object 6"/>
          <p:cNvSpPr txBox="1"/>
          <p:nvPr/>
        </p:nvSpPr>
        <p:spPr>
          <a:xfrm>
            <a:off x="5419764" y="646227"/>
            <a:ext cx="3182378" cy="1528047"/>
          </a:xfrm>
          <a:prstGeom prst="rect">
            <a:avLst/>
          </a:prstGeom>
        </p:spPr>
        <p:txBody>
          <a:bodyPr vert="horz" wrap="square" lIns="0" tIns="7620" rIns="0" bIns="0" rtlCol="0">
            <a:spAutoFit/>
          </a:bodyPr>
          <a:lstStyle/>
          <a:p>
            <a:pPr marL="137160" marR="118745" indent="-125095">
              <a:lnSpc>
                <a:spcPct val="103899"/>
              </a:lnSpc>
              <a:spcBef>
                <a:spcPts val="60"/>
              </a:spcBef>
            </a:pPr>
            <a:r>
              <a:rPr sz="700" spc="60" dirty="0">
                <a:latin typeface="Trebuchet MS"/>
                <a:cs typeface="Trebuchet MS"/>
              </a:rPr>
              <a:t>6l</a:t>
            </a:r>
            <a:r>
              <a:rPr sz="700" spc="70" dirty="0">
                <a:latin typeface="Trebuchet MS"/>
                <a:cs typeface="Trebuchet MS"/>
              </a:rPr>
              <a:t> </a:t>
            </a:r>
            <a:r>
              <a:rPr sz="800" spc="-60" dirty="0">
                <a:latin typeface="Arial MT"/>
                <a:cs typeface="Arial MT"/>
              </a:rPr>
              <a:t>Asea</a:t>
            </a:r>
            <a:r>
              <a:rPr sz="800" spc="-30" dirty="0">
                <a:latin typeface="Arial MT"/>
                <a:cs typeface="Arial MT"/>
              </a:rPr>
              <a:t> </a:t>
            </a:r>
            <a:r>
              <a:rPr sz="800" spc="-10" dirty="0">
                <a:latin typeface="Arial MT"/>
                <a:cs typeface="Arial MT"/>
              </a:rPr>
              <a:t>Brown</a:t>
            </a:r>
            <a:r>
              <a:rPr sz="800" spc="-30" dirty="0">
                <a:latin typeface="Arial MT"/>
                <a:cs typeface="Arial MT"/>
              </a:rPr>
              <a:t> </a:t>
            </a:r>
            <a:r>
              <a:rPr sz="800" spc="-25" dirty="0">
                <a:latin typeface="Arial MT"/>
                <a:cs typeface="Arial MT"/>
              </a:rPr>
              <a:t>Boveri:</a:t>
            </a:r>
            <a:r>
              <a:rPr sz="800" spc="-30" dirty="0">
                <a:latin typeface="Arial MT"/>
                <a:cs typeface="Arial MT"/>
              </a:rPr>
              <a:t> </a:t>
            </a:r>
            <a:r>
              <a:rPr sz="800" spc="-90" dirty="0">
                <a:latin typeface="Arial MT"/>
                <a:cs typeface="Arial MT"/>
              </a:rPr>
              <a:t>T</a:t>
            </a:r>
            <a:r>
              <a:rPr sz="800" spc="-30" dirty="0">
                <a:latin typeface="Arial MT"/>
                <a:cs typeface="Arial MT"/>
              </a:rPr>
              <a:t>echnische </a:t>
            </a:r>
            <a:r>
              <a:rPr sz="800" spc="-15" dirty="0">
                <a:latin typeface="Arial MT"/>
                <a:cs typeface="Arial MT"/>
              </a:rPr>
              <a:t>Unterlag</a:t>
            </a:r>
            <a:r>
              <a:rPr sz="800" spc="-30" dirty="0">
                <a:latin typeface="Arial MT"/>
                <a:cs typeface="Arial MT"/>
              </a:rPr>
              <a:t>e</a:t>
            </a:r>
            <a:r>
              <a:rPr sz="800" spc="-5" dirty="0">
                <a:latin typeface="Arial MT"/>
                <a:cs typeface="Arial MT"/>
              </a:rPr>
              <a:t>n,  </a:t>
            </a:r>
            <a:r>
              <a:rPr sz="800" spc="-35" dirty="0">
                <a:latin typeface="Arial MT"/>
                <a:cs typeface="Arial MT"/>
              </a:rPr>
              <a:t>Kataloge</a:t>
            </a:r>
            <a:endParaRPr sz="800" dirty="0">
              <a:latin typeface="Arial MT"/>
              <a:cs typeface="Arial MT"/>
            </a:endParaRPr>
          </a:p>
          <a:p>
            <a:pPr marL="12700">
              <a:lnSpc>
                <a:spcPct val="100000"/>
              </a:lnSpc>
              <a:spcBef>
                <a:spcPts val="35"/>
              </a:spcBef>
            </a:pPr>
            <a:r>
              <a:rPr sz="700" spc="-20" dirty="0">
                <a:latin typeface="Trebuchet MS"/>
                <a:cs typeface="Trebuchet MS"/>
              </a:rPr>
              <a:t>62</a:t>
            </a:r>
            <a:r>
              <a:rPr sz="700" spc="70" dirty="0">
                <a:latin typeface="Trebuchet MS"/>
                <a:cs typeface="Trebuchet MS"/>
              </a:rPr>
              <a:t> </a:t>
            </a:r>
            <a:r>
              <a:rPr sz="800" spc="-60" dirty="0">
                <a:latin typeface="Arial MT"/>
                <a:cs typeface="Arial MT"/>
              </a:rPr>
              <a:t>Asea</a:t>
            </a:r>
            <a:r>
              <a:rPr sz="800" spc="-30" dirty="0">
                <a:latin typeface="Arial MT"/>
                <a:cs typeface="Arial MT"/>
              </a:rPr>
              <a:t> </a:t>
            </a:r>
            <a:r>
              <a:rPr sz="800" spc="-10" dirty="0">
                <a:latin typeface="Arial MT"/>
                <a:cs typeface="Arial MT"/>
              </a:rPr>
              <a:t>Brown</a:t>
            </a:r>
            <a:r>
              <a:rPr sz="800" spc="-30" dirty="0">
                <a:latin typeface="Arial MT"/>
                <a:cs typeface="Arial MT"/>
              </a:rPr>
              <a:t> </a:t>
            </a:r>
            <a:r>
              <a:rPr sz="800" spc="-25" dirty="0">
                <a:latin typeface="Arial MT"/>
                <a:cs typeface="Arial MT"/>
              </a:rPr>
              <a:t>Boveri:</a:t>
            </a:r>
            <a:r>
              <a:rPr sz="800" spc="-30" dirty="0">
                <a:latin typeface="Arial MT"/>
                <a:cs typeface="Arial MT"/>
              </a:rPr>
              <a:t> Schalta</a:t>
            </a:r>
            <a:r>
              <a:rPr sz="800" spc="-45" dirty="0">
                <a:latin typeface="Arial MT"/>
                <a:cs typeface="Arial MT"/>
              </a:rPr>
              <a:t>n</a:t>
            </a:r>
            <a:r>
              <a:rPr sz="800" spc="-30" dirty="0">
                <a:latin typeface="Arial MT"/>
                <a:cs typeface="Arial MT"/>
              </a:rPr>
              <a:t>lagen. </a:t>
            </a:r>
            <a:r>
              <a:rPr sz="800" spc="-35" dirty="0">
                <a:latin typeface="Arial MT"/>
                <a:cs typeface="Arial MT"/>
              </a:rPr>
              <a:t>9.</a:t>
            </a:r>
            <a:r>
              <a:rPr sz="800" spc="-25" dirty="0">
                <a:latin typeface="Arial MT"/>
                <a:cs typeface="Arial MT"/>
              </a:rPr>
              <a:t> </a:t>
            </a:r>
            <a:r>
              <a:rPr sz="800" spc="-30" dirty="0">
                <a:latin typeface="Arial MT"/>
                <a:cs typeface="Arial MT"/>
              </a:rPr>
              <a:t>A</a:t>
            </a:r>
            <a:r>
              <a:rPr sz="800" spc="10" dirty="0">
                <a:latin typeface="Arial MT"/>
                <a:cs typeface="Arial MT"/>
              </a:rPr>
              <a:t>ufl.</a:t>
            </a:r>
            <a:endParaRPr sz="800" dirty="0">
              <a:latin typeface="Arial MT"/>
              <a:cs typeface="Arial MT"/>
            </a:endParaRPr>
          </a:p>
          <a:p>
            <a:pPr marL="12700">
              <a:lnSpc>
                <a:spcPct val="100000"/>
              </a:lnSpc>
              <a:spcBef>
                <a:spcPts val="35"/>
              </a:spcBef>
            </a:pPr>
            <a:r>
              <a:rPr sz="700" spc="20" dirty="0">
                <a:latin typeface="Trebuchet MS"/>
                <a:cs typeface="Trebuchet MS"/>
              </a:rPr>
              <a:t>6s</a:t>
            </a:r>
            <a:r>
              <a:rPr sz="700" spc="70" dirty="0">
                <a:latin typeface="Trebuchet MS"/>
                <a:cs typeface="Trebuchet MS"/>
              </a:rPr>
              <a:t> </a:t>
            </a:r>
            <a:r>
              <a:rPr sz="800" spc="-20" dirty="0">
                <a:latin typeface="Arial MT"/>
                <a:cs typeface="Arial MT"/>
              </a:rPr>
              <a:t>ABB</a:t>
            </a:r>
            <a:r>
              <a:rPr sz="800" spc="-30" dirty="0">
                <a:latin typeface="Arial MT"/>
                <a:cs typeface="Arial MT"/>
              </a:rPr>
              <a:t> </a:t>
            </a:r>
            <a:r>
              <a:rPr sz="800" spc="-20" dirty="0">
                <a:latin typeface="Arial MT"/>
                <a:cs typeface="Arial MT"/>
              </a:rPr>
              <a:t>STOTZ:</a:t>
            </a:r>
            <a:r>
              <a:rPr sz="800" spc="-30" dirty="0">
                <a:latin typeface="Arial MT"/>
                <a:cs typeface="Arial MT"/>
              </a:rPr>
              <a:t> </a:t>
            </a:r>
            <a:r>
              <a:rPr sz="800" spc="-20" dirty="0">
                <a:latin typeface="Arial MT"/>
                <a:cs typeface="Arial MT"/>
              </a:rPr>
              <a:t>Hauptsicherungsautomaten</a:t>
            </a:r>
            <a:endParaRPr sz="800" dirty="0">
              <a:latin typeface="Arial MT"/>
              <a:cs typeface="Arial MT"/>
            </a:endParaRPr>
          </a:p>
          <a:p>
            <a:pPr marL="137160" marR="5080" indent="-125095">
              <a:lnSpc>
                <a:spcPct val="103899"/>
              </a:lnSpc>
              <a:buSzPct val="87500"/>
              <a:buFont typeface="Trebuchet MS"/>
              <a:buAutoNum type="arabicPlain" startAt="64"/>
              <a:tabLst>
                <a:tab pos="137795" algn="l"/>
              </a:tabLst>
            </a:pPr>
            <a:r>
              <a:rPr sz="800" spc="-20" dirty="0">
                <a:latin typeface="Arial MT"/>
                <a:cs typeface="Arial MT"/>
              </a:rPr>
              <a:t>ABB</a:t>
            </a:r>
            <a:r>
              <a:rPr sz="800" spc="-35" dirty="0">
                <a:latin typeface="Arial MT"/>
                <a:cs typeface="Arial MT"/>
              </a:rPr>
              <a:t> </a:t>
            </a:r>
            <a:r>
              <a:rPr sz="800" spc="-20" dirty="0">
                <a:latin typeface="Arial MT"/>
                <a:cs typeface="Arial MT"/>
              </a:rPr>
              <a:t>STOTZ:</a:t>
            </a:r>
            <a:r>
              <a:rPr sz="800" spc="-40" dirty="0">
                <a:latin typeface="Arial MT"/>
                <a:cs typeface="Arial MT"/>
              </a:rPr>
              <a:t> </a:t>
            </a:r>
            <a:r>
              <a:rPr sz="800" spc="-60" dirty="0">
                <a:latin typeface="Arial MT"/>
                <a:cs typeface="Arial MT"/>
              </a:rPr>
              <a:t>V</a:t>
            </a:r>
            <a:r>
              <a:rPr sz="800" spc="-35" dirty="0">
                <a:latin typeface="Arial MT"/>
                <a:cs typeface="Arial MT"/>
              </a:rPr>
              <a:t>erlegear</a:t>
            </a:r>
            <a:r>
              <a:rPr sz="800" spc="-20" dirty="0">
                <a:latin typeface="Arial MT"/>
                <a:cs typeface="Arial MT"/>
              </a:rPr>
              <a:t>ten,</a:t>
            </a:r>
            <a:r>
              <a:rPr sz="800" spc="-35" dirty="0">
                <a:latin typeface="Arial MT"/>
                <a:cs typeface="Arial MT"/>
              </a:rPr>
              <a:t> </a:t>
            </a:r>
            <a:r>
              <a:rPr sz="800" spc="-25" dirty="0">
                <a:latin typeface="Arial MT"/>
                <a:cs typeface="Arial MT"/>
              </a:rPr>
              <a:t>Strombelastba</a:t>
            </a:r>
            <a:r>
              <a:rPr sz="800" spc="-35" dirty="0">
                <a:latin typeface="Arial MT"/>
                <a:cs typeface="Arial MT"/>
              </a:rPr>
              <a:t>r</a:t>
            </a:r>
            <a:r>
              <a:rPr sz="800" spc="-5" dirty="0">
                <a:latin typeface="Arial MT"/>
                <a:cs typeface="Arial MT"/>
              </a:rPr>
              <a:t>keit  </a:t>
            </a:r>
            <a:r>
              <a:rPr sz="800" spc="-30" dirty="0">
                <a:latin typeface="Arial MT"/>
                <a:cs typeface="Arial MT"/>
              </a:rPr>
              <a:t>von </a:t>
            </a:r>
            <a:r>
              <a:rPr sz="800" spc="-15" dirty="0">
                <a:latin typeface="Arial MT"/>
                <a:cs typeface="Arial MT"/>
              </a:rPr>
              <a:t>Leitungen</a:t>
            </a:r>
            <a:r>
              <a:rPr sz="800" spc="-30" dirty="0">
                <a:latin typeface="Arial MT"/>
                <a:cs typeface="Arial MT"/>
              </a:rPr>
              <a:t> </a:t>
            </a:r>
            <a:r>
              <a:rPr sz="800" dirty="0">
                <a:latin typeface="Arial MT"/>
                <a:cs typeface="Arial MT"/>
              </a:rPr>
              <a:t>und</a:t>
            </a:r>
            <a:r>
              <a:rPr sz="800" spc="-30" dirty="0">
                <a:latin typeface="Arial MT"/>
                <a:cs typeface="Arial MT"/>
              </a:rPr>
              <a:t> </a:t>
            </a:r>
            <a:r>
              <a:rPr sz="800" spc="-25" dirty="0">
                <a:latin typeface="Arial MT"/>
                <a:cs typeface="Arial MT"/>
              </a:rPr>
              <a:t>Kabeln, </a:t>
            </a:r>
            <a:r>
              <a:rPr sz="800" spc="-30" dirty="0">
                <a:latin typeface="Arial MT"/>
                <a:cs typeface="Arial MT"/>
              </a:rPr>
              <a:t>A</a:t>
            </a:r>
            <a:r>
              <a:rPr sz="800" spc="-35" dirty="0">
                <a:latin typeface="Arial MT"/>
                <a:cs typeface="Arial MT"/>
              </a:rPr>
              <a:t>usgabe:11/</a:t>
            </a:r>
            <a:r>
              <a:rPr sz="800" spc="-50" dirty="0">
                <a:latin typeface="Arial MT"/>
                <a:cs typeface="Arial MT"/>
              </a:rPr>
              <a:t>97</a:t>
            </a:r>
            <a:endParaRPr sz="800" dirty="0">
              <a:latin typeface="Arial MT"/>
              <a:cs typeface="Arial MT"/>
            </a:endParaRPr>
          </a:p>
          <a:p>
            <a:pPr marL="137160" marR="172720" indent="-125095">
              <a:lnSpc>
                <a:spcPts val="1000"/>
              </a:lnSpc>
              <a:spcBef>
                <a:spcPts val="30"/>
              </a:spcBef>
              <a:buSzPct val="87500"/>
              <a:buFont typeface="Trebuchet MS"/>
              <a:buAutoNum type="arabicPlain" startAt="64"/>
              <a:tabLst>
                <a:tab pos="137795" algn="l"/>
              </a:tabLst>
            </a:pPr>
            <a:r>
              <a:rPr sz="800" spc="-20" dirty="0">
                <a:latin typeface="Arial MT"/>
                <a:cs typeface="Arial MT"/>
              </a:rPr>
              <a:t>ABB STOTZ: </a:t>
            </a:r>
            <a:r>
              <a:rPr sz="800" spc="-25" dirty="0">
                <a:latin typeface="Arial MT"/>
                <a:cs typeface="Arial MT"/>
              </a:rPr>
              <a:t>Auslöse-Charakteristiken </a:t>
            </a:r>
            <a:r>
              <a:rPr sz="800" spc="25" dirty="0">
                <a:latin typeface="Arial MT"/>
                <a:cs typeface="Arial MT"/>
              </a:rPr>
              <a:t>für </a:t>
            </a:r>
            <a:r>
              <a:rPr sz="800" spc="-210" dirty="0">
                <a:latin typeface="Arial MT"/>
                <a:cs typeface="Arial MT"/>
              </a:rPr>
              <a:t> </a:t>
            </a:r>
            <a:r>
              <a:rPr sz="800" spc="-110" dirty="0">
                <a:latin typeface="Arial MT"/>
                <a:cs typeface="Arial MT"/>
              </a:rPr>
              <a:t>S</a:t>
            </a:r>
            <a:r>
              <a:rPr sz="800" spc="-15" dirty="0">
                <a:latin typeface="Arial MT"/>
                <a:cs typeface="Arial MT"/>
              </a:rPr>
              <a:t>icherung</a:t>
            </a:r>
            <a:r>
              <a:rPr sz="800" spc="-25" dirty="0">
                <a:latin typeface="Arial MT"/>
                <a:cs typeface="Arial MT"/>
              </a:rPr>
              <a:t>s</a:t>
            </a:r>
            <a:r>
              <a:rPr sz="800" spc="-20" dirty="0">
                <a:latin typeface="Arial MT"/>
                <a:cs typeface="Arial MT"/>
              </a:rPr>
              <a:t>automaten</a:t>
            </a:r>
            <a:r>
              <a:rPr sz="800" spc="-35" dirty="0">
                <a:latin typeface="Arial MT"/>
                <a:cs typeface="Arial MT"/>
              </a:rPr>
              <a:t> </a:t>
            </a:r>
            <a:r>
              <a:rPr sz="800" spc="40" dirty="0">
                <a:latin typeface="Arial MT"/>
                <a:cs typeface="Arial MT"/>
              </a:rPr>
              <a:t>im</a:t>
            </a:r>
            <a:r>
              <a:rPr sz="800" spc="-25" dirty="0">
                <a:latin typeface="Arial MT"/>
                <a:cs typeface="Arial MT"/>
              </a:rPr>
              <a:t> </a:t>
            </a:r>
            <a:r>
              <a:rPr sz="800" spc="-60" dirty="0">
                <a:latin typeface="Arial MT"/>
                <a:cs typeface="Arial MT"/>
              </a:rPr>
              <a:t>V</a:t>
            </a:r>
            <a:r>
              <a:rPr sz="800" spc="-20" dirty="0">
                <a:latin typeface="Arial MT"/>
                <a:cs typeface="Arial MT"/>
              </a:rPr>
              <a:t>ergleich</a:t>
            </a:r>
            <a:endParaRPr sz="800" dirty="0">
              <a:latin typeface="Arial MT"/>
              <a:cs typeface="Arial MT"/>
            </a:endParaRPr>
          </a:p>
          <a:p>
            <a:pPr marL="130175" indent="-118110">
              <a:lnSpc>
                <a:spcPts val="955"/>
              </a:lnSpc>
              <a:buSzPct val="87500"/>
              <a:buFont typeface="Trebuchet MS"/>
              <a:buAutoNum type="arabicPlain" startAt="64"/>
              <a:tabLst>
                <a:tab pos="130810" algn="l"/>
              </a:tabLst>
            </a:pPr>
            <a:r>
              <a:rPr sz="800" spc="-85" dirty="0">
                <a:latin typeface="Arial MT"/>
                <a:cs typeface="Arial MT"/>
              </a:rPr>
              <a:t>T</a:t>
            </a:r>
            <a:r>
              <a:rPr sz="800" spc="5" dirty="0">
                <a:latin typeface="Arial MT"/>
                <a:cs typeface="Arial MT"/>
              </a:rPr>
              <a:t>rilux:</a:t>
            </a:r>
            <a:r>
              <a:rPr sz="800" spc="-25" dirty="0">
                <a:latin typeface="Arial MT"/>
                <a:cs typeface="Arial MT"/>
              </a:rPr>
              <a:t> </a:t>
            </a:r>
            <a:r>
              <a:rPr sz="800" spc="5" dirty="0">
                <a:latin typeface="Arial MT"/>
                <a:cs typeface="Arial MT"/>
              </a:rPr>
              <a:t>Innenrau</a:t>
            </a:r>
            <a:r>
              <a:rPr sz="800" spc="-5" dirty="0">
                <a:latin typeface="Arial MT"/>
                <a:cs typeface="Arial MT"/>
              </a:rPr>
              <a:t>m</a:t>
            </a:r>
            <a:r>
              <a:rPr sz="800" spc="-20" dirty="0">
                <a:latin typeface="Arial MT"/>
                <a:cs typeface="Arial MT"/>
              </a:rPr>
              <a:t>leuchten</a:t>
            </a:r>
            <a:endParaRPr sz="800" dirty="0">
              <a:latin typeface="Arial MT"/>
              <a:cs typeface="Arial MT"/>
            </a:endParaRPr>
          </a:p>
          <a:p>
            <a:pPr marL="130175" indent="-118110">
              <a:lnSpc>
                <a:spcPct val="100000"/>
              </a:lnSpc>
              <a:spcBef>
                <a:spcPts val="40"/>
              </a:spcBef>
              <a:buSzPct val="87500"/>
              <a:buFont typeface="Trebuchet MS"/>
              <a:buAutoNum type="arabicPlain" startAt="64"/>
              <a:tabLst>
                <a:tab pos="130810" algn="l"/>
              </a:tabLst>
            </a:pPr>
            <a:r>
              <a:rPr sz="800" spc="-5" dirty="0">
                <a:latin typeface="Arial MT"/>
                <a:cs typeface="Arial MT"/>
              </a:rPr>
              <a:t>Trilux:</a:t>
            </a:r>
            <a:r>
              <a:rPr sz="800" spc="-20" dirty="0">
                <a:latin typeface="Arial MT"/>
                <a:cs typeface="Arial MT"/>
              </a:rPr>
              <a:t> Beleuchtungsplanung,</a:t>
            </a:r>
            <a:r>
              <a:rPr sz="800" spc="-25" dirty="0">
                <a:latin typeface="Arial MT"/>
                <a:cs typeface="Arial MT"/>
              </a:rPr>
              <a:t> </a:t>
            </a:r>
            <a:r>
              <a:rPr sz="800" spc="-10" dirty="0">
                <a:latin typeface="Arial MT"/>
                <a:cs typeface="Arial MT"/>
              </a:rPr>
              <a:t>Programm-TXI</a:t>
            </a:r>
            <a:endParaRPr sz="800" dirty="0">
              <a:latin typeface="Arial MT"/>
              <a:cs typeface="Arial MT"/>
            </a:endParaRPr>
          </a:p>
          <a:p>
            <a:pPr marL="130175" indent="-118110">
              <a:lnSpc>
                <a:spcPct val="100000"/>
              </a:lnSpc>
              <a:spcBef>
                <a:spcPts val="30"/>
              </a:spcBef>
              <a:buSzPct val="87500"/>
              <a:buFont typeface="Trebuchet MS"/>
              <a:buAutoNum type="arabicPlain" startAt="64"/>
              <a:tabLst>
                <a:tab pos="130810" algn="l"/>
              </a:tabLst>
            </a:pPr>
            <a:r>
              <a:rPr sz="800" spc="-5" dirty="0">
                <a:latin typeface="Arial MT"/>
                <a:cs typeface="Arial MT"/>
              </a:rPr>
              <a:t>Thorn:</a:t>
            </a:r>
            <a:r>
              <a:rPr sz="800" spc="-35" dirty="0">
                <a:latin typeface="Arial MT"/>
                <a:cs typeface="Arial MT"/>
              </a:rPr>
              <a:t> </a:t>
            </a:r>
            <a:r>
              <a:rPr sz="800" spc="-15" dirty="0" err="1" smtClean="0">
                <a:latin typeface="Arial MT"/>
                <a:cs typeface="Arial MT"/>
              </a:rPr>
              <a:t>Innenleuchten-Seminarunterlagen</a:t>
            </a:r>
            <a:endParaRPr lang="es-ES" sz="800" spc="-15" dirty="0" smtClean="0">
              <a:latin typeface="Arial MT"/>
              <a:cs typeface="Arial MT"/>
            </a:endParaRPr>
          </a:p>
          <a:p>
            <a:pPr marL="130175" indent="-118110">
              <a:spcBef>
                <a:spcPts val="30"/>
              </a:spcBef>
              <a:buSzPct val="87500"/>
              <a:buFont typeface="Trebuchet MS"/>
              <a:buAutoNum type="arabicPlain" startAt="64"/>
              <a:tabLst>
                <a:tab pos="130810" algn="l"/>
              </a:tabLst>
            </a:pPr>
            <a:r>
              <a:rPr lang="de-DE" sz="800" spc="-30" dirty="0" smtClean="0">
                <a:latin typeface="Arial MT"/>
                <a:cs typeface="Arial MT"/>
              </a:rPr>
              <a:t>F6L</a:t>
            </a:r>
            <a:r>
              <a:rPr lang="de-DE" sz="800" spc="-30" dirty="0">
                <a:latin typeface="Arial MT"/>
                <a:cs typeface="Arial MT"/>
              </a:rPr>
              <a:t>:</a:t>
            </a:r>
            <a:r>
              <a:rPr lang="de-DE" sz="800" spc="-25" dirty="0">
                <a:latin typeface="Arial MT"/>
                <a:cs typeface="Arial MT"/>
              </a:rPr>
              <a:t> Fördergemeinschaft</a:t>
            </a:r>
            <a:r>
              <a:rPr lang="de-DE" sz="800" spc="-15" dirty="0">
                <a:latin typeface="Arial MT"/>
                <a:cs typeface="Arial MT"/>
              </a:rPr>
              <a:t> </a:t>
            </a:r>
            <a:r>
              <a:rPr lang="de-DE" sz="800" spc="-35" dirty="0">
                <a:latin typeface="Arial MT"/>
                <a:cs typeface="Arial MT"/>
              </a:rPr>
              <a:t>6utes</a:t>
            </a:r>
            <a:r>
              <a:rPr lang="de-DE" sz="800" spc="-20" dirty="0">
                <a:latin typeface="Arial MT"/>
                <a:cs typeface="Arial MT"/>
              </a:rPr>
              <a:t> </a:t>
            </a:r>
            <a:r>
              <a:rPr lang="de-DE" sz="800" spc="-5" dirty="0">
                <a:latin typeface="Arial MT"/>
                <a:cs typeface="Arial MT"/>
              </a:rPr>
              <a:t>Licht,</a:t>
            </a:r>
            <a:r>
              <a:rPr lang="de-DE" sz="800" spc="-30" dirty="0">
                <a:latin typeface="Arial MT"/>
                <a:cs typeface="Arial MT"/>
              </a:rPr>
              <a:t> Band</a:t>
            </a:r>
            <a:r>
              <a:rPr lang="de-DE" sz="800" spc="-20" dirty="0">
                <a:latin typeface="Arial MT"/>
                <a:cs typeface="Arial MT"/>
              </a:rPr>
              <a:t> </a:t>
            </a:r>
            <a:r>
              <a:rPr lang="de-DE" sz="800" spc="-35" dirty="0">
                <a:latin typeface="Arial MT"/>
                <a:cs typeface="Arial MT"/>
              </a:rPr>
              <a:t>1:</a:t>
            </a:r>
            <a:endParaRPr lang="de-DE" sz="800" dirty="0">
              <a:latin typeface="Arial MT"/>
              <a:cs typeface="Arial MT"/>
            </a:endParaRPr>
          </a:p>
          <a:p>
            <a:pPr marL="130175" indent="-118110">
              <a:lnSpc>
                <a:spcPct val="100000"/>
              </a:lnSpc>
              <a:spcBef>
                <a:spcPts val="30"/>
              </a:spcBef>
              <a:buSzPct val="87500"/>
              <a:buFont typeface="Trebuchet MS"/>
              <a:buAutoNum type="arabicPlain" startAt="64"/>
              <a:tabLst>
                <a:tab pos="130810" algn="l"/>
              </a:tabLst>
            </a:pPr>
            <a:endParaRPr sz="800" dirty="0">
              <a:latin typeface="Arial MT"/>
              <a:cs typeface="Arial MT"/>
            </a:endParaRPr>
          </a:p>
        </p:txBody>
      </p:sp>
      <p:sp>
        <p:nvSpPr>
          <p:cNvPr id="7" name="object 7"/>
          <p:cNvSpPr txBox="1"/>
          <p:nvPr/>
        </p:nvSpPr>
        <p:spPr>
          <a:xfrm>
            <a:off x="413065" y="1894994"/>
            <a:ext cx="6409337" cy="135293"/>
          </a:xfrm>
          <a:prstGeom prst="rect">
            <a:avLst/>
          </a:prstGeom>
        </p:spPr>
        <p:txBody>
          <a:bodyPr vert="horz" wrap="square" lIns="0" tIns="12065" rIns="0" bIns="0" rtlCol="0">
            <a:spAutoFit/>
          </a:bodyPr>
          <a:lstStyle/>
          <a:p>
            <a:pPr marL="12700">
              <a:lnSpc>
                <a:spcPct val="100000"/>
              </a:lnSpc>
              <a:spcBef>
                <a:spcPts val="95"/>
              </a:spcBef>
            </a:pPr>
            <a:r>
              <a:rPr sz="700" spc="-20" dirty="0">
                <a:latin typeface="Trebuchet MS"/>
                <a:cs typeface="Trebuchet MS"/>
              </a:rPr>
              <a:t>42</a:t>
            </a:r>
            <a:r>
              <a:rPr sz="700" spc="75" dirty="0">
                <a:latin typeface="Trebuchet MS"/>
                <a:cs typeface="Trebuchet MS"/>
              </a:rPr>
              <a:t> </a:t>
            </a:r>
            <a:r>
              <a:rPr sz="800" spc="15" dirty="0" smtClean="0">
                <a:latin typeface="Arial MT"/>
                <a:cs typeface="Arial MT"/>
              </a:rPr>
              <a:t>Kirsch</a:t>
            </a:r>
            <a:r>
              <a:rPr lang="es-AR" sz="800" spc="15" dirty="0" smtClean="0">
                <a:latin typeface="Arial MT"/>
                <a:cs typeface="Arial MT"/>
              </a:rPr>
              <a:t>6</a:t>
            </a:r>
            <a:r>
              <a:rPr sz="800" spc="15" dirty="0" err="1" smtClean="0">
                <a:latin typeface="Arial MT"/>
                <a:cs typeface="Arial MT"/>
              </a:rPr>
              <a:t>mbH</a:t>
            </a:r>
            <a:r>
              <a:rPr sz="800" spc="15" dirty="0">
                <a:latin typeface="Arial MT"/>
                <a:cs typeface="Arial MT"/>
              </a:rPr>
              <a:t>:</a:t>
            </a:r>
            <a:r>
              <a:rPr sz="800" spc="-25" dirty="0">
                <a:latin typeface="Arial MT"/>
                <a:cs typeface="Arial MT"/>
              </a:rPr>
              <a:t> </a:t>
            </a:r>
            <a:r>
              <a:rPr sz="800" spc="-30" dirty="0">
                <a:latin typeface="Arial MT"/>
                <a:cs typeface="Arial MT"/>
              </a:rPr>
              <a:t>Netzersatzanlagen,</a:t>
            </a:r>
            <a:r>
              <a:rPr sz="800" spc="-20" dirty="0">
                <a:latin typeface="Arial MT"/>
                <a:cs typeface="Arial MT"/>
              </a:rPr>
              <a:t> </a:t>
            </a:r>
            <a:r>
              <a:rPr sz="800" spc="-15" dirty="0" err="1" smtClean="0">
                <a:latin typeface="Arial MT"/>
                <a:cs typeface="Arial MT"/>
              </a:rPr>
              <a:t>Motorheiz</a:t>
            </a:r>
            <a:r>
              <a:rPr sz="800" spc="-15" dirty="0" smtClean="0">
                <a:latin typeface="Arial MT"/>
                <a:cs typeface="Arial MT"/>
              </a:rPr>
              <a:t>-</a:t>
            </a:r>
            <a:endParaRPr sz="800" dirty="0">
              <a:latin typeface="Arial MT"/>
              <a:cs typeface="Arial MT"/>
            </a:endParaRPr>
          </a:p>
        </p:txBody>
      </p:sp>
      <p:sp>
        <p:nvSpPr>
          <p:cNvPr id="8" name="object 8"/>
          <p:cNvSpPr txBox="1"/>
          <p:nvPr/>
        </p:nvSpPr>
        <p:spPr>
          <a:xfrm>
            <a:off x="5409549" y="2007190"/>
            <a:ext cx="2846592" cy="504625"/>
          </a:xfrm>
          <a:prstGeom prst="rect">
            <a:avLst/>
          </a:prstGeom>
        </p:spPr>
        <p:txBody>
          <a:bodyPr vert="horz" wrap="square" lIns="0" tIns="12065" rIns="0" bIns="0" rtlCol="0">
            <a:spAutoFit/>
          </a:bodyPr>
          <a:lstStyle/>
          <a:p>
            <a:pPr marL="137160">
              <a:lnSpc>
                <a:spcPct val="100000"/>
              </a:lnSpc>
              <a:spcBef>
                <a:spcPts val="95"/>
              </a:spcBef>
            </a:pPr>
            <a:r>
              <a:rPr sz="800" spc="-20" dirty="0">
                <a:latin typeface="Arial MT"/>
                <a:cs typeface="Arial MT"/>
              </a:rPr>
              <a:t>Beleuchtung</a:t>
            </a:r>
            <a:r>
              <a:rPr sz="800" spc="-30" dirty="0">
                <a:latin typeface="Arial MT"/>
                <a:cs typeface="Arial MT"/>
              </a:rPr>
              <a:t> </a:t>
            </a:r>
            <a:r>
              <a:rPr sz="800" spc="30" dirty="0">
                <a:latin typeface="Arial MT"/>
                <a:cs typeface="Arial MT"/>
              </a:rPr>
              <a:t>mit</a:t>
            </a:r>
            <a:r>
              <a:rPr sz="800" spc="-35" dirty="0">
                <a:latin typeface="Arial MT"/>
                <a:cs typeface="Arial MT"/>
              </a:rPr>
              <a:t> </a:t>
            </a:r>
            <a:r>
              <a:rPr sz="800" spc="-5" dirty="0">
                <a:latin typeface="Arial MT"/>
                <a:cs typeface="Arial MT"/>
              </a:rPr>
              <a:t>künstlichem</a:t>
            </a:r>
            <a:r>
              <a:rPr sz="800" spc="-30" dirty="0">
                <a:latin typeface="Arial MT"/>
                <a:cs typeface="Arial MT"/>
              </a:rPr>
              <a:t> </a:t>
            </a:r>
            <a:r>
              <a:rPr sz="800" spc="-5" dirty="0">
                <a:latin typeface="Arial MT"/>
                <a:cs typeface="Arial MT"/>
              </a:rPr>
              <a:t>Licht,</a:t>
            </a:r>
            <a:r>
              <a:rPr sz="800" spc="-40" dirty="0">
                <a:latin typeface="Arial MT"/>
                <a:cs typeface="Arial MT"/>
              </a:rPr>
              <a:t> </a:t>
            </a:r>
            <a:r>
              <a:rPr sz="800" spc="-10" dirty="0">
                <a:latin typeface="Arial MT"/>
                <a:cs typeface="Arial MT"/>
              </a:rPr>
              <a:t>4/93</a:t>
            </a:r>
            <a:endParaRPr sz="800" dirty="0">
              <a:latin typeface="Arial MT"/>
              <a:cs typeface="Arial MT"/>
            </a:endParaRPr>
          </a:p>
          <a:p>
            <a:pPr marL="12700">
              <a:lnSpc>
                <a:spcPct val="100000"/>
              </a:lnSpc>
              <a:spcBef>
                <a:spcPts val="40"/>
              </a:spcBef>
            </a:pPr>
            <a:r>
              <a:rPr sz="700" spc="-20" dirty="0">
                <a:latin typeface="Trebuchet MS"/>
                <a:cs typeface="Trebuchet MS"/>
              </a:rPr>
              <a:t>70</a:t>
            </a:r>
            <a:r>
              <a:rPr sz="700" spc="70" dirty="0">
                <a:latin typeface="Trebuchet MS"/>
                <a:cs typeface="Trebuchet MS"/>
              </a:rPr>
              <a:t> </a:t>
            </a:r>
            <a:r>
              <a:rPr sz="800" spc="-35" dirty="0">
                <a:latin typeface="Arial MT"/>
                <a:cs typeface="Arial MT"/>
              </a:rPr>
              <a:t>Präzisa: </a:t>
            </a:r>
            <a:r>
              <a:rPr sz="800" spc="-30" dirty="0">
                <a:latin typeface="Arial MT"/>
                <a:cs typeface="Arial MT"/>
              </a:rPr>
              <a:t>Katalog </a:t>
            </a:r>
            <a:r>
              <a:rPr sz="800" spc="-15" dirty="0">
                <a:latin typeface="Arial MT"/>
                <a:cs typeface="Arial MT"/>
              </a:rPr>
              <a:t>Notbeleuc</a:t>
            </a:r>
            <a:r>
              <a:rPr sz="800" spc="-30" dirty="0">
                <a:latin typeface="Arial MT"/>
                <a:cs typeface="Arial MT"/>
              </a:rPr>
              <a:t>h</a:t>
            </a:r>
            <a:r>
              <a:rPr sz="800" spc="-15" dirty="0">
                <a:latin typeface="Arial MT"/>
                <a:cs typeface="Arial MT"/>
              </a:rPr>
              <a:t>tung</a:t>
            </a:r>
            <a:endParaRPr sz="800" dirty="0">
              <a:latin typeface="Arial MT"/>
              <a:cs typeface="Arial MT"/>
            </a:endParaRPr>
          </a:p>
          <a:p>
            <a:pPr marL="12700">
              <a:lnSpc>
                <a:spcPct val="100000"/>
              </a:lnSpc>
              <a:spcBef>
                <a:spcPts val="30"/>
              </a:spcBef>
            </a:pPr>
            <a:r>
              <a:rPr sz="700" spc="60" dirty="0">
                <a:latin typeface="Trebuchet MS"/>
                <a:cs typeface="Trebuchet MS"/>
              </a:rPr>
              <a:t>7l</a:t>
            </a:r>
            <a:r>
              <a:rPr sz="700" spc="70" dirty="0">
                <a:latin typeface="Trebuchet MS"/>
                <a:cs typeface="Trebuchet MS"/>
              </a:rPr>
              <a:t> </a:t>
            </a:r>
            <a:r>
              <a:rPr sz="800" spc="-20" dirty="0">
                <a:latin typeface="Arial MT"/>
                <a:cs typeface="Arial MT"/>
              </a:rPr>
              <a:t>ABB:</a:t>
            </a:r>
            <a:r>
              <a:rPr sz="800" spc="-30" dirty="0">
                <a:latin typeface="Arial MT"/>
                <a:cs typeface="Arial MT"/>
              </a:rPr>
              <a:t> </a:t>
            </a:r>
            <a:r>
              <a:rPr sz="800" spc="-30" dirty="0" err="1">
                <a:latin typeface="Arial MT"/>
                <a:cs typeface="Arial MT"/>
              </a:rPr>
              <a:t>Katalog</a:t>
            </a:r>
            <a:r>
              <a:rPr sz="800" spc="-30" dirty="0">
                <a:latin typeface="Arial MT"/>
                <a:cs typeface="Arial MT"/>
              </a:rPr>
              <a:t> </a:t>
            </a:r>
            <a:r>
              <a:rPr sz="800" dirty="0" err="1" smtClean="0">
                <a:latin typeface="Arial MT"/>
                <a:cs typeface="Arial MT"/>
              </a:rPr>
              <a:t>Blindstro</a:t>
            </a:r>
            <a:r>
              <a:rPr sz="800" spc="-5" dirty="0" err="1" smtClean="0">
                <a:latin typeface="Arial MT"/>
                <a:cs typeface="Arial MT"/>
              </a:rPr>
              <a:t>m</a:t>
            </a:r>
            <a:r>
              <a:rPr sz="800" spc="-30" dirty="0" err="1" smtClean="0">
                <a:latin typeface="Arial MT"/>
                <a:cs typeface="Arial MT"/>
              </a:rPr>
              <a:t>kompens</a:t>
            </a:r>
            <a:r>
              <a:rPr sz="800" spc="-40" dirty="0" err="1" smtClean="0">
                <a:latin typeface="Arial MT"/>
                <a:cs typeface="Arial MT"/>
              </a:rPr>
              <a:t>a</a:t>
            </a:r>
            <a:r>
              <a:rPr sz="800" spc="5" dirty="0" err="1" smtClean="0">
                <a:latin typeface="Arial MT"/>
                <a:cs typeface="Arial MT"/>
              </a:rPr>
              <a:t>tion</a:t>
            </a:r>
            <a:endParaRPr lang="es-ES" sz="800" spc="5" dirty="0" smtClean="0">
              <a:latin typeface="Arial MT"/>
              <a:cs typeface="Arial MT"/>
            </a:endParaRPr>
          </a:p>
          <a:p>
            <a:pPr marL="12700">
              <a:lnSpc>
                <a:spcPct val="100000"/>
              </a:lnSpc>
              <a:spcBef>
                <a:spcPts val="30"/>
              </a:spcBef>
            </a:pPr>
            <a:r>
              <a:rPr lang="de-DE" sz="700" spc="-20" dirty="0">
                <a:latin typeface="Trebuchet MS"/>
                <a:cs typeface="Trebuchet MS"/>
              </a:rPr>
              <a:t>72</a:t>
            </a:r>
            <a:r>
              <a:rPr lang="de-DE" sz="700" spc="70" dirty="0">
                <a:latin typeface="Trebuchet MS"/>
                <a:cs typeface="Trebuchet MS"/>
              </a:rPr>
              <a:t> </a:t>
            </a:r>
            <a:r>
              <a:rPr lang="de-DE" sz="800" spc="-110" dirty="0">
                <a:latin typeface="Arial MT"/>
                <a:cs typeface="Arial MT"/>
              </a:rPr>
              <a:t>S</a:t>
            </a:r>
            <a:r>
              <a:rPr lang="de-DE" sz="800" spc="-25" dirty="0">
                <a:latin typeface="Arial MT"/>
                <a:cs typeface="Arial MT"/>
              </a:rPr>
              <a:t>iemens:</a:t>
            </a:r>
            <a:r>
              <a:rPr lang="de-DE" sz="800" spc="-35" dirty="0">
                <a:latin typeface="Arial MT"/>
                <a:cs typeface="Arial MT"/>
              </a:rPr>
              <a:t> </a:t>
            </a:r>
            <a:r>
              <a:rPr lang="de-DE" sz="800" spc="-30" dirty="0">
                <a:latin typeface="Arial MT"/>
                <a:cs typeface="Arial MT"/>
              </a:rPr>
              <a:t>Katalog </a:t>
            </a:r>
            <a:r>
              <a:rPr lang="de-DE" sz="800" spc="-10" dirty="0">
                <a:latin typeface="Arial MT"/>
                <a:cs typeface="Arial MT"/>
              </a:rPr>
              <a:t>Allgemeine</a:t>
            </a:r>
            <a:r>
              <a:rPr lang="de-DE" sz="800" spc="-30" dirty="0">
                <a:latin typeface="Arial MT"/>
                <a:cs typeface="Arial MT"/>
              </a:rPr>
              <a:t> </a:t>
            </a:r>
            <a:r>
              <a:rPr lang="de-DE" sz="800" spc="-45" dirty="0">
                <a:latin typeface="Arial MT"/>
                <a:cs typeface="Arial MT"/>
              </a:rPr>
              <a:t>6</a:t>
            </a:r>
            <a:r>
              <a:rPr lang="de-DE" sz="800" spc="-15" dirty="0">
                <a:latin typeface="Arial MT"/>
                <a:cs typeface="Arial MT"/>
              </a:rPr>
              <a:t>rundlagen</a:t>
            </a:r>
            <a:r>
              <a:rPr lang="de-DE" sz="800" spc="-35" dirty="0">
                <a:latin typeface="Arial MT"/>
                <a:cs typeface="Arial MT"/>
              </a:rPr>
              <a:t> </a:t>
            </a:r>
            <a:r>
              <a:rPr lang="de-DE" sz="800" spc="5" dirty="0">
                <a:latin typeface="Arial MT"/>
                <a:cs typeface="Arial MT"/>
              </a:rPr>
              <a:t>zur</a:t>
            </a:r>
            <a:endParaRPr sz="800" dirty="0">
              <a:latin typeface="Arial MT"/>
              <a:cs typeface="Arial MT"/>
            </a:endParaRPr>
          </a:p>
        </p:txBody>
      </p:sp>
      <p:sp>
        <p:nvSpPr>
          <p:cNvPr id="9" name="object 9"/>
          <p:cNvSpPr txBox="1"/>
          <p:nvPr/>
        </p:nvSpPr>
        <p:spPr>
          <a:xfrm>
            <a:off x="402622" y="2318261"/>
            <a:ext cx="6373292" cy="135293"/>
          </a:xfrm>
          <a:prstGeom prst="rect">
            <a:avLst/>
          </a:prstGeom>
        </p:spPr>
        <p:txBody>
          <a:bodyPr vert="horz" wrap="square" lIns="0" tIns="12065" rIns="0" bIns="0" rtlCol="0">
            <a:spAutoFit/>
          </a:bodyPr>
          <a:lstStyle/>
          <a:p>
            <a:pPr marL="12700">
              <a:lnSpc>
                <a:spcPct val="100000"/>
              </a:lnSpc>
              <a:spcBef>
                <a:spcPts val="95"/>
              </a:spcBef>
            </a:pPr>
            <a:r>
              <a:rPr sz="700" spc="-20" dirty="0">
                <a:latin typeface="Trebuchet MS"/>
                <a:cs typeface="Trebuchet MS"/>
              </a:rPr>
              <a:t>44</a:t>
            </a:r>
            <a:r>
              <a:rPr sz="700" spc="20" dirty="0">
                <a:latin typeface="Trebuchet MS"/>
                <a:cs typeface="Trebuchet MS"/>
              </a:rPr>
              <a:t> </a:t>
            </a:r>
            <a:r>
              <a:rPr sz="800" spc="-85" dirty="0">
                <a:latin typeface="Arial MT"/>
                <a:cs typeface="Arial MT"/>
              </a:rPr>
              <a:t>T</a:t>
            </a:r>
            <a:r>
              <a:rPr sz="800" spc="-5" dirty="0">
                <a:latin typeface="Arial MT"/>
                <a:cs typeface="Arial MT"/>
              </a:rPr>
              <a:t>rafo-Unio</a:t>
            </a:r>
            <a:r>
              <a:rPr sz="800" spc="-20" dirty="0">
                <a:latin typeface="Arial MT"/>
                <a:cs typeface="Arial MT"/>
              </a:rPr>
              <a:t>n</a:t>
            </a:r>
            <a:r>
              <a:rPr sz="800" spc="-25" dirty="0">
                <a:latin typeface="Arial MT"/>
                <a:cs typeface="Arial MT"/>
              </a:rPr>
              <a:t>:</a:t>
            </a:r>
            <a:r>
              <a:rPr sz="800" spc="-20" dirty="0">
                <a:latin typeface="Arial MT"/>
                <a:cs typeface="Arial MT"/>
              </a:rPr>
              <a:t> </a:t>
            </a:r>
            <a:r>
              <a:rPr lang="es-AR" sz="800" spc="-30" dirty="0" smtClean="0">
                <a:latin typeface="Arial MT"/>
                <a:cs typeface="Arial MT"/>
              </a:rPr>
              <a:t>6</a:t>
            </a:r>
            <a:r>
              <a:rPr sz="800" spc="-30" dirty="0" smtClean="0">
                <a:latin typeface="Arial MT"/>
                <a:cs typeface="Arial MT"/>
              </a:rPr>
              <a:t>EAF</a:t>
            </a:r>
            <a:r>
              <a:rPr sz="800" spc="-50" dirty="0" smtClean="0">
                <a:latin typeface="Arial MT"/>
                <a:cs typeface="Arial MT"/>
              </a:rPr>
              <a:t>O</a:t>
            </a:r>
            <a:r>
              <a:rPr sz="800" spc="-30" dirty="0" smtClean="0">
                <a:latin typeface="Arial MT"/>
                <a:cs typeface="Arial MT"/>
              </a:rPr>
              <a:t>L-</a:t>
            </a:r>
            <a:r>
              <a:rPr lang="es-AR" sz="800" spc="-70" dirty="0" smtClean="0">
                <a:latin typeface="Arial MT"/>
                <a:cs typeface="Arial MT"/>
              </a:rPr>
              <a:t>6</a:t>
            </a:r>
            <a:r>
              <a:rPr sz="800" spc="-10" dirty="0" err="1" smtClean="0">
                <a:latin typeface="Arial MT"/>
                <a:cs typeface="Arial MT"/>
              </a:rPr>
              <a:t>ie</a:t>
            </a:r>
            <a:r>
              <a:rPr sz="800" spc="-10" dirty="0" smtClean="0">
                <a:latin typeface="Arial MT"/>
                <a:cs typeface="Arial MT"/>
              </a:rPr>
              <a:t>&gt;</a:t>
            </a:r>
            <a:r>
              <a:rPr sz="800" spc="-10" dirty="0" err="1" smtClean="0">
                <a:latin typeface="Arial MT"/>
                <a:cs typeface="Arial MT"/>
              </a:rPr>
              <a:t>harztra</a:t>
            </a:r>
            <a:r>
              <a:rPr sz="800" spc="-25" dirty="0" err="1" smtClean="0">
                <a:latin typeface="Arial MT"/>
                <a:cs typeface="Arial MT"/>
              </a:rPr>
              <a:t>n</a:t>
            </a:r>
            <a:r>
              <a:rPr sz="800" spc="-20" dirty="0" err="1" smtClean="0">
                <a:latin typeface="Arial MT"/>
                <a:cs typeface="Arial MT"/>
              </a:rPr>
              <a:t>sformato</a:t>
            </a:r>
            <a:r>
              <a:rPr sz="800" spc="-20" dirty="0" smtClean="0">
                <a:latin typeface="Arial MT"/>
                <a:cs typeface="Arial MT"/>
              </a:rPr>
              <a:t>-</a:t>
            </a:r>
            <a:endParaRPr sz="800" dirty="0">
              <a:latin typeface="Arial MT"/>
              <a:cs typeface="Arial MT"/>
            </a:endParaRPr>
          </a:p>
        </p:txBody>
      </p:sp>
      <p:sp>
        <p:nvSpPr>
          <p:cNvPr id="10" name="object 10"/>
          <p:cNvSpPr txBox="1"/>
          <p:nvPr/>
        </p:nvSpPr>
        <p:spPr>
          <a:xfrm>
            <a:off x="5436096" y="2517235"/>
            <a:ext cx="3170995" cy="2160143"/>
          </a:xfrm>
          <a:prstGeom prst="rect">
            <a:avLst/>
          </a:prstGeom>
        </p:spPr>
        <p:txBody>
          <a:bodyPr vert="horz" wrap="square" lIns="0" tIns="7620" rIns="0" bIns="0" rtlCol="0">
            <a:spAutoFit/>
          </a:bodyPr>
          <a:lstStyle/>
          <a:p>
            <a:pPr marL="137160" marR="76200" algn="just">
              <a:lnSpc>
                <a:spcPct val="103899"/>
              </a:lnSpc>
              <a:spcBef>
                <a:spcPts val="60"/>
              </a:spcBef>
            </a:pPr>
            <a:r>
              <a:rPr sz="800" spc="-10" dirty="0">
                <a:latin typeface="Arial MT"/>
                <a:cs typeface="Arial MT"/>
              </a:rPr>
              <a:t>Blindstromkompensation</a:t>
            </a:r>
            <a:r>
              <a:rPr sz="800" spc="-35" dirty="0">
                <a:latin typeface="Arial MT"/>
                <a:cs typeface="Arial MT"/>
              </a:rPr>
              <a:t> </a:t>
            </a:r>
            <a:r>
              <a:rPr sz="800" dirty="0">
                <a:latin typeface="Arial MT"/>
                <a:cs typeface="Arial MT"/>
              </a:rPr>
              <a:t>und</a:t>
            </a:r>
            <a:r>
              <a:rPr sz="800" spc="-35" dirty="0">
                <a:latin typeface="Arial MT"/>
                <a:cs typeface="Arial MT"/>
              </a:rPr>
              <a:t> </a:t>
            </a:r>
            <a:r>
              <a:rPr sz="800" spc="-15" dirty="0">
                <a:latin typeface="Arial MT"/>
                <a:cs typeface="Arial MT"/>
              </a:rPr>
              <a:t>Auswahlkrite- </a:t>
            </a:r>
            <a:r>
              <a:rPr sz="800" spc="-210" dirty="0">
                <a:latin typeface="Arial MT"/>
                <a:cs typeface="Arial MT"/>
              </a:rPr>
              <a:t> </a:t>
            </a:r>
            <a:r>
              <a:rPr sz="800" dirty="0">
                <a:latin typeface="Arial MT"/>
                <a:cs typeface="Arial MT"/>
              </a:rPr>
              <a:t>rien</a:t>
            </a:r>
          </a:p>
          <a:p>
            <a:pPr marL="137160" marR="5080" indent="-125095" algn="just">
              <a:lnSpc>
                <a:spcPts val="1000"/>
              </a:lnSpc>
              <a:spcBef>
                <a:spcPts val="30"/>
              </a:spcBef>
            </a:pPr>
            <a:r>
              <a:rPr sz="700" spc="20" dirty="0">
                <a:latin typeface="Trebuchet MS"/>
                <a:cs typeface="Trebuchet MS"/>
              </a:rPr>
              <a:t>7s</a:t>
            </a:r>
            <a:r>
              <a:rPr sz="700" spc="70" dirty="0">
                <a:latin typeface="Trebuchet MS"/>
                <a:cs typeface="Trebuchet MS"/>
              </a:rPr>
              <a:t> </a:t>
            </a:r>
            <a:r>
              <a:rPr sz="800" spc="-20" dirty="0">
                <a:latin typeface="Arial MT"/>
                <a:cs typeface="Arial MT"/>
              </a:rPr>
              <a:t>ABB,</a:t>
            </a:r>
            <a:r>
              <a:rPr sz="800" spc="-30" dirty="0">
                <a:latin typeface="Arial MT"/>
                <a:cs typeface="Arial MT"/>
              </a:rPr>
              <a:t> </a:t>
            </a:r>
            <a:r>
              <a:rPr sz="800" spc="5" dirty="0">
                <a:latin typeface="Arial MT"/>
                <a:cs typeface="Arial MT"/>
              </a:rPr>
              <a:t>Brilon:</a:t>
            </a:r>
            <a:r>
              <a:rPr sz="800" spc="-30" dirty="0">
                <a:latin typeface="Arial MT"/>
                <a:cs typeface="Arial MT"/>
              </a:rPr>
              <a:t> PROKON </a:t>
            </a:r>
            <a:r>
              <a:rPr sz="800" spc="25" dirty="0">
                <a:latin typeface="Arial MT"/>
                <a:cs typeface="Arial MT"/>
              </a:rPr>
              <a:t>für</a:t>
            </a:r>
            <a:r>
              <a:rPr sz="800" spc="-30" dirty="0">
                <a:latin typeface="Arial MT"/>
                <a:cs typeface="Arial MT"/>
              </a:rPr>
              <a:t> </a:t>
            </a:r>
            <a:r>
              <a:rPr sz="800" spc="5" dirty="0">
                <a:latin typeface="Arial MT"/>
                <a:cs typeface="Arial MT"/>
              </a:rPr>
              <a:t>Win</a:t>
            </a:r>
            <a:r>
              <a:rPr sz="800" spc="-10" dirty="0">
                <a:latin typeface="Arial MT"/>
                <a:cs typeface="Arial MT"/>
              </a:rPr>
              <a:t>d</a:t>
            </a:r>
            <a:r>
              <a:rPr sz="800" spc="-40" dirty="0">
                <a:latin typeface="Arial MT"/>
                <a:cs typeface="Arial MT"/>
              </a:rPr>
              <a:t>ows,</a:t>
            </a:r>
            <a:r>
              <a:rPr sz="800" spc="-30" dirty="0">
                <a:latin typeface="Arial MT"/>
                <a:cs typeface="Arial MT"/>
              </a:rPr>
              <a:t> </a:t>
            </a:r>
            <a:r>
              <a:rPr sz="800" spc="-25" dirty="0">
                <a:latin typeface="Arial MT"/>
                <a:cs typeface="Arial MT"/>
              </a:rPr>
              <a:t>Konden-  </a:t>
            </a:r>
            <a:r>
              <a:rPr sz="800" spc="-30" dirty="0">
                <a:latin typeface="Arial MT"/>
                <a:cs typeface="Arial MT"/>
              </a:rPr>
              <a:t>satorauslegung</a:t>
            </a:r>
            <a:endParaRPr sz="800" dirty="0">
              <a:latin typeface="Arial MT"/>
              <a:cs typeface="Arial MT"/>
            </a:endParaRPr>
          </a:p>
          <a:p>
            <a:pPr marL="12700" algn="just">
              <a:lnSpc>
                <a:spcPts val="955"/>
              </a:lnSpc>
            </a:pPr>
            <a:r>
              <a:rPr sz="700" spc="-20" dirty="0">
                <a:latin typeface="Trebuchet MS"/>
                <a:cs typeface="Trebuchet MS"/>
              </a:rPr>
              <a:t>74</a:t>
            </a:r>
            <a:r>
              <a:rPr sz="700" spc="70" dirty="0">
                <a:latin typeface="Trebuchet MS"/>
                <a:cs typeface="Trebuchet MS"/>
              </a:rPr>
              <a:t> </a:t>
            </a:r>
            <a:r>
              <a:rPr sz="800" spc="30" dirty="0">
                <a:latin typeface="Arial MT"/>
                <a:cs typeface="Arial MT"/>
              </a:rPr>
              <a:t>DIN</a:t>
            </a:r>
            <a:r>
              <a:rPr sz="800" spc="-30" dirty="0">
                <a:latin typeface="Arial MT"/>
                <a:cs typeface="Arial MT"/>
              </a:rPr>
              <a:t> </a:t>
            </a:r>
            <a:r>
              <a:rPr sz="800" spc="-25" dirty="0">
                <a:latin typeface="Arial MT"/>
                <a:cs typeface="Arial MT"/>
              </a:rPr>
              <a:t>ENV </a:t>
            </a:r>
            <a:r>
              <a:rPr lang="es-AR" sz="800" spc="-95" dirty="0" smtClean="0">
                <a:latin typeface="Arial MT"/>
                <a:cs typeface="Arial MT"/>
              </a:rPr>
              <a:t>6</a:t>
            </a:r>
            <a:r>
              <a:rPr sz="800" spc="-95" dirty="0" smtClean="0">
                <a:latin typeface="Arial MT"/>
                <a:cs typeface="Arial MT"/>
              </a:rPr>
              <a:t>104</a:t>
            </a:r>
            <a:r>
              <a:rPr sz="800" spc="-35" dirty="0" smtClean="0">
                <a:latin typeface="Arial MT"/>
                <a:cs typeface="Arial MT"/>
              </a:rPr>
              <a:t> </a:t>
            </a:r>
            <a:r>
              <a:rPr sz="800" spc="-25" dirty="0">
                <a:latin typeface="Arial MT"/>
                <a:cs typeface="Arial MT"/>
              </a:rPr>
              <a:t>(VDE </a:t>
            </a:r>
            <a:r>
              <a:rPr sz="800" spc="-40" dirty="0">
                <a:latin typeface="Arial MT"/>
                <a:cs typeface="Arial MT"/>
              </a:rPr>
              <a:t>V0185</a:t>
            </a:r>
            <a:r>
              <a:rPr sz="800" spc="-35" dirty="0">
                <a:latin typeface="Arial MT"/>
                <a:cs typeface="Arial MT"/>
              </a:rPr>
              <a:t> </a:t>
            </a:r>
            <a:r>
              <a:rPr sz="800" spc="-85" dirty="0">
                <a:latin typeface="Arial MT"/>
                <a:cs typeface="Arial MT"/>
              </a:rPr>
              <a:t>T</a:t>
            </a:r>
            <a:r>
              <a:rPr sz="800" dirty="0">
                <a:latin typeface="Arial MT"/>
                <a:cs typeface="Arial MT"/>
              </a:rPr>
              <a:t>eil</a:t>
            </a:r>
            <a:r>
              <a:rPr sz="800" spc="-30" dirty="0">
                <a:latin typeface="Arial MT"/>
                <a:cs typeface="Arial MT"/>
              </a:rPr>
              <a:t> </a:t>
            </a:r>
            <a:r>
              <a:rPr sz="800" spc="-40" dirty="0">
                <a:latin typeface="Arial MT"/>
                <a:cs typeface="Arial MT"/>
              </a:rPr>
              <a:t>100):</a:t>
            </a:r>
            <a:r>
              <a:rPr sz="800" spc="-25" dirty="0">
                <a:latin typeface="Arial MT"/>
                <a:cs typeface="Arial MT"/>
              </a:rPr>
              <a:t> </a:t>
            </a:r>
            <a:r>
              <a:rPr sz="800" spc="-75" dirty="0" smtClean="0">
                <a:latin typeface="Arial MT"/>
                <a:cs typeface="Arial MT"/>
              </a:rPr>
              <a:t>199</a:t>
            </a:r>
            <a:r>
              <a:rPr lang="es-AR" sz="800" spc="-75" dirty="0" smtClean="0">
                <a:latin typeface="Arial MT"/>
                <a:cs typeface="Arial MT"/>
              </a:rPr>
              <a:t>6</a:t>
            </a:r>
            <a:r>
              <a:rPr sz="800" spc="-75" dirty="0" smtClean="0">
                <a:latin typeface="Arial MT"/>
                <a:cs typeface="Arial MT"/>
              </a:rPr>
              <a:t>-08</a:t>
            </a:r>
            <a:endParaRPr sz="800" dirty="0">
              <a:latin typeface="Arial MT"/>
              <a:cs typeface="Arial MT"/>
            </a:endParaRPr>
          </a:p>
          <a:p>
            <a:pPr marL="137160" marR="164465" algn="just">
              <a:lnSpc>
                <a:spcPts val="1000"/>
              </a:lnSpc>
              <a:spcBef>
                <a:spcPts val="30"/>
              </a:spcBef>
            </a:pPr>
            <a:r>
              <a:rPr sz="800" spc="-10" dirty="0">
                <a:latin typeface="Arial MT"/>
                <a:cs typeface="Arial MT"/>
              </a:rPr>
              <a:t>Blitzschutz </a:t>
            </a:r>
            <a:r>
              <a:rPr sz="800" spc="-15" dirty="0">
                <a:latin typeface="Arial MT"/>
                <a:cs typeface="Arial MT"/>
              </a:rPr>
              <a:t>baulicher </a:t>
            </a:r>
            <a:r>
              <a:rPr sz="800" spc="-20" dirty="0">
                <a:latin typeface="Arial MT"/>
                <a:cs typeface="Arial MT"/>
              </a:rPr>
              <a:t>Anlagen </a:t>
            </a:r>
            <a:r>
              <a:rPr sz="800" spc="-50" dirty="0">
                <a:latin typeface="Arial MT"/>
                <a:cs typeface="Arial MT"/>
              </a:rPr>
              <a:t>– </a:t>
            </a:r>
            <a:r>
              <a:rPr sz="800" spc="-25" dirty="0">
                <a:latin typeface="Arial MT"/>
                <a:cs typeface="Arial MT"/>
              </a:rPr>
              <a:t>Teil </a:t>
            </a:r>
            <a:r>
              <a:rPr sz="800" spc="-35" dirty="0">
                <a:latin typeface="Arial MT"/>
                <a:cs typeface="Arial MT"/>
              </a:rPr>
              <a:t>1: </a:t>
            </a:r>
            <a:r>
              <a:rPr sz="800" spc="5" dirty="0">
                <a:latin typeface="Arial MT"/>
                <a:cs typeface="Arial MT"/>
              </a:rPr>
              <a:t>All- </a:t>
            </a:r>
            <a:r>
              <a:rPr sz="800" spc="-210" dirty="0">
                <a:latin typeface="Arial MT"/>
                <a:cs typeface="Arial MT"/>
              </a:rPr>
              <a:t> </a:t>
            </a:r>
            <a:r>
              <a:rPr sz="800" spc="-25" dirty="0" err="1">
                <a:latin typeface="Arial MT"/>
                <a:cs typeface="Arial MT"/>
              </a:rPr>
              <a:t>gemeine</a:t>
            </a:r>
            <a:r>
              <a:rPr sz="800" spc="-30" dirty="0">
                <a:latin typeface="Arial MT"/>
                <a:cs typeface="Arial MT"/>
              </a:rPr>
              <a:t> </a:t>
            </a:r>
            <a:r>
              <a:rPr lang="es-AR" sz="800" spc="-45" dirty="0" smtClean="0">
                <a:latin typeface="Arial MT"/>
                <a:cs typeface="Arial MT"/>
              </a:rPr>
              <a:t>6</a:t>
            </a:r>
            <a:r>
              <a:rPr sz="800" spc="-15" dirty="0" err="1" smtClean="0">
                <a:latin typeface="Arial MT"/>
                <a:cs typeface="Arial MT"/>
              </a:rPr>
              <a:t>rundzüge</a:t>
            </a:r>
            <a:endParaRPr sz="800" dirty="0">
              <a:latin typeface="Arial MT"/>
              <a:cs typeface="Arial MT"/>
            </a:endParaRPr>
          </a:p>
          <a:p>
            <a:pPr marL="137160" indent="-125095" algn="just">
              <a:lnSpc>
                <a:spcPts val="955"/>
              </a:lnSpc>
              <a:buSzPct val="87500"/>
              <a:buFont typeface="Trebuchet MS"/>
              <a:buAutoNum type="arabicPlain" startAt="75"/>
              <a:tabLst>
                <a:tab pos="137795" algn="l"/>
              </a:tabLst>
            </a:pPr>
            <a:r>
              <a:rPr sz="800" spc="30" dirty="0">
                <a:latin typeface="Arial MT"/>
                <a:cs typeface="Arial MT"/>
              </a:rPr>
              <a:t>DIN</a:t>
            </a:r>
            <a:r>
              <a:rPr sz="800" spc="-30" dirty="0">
                <a:latin typeface="Arial MT"/>
                <a:cs typeface="Arial MT"/>
              </a:rPr>
              <a:t> </a:t>
            </a:r>
            <a:r>
              <a:rPr sz="800" spc="-25" dirty="0">
                <a:latin typeface="Arial MT"/>
                <a:cs typeface="Arial MT"/>
              </a:rPr>
              <a:t>VDE </a:t>
            </a:r>
            <a:r>
              <a:rPr sz="800" spc="-45" dirty="0">
                <a:latin typeface="Arial MT"/>
                <a:cs typeface="Arial MT"/>
              </a:rPr>
              <a:t>0185:</a:t>
            </a:r>
            <a:r>
              <a:rPr sz="800" spc="-35" dirty="0">
                <a:latin typeface="Arial MT"/>
                <a:cs typeface="Arial MT"/>
              </a:rPr>
              <a:t> </a:t>
            </a:r>
            <a:r>
              <a:rPr sz="800" spc="-50" dirty="0">
                <a:latin typeface="Arial MT"/>
                <a:cs typeface="Arial MT"/>
              </a:rPr>
              <a:t>1982-12</a:t>
            </a:r>
            <a:r>
              <a:rPr sz="800" spc="-30" dirty="0">
                <a:latin typeface="Arial MT"/>
                <a:cs typeface="Arial MT"/>
              </a:rPr>
              <a:t> </a:t>
            </a:r>
            <a:r>
              <a:rPr sz="800" spc="-10" dirty="0">
                <a:latin typeface="Arial MT"/>
                <a:cs typeface="Arial MT"/>
              </a:rPr>
              <a:t>Blitzsch</a:t>
            </a:r>
            <a:r>
              <a:rPr sz="800" spc="-20" dirty="0">
                <a:latin typeface="Arial MT"/>
                <a:cs typeface="Arial MT"/>
              </a:rPr>
              <a:t>u</a:t>
            </a:r>
            <a:r>
              <a:rPr sz="800" spc="-30" dirty="0">
                <a:latin typeface="Arial MT"/>
                <a:cs typeface="Arial MT"/>
              </a:rPr>
              <a:t>tzanlage,</a:t>
            </a:r>
            <a:endParaRPr sz="800" dirty="0">
              <a:latin typeface="Arial MT"/>
              <a:cs typeface="Arial MT"/>
            </a:endParaRPr>
          </a:p>
          <a:p>
            <a:pPr marL="130175" algn="just">
              <a:lnSpc>
                <a:spcPct val="100000"/>
              </a:lnSpc>
              <a:spcBef>
                <a:spcPts val="40"/>
              </a:spcBef>
            </a:pPr>
            <a:r>
              <a:rPr sz="800" spc="-85" dirty="0">
                <a:latin typeface="Arial MT"/>
                <a:cs typeface="Arial MT"/>
              </a:rPr>
              <a:t>T</a:t>
            </a:r>
            <a:r>
              <a:rPr sz="800" dirty="0">
                <a:latin typeface="Arial MT"/>
                <a:cs typeface="Arial MT"/>
              </a:rPr>
              <a:t>eil</a:t>
            </a:r>
            <a:r>
              <a:rPr sz="800" spc="-25" dirty="0">
                <a:latin typeface="Arial MT"/>
                <a:cs typeface="Arial MT"/>
              </a:rPr>
              <a:t> </a:t>
            </a:r>
            <a:r>
              <a:rPr sz="800" spc="-50" dirty="0">
                <a:latin typeface="Arial MT"/>
                <a:cs typeface="Arial MT"/>
              </a:rPr>
              <a:t>1</a:t>
            </a:r>
            <a:r>
              <a:rPr sz="800" spc="-30" dirty="0">
                <a:latin typeface="Arial MT"/>
                <a:cs typeface="Arial MT"/>
              </a:rPr>
              <a:t> </a:t>
            </a:r>
            <a:r>
              <a:rPr sz="800" dirty="0">
                <a:latin typeface="Arial MT"/>
                <a:cs typeface="Arial MT"/>
              </a:rPr>
              <a:t>und</a:t>
            </a:r>
            <a:r>
              <a:rPr sz="800" spc="-25" dirty="0">
                <a:latin typeface="Arial MT"/>
                <a:cs typeface="Arial MT"/>
              </a:rPr>
              <a:t> </a:t>
            </a:r>
            <a:r>
              <a:rPr sz="800" spc="-50" dirty="0">
                <a:latin typeface="Arial MT"/>
                <a:cs typeface="Arial MT"/>
              </a:rPr>
              <a:t>2</a:t>
            </a:r>
            <a:endParaRPr sz="800" dirty="0">
              <a:latin typeface="Arial MT"/>
              <a:cs typeface="Arial MT"/>
            </a:endParaRPr>
          </a:p>
          <a:p>
            <a:pPr marL="137160" indent="-125095" algn="just">
              <a:lnSpc>
                <a:spcPct val="100000"/>
              </a:lnSpc>
              <a:spcBef>
                <a:spcPts val="30"/>
              </a:spcBef>
              <a:buSzPct val="87500"/>
              <a:buFont typeface="Trebuchet MS"/>
              <a:buAutoNum type="arabicPlain" startAt="76"/>
              <a:tabLst>
                <a:tab pos="137795" algn="l"/>
              </a:tabLst>
            </a:pPr>
            <a:r>
              <a:rPr sz="800" spc="30" dirty="0">
                <a:latin typeface="Arial MT"/>
                <a:cs typeface="Arial MT"/>
              </a:rPr>
              <a:t>DIN</a:t>
            </a:r>
            <a:r>
              <a:rPr sz="800" spc="-30" dirty="0">
                <a:latin typeface="Arial MT"/>
                <a:cs typeface="Arial MT"/>
              </a:rPr>
              <a:t> </a:t>
            </a:r>
            <a:r>
              <a:rPr sz="800" spc="-25" dirty="0">
                <a:latin typeface="Arial MT"/>
                <a:cs typeface="Arial MT"/>
              </a:rPr>
              <a:t>VDE </a:t>
            </a:r>
            <a:r>
              <a:rPr sz="800" spc="-50" dirty="0">
                <a:latin typeface="Arial MT"/>
                <a:cs typeface="Arial MT"/>
              </a:rPr>
              <a:t>0185</a:t>
            </a:r>
            <a:r>
              <a:rPr sz="800" spc="-35" dirty="0">
                <a:latin typeface="Arial MT"/>
                <a:cs typeface="Arial MT"/>
              </a:rPr>
              <a:t> </a:t>
            </a:r>
            <a:r>
              <a:rPr sz="800" spc="-85" dirty="0">
                <a:latin typeface="Arial MT"/>
                <a:cs typeface="Arial MT"/>
              </a:rPr>
              <a:t>T</a:t>
            </a:r>
            <a:r>
              <a:rPr sz="800" dirty="0">
                <a:latin typeface="Arial MT"/>
                <a:cs typeface="Arial MT"/>
              </a:rPr>
              <a:t>eil</a:t>
            </a:r>
            <a:r>
              <a:rPr sz="800" spc="-30" dirty="0">
                <a:latin typeface="Arial MT"/>
                <a:cs typeface="Arial MT"/>
              </a:rPr>
              <a:t> </a:t>
            </a:r>
            <a:r>
              <a:rPr sz="800" spc="-45" dirty="0">
                <a:latin typeface="Arial MT"/>
                <a:cs typeface="Arial MT"/>
              </a:rPr>
              <a:t>100:</a:t>
            </a:r>
            <a:r>
              <a:rPr sz="800" spc="-25" dirty="0">
                <a:latin typeface="Arial MT"/>
                <a:cs typeface="Arial MT"/>
              </a:rPr>
              <a:t> </a:t>
            </a:r>
            <a:r>
              <a:rPr sz="800" dirty="0">
                <a:latin typeface="Arial MT"/>
                <a:cs typeface="Arial MT"/>
              </a:rPr>
              <a:t>Entwurf</a:t>
            </a:r>
            <a:r>
              <a:rPr sz="800" spc="-35" dirty="0">
                <a:latin typeface="Arial MT"/>
                <a:cs typeface="Arial MT"/>
              </a:rPr>
              <a:t> </a:t>
            </a:r>
            <a:r>
              <a:rPr sz="800" spc="-40" dirty="0">
                <a:latin typeface="Arial MT"/>
                <a:cs typeface="Arial MT"/>
              </a:rPr>
              <a:t>11.92:</a:t>
            </a:r>
            <a:endParaRPr sz="800" dirty="0">
              <a:latin typeface="Arial MT"/>
              <a:cs typeface="Arial MT"/>
            </a:endParaRPr>
          </a:p>
          <a:p>
            <a:pPr marL="137160" algn="just">
              <a:lnSpc>
                <a:spcPct val="100000"/>
              </a:lnSpc>
              <a:spcBef>
                <a:spcPts val="40"/>
              </a:spcBef>
            </a:pPr>
            <a:r>
              <a:rPr lang="es-AR" sz="800" spc="-45" dirty="0" smtClean="0">
                <a:latin typeface="Arial MT"/>
                <a:cs typeface="Arial MT"/>
              </a:rPr>
              <a:t>6</a:t>
            </a:r>
            <a:r>
              <a:rPr sz="800" spc="-25" dirty="0" err="1" smtClean="0">
                <a:latin typeface="Arial MT"/>
                <a:cs typeface="Arial MT"/>
              </a:rPr>
              <a:t>ebäudeblitzschutz</a:t>
            </a:r>
            <a:r>
              <a:rPr sz="800" spc="-25" dirty="0">
                <a:latin typeface="Arial MT"/>
                <a:cs typeface="Arial MT"/>
              </a:rPr>
              <a:t>;</a:t>
            </a:r>
            <a:r>
              <a:rPr sz="800" spc="-30" dirty="0">
                <a:latin typeface="Arial MT"/>
                <a:cs typeface="Arial MT"/>
              </a:rPr>
              <a:t> </a:t>
            </a:r>
            <a:r>
              <a:rPr sz="800" spc="-10" dirty="0" err="1">
                <a:latin typeface="Arial MT"/>
                <a:cs typeface="Arial MT"/>
              </a:rPr>
              <a:t>Allgemeine</a:t>
            </a:r>
            <a:r>
              <a:rPr sz="800" spc="-30" dirty="0">
                <a:latin typeface="Arial MT"/>
                <a:cs typeface="Arial MT"/>
              </a:rPr>
              <a:t> </a:t>
            </a:r>
            <a:r>
              <a:rPr lang="es-AR" sz="800" spc="-45" dirty="0" smtClean="0">
                <a:latin typeface="Arial MT"/>
                <a:cs typeface="Arial MT"/>
              </a:rPr>
              <a:t>6</a:t>
            </a:r>
            <a:r>
              <a:rPr sz="800" spc="-25" dirty="0" err="1" smtClean="0">
                <a:latin typeface="Arial MT"/>
                <a:cs typeface="Arial MT"/>
              </a:rPr>
              <a:t>rundsätze</a:t>
            </a:r>
            <a:endParaRPr sz="800" dirty="0">
              <a:latin typeface="Arial MT"/>
              <a:cs typeface="Arial MT"/>
            </a:endParaRPr>
          </a:p>
          <a:p>
            <a:pPr marL="137160" marR="265430" indent="-125095" algn="just">
              <a:lnSpc>
                <a:spcPct val="103600"/>
              </a:lnSpc>
              <a:spcBef>
                <a:spcPts val="5"/>
              </a:spcBef>
              <a:buSzPct val="87500"/>
              <a:buFont typeface="Trebuchet MS"/>
              <a:buAutoNum type="arabicPlain" startAt="77"/>
              <a:tabLst>
                <a:tab pos="130810" algn="l"/>
              </a:tabLst>
            </a:pPr>
            <a:r>
              <a:rPr sz="800" spc="-85" dirty="0">
                <a:latin typeface="Arial MT"/>
                <a:cs typeface="Arial MT"/>
              </a:rPr>
              <a:t>T</a:t>
            </a:r>
            <a:r>
              <a:rPr sz="800" dirty="0">
                <a:latin typeface="Arial MT"/>
                <a:cs typeface="Arial MT"/>
              </a:rPr>
              <a:t>romme</a:t>
            </a:r>
            <a:r>
              <a:rPr sz="800" spc="-70" dirty="0">
                <a:latin typeface="Arial MT"/>
                <a:cs typeface="Arial MT"/>
              </a:rPr>
              <a:t>r</a:t>
            </a:r>
            <a:r>
              <a:rPr sz="800" spc="-25" dirty="0">
                <a:latin typeface="Arial MT"/>
                <a:cs typeface="Arial MT"/>
              </a:rPr>
              <a:t>, </a:t>
            </a:r>
            <a:r>
              <a:rPr sz="800" spc="-95" dirty="0">
                <a:latin typeface="Arial MT"/>
                <a:cs typeface="Arial MT"/>
              </a:rPr>
              <a:t>W</a:t>
            </a:r>
            <a:r>
              <a:rPr sz="800" spc="-25" dirty="0">
                <a:latin typeface="Arial MT"/>
                <a:cs typeface="Arial MT"/>
              </a:rPr>
              <a:t>.,</a:t>
            </a:r>
            <a:r>
              <a:rPr sz="800" spc="-20" dirty="0">
                <a:latin typeface="Arial MT"/>
                <a:cs typeface="Arial MT"/>
              </a:rPr>
              <a:t> </a:t>
            </a:r>
            <a:r>
              <a:rPr sz="800" spc="60" dirty="0">
                <a:latin typeface="Arial MT"/>
                <a:cs typeface="Arial MT"/>
              </a:rPr>
              <a:t>H</a:t>
            </a:r>
            <a:r>
              <a:rPr sz="800" spc="-35" dirty="0">
                <a:latin typeface="Arial MT"/>
                <a:cs typeface="Arial MT"/>
              </a:rPr>
              <a:t>ampe,</a:t>
            </a:r>
            <a:r>
              <a:rPr sz="800" spc="-30" dirty="0">
                <a:latin typeface="Arial MT"/>
                <a:cs typeface="Arial MT"/>
              </a:rPr>
              <a:t> A.E.: </a:t>
            </a:r>
            <a:r>
              <a:rPr sz="800" spc="-10" dirty="0">
                <a:latin typeface="Arial MT"/>
                <a:cs typeface="Arial MT"/>
              </a:rPr>
              <a:t>Blitzschutz-  </a:t>
            </a:r>
            <a:r>
              <a:rPr sz="800" spc="-30" dirty="0">
                <a:latin typeface="Arial MT"/>
                <a:cs typeface="Arial MT"/>
              </a:rPr>
              <a:t>anlagen. </a:t>
            </a:r>
            <a:r>
              <a:rPr sz="800" spc="-25" dirty="0">
                <a:latin typeface="Arial MT"/>
                <a:cs typeface="Arial MT"/>
              </a:rPr>
              <a:t>Planen,</a:t>
            </a:r>
            <a:r>
              <a:rPr sz="800" spc="-30" dirty="0">
                <a:latin typeface="Arial MT"/>
                <a:cs typeface="Arial MT"/>
              </a:rPr>
              <a:t> Bauen, </a:t>
            </a:r>
            <a:r>
              <a:rPr sz="800" spc="-10" dirty="0">
                <a:latin typeface="Arial MT"/>
                <a:cs typeface="Arial MT"/>
              </a:rPr>
              <a:t>Prüfen.</a:t>
            </a:r>
            <a:r>
              <a:rPr sz="800" spc="-30" dirty="0">
                <a:latin typeface="Arial MT"/>
                <a:cs typeface="Arial MT"/>
              </a:rPr>
              <a:t> </a:t>
            </a:r>
            <a:r>
              <a:rPr sz="800" spc="-35" dirty="0">
                <a:latin typeface="Arial MT"/>
                <a:cs typeface="Arial MT"/>
              </a:rPr>
              <a:t>2.</a:t>
            </a:r>
            <a:r>
              <a:rPr sz="800" spc="-30" dirty="0">
                <a:latin typeface="Arial MT"/>
                <a:cs typeface="Arial MT"/>
              </a:rPr>
              <a:t> A</a:t>
            </a:r>
            <a:r>
              <a:rPr sz="800" spc="10" dirty="0">
                <a:latin typeface="Arial MT"/>
                <a:cs typeface="Arial MT"/>
              </a:rPr>
              <a:t>ufl.  </a:t>
            </a:r>
            <a:r>
              <a:rPr sz="800" spc="-20" dirty="0">
                <a:latin typeface="Arial MT"/>
                <a:cs typeface="Arial MT"/>
              </a:rPr>
              <a:t>Heidelberg:</a:t>
            </a:r>
            <a:r>
              <a:rPr sz="800" spc="-35" dirty="0">
                <a:latin typeface="Arial MT"/>
                <a:cs typeface="Arial MT"/>
              </a:rPr>
              <a:t> </a:t>
            </a:r>
            <a:r>
              <a:rPr sz="800" spc="10" dirty="0">
                <a:latin typeface="Arial MT"/>
                <a:cs typeface="Arial MT"/>
              </a:rPr>
              <a:t>Hüthig,</a:t>
            </a:r>
            <a:r>
              <a:rPr sz="800" spc="-30" dirty="0">
                <a:latin typeface="Arial MT"/>
                <a:cs typeface="Arial MT"/>
              </a:rPr>
              <a:t> </a:t>
            </a:r>
            <a:r>
              <a:rPr sz="800" spc="-50" dirty="0">
                <a:latin typeface="Arial MT"/>
                <a:cs typeface="Arial MT"/>
              </a:rPr>
              <a:t>1997</a:t>
            </a:r>
            <a:endParaRPr sz="800" dirty="0">
              <a:latin typeface="Arial MT"/>
              <a:cs typeface="Arial MT"/>
            </a:endParaRPr>
          </a:p>
          <a:p>
            <a:pPr marL="137160" indent="-125095" algn="just">
              <a:lnSpc>
                <a:spcPct val="100000"/>
              </a:lnSpc>
              <a:spcBef>
                <a:spcPts val="35"/>
              </a:spcBef>
              <a:buSzPct val="87500"/>
              <a:buFont typeface="Trebuchet MS"/>
              <a:buAutoNum type="arabicPlain" startAt="77"/>
              <a:tabLst>
                <a:tab pos="137795" algn="l"/>
              </a:tabLst>
            </a:pPr>
            <a:r>
              <a:rPr sz="800" spc="-5" dirty="0">
                <a:latin typeface="Arial MT"/>
                <a:cs typeface="Arial MT"/>
              </a:rPr>
              <a:t>Kleinhuis:</a:t>
            </a:r>
            <a:r>
              <a:rPr sz="800" spc="-30" dirty="0">
                <a:latin typeface="Arial MT"/>
                <a:cs typeface="Arial MT"/>
              </a:rPr>
              <a:t> Katalog </a:t>
            </a:r>
            <a:r>
              <a:rPr sz="800" spc="-25" dirty="0">
                <a:latin typeface="Arial MT"/>
                <a:cs typeface="Arial MT"/>
              </a:rPr>
              <a:t>Überspa</a:t>
            </a:r>
            <a:r>
              <a:rPr sz="800" spc="-40" dirty="0">
                <a:latin typeface="Arial MT"/>
                <a:cs typeface="Arial MT"/>
              </a:rPr>
              <a:t>n</a:t>
            </a:r>
            <a:r>
              <a:rPr sz="800" spc="-20" dirty="0">
                <a:latin typeface="Arial MT"/>
                <a:cs typeface="Arial MT"/>
              </a:rPr>
              <a:t>nungsschut</a:t>
            </a:r>
            <a:r>
              <a:rPr sz="800" spc="-30" dirty="0">
                <a:latin typeface="Arial MT"/>
                <a:cs typeface="Arial MT"/>
              </a:rPr>
              <a:t>z</a:t>
            </a:r>
            <a:endParaRPr sz="800" dirty="0">
              <a:latin typeface="Arial MT"/>
              <a:cs typeface="Arial MT"/>
            </a:endParaRPr>
          </a:p>
          <a:p>
            <a:pPr marL="137160" indent="-125095" algn="just">
              <a:lnSpc>
                <a:spcPct val="100000"/>
              </a:lnSpc>
              <a:spcBef>
                <a:spcPts val="40"/>
              </a:spcBef>
              <a:buSzPct val="87500"/>
              <a:buFont typeface="Trebuchet MS"/>
              <a:buAutoNum type="arabicPlain" startAt="77"/>
              <a:tabLst>
                <a:tab pos="137795" algn="l"/>
              </a:tabLst>
            </a:pPr>
            <a:r>
              <a:rPr sz="800" spc="-20" dirty="0">
                <a:latin typeface="Arial MT"/>
                <a:cs typeface="Arial MT"/>
              </a:rPr>
              <a:t>Dehn+Söh</a:t>
            </a:r>
            <a:r>
              <a:rPr sz="800" spc="-35" dirty="0">
                <a:latin typeface="Arial MT"/>
                <a:cs typeface="Arial MT"/>
              </a:rPr>
              <a:t>n</a:t>
            </a:r>
            <a:r>
              <a:rPr sz="800" spc="-80" dirty="0">
                <a:latin typeface="Arial MT"/>
                <a:cs typeface="Arial MT"/>
              </a:rPr>
              <a:t>e</a:t>
            </a:r>
            <a:r>
              <a:rPr sz="800" spc="-25" dirty="0">
                <a:latin typeface="Arial MT"/>
                <a:cs typeface="Arial MT"/>
              </a:rPr>
              <a:t>: </a:t>
            </a:r>
            <a:r>
              <a:rPr sz="800" spc="-5" dirty="0">
                <a:latin typeface="Arial MT"/>
                <a:cs typeface="Arial MT"/>
              </a:rPr>
              <a:t>Blitzplaner</a:t>
            </a:r>
            <a:endParaRPr sz="800" dirty="0">
              <a:latin typeface="Arial MT"/>
              <a:cs typeface="Arial MT"/>
            </a:endParaRPr>
          </a:p>
          <a:p>
            <a:pPr marL="137160" marR="60960" indent="-125095" algn="just">
              <a:lnSpc>
                <a:spcPts val="1000"/>
              </a:lnSpc>
              <a:spcBef>
                <a:spcPts val="30"/>
              </a:spcBef>
              <a:buSzPct val="87500"/>
              <a:buFont typeface="Trebuchet MS"/>
              <a:buAutoNum type="arabicPlain" startAt="77"/>
              <a:tabLst>
                <a:tab pos="137795" algn="l"/>
              </a:tabLst>
            </a:pPr>
            <a:r>
              <a:rPr sz="800" spc="-30" dirty="0">
                <a:latin typeface="Arial MT"/>
                <a:cs typeface="Arial MT"/>
              </a:rPr>
              <a:t>Dehn+Söhne: </a:t>
            </a:r>
            <a:r>
              <a:rPr sz="800" spc="-20" dirty="0">
                <a:latin typeface="Arial MT"/>
                <a:cs typeface="Arial MT"/>
              </a:rPr>
              <a:t>Seminarunterlagen, </a:t>
            </a:r>
            <a:r>
              <a:rPr sz="800" spc="-5" dirty="0">
                <a:latin typeface="Arial MT"/>
                <a:cs typeface="Arial MT"/>
              </a:rPr>
              <a:t>Blitz- </a:t>
            </a:r>
            <a:r>
              <a:rPr sz="800" dirty="0">
                <a:latin typeface="Arial MT"/>
                <a:cs typeface="Arial MT"/>
              </a:rPr>
              <a:t> </a:t>
            </a:r>
            <a:r>
              <a:rPr sz="800" spc="-20" dirty="0">
                <a:latin typeface="Arial MT"/>
                <a:cs typeface="Arial MT"/>
              </a:rPr>
              <a:t>schutz,</a:t>
            </a:r>
            <a:r>
              <a:rPr sz="800" spc="-30" dirty="0">
                <a:latin typeface="Arial MT"/>
                <a:cs typeface="Arial MT"/>
              </a:rPr>
              <a:t> </a:t>
            </a:r>
            <a:r>
              <a:rPr sz="800" spc="-15" dirty="0">
                <a:latin typeface="Arial MT"/>
                <a:cs typeface="Arial MT"/>
              </a:rPr>
              <a:t>Erdung,</a:t>
            </a:r>
            <a:r>
              <a:rPr sz="800" spc="-30" dirty="0">
                <a:latin typeface="Arial MT"/>
                <a:cs typeface="Arial MT"/>
              </a:rPr>
              <a:t> </a:t>
            </a:r>
            <a:r>
              <a:rPr sz="800" spc="-25" dirty="0">
                <a:latin typeface="Arial MT"/>
                <a:cs typeface="Arial MT"/>
              </a:rPr>
              <a:t>Überspa</a:t>
            </a:r>
            <a:r>
              <a:rPr sz="800" spc="-40" dirty="0">
                <a:latin typeface="Arial MT"/>
                <a:cs typeface="Arial MT"/>
              </a:rPr>
              <a:t>n</a:t>
            </a:r>
            <a:r>
              <a:rPr sz="800" spc="-20" dirty="0">
                <a:latin typeface="Arial MT"/>
                <a:cs typeface="Arial MT"/>
              </a:rPr>
              <a:t>nungsschutz,</a:t>
            </a:r>
            <a:r>
              <a:rPr sz="800" spc="-35" dirty="0">
                <a:latin typeface="Arial MT"/>
                <a:cs typeface="Arial MT"/>
              </a:rPr>
              <a:t> </a:t>
            </a:r>
            <a:r>
              <a:rPr sz="800" spc="-50" dirty="0">
                <a:latin typeface="Arial MT"/>
                <a:cs typeface="Arial MT"/>
              </a:rPr>
              <a:t>1997</a:t>
            </a:r>
            <a:endParaRPr sz="800" dirty="0">
              <a:latin typeface="Arial MT"/>
              <a:cs typeface="Arial MT"/>
            </a:endParaRPr>
          </a:p>
          <a:p>
            <a:pPr marL="12700" algn="just">
              <a:lnSpc>
                <a:spcPts val="955"/>
              </a:lnSpc>
            </a:pPr>
            <a:r>
              <a:rPr sz="700" spc="60" dirty="0">
                <a:latin typeface="Trebuchet MS"/>
                <a:cs typeface="Trebuchet MS"/>
              </a:rPr>
              <a:t>8l</a:t>
            </a:r>
            <a:r>
              <a:rPr sz="700" spc="95" dirty="0">
                <a:latin typeface="Trebuchet MS"/>
                <a:cs typeface="Trebuchet MS"/>
              </a:rPr>
              <a:t> </a:t>
            </a:r>
            <a:r>
              <a:rPr sz="800" spc="-30" dirty="0">
                <a:latin typeface="Arial MT"/>
                <a:cs typeface="Arial MT"/>
              </a:rPr>
              <a:t>Dehn+Söhne:</a:t>
            </a:r>
            <a:r>
              <a:rPr sz="800" spc="-10" dirty="0">
                <a:latin typeface="Arial MT"/>
                <a:cs typeface="Arial MT"/>
              </a:rPr>
              <a:t> </a:t>
            </a:r>
            <a:r>
              <a:rPr sz="800" spc="-25" dirty="0">
                <a:latin typeface="Arial MT"/>
                <a:cs typeface="Arial MT"/>
              </a:rPr>
              <a:t>Muster-Leistungsverzeichnis,</a:t>
            </a:r>
            <a:endParaRPr sz="800" dirty="0">
              <a:latin typeface="Arial MT"/>
              <a:cs typeface="Arial MT"/>
            </a:endParaRPr>
          </a:p>
          <a:p>
            <a:pPr marL="137160" marR="90805" algn="just">
              <a:lnSpc>
                <a:spcPct val="103299"/>
              </a:lnSpc>
              <a:spcBef>
                <a:spcPts val="5"/>
              </a:spcBef>
            </a:pPr>
            <a:r>
              <a:rPr sz="800" spc="-10" dirty="0">
                <a:latin typeface="Arial MT"/>
                <a:cs typeface="Arial MT"/>
              </a:rPr>
              <a:t>Blitzsch</a:t>
            </a:r>
            <a:r>
              <a:rPr sz="800" spc="-20" dirty="0">
                <a:latin typeface="Arial MT"/>
                <a:cs typeface="Arial MT"/>
              </a:rPr>
              <a:t>u</a:t>
            </a:r>
            <a:r>
              <a:rPr sz="800" spc="-15" dirty="0">
                <a:latin typeface="Arial MT"/>
                <a:cs typeface="Arial MT"/>
              </a:rPr>
              <a:t>tz,</a:t>
            </a:r>
            <a:r>
              <a:rPr sz="800" spc="-25" dirty="0">
                <a:latin typeface="Arial MT"/>
                <a:cs typeface="Arial MT"/>
              </a:rPr>
              <a:t> </a:t>
            </a:r>
            <a:r>
              <a:rPr sz="800" spc="-15" dirty="0">
                <a:latin typeface="Arial MT"/>
                <a:cs typeface="Arial MT"/>
              </a:rPr>
              <a:t>Erdung,</a:t>
            </a:r>
            <a:r>
              <a:rPr sz="800" spc="-35" dirty="0">
                <a:latin typeface="Arial MT"/>
                <a:cs typeface="Arial MT"/>
              </a:rPr>
              <a:t> </a:t>
            </a:r>
            <a:r>
              <a:rPr sz="800" spc="-15" dirty="0">
                <a:latin typeface="Arial MT"/>
                <a:cs typeface="Arial MT"/>
              </a:rPr>
              <a:t>Überspannun</a:t>
            </a:r>
            <a:r>
              <a:rPr sz="800" spc="-30" dirty="0">
                <a:latin typeface="Arial MT"/>
                <a:cs typeface="Arial MT"/>
              </a:rPr>
              <a:t>g</a:t>
            </a:r>
            <a:r>
              <a:rPr sz="800" spc="-25" dirty="0">
                <a:latin typeface="Arial MT"/>
                <a:cs typeface="Arial MT"/>
              </a:rPr>
              <a:t>sschutz,  </a:t>
            </a:r>
            <a:r>
              <a:rPr sz="800" spc="-95" dirty="0" smtClean="0">
                <a:latin typeface="Arial MT"/>
                <a:cs typeface="Arial MT"/>
              </a:rPr>
              <a:t>199</a:t>
            </a:r>
            <a:r>
              <a:rPr lang="es-AR" sz="800" spc="-95" dirty="0" smtClean="0">
                <a:latin typeface="Arial MT"/>
                <a:cs typeface="Arial MT"/>
              </a:rPr>
              <a:t>6</a:t>
            </a:r>
            <a:endParaRPr sz="800" dirty="0">
              <a:latin typeface="Arial MT"/>
              <a:cs typeface="Arial MT"/>
            </a:endParaRPr>
          </a:p>
        </p:txBody>
      </p:sp>
      <p:sp>
        <p:nvSpPr>
          <p:cNvPr id="11" name="object 11"/>
          <p:cNvSpPr txBox="1"/>
          <p:nvPr/>
        </p:nvSpPr>
        <p:spPr>
          <a:xfrm>
            <a:off x="415802" y="4343687"/>
            <a:ext cx="3940174" cy="135293"/>
          </a:xfrm>
          <a:prstGeom prst="rect">
            <a:avLst/>
          </a:prstGeom>
        </p:spPr>
        <p:txBody>
          <a:bodyPr vert="horz" wrap="square" lIns="0" tIns="12065" rIns="0" bIns="0" rtlCol="0">
            <a:spAutoFit/>
          </a:bodyPr>
          <a:lstStyle/>
          <a:p>
            <a:pPr marL="12700">
              <a:lnSpc>
                <a:spcPct val="100000"/>
              </a:lnSpc>
              <a:spcBef>
                <a:spcPts val="95"/>
              </a:spcBef>
            </a:pPr>
            <a:r>
              <a:rPr sz="700" spc="-20" dirty="0">
                <a:latin typeface="Trebuchet MS"/>
                <a:cs typeface="Trebuchet MS"/>
              </a:rPr>
              <a:t>59</a:t>
            </a:r>
            <a:r>
              <a:rPr sz="700" spc="80" dirty="0">
                <a:latin typeface="Trebuchet MS"/>
                <a:cs typeface="Trebuchet MS"/>
              </a:rPr>
              <a:t> </a:t>
            </a:r>
            <a:r>
              <a:rPr sz="800" spc="-20" dirty="0">
                <a:latin typeface="Arial MT"/>
                <a:cs typeface="Arial MT"/>
              </a:rPr>
              <a:t>Kasikci,</a:t>
            </a:r>
            <a:r>
              <a:rPr sz="800" spc="-25" dirty="0">
                <a:latin typeface="Arial MT"/>
                <a:cs typeface="Arial MT"/>
              </a:rPr>
              <a:t> </a:t>
            </a:r>
            <a:r>
              <a:rPr sz="800" spc="10" dirty="0">
                <a:latin typeface="Arial MT"/>
                <a:cs typeface="Arial MT"/>
              </a:rPr>
              <a:t>I.:</a:t>
            </a:r>
            <a:r>
              <a:rPr sz="800" spc="-20" dirty="0">
                <a:latin typeface="Arial MT"/>
                <a:cs typeface="Arial MT"/>
              </a:rPr>
              <a:t> </a:t>
            </a:r>
            <a:r>
              <a:rPr sz="800" spc="-25" dirty="0">
                <a:latin typeface="Arial MT"/>
                <a:cs typeface="Arial MT"/>
              </a:rPr>
              <a:t>Lehrgang: Berechnung</a:t>
            </a:r>
            <a:r>
              <a:rPr sz="800" spc="-20" dirty="0">
                <a:latin typeface="Arial MT"/>
                <a:cs typeface="Arial MT"/>
              </a:rPr>
              <a:t> </a:t>
            </a:r>
            <a:r>
              <a:rPr sz="800" spc="-30" dirty="0">
                <a:latin typeface="Arial MT"/>
                <a:cs typeface="Arial MT"/>
              </a:rPr>
              <a:t>von</a:t>
            </a:r>
            <a:r>
              <a:rPr sz="800" spc="-20" dirty="0">
                <a:latin typeface="Arial MT"/>
                <a:cs typeface="Arial MT"/>
              </a:rPr>
              <a:t> Elektro-</a:t>
            </a:r>
            <a:r>
              <a:rPr sz="800" spc="220" dirty="0">
                <a:latin typeface="Arial MT"/>
                <a:cs typeface="Arial MT"/>
              </a:rPr>
              <a:t> </a:t>
            </a:r>
            <a:r>
              <a:rPr sz="700" spc="-20" dirty="0">
                <a:latin typeface="Trebuchet MS"/>
                <a:cs typeface="Trebuchet MS"/>
              </a:rPr>
              <a:t>82</a:t>
            </a:r>
            <a:r>
              <a:rPr sz="700" spc="85" dirty="0">
                <a:latin typeface="Trebuchet MS"/>
                <a:cs typeface="Trebuchet MS"/>
              </a:rPr>
              <a:t> </a:t>
            </a:r>
            <a:r>
              <a:rPr sz="800" dirty="0">
                <a:latin typeface="Arial MT"/>
                <a:cs typeface="Arial MT"/>
              </a:rPr>
              <a:t>Aix</a:t>
            </a:r>
            <a:r>
              <a:rPr sz="800" spc="-20" dirty="0">
                <a:latin typeface="Arial MT"/>
                <a:cs typeface="Arial MT"/>
              </a:rPr>
              <a:t> </a:t>
            </a:r>
            <a:r>
              <a:rPr sz="800" spc="-25" dirty="0">
                <a:latin typeface="Arial MT"/>
                <a:cs typeface="Arial MT"/>
              </a:rPr>
              <a:t>Pert:</a:t>
            </a:r>
            <a:r>
              <a:rPr sz="800" spc="-20" dirty="0">
                <a:latin typeface="Arial MT"/>
                <a:cs typeface="Arial MT"/>
              </a:rPr>
              <a:t> Ingenieurgesellschaft,</a:t>
            </a:r>
            <a:r>
              <a:rPr sz="800" spc="-25" dirty="0">
                <a:latin typeface="Arial MT"/>
                <a:cs typeface="Arial MT"/>
              </a:rPr>
              <a:t> </a:t>
            </a:r>
            <a:r>
              <a:rPr sz="800" spc="-5" dirty="0">
                <a:latin typeface="Arial MT"/>
                <a:cs typeface="Arial MT"/>
              </a:rPr>
              <a:t>Blitz-</a:t>
            </a:r>
            <a:endParaRPr sz="800" dirty="0">
              <a:latin typeface="Arial MT"/>
              <a:cs typeface="Arial MT"/>
            </a:endParaRPr>
          </a:p>
        </p:txBody>
      </p:sp>
      <p:sp>
        <p:nvSpPr>
          <p:cNvPr id="12" name="object 12"/>
          <p:cNvSpPr txBox="1"/>
          <p:nvPr/>
        </p:nvSpPr>
        <p:spPr>
          <a:xfrm>
            <a:off x="1748173" y="2965226"/>
            <a:ext cx="2823827" cy="135743"/>
          </a:xfrm>
          <a:prstGeom prst="rect">
            <a:avLst/>
          </a:prstGeom>
        </p:spPr>
        <p:txBody>
          <a:bodyPr vert="horz" wrap="square" lIns="0" tIns="7620" rIns="0" bIns="0" rtlCol="0">
            <a:spAutoFit/>
          </a:bodyPr>
          <a:lstStyle/>
          <a:p>
            <a:pPr marL="12700" marR="5080">
              <a:lnSpc>
                <a:spcPct val="103899"/>
              </a:lnSpc>
              <a:spcBef>
                <a:spcPts val="60"/>
              </a:spcBef>
            </a:pPr>
            <a:r>
              <a:rPr sz="800" spc="-30" dirty="0">
                <a:latin typeface="Arial MT"/>
                <a:cs typeface="Arial MT"/>
              </a:rPr>
              <a:t>schutzklassen</a:t>
            </a:r>
            <a:r>
              <a:rPr sz="800" spc="-45" dirty="0">
                <a:latin typeface="Arial MT"/>
                <a:cs typeface="Arial MT"/>
              </a:rPr>
              <a:t>b</a:t>
            </a:r>
            <a:r>
              <a:rPr sz="800" spc="-20" dirty="0">
                <a:latin typeface="Arial MT"/>
                <a:cs typeface="Arial MT"/>
              </a:rPr>
              <a:t>erechnung</a:t>
            </a:r>
            <a:r>
              <a:rPr sz="800" spc="-35" dirty="0">
                <a:latin typeface="Arial MT"/>
                <a:cs typeface="Arial MT"/>
              </a:rPr>
              <a:t> </a:t>
            </a:r>
            <a:r>
              <a:rPr sz="800" spc="-30" dirty="0">
                <a:latin typeface="Arial MT"/>
                <a:cs typeface="Arial MT"/>
              </a:rPr>
              <a:t>nach</a:t>
            </a:r>
            <a:r>
              <a:rPr sz="800" spc="-25" dirty="0">
                <a:latin typeface="Arial MT"/>
                <a:cs typeface="Arial MT"/>
              </a:rPr>
              <a:t> </a:t>
            </a:r>
            <a:r>
              <a:rPr sz="800" spc="30" dirty="0">
                <a:latin typeface="Arial MT"/>
                <a:cs typeface="Arial MT"/>
              </a:rPr>
              <a:t>DIN</a:t>
            </a:r>
            <a:r>
              <a:rPr sz="800" spc="-30" dirty="0">
                <a:latin typeface="Arial MT"/>
                <a:cs typeface="Arial MT"/>
              </a:rPr>
              <a:t> </a:t>
            </a:r>
            <a:r>
              <a:rPr sz="800" spc="-15" dirty="0">
                <a:latin typeface="Arial MT"/>
                <a:cs typeface="Arial MT"/>
              </a:rPr>
              <a:t>V</a:t>
            </a:r>
            <a:r>
              <a:rPr sz="800" spc="-30" dirty="0">
                <a:latin typeface="Arial MT"/>
                <a:cs typeface="Arial MT"/>
              </a:rPr>
              <a:t> </a:t>
            </a:r>
            <a:r>
              <a:rPr sz="800" spc="-20" dirty="0">
                <a:latin typeface="Arial MT"/>
                <a:cs typeface="Arial MT"/>
              </a:rPr>
              <a:t>ENV  </a:t>
            </a:r>
            <a:r>
              <a:rPr lang="es-AR" sz="800" spc="-225" dirty="0" smtClean="0">
                <a:latin typeface="Arial MT"/>
                <a:cs typeface="Arial MT"/>
              </a:rPr>
              <a:t>6</a:t>
            </a:r>
            <a:r>
              <a:rPr sz="800" spc="-30" dirty="0" smtClean="0">
                <a:latin typeface="Arial MT"/>
                <a:cs typeface="Arial MT"/>
              </a:rPr>
              <a:t> </a:t>
            </a:r>
            <a:r>
              <a:rPr sz="800" spc="-45" dirty="0">
                <a:latin typeface="Arial MT"/>
                <a:cs typeface="Arial MT"/>
              </a:rPr>
              <a:t>1024-1,</a:t>
            </a:r>
            <a:r>
              <a:rPr sz="800" spc="-30" dirty="0">
                <a:latin typeface="Arial MT"/>
                <a:cs typeface="Arial MT"/>
              </a:rPr>
              <a:t> </a:t>
            </a:r>
            <a:r>
              <a:rPr sz="800" spc="-95" dirty="0" smtClean="0">
                <a:latin typeface="Arial MT"/>
                <a:cs typeface="Arial MT"/>
              </a:rPr>
              <a:t>199</a:t>
            </a:r>
            <a:r>
              <a:rPr lang="es-AR" sz="800" spc="-95" dirty="0" smtClean="0">
                <a:latin typeface="Arial MT"/>
                <a:cs typeface="Arial MT"/>
              </a:rPr>
              <a:t>6</a:t>
            </a:r>
            <a:endParaRPr sz="800" dirty="0">
              <a:latin typeface="Arial MT"/>
              <a:cs typeface="Arial MT"/>
            </a:endParaRPr>
          </a:p>
        </p:txBody>
      </p:sp>
      <p:sp>
        <p:nvSpPr>
          <p:cNvPr id="13" name="object 13"/>
          <p:cNvSpPr txBox="1"/>
          <p:nvPr/>
        </p:nvSpPr>
        <p:spPr>
          <a:xfrm>
            <a:off x="254658" y="733851"/>
            <a:ext cx="3242136" cy="1120307"/>
          </a:xfrm>
          <a:prstGeom prst="rect">
            <a:avLst/>
          </a:prstGeom>
        </p:spPr>
        <p:txBody>
          <a:bodyPr vert="horz" wrap="square" lIns="0" tIns="12065" rIns="0" bIns="0" rtlCol="0">
            <a:spAutoFit/>
          </a:bodyPr>
          <a:lstStyle/>
          <a:p>
            <a:pPr>
              <a:lnSpc>
                <a:spcPct val="100000"/>
              </a:lnSpc>
              <a:spcBef>
                <a:spcPts val="10"/>
              </a:spcBef>
            </a:pPr>
            <a:endParaRPr sz="700" dirty="0">
              <a:latin typeface="Trebuchet MS"/>
              <a:cs typeface="Trebuchet MS"/>
            </a:endParaRPr>
          </a:p>
          <a:p>
            <a:pPr marL="273050" marR="122555" indent="-120650">
              <a:lnSpc>
                <a:spcPct val="103899"/>
              </a:lnSpc>
            </a:pPr>
            <a:r>
              <a:rPr sz="700" spc="20" dirty="0">
                <a:latin typeface="Trebuchet MS"/>
                <a:cs typeface="Trebuchet MS"/>
              </a:rPr>
              <a:t>s7</a:t>
            </a:r>
            <a:r>
              <a:rPr sz="700" spc="70" dirty="0">
                <a:latin typeface="Trebuchet MS"/>
                <a:cs typeface="Trebuchet MS"/>
              </a:rPr>
              <a:t> </a:t>
            </a:r>
            <a:r>
              <a:rPr sz="800" spc="-25" dirty="0">
                <a:latin typeface="Arial MT"/>
                <a:cs typeface="Arial MT"/>
              </a:rPr>
              <a:t>Schutz </a:t>
            </a:r>
            <a:r>
              <a:rPr sz="800" spc="30" dirty="0">
                <a:latin typeface="Arial MT"/>
                <a:cs typeface="Arial MT"/>
              </a:rPr>
              <a:t>in</a:t>
            </a:r>
            <a:r>
              <a:rPr sz="800" spc="-30" dirty="0">
                <a:latin typeface="Arial MT"/>
                <a:cs typeface="Arial MT"/>
              </a:rPr>
              <a:t> </a:t>
            </a:r>
            <a:r>
              <a:rPr sz="800" spc="-20" dirty="0">
                <a:latin typeface="Arial MT"/>
                <a:cs typeface="Arial MT"/>
              </a:rPr>
              <a:t>elektrisch</a:t>
            </a:r>
            <a:r>
              <a:rPr sz="800" spc="-40" dirty="0">
                <a:latin typeface="Arial MT"/>
                <a:cs typeface="Arial MT"/>
              </a:rPr>
              <a:t>e</a:t>
            </a:r>
            <a:r>
              <a:rPr sz="800" spc="15" dirty="0">
                <a:latin typeface="Arial MT"/>
                <a:cs typeface="Arial MT"/>
              </a:rPr>
              <a:t>n</a:t>
            </a:r>
            <a:r>
              <a:rPr sz="800" spc="-25" dirty="0">
                <a:latin typeface="Arial MT"/>
                <a:cs typeface="Arial MT"/>
              </a:rPr>
              <a:t> </a:t>
            </a:r>
            <a:r>
              <a:rPr sz="800" spc="-20" dirty="0">
                <a:latin typeface="Arial MT"/>
                <a:cs typeface="Arial MT"/>
              </a:rPr>
              <a:t>Anlagen.</a:t>
            </a:r>
            <a:r>
              <a:rPr sz="800" spc="-30" dirty="0">
                <a:latin typeface="Arial MT"/>
                <a:cs typeface="Arial MT"/>
              </a:rPr>
              <a:t> Band</a:t>
            </a:r>
            <a:r>
              <a:rPr sz="800" spc="-35" dirty="0">
                <a:latin typeface="Arial MT"/>
                <a:cs typeface="Arial MT"/>
              </a:rPr>
              <a:t> </a:t>
            </a:r>
            <a:r>
              <a:rPr sz="800" spc="-30" dirty="0">
                <a:latin typeface="Arial MT"/>
                <a:cs typeface="Arial MT"/>
              </a:rPr>
              <a:t>2:  </a:t>
            </a:r>
            <a:r>
              <a:rPr sz="800" spc="-20" dirty="0">
                <a:latin typeface="Arial MT"/>
                <a:cs typeface="Arial MT"/>
              </a:rPr>
              <a:t>Erdungen, </a:t>
            </a:r>
            <a:r>
              <a:rPr sz="800" spc="-25" dirty="0">
                <a:latin typeface="Arial MT"/>
                <a:cs typeface="Arial MT"/>
              </a:rPr>
              <a:t>Berechnung, </a:t>
            </a:r>
            <a:r>
              <a:rPr sz="800" spc="-5" dirty="0">
                <a:latin typeface="Arial MT"/>
                <a:cs typeface="Arial MT"/>
              </a:rPr>
              <a:t>Ausführung </a:t>
            </a:r>
            <a:r>
              <a:rPr sz="800" dirty="0">
                <a:latin typeface="Arial MT"/>
                <a:cs typeface="Arial MT"/>
              </a:rPr>
              <a:t>und </a:t>
            </a:r>
            <a:r>
              <a:rPr sz="800" spc="-210" dirty="0">
                <a:latin typeface="Arial MT"/>
                <a:cs typeface="Arial MT"/>
              </a:rPr>
              <a:t> </a:t>
            </a:r>
            <a:r>
              <a:rPr sz="800" spc="25" dirty="0">
                <a:latin typeface="Arial MT"/>
                <a:cs typeface="Arial MT"/>
              </a:rPr>
              <a:t>M</a:t>
            </a:r>
            <a:r>
              <a:rPr sz="800" spc="-40" dirty="0">
                <a:latin typeface="Arial MT"/>
                <a:cs typeface="Arial MT"/>
              </a:rPr>
              <a:t>essung.</a:t>
            </a:r>
            <a:r>
              <a:rPr sz="800" spc="-30" dirty="0">
                <a:latin typeface="Arial MT"/>
                <a:cs typeface="Arial MT"/>
              </a:rPr>
              <a:t> </a:t>
            </a:r>
            <a:r>
              <a:rPr sz="800" spc="-25" dirty="0">
                <a:latin typeface="Arial MT"/>
                <a:cs typeface="Arial MT"/>
              </a:rPr>
              <a:t>VDE-Schr</a:t>
            </a:r>
            <a:r>
              <a:rPr sz="800" spc="-20" dirty="0">
                <a:latin typeface="Arial MT"/>
                <a:cs typeface="Arial MT"/>
              </a:rPr>
              <a:t>i</a:t>
            </a:r>
            <a:r>
              <a:rPr sz="800" spc="-10" dirty="0">
                <a:latin typeface="Arial MT"/>
                <a:cs typeface="Arial MT"/>
              </a:rPr>
              <a:t>ftenreihe</a:t>
            </a:r>
            <a:r>
              <a:rPr sz="800" spc="-30" dirty="0">
                <a:latin typeface="Arial MT"/>
                <a:cs typeface="Arial MT"/>
              </a:rPr>
              <a:t> </a:t>
            </a:r>
            <a:r>
              <a:rPr sz="800" spc="-40" dirty="0">
                <a:latin typeface="Arial MT"/>
                <a:cs typeface="Arial MT"/>
              </a:rPr>
              <a:t>81.</a:t>
            </a:r>
            <a:r>
              <a:rPr sz="800" spc="-30" dirty="0">
                <a:latin typeface="Arial MT"/>
                <a:cs typeface="Arial MT"/>
              </a:rPr>
              <a:t> </a:t>
            </a:r>
            <a:r>
              <a:rPr sz="800" dirty="0">
                <a:latin typeface="Arial MT"/>
                <a:cs typeface="Arial MT"/>
              </a:rPr>
              <a:t>Berlin:</a:t>
            </a:r>
          </a:p>
          <a:p>
            <a:pPr marL="273050">
              <a:lnSpc>
                <a:spcPct val="100000"/>
              </a:lnSpc>
              <a:spcBef>
                <a:spcPts val="30"/>
              </a:spcBef>
            </a:pPr>
            <a:r>
              <a:rPr sz="800" spc="-30" dirty="0">
                <a:latin typeface="Arial MT"/>
                <a:cs typeface="Arial MT"/>
              </a:rPr>
              <a:t>VDE-</a:t>
            </a:r>
            <a:r>
              <a:rPr sz="800" spc="-80" dirty="0" err="1">
                <a:latin typeface="Arial MT"/>
                <a:cs typeface="Arial MT"/>
              </a:rPr>
              <a:t>V</a:t>
            </a:r>
            <a:r>
              <a:rPr sz="800" spc="-30" dirty="0" err="1">
                <a:latin typeface="Arial MT"/>
                <a:cs typeface="Arial MT"/>
              </a:rPr>
              <a:t>erlag</a:t>
            </a:r>
            <a:r>
              <a:rPr sz="800" spc="-25" dirty="0">
                <a:latin typeface="Arial MT"/>
                <a:cs typeface="Arial MT"/>
              </a:rPr>
              <a:t> </a:t>
            </a:r>
            <a:r>
              <a:rPr sz="800" spc="-95" dirty="0" smtClean="0">
                <a:latin typeface="Arial MT"/>
                <a:cs typeface="Arial MT"/>
              </a:rPr>
              <a:t>199</a:t>
            </a:r>
            <a:r>
              <a:rPr lang="es-AR" sz="800" spc="-95" dirty="0" smtClean="0">
                <a:latin typeface="Arial MT"/>
                <a:cs typeface="Arial MT"/>
              </a:rPr>
              <a:t>6</a:t>
            </a:r>
            <a:endParaRPr sz="800" dirty="0">
              <a:latin typeface="Arial MT"/>
              <a:cs typeface="Arial MT"/>
            </a:endParaRPr>
          </a:p>
          <a:p>
            <a:pPr marL="153035">
              <a:lnSpc>
                <a:spcPct val="100000"/>
              </a:lnSpc>
              <a:spcBef>
                <a:spcPts val="40"/>
              </a:spcBef>
            </a:pPr>
            <a:r>
              <a:rPr sz="700" spc="20" dirty="0">
                <a:latin typeface="Trebuchet MS"/>
                <a:cs typeface="Trebuchet MS"/>
              </a:rPr>
              <a:t>s8</a:t>
            </a:r>
            <a:r>
              <a:rPr sz="700" spc="70" dirty="0">
                <a:latin typeface="Trebuchet MS"/>
                <a:cs typeface="Trebuchet MS"/>
              </a:rPr>
              <a:t> </a:t>
            </a:r>
            <a:r>
              <a:rPr lang="es-AR" sz="800" spc="-45" dirty="0" smtClean="0">
                <a:latin typeface="Arial MT"/>
                <a:cs typeface="Arial MT"/>
              </a:rPr>
              <a:t>6</a:t>
            </a:r>
            <a:r>
              <a:rPr sz="800" spc="-40" dirty="0" smtClean="0">
                <a:latin typeface="Arial MT"/>
                <a:cs typeface="Arial MT"/>
              </a:rPr>
              <a:t>este</a:t>
            </a:r>
            <a:r>
              <a:rPr sz="800" spc="-90" dirty="0" smtClean="0">
                <a:latin typeface="Arial MT"/>
                <a:cs typeface="Arial MT"/>
              </a:rPr>
              <a:t>r</a:t>
            </a:r>
            <a:r>
              <a:rPr sz="800" spc="-25" dirty="0">
                <a:latin typeface="Arial MT"/>
                <a:cs typeface="Arial MT"/>
              </a:rPr>
              <a:t>, </a:t>
            </a:r>
            <a:r>
              <a:rPr sz="800" spc="-55" dirty="0">
                <a:latin typeface="Arial MT"/>
                <a:cs typeface="Arial MT"/>
              </a:rPr>
              <a:t>J.:</a:t>
            </a:r>
            <a:r>
              <a:rPr sz="800" spc="-30" dirty="0">
                <a:latin typeface="Arial MT"/>
                <a:cs typeface="Arial MT"/>
              </a:rPr>
              <a:t> </a:t>
            </a:r>
            <a:r>
              <a:rPr sz="800" spc="-10" dirty="0">
                <a:latin typeface="Arial MT"/>
                <a:cs typeface="Arial MT"/>
              </a:rPr>
              <a:t>Starkstrom</a:t>
            </a:r>
            <a:r>
              <a:rPr sz="800" spc="-15" dirty="0">
                <a:latin typeface="Arial MT"/>
                <a:cs typeface="Arial MT"/>
              </a:rPr>
              <a:t>leitungen</a:t>
            </a:r>
            <a:r>
              <a:rPr sz="800" spc="-30" dirty="0">
                <a:latin typeface="Arial MT"/>
                <a:cs typeface="Arial MT"/>
              </a:rPr>
              <a:t> </a:t>
            </a:r>
            <a:r>
              <a:rPr sz="800" dirty="0">
                <a:latin typeface="Arial MT"/>
                <a:cs typeface="Arial MT"/>
              </a:rPr>
              <a:t>und</a:t>
            </a:r>
            <a:r>
              <a:rPr sz="800" spc="-25" dirty="0">
                <a:latin typeface="Arial MT"/>
                <a:cs typeface="Arial MT"/>
              </a:rPr>
              <a:t> </a:t>
            </a:r>
            <a:r>
              <a:rPr sz="800" spc="-30" dirty="0">
                <a:latin typeface="Arial MT"/>
                <a:cs typeface="Arial MT"/>
              </a:rPr>
              <a:t>Netze.</a:t>
            </a:r>
            <a:endParaRPr sz="800" dirty="0">
              <a:latin typeface="Arial MT"/>
              <a:cs typeface="Arial MT"/>
            </a:endParaRPr>
          </a:p>
          <a:p>
            <a:pPr marL="277495">
              <a:lnSpc>
                <a:spcPct val="100000"/>
              </a:lnSpc>
              <a:spcBef>
                <a:spcPts val="40"/>
              </a:spcBef>
            </a:pPr>
            <a:r>
              <a:rPr sz="800" dirty="0">
                <a:latin typeface="Arial MT"/>
                <a:cs typeface="Arial MT"/>
              </a:rPr>
              <a:t>Berlin:</a:t>
            </a:r>
            <a:r>
              <a:rPr sz="800" spc="-30" dirty="0">
                <a:latin typeface="Arial MT"/>
                <a:cs typeface="Arial MT"/>
              </a:rPr>
              <a:t> </a:t>
            </a:r>
            <a:r>
              <a:rPr sz="800" spc="-60" dirty="0">
                <a:latin typeface="Arial MT"/>
                <a:cs typeface="Arial MT"/>
              </a:rPr>
              <a:t>V</a:t>
            </a:r>
            <a:r>
              <a:rPr sz="800" spc="-30" dirty="0">
                <a:latin typeface="Arial MT"/>
                <a:cs typeface="Arial MT"/>
              </a:rPr>
              <a:t>erlag</a:t>
            </a:r>
            <a:r>
              <a:rPr sz="800" spc="-25" dirty="0">
                <a:latin typeface="Arial MT"/>
                <a:cs typeface="Arial MT"/>
              </a:rPr>
              <a:t> </a:t>
            </a:r>
            <a:r>
              <a:rPr sz="800" spc="-90" dirty="0">
                <a:latin typeface="Arial MT"/>
                <a:cs typeface="Arial MT"/>
              </a:rPr>
              <a:t>T</a:t>
            </a:r>
            <a:r>
              <a:rPr sz="800" spc="-15" dirty="0">
                <a:latin typeface="Arial MT"/>
                <a:cs typeface="Arial MT"/>
              </a:rPr>
              <a:t>echnik,</a:t>
            </a:r>
            <a:r>
              <a:rPr sz="800" spc="-25" dirty="0">
                <a:latin typeface="Arial MT"/>
                <a:cs typeface="Arial MT"/>
              </a:rPr>
              <a:t> </a:t>
            </a:r>
            <a:r>
              <a:rPr sz="800" spc="-50" dirty="0">
                <a:latin typeface="Arial MT"/>
                <a:cs typeface="Arial MT"/>
              </a:rPr>
              <a:t>1977</a:t>
            </a:r>
            <a:endParaRPr sz="800" dirty="0">
              <a:latin typeface="Arial MT"/>
              <a:cs typeface="Arial MT"/>
            </a:endParaRPr>
          </a:p>
          <a:p>
            <a:pPr marL="277495" marR="55880" indent="-125095">
              <a:lnSpc>
                <a:spcPts val="1000"/>
              </a:lnSpc>
              <a:spcBef>
                <a:spcPts val="30"/>
              </a:spcBef>
            </a:pPr>
            <a:r>
              <a:rPr sz="700" spc="20" dirty="0">
                <a:latin typeface="Trebuchet MS"/>
                <a:cs typeface="Trebuchet MS"/>
              </a:rPr>
              <a:t>s9</a:t>
            </a:r>
            <a:r>
              <a:rPr sz="700" spc="75" dirty="0">
                <a:latin typeface="Trebuchet MS"/>
                <a:cs typeface="Trebuchet MS"/>
              </a:rPr>
              <a:t> </a:t>
            </a:r>
            <a:r>
              <a:rPr sz="800" spc="30" dirty="0">
                <a:latin typeface="Arial MT"/>
                <a:cs typeface="Arial MT"/>
              </a:rPr>
              <a:t>DIN</a:t>
            </a:r>
            <a:r>
              <a:rPr sz="800" spc="-25" dirty="0">
                <a:latin typeface="Arial MT"/>
                <a:cs typeface="Arial MT"/>
              </a:rPr>
              <a:t> </a:t>
            </a:r>
            <a:r>
              <a:rPr sz="800" spc="-45" dirty="0">
                <a:latin typeface="Arial MT"/>
                <a:cs typeface="Arial MT"/>
              </a:rPr>
              <a:t>5035:</a:t>
            </a:r>
            <a:r>
              <a:rPr sz="800" spc="-25" dirty="0">
                <a:latin typeface="Arial MT"/>
                <a:cs typeface="Arial MT"/>
              </a:rPr>
              <a:t> </a:t>
            </a:r>
            <a:r>
              <a:rPr sz="800" spc="-75" dirty="0" smtClean="0">
                <a:latin typeface="Arial MT"/>
                <a:cs typeface="Arial MT"/>
              </a:rPr>
              <a:t>1990-0</a:t>
            </a:r>
            <a:r>
              <a:rPr lang="es-AR" sz="800" spc="-75" dirty="0" smtClean="0">
                <a:latin typeface="Arial MT"/>
                <a:cs typeface="Arial MT"/>
              </a:rPr>
              <a:t>6</a:t>
            </a:r>
            <a:r>
              <a:rPr sz="800" spc="-30" dirty="0" smtClean="0">
                <a:latin typeface="Arial MT"/>
                <a:cs typeface="Arial MT"/>
              </a:rPr>
              <a:t> </a:t>
            </a:r>
            <a:r>
              <a:rPr sz="800" spc="-20" dirty="0">
                <a:latin typeface="Arial MT"/>
                <a:cs typeface="Arial MT"/>
              </a:rPr>
              <a:t>Beleuchtung</a:t>
            </a:r>
            <a:r>
              <a:rPr sz="800" spc="-30" dirty="0">
                <a:latin typeface="Arial MT"/>
                <a:cs typeface="Arial MT"/>
              </a:rPr>
              <a:t> </a:t>
            </a:r>
            <a:r>
              <a:rPr sz="800" spc="30" dirty="0">
                <a:latin typeface="Arial MT"/>
                <a:cs typeface="Arial MT"/>
              </a:rPr>
              <a:t>mit</a:t>
            </a:r>
            <a:r>
              <a:rPr sz="800" spc="-25" dirty="0">
                <a:latin typeface="Arial MT"/>
                <a:cs typeface="Arial MT"/>
              </a:rPr>
              <a:t> </a:t>
            </a:r>
            <a:r>
              <a:rPr sz="800" spc="-15" dirty="0">
                <a:latin typeface="Arial MT"/>
                <a:cs typeface="Arial MT"/>
              </a:rPr>
              <a:t>künst- </a:t>
            </a:r>
            <a:r>
              <a:rPr sz="800" spc="-210" dirty="0">
                <a:latin typeface="Arial MT"/>
                <a:cs typeface="Arial MT"/>
              </a:rPr>
              <a:t> </a:t>
            </a:r>
            <a:r>
              <a:rPr sz="800" spc="-5" dirty="0">
                <a:latin typeface="Arial MT"/>
                <a:cs typeface="Arial MT"/>
              </a:rPr>
              <a:t>lichem</a:t>
            </a:r>
            <a:r>
              <a:rPr sz="800" spc="-35" dirty="0">
                <a:latin typeface="Arial MT"/>
                <a:cs typeface="Arial MT"/>
              </a:rPr>
              <a:t> </a:t>
            </a:r>
            <a:r>
              <a:rPr sz="800" spc="-5" dirty="0">
                <a:latin typeface="Arial MT"/>
                <a:cs typeface="Arial MT"/>
              </a:rPr>
              <a:t>Licht</a:t>
            </a:r>
            <a:endParaRPr sz="800" dirty="0">
              <a:latin typeface="Arial MT"/>
              <a:cs typeface="Arial MT"/>
            </a:endParaRPr>
          </a:p>
          <a:p>
            <a:pPr marL="153035">
              <a:lnSpc>
                <a:spcPts val="955"/>
              </a:lnSpc>
            </a:pPr>
            <a:r>
              <a:rPr sz="700" spc="-20" dirty="0">
                <a:latin typeface="Trebuchet MS"/>
                <a:cs typeface="Trebuchet MS"/>
              </a:rPr>
              <a:t>40</a:t>
            </a:r>
            <a:r>
              <a:rPr sz="700" spc="70" dirty="0">
                <a:latin typeface="Trebuchet MS"/>
                <a:cs typeface="Trebuchet MS"/>
              </a:rPr>
              <a:t> </a:t>
            </a:r>
            <a:r>
              <a:rPr sz="800" spc="-110" dirty="0">
                <a:latin typeface="Arial MT"/>
                <a:cs typeface="Arial MT"/>
              </a:rPr>
              <a:t>S</a:t>
            </a:r>
            <a:r>
              <a:rPr sz="800" spc="-25" dirty="0">
                <a:latin typeface="Arial MT"/>
                <a:cs typeface="Arial MT"/>
              </a:rPr>
              <a:t>iemens:</a:t>
            </a:r>
            <a:r>
              <a:rPr sz="800" spc="-35" dirty="0">
                <a:latin typeface="Arial MT"/>
                <a:cs typeface="Arial MT"/>
              </a:rPr>
              <a:t> </a:t>
            </a:r>
            <a:r>
              <a:rPr sz="800" spc="-20" dirty="0">
                <a:latin typeface="Arial MT"/>
                <a:cs typeface="Arial MT"/>
              </a:rPr>
              <a:t>Überlast-</a:t>
            </a:r>
            <a:r>
              <a:rPr sz="800" spc="-30" dirty="0">
                <a:latin typeface="Arial MT"/>
                <a:cs typeface="Arial MT"/>
              </a:rPr>
              <a:t> </a:t>
            </a:r>
            <a:r>
              <a:rPr sz="800" dirty="0">
                <a:latin typeface="Arial MT"/>
                <a:cs typeface="Arial MT"/>
              </a:rPr>
              <a:t>und</a:t>
            </a:r>
            <a:r>
              <a:rPr sz="800" spc="-30" dirty="0">
                <a:latin typeface="Arial MT"/>
                <a:cs typeface="Arial MT"/>
              </a:rPr>
              <a:t> K</a:t>
            </a:r>
            <a:r>
              <a:rPr sz="800" spc="-15" dirty="0">
                <a:latin typeface="Arial MT"/>
                <a:cs typeface="Arial MT"/>
              </a:rPr>
              <a:t>urzschlu&gt;</a:t>
            </a:r>
            <a:r>
              <a:rPr sz="800" spc="-25" dirty="0">
                <a:latin typeface="Arial MT"/>
                <a:cs typeface="Arial MT"/>
              </a:rPr>
              <a:t>s</a:t>
            </a:r>
            <a:r>
              <a:rPr sz="800" spc="-10" dirty="0">
                <a:latin typeface="Arial MT"/>
                <a:cs typeface="Arial MT"/>
              </a:rPr>
              <a:t>chutz</a:t>
            </a:r>
            <a:endParaRPr sz="800" dirty="0">
              <a:latin typeface="Arial MT"/>
              <a:cs typeface="Arial MT"/>
            </a:endParaRPr>
          </a:p>
          <a:p>
            <a:pPr marL="277495" marR="5080" indent="-125095">
              <a:lnSpc>
                <a:spcPct val="103299"/>
              </a:lnSpc>
              <a:spcBef>
                <a:spcPts val="5"/>
              </a:spcBef>
            </a:pPr>
            <a:r>
              <a:rPr sz="700" spc="60" dirty="0">
                <a:latin typeface="Trebuchet MS"/>
                <a:cs typeface="Trebuchet MS"/>
              </a:rPr>
              <a:t>4l</a:t>
            </a:r>
            <a:r>
              <a:rPr sz="700" spc="20" dirty="0">
                <a:latin typeface="Trebuchet MS"/>
                <a:cs typeface="Trebuchet MS"/>
              </a:rPr>
              <a:t> </a:t>
            </a:r>
            <a:r>
              <a:rPr sz="800" spc="-15" dirty="0">
                <a:latin typeface="Arial MT"/>
                <a:cs typeface="Arial MT"/>
              </a:rPr>
              <a:t>Trafo-Union:</a:t>
            </a:r>
            <a:r>
              <a:rPr sz="800" spc="-20" dirty="0">
                <a:latin typeface="Arial MT"/>
                <a:cs typeface="Arial MT"/>
              </a:rPr>
              <a:t> Verlustbewertung</a:t>
            </a:r>
            <a:r>
              <a:rPr sz="800" spc="-25" dirty="0">
                <a:latin typeface="Arial MT"/>
                <a:cs typeface="Arial MT"/>
              </a:rPr>
              <a:t> bei </a:t>
            </a:r>
            <a:r>
              <a:rPr sz="800" spc="-30" dirty="0">
                <a:latin typeface="Arial MT"/>
                <a:cs typeface="Arial MT"/>
              </a:rPr>
              <a:t>Transfor- </a:t>
            </a:r>
            <a:r>
              <a:rPr sz="800" spc="-204" dirty="0">
                <a:latin typeface="Arial MT"/>
                <a:cs typeface="Arial MT"/>
              </a:rPr>
              <a:t> </a:t>
            </a:r>
            <a:r>
              <a:rPr sz="800" spc="-15" dirty="0">
                <a:latin typeface="Arial MT"/>
                <a:cs typeface="Arial MT"/>
              </a:rPr>
              <a:t>matoren</a:t>
            </a:r>
            <a:endParaRPr sz="800" dirty="0">
              <a:latin typeface="Arial MT"/>
              <a:cs typeface="Arial M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12600</TotalTime>
  <Words>56999</Words>
  <Application>Microsoft Office PowerPoint</Application>
  <PresentationFormat>Presentación en pantalla (16:10)</PresentationFormat>
  <Paragraphs>5627</Paragraphs>
  <Slides>359</Slides>
  <Notes>2</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359</vt:i4>
      </vt:variant>
    </vt:vector>
  </HeadingPairs>
  <TitlesOfParts>
    <vt:vector size="371" baseType="lpstr">
      <vt:lpstr>Arial</vt:lpstr>
      <vt:lpstr>Arial MT</vt:lpstr>
      <vt:lpstr>Calibri</vt:lpstr>
      <vt:lpstr>Courier New</vt:lpstr>
      <vt:lpstr>Lucida Sans Unicode</vt:lpstr>
      <vt:lpstr>Microsoft Sans Serif</vt:lpstr>
      <vt:lpstr>Palatino Linotype</vt:lpstr>
      <vt:lpstr>Tahoma</vt:lpstr>
      <vt:lpstr>Times New Roman</vt:lpstr>
      <vt:lpstr>Trebuchet MS</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Marita</dc:creator>
  <cp:lastModifiedBy>Marita</cp:lastModifiedBy>
  <cp:revision>1085</cp:revision>
  <dcterms:created xsi:type="dcterms:W3CDTF">2022-09-28T20:08:57Z</dcterms:created>
  <dcterms:modified xsi:type="dcterms:W3CDTF">2022-10-21T19:45:01Z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2022-09-28T00:00:00Z</vt:filetime>
  </property>
</Properties>
</file>